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footer7.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oter8.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9.xml" ContentType="application/vnd.openxmlformats-officedocument.wordprocessingml.footer+xml"/>
  <Override PartName="/word/header1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0BECC9B" w14:textId="3B032F32" w:rsidR="008875DF" w:rsidRPr="0006680D" w:rsidRDefault="008875DF" w:rsidP="00704EA8">
      <w:pPr>
        <w:spacing w:line="360" w:lineRule="auto"/>
        <w:rPr>
          <w:color w:val="000000" w:themeColor="text1"/>
          <w:highlight w:val="yellow"/>
        </w:rPr>
      </w:pPr>
    </w:p>
    <w:p w14:paraId="52BC1972" w14:textId="2029DAB1" w:rsidR="008875DF" w:rsidRPr="00675773" w:rsidRDefault="00452EBB" w:rsidP="7F00FC8C">
      <w:pPr>
        <w:spacing w:line="360" w:lineRule="auto"/>
        <w:jc w:val="right"/>
        <w:rPr>
          <w:b/>
          <w:bCs/>
          <w:i/>
          <w:iCs/>
          <w:color w:val="FF0000"/>
        </w:rPr>
      </w:pPr>
      <w:r>
        <w:rPr>
          <w:b/>
          <w:bCs/>
          <w:i/>
          <w:iCs/>
          <w:color w:val="FF0000"/>
        </w:rPr>
        <w:t>Revised</w:t>
      </w:r>
      <w:r w:rsidR="00171059" w:rsidRPr="00675773">
        <w:rPr>
          <w:b/>
          <w:bCs/>
          <w:i/>
          <w:iCs/>
          <w:color w:val="FF0000"/>
        </w:rPr>
        <w:t xml:space="preserve"> 30</w:t>
      </w:r>
      <w:r w:rsidR="00171059" w:rsidRPr="00675773">
        <w:rPr>
          <w:b/>
          <w:bCs/>
          <w:i/>
          <w:iCs/>
          <w:color w:val="FF0000"/>
          <w:vertAlign w:val="superscript"/>
        </w:rPr>
        <w:t>th</w:t>
      </w:r>
      <w:r w:rsidR="003D65AC" w:rsidRPr="00675773">
        <w:rPr>
          <w:b/>
          <w:bCs/>
          <w:i/>
          <w:iCs/>
          <w:color w:val="FF0000"/>
        </w:rPr>
        <w:t xml:space="preserve"> June 20</w:t>
      </w:r>
      <w:r w:rsidR="002545DF" w:rsidRPr="00675773">
        <w:rPr>
          <w:b/>
          <w:bCs/>
          <w:i/>
          <w:iCs/>
          <w:color w:val="FF0000"/>
        </w:rPr>
        <w:t>2</w:t>
      </w:r>
      <w:r w:rsidR="009D5402">
        <w:rPr>
          <w:b/>
          <w:bCs/>
          <w:i/>
          <w:iCs/>
          <w:color w:val="FF0000"/>
        </w:rPr>
        <w:t>6</w:t>
      </w:r>
    </w:p>
    <w:tbl>
      <w:tblPr>
        <w:tblStyle w:val="TableGrid"/>
        <w:tblpPr w:leftFromText="180" w:rightFromText="180" w:vertAnchor="text" w:horzAnchor="margin" w:tblpY="225"/>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3"/>
        <w:gridCol w:w="3177"/>
        <w:gridCol w:w="3183"/>
      </w:tblGrid>
      <w:tr w:rsidR="0006680D" w:rsidRPr="0006680D" w14:paraId="28936889" w14:textId="77777777" w:rsidTr="0043798A">
        <w:trPr>
          <w:trHeight w:val="2721"/>
        </w:trPr>
        <w:tc>
          <w:tcPr>
            <w:tcW w:w="3236" w:type="dxa"/>
          </w:tcPr>
          <w:p w14:paraId="5462AF56" w14:textId="14DD7546" w:rsidR="00AF3F3B" w:rsidRPr="0006680D" w:rsidRDefault="007A0896" w:rsidP="00AF3F3B">
            <w:pPr>
              <w:tabs>
                <w:tab w:val="left" w:pos="7105"/>
              </w:tabs>
              <w:spacing w:line="360" w:lineRule="auto"/>
              <w:rPr>
                <w:color w:val="000000" w:themeColor="text1"/>
              </w:rPr>
            </w:pPr>
            <w:r w:rsidRPr="009B45D7">
              <w:rPr>
                <w:noProof/>
              </w:rPr>
              <w:drawing>
                <wp:inline distT="0" distB="0" distL="0" distR="0" wp14:anchorId="0EE8BF19" wp14:editId="11F7CC32">
                  <wp:extent cx="1947545" cy="1561772"/>
                  <wp:effectExtent l="0" t="0" r="0" b="635"/>
                  <wp:docPr id="178735393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7353939" name=""/>
                          <pic:cNvPicPr/>
                        </pic:nvPicPr>
                        <pic:blipFill>
                          <a:blip r:embed="rId11"/>
                          <a:stretch>
                            <a:fillRect/>
                          </a:stretch>
                        </pic:blipFill>
                        <pic:spPr>
                          <a:xfrm>
                            <a:off x="0" y="0"/>
                            <a:ext cx="2031646" cy="1629214"/>
                          </a:xfrm>
                          <a:prstGeom prst="rect">
                            <a:avLst/>
                          </a:prstGeom>
                        </pic:spPr>
                      </pic:pic>
                    </a:graphicData>
                  </a:graphic>
                </wp:inline>
              </w:drawing>
            </w:r>
          </w:p>
        </w:tc>
        <w:tc>
          <w:tcPr>
            <w:tcW w:w="3200" w:type="dxa"/>
            <w:tcBorders>
              <w:right w:val="dotted" w:sz="4" w:space="0" w:color="auto"/>
            </w:tcBorders>
          </w:tcPr>
          <w:p w14:paraId="68ED52B4" w14:textId="77777777" w:rsidR="00AF3F3B" w:rsidRPr="0006680D" w:rsidRDefault="00AF3F3B" w:rsidP="00AF3F3B">
            <w:pPr>
              <w:tabs>
                <w:tab w:val="left" w:pos="7105"/>
              </w:tabs>
              <w:spacing w:line="360" w:lineRule="auto"/>
              <w:rPr>
                <w:color w:val="000000" w:themeColor="text1"/>
              </w:rPr>
            </w:pPr>
          </w:p>
        </w:tc>
        <w:tc>
          <w:tcPr>
            <w:tcW w:w="3202" w:type="dxa"/>
            <w:tcBorders>
              <w:top w:val="dotted" w:sz="4" w:space="0" w:color="auto"/>
              <w:left w:val="dotted" w:sz="4" w:space="0" w:color="auto"/>
              <w:bottom w:val="dotted" w:sz="4" w:space="0" w:color="auto"/>
              <w:right w:val="dotted" w:sz="4" w:space="0" w:color="auto"/>
            </w:tcBorders>
            <w:vAlign w:val="center"/>
          </w:tcPr>
          <w:p w14:paraId="738AA2C6" w14:textId="76EE1B9A" w:rsidR="00AF3F3B" w:rsidRPr="0006680D" w:rsidRDefault="00AF3F3B" w:rsidP="00AF3F3B">
            <w:pPr>
              <w:tabs>
                <w:tab w:val="left" w:pos="7105"/>
              </w:tabs>
              <w:spacing w:line="360" w:lineRule="auto"/>
              <w:jc w:val="center"/>
              <w:rPr>
                <w:i/>
                <w:iCs/>
                <w:color w:val="000000" w:themeColor="text1"/>
              </w:rPr>
            </w:pPr>
            <w:r w:rsidRPr="0006680D">
              <w:rPr>
                <w:i/>
                <w:iCs/>
                <w:color w:val="000000" w:themeColor="text1"/>
              </w:rPr>
              <w:t>(Insert the Entity Logo)</w:t>
            </w:r>
          </w:p>
        </w:tc>
      </w:tr>
    </w:tbl>
    <w:p w14:paraId="7B59C109" w14:textId="77777777" w:rsidR="00F26034" w:rsidRPr="0006680D" w:rsidRDefault="00F26034" w:rsidP="00B2787A">
      <w:pPr>
        <w:spacing w:line="360" w:lineRule="auto"/>
        <w:jc w:val="right"/>
        <w:rPr>
          <w:b/>
          <w:i/>
          <w:iCs/>
          <w:color w:val="000000" w:themeColor="text1"/>
        </w:rPr>
      </w:pPr>
    </w:p>
    <w:p w14:paraId="3F74EB8D" w14:textId="39BD8EA7" w:rsidR="00F26034" w:rsidRPr="0006680D" w:rsidRDefault="00F26034" w:rsidP="00B2787A">
      <w:pPr>
        <w:spacing w:line="360" w:lineRule="auto"/>
        <w:jc w:val="right"/>
        <w:rPr>
          <w:b/>
          <w:i/>
          <w:iCs/>
          <w:color w:val="000000" w:themeColor="text1"/>
        </w:rPr>
      </w:pPr>
    </w:p>
    <w:p w14:paraId="507F8E64" w14:textId="5E65C233" w:rsidR="00AF3F3B" w:rsidRPr="0006680D" w:rsidRDefault="00211C1E" w:rsidP="002D4F84">
      <w:pPr>
        <w:tabs>
          <w:tab w:val="left" w:pos="7105"/>
        </w:tabs>
        <w:spacing w:line="360" w:lineRule="auto"/>
        <w:rPr>
          <w:color w:val="000000" w:themeColor="text1"/>
        </w:rPr>
      </w:pPr>
      <w:r w:rsidRPr="0006680D">
        <w:rPr>
          <w:color w:val="000000" w:themeColor="text1"/>
        </w:rPr>
        <w:t xml:space="preserve">   </w:t>
      </w:r>
    </w:p>
    <w:p w14:paraId="32B7FEEB" w14:textId="77777777" w:rsidR="004366A7" w:rsidRPr="0006680D" w:rsidRDefault="004366A7" w:rsidP="00AF3F3B">
      <w:pPr>
        <w:tabs>
          <w:tab w:val="left" w:pos="7105"/>
        </w:tabs>
        <w:spacing w:line="360" w:lineRule="auto"/>
        <w:rPr>
          <w:color w:val="000000" w:themeColor="text1"/>
        </w:rPr>
      </w:pPr>
    </w:p>
    <w:p w14:paraId="2AF353FE" w14:textId="77777777" w:rsidR="004366A7" w:rsidRPr="0006680D" w:rsidRDefault="004366A7" w:rsidP="00B2787A">
      <w:pPr>
        <w:pBdr>
          <w:bottom w:val="thinThickSmallGap" w:sz="24" w:space="1" w:color="auto"/>
        </w:pBdr>
        <w:spacing w:line="360" w:lineRule="auto"/>
        <w:jc w:val="both"/>
        <w:rPr>
          <w:color w:val="000000" w:themeColor="text1"/>
        </w:rPr>
      </w:pPr>
    </w:p>
    <w:p w14:paraId="521B9FAF" w14:textId="77777777" w:rsidR="004366A7" w:rsidRPr="0006680D" w:rsidRDefault="004366A7" w:rsidP="00B2787A">
      <w:pPr>
        <w:spacing w:line="360" w:lineRule="auto"/>
        <w:jc w:val="both"/>
        <w:rPr>
          <w:color w:val="000000" w:themeColor="text1"/>
        </w:rPr>
      </w:pPr>
    </w:p>
    <w:p w14:paraId="05E12542" w14:textId="1817B1B6" w:rsidR="00333670" w:rsidRPr="0006680D" w:rsidRDefault="00257A44" w:rsidP="00AC5908">
      <w:pPr>
        <w:spacing w:line="360" w:lineRule="auto"/>
        <w:jc w:val="center"/>
        <w:rPr>
          <w:iCs/>
          <w:color w:val="000000" w:themeColor="text1"/>
        </w:rPr>
      </w:pPr>
      <w:r w:rsidRPr="0006680D">
        <w:rPr>
          <w:b/>
          <w:bCs/>
          <w:iCs/>
          <w:color w:val="000000" w:themeColor="text1"/>
        </w:rPr>
        <w:t>XXXX</w:t>
      </w:r>
      <w:r w:rsidRPr="0006680D">
        <w:rPr>
          <w:iCs/>
          <w:color w:val="000000" w:themeColor="text1"/>
        </w:rPr>
        <w:t xml:space="preserve"> </w:t>
      </w:r>
      <w:r w:rsidR="00B33988" w:rsidRPr="0006680D">
        <w:rPr>
          <w:i/>
          <w:color w:val="000000" w:themeColor="text1"/>
        </w:rPr>
        <w:t>(I</w:t>
      </w:r>
      <w:r w:rsidR="006D0D4B" w:rsidRPr="0006680D">
        <w:rPr>
          <w:i/>
          <w:color w:val="000000" w:themeColor="text1"/>
        </w:rPr>
        <w:t>ndica</w:t>
      </w:r>
      <w:r w:rsidR="00B33988" w:rsidRPr="0006680D">
        <w:rPr>
          <w:i/>
          <w:color w:val="000000" w:themeColor="text1"/>
        </w:rPr>
        <w:t>t</w:t>
      </w:r>
      <w:r w:rsidR="006D0D4B" w:rsidRPr="0006680D">
        <w:rPr>
          <w:i/>
          <w:color w:val="000000" w:themeColor="text1"/>
        </w:rPr>
        <w:t>e</w:t>
      </w:r>
      <w:r w:rsidR="00B33988" w:rsidRPr="0006680D">
        <w:rPr>
          <w:i/>
          <w:color w:val="000000" w:themeColor="text1"/>
        </w:rPr>
        <w:t xml:space="preserve"> the actual name of </w:t>
      </w:r>
      <w:r w:rsidR="00B04DD2" w:rsidRPr="0006680D">
        <w:rPr>
          <w:i/>
          <w:color w:val="000000" w:themeColor="text1"/>
        </w:rPr>
        <w:t>the County Corporation/SAGA</w:t>
      </w:r>
      <w:r w:rsidR="00B33988" w:rsidRPr="0006680D">
        <w:rPr>
          <w:i/>
          <w:color w:val="000000" w:themeColor="text1"/>
        </w:rPr>
        <w:t>)</w:t>
      </w:r>
    </w:p>
    <w:p w14:paraId="71E34AF4" w14:textId="77777777" w:rsidR="00B33988" w:rsidRPr="0006680D" w:rsidRDefault="00B33988" w:rsidP="00AC5908">
      <w:pPr>
        <w:spacing w:line="360" w:lineRule="auto"/>
        <w:jc w:val="center"/>
        <w:rPr>
          <w:iCs/>
          <w:color w:val="000000" w:themeColor="text1"/>
        </w:rPr>
      </w:pPr>
    </w:p>
    <w:p w14:paraId="40917C42" w14:textId="64AD92BD" w:rsidR="00333670" w:rsidRPr="0006680D" w:rsidRDefault="00333670" w:rsidP="00AC5908">
      <w:pPr>
        <w:spacing w:line="360" w:lineRule="auto"/>
        <w:jc w:val="center"/>
        <w:rPr>
          <w:b/>
          <w:bCs/>
          <w:iCs/>
          <w:color w:val="000000" w:themeColor="text1"/>
        </w:rPr>
      </w:pPr>
      <w:r w:rsidRPr="0006680D">
        <w:rPr>
          <w:b/>
          <w:bCs/>
          <w:iCs/>
          <w:color w:val="000000" w:themeColor="text1"/>
        </w:rPr>
        <w:t>XXX County Government</w:t>
      </w:r>
    </w:p>
    <w:p w14:paraId="6B4D4B22" w14:textId="77777777" w:rsidR="004366A7" w:rsidRPr="0006680D" w:rsidRDefault="004366A7" w:rsidP="00B2787A">
      <w:pPr>
        <w:spacing w:line="360" w:lineRule="auto"/>
        <w:jc w:val="center"/>
        <w:rPr>
          <w:b/>
          <w:color w:val="000000" w:themeColor="text1"/>
        </w:rPr>
      </w:pPr>
    </w:p>
    <w:p w14:paraId="0F4853BC" w14:textId="77777777" w:rsidR="004366A7" w:rsidRPr="0006680D" w:rsidRDefault="00900D85" w:rsidP="00B2787A">
      <w:pPr>
        <w:pStyle w:val="Heading7"/>
        <w:spacing w:line="360" w:lineRule="auto"/>
        <w:rPr>
          <w:color w:val="000000" w:themeColor="text1"/>
          <w:sz w:val="24"/>
          <w:szCs w:val="24"/>
        </w:rPr>
      </w:pPr>
      <w:r w:rsidRPr="0006680D">
        <w:rPr>
          <w:color w:val="000000" w:themeColor="text1"/>
          <w:sz w:val="24"/>
          <w:szCs w:val="24"/>
        </w:rPr>
        <w:t>ANNUAL REPORT</w:t>
      </w:r>
      <w:r w:rsidR="00231D69" w:rsidRPr="0006680D">
        <w:rPr>
          <w:color w:val="000000" w:themeColor="text1"/>
          <w:sz w:val="24"/>
          <w:szCs w:val="24"/>
        </w:rPr>
        <w:t xml:space="preserve"> AND </w:t>
      </w:r>
      <w:r w:rsidR="004366A7" w:rsidRPr="0006680D">
        <w:rPr>
          <w:color w:val="000000" w:themeColor="text1"/>
          <w:sz w:val="24"/>
          <w:szCs w:val="24"/>
        </w:rPr>
        <w:t>FINANCIAL STATEMENTS</w:t>
      </w:r>
    </w:p>
    <w:p w14:paraId="5F3008F1" w14:textId="77777777" w:rsidR="004366A7" w:rsidRPr="0006680D" w:rsidRDefault="004366A7" w:rsidP="00AC5908">
      <w:pPr>
        <w:spacing w:line="360" w:lineRule="auto"/>
        <w:rPr>
          <w:b/>
          <w:color w:val="000000" w:themeColor="text1"/>
        </w:rPr>
      </w:pPr>
    </w:p>
    <w:p w14:paraId="50D3E708" w14:textId="2A962520" w:rsidR="00E11C42" w:rsidRPr="0006680D" w:rsidRDefault="004366A7" w:rsidP="00B2787A">
      <w:pPr>
        <w:spacing w:line="360" w:lineRule="auto"/>
        <w:jc w:val="center"/>
        <w:rPr>
          <w:b/>
          <w:color w:val="000000" w:themeColor="text1"/>
        </w:rPr>
      </w:pPr>
      <w:r w:rsidRPr="0006680D">
        <w:rPr>
          <w:b/>
          <w:color w:val="000000" w:themeColor="text1"/>
        </w:rPr>
        <w:t xml:space="preserve">FOR THE </w:t>
      </w:r>
      <w:r w:rsidR="00CC4902" w:rsidRPr="0006680D">
        <w:rPr>
          <w:b/>
          <w:color w:val="000000" w:themeColor="text1"/>
        </w:rPr>
        <w:t>FINANCIAL</w:t>
      </w:r>
      <w:r w:rsidR="00576553" w:rsidRPr="0006680D">
        <w:rPr>
          <w:b/>
          <w:color w:val="000000" w:themeColor="text1"/>
        </w:rPr>
        <w:t xml:space="preserve"> </w:t>
      </w:r>
      <w:r w:rsidR="009447EB" w:rsidRPr="0006680D">
        <w:rPr>
          <w:b/>
          <w:color w:val="000000" w:themeColor="text1"/>
        </w:rPr>
        <w:t>YEAR</w:t>
      </w:r>
      <w:r w:rsidR="00576553" w:rsidRPr="0006680D">
        <w:rPr>
          <w:b/>
          <w:color w:val="000000" w:themeColor="text1"/>
        </w:rPr>
        <w:t xml:space="preserve"> END</w:t>
      </w:r>
      <w:r w:rsidR="00DF6EC1" w:rsidRPr="0006680D">
        <w:rPr>
          <w:b/>
          <w:color w:val="000000" w:themeColor="text1"/>
        </w:rPr>
        <w:t>ED</w:t>
      </w:r>
    </w:p>
    <w:p w14:paraId="6C5303CE" w14:textId="7E3CA3E3" w:rsidR="004366A7" w:rsidRPr="0006680D" w:rsidRDefault="008C51E0" w:rsidP="00B2787A">
      <w:pPr>
        <w:spacing w:line="360" w:lineRule="auto"/>
        <w:jc w:val="center"/>
        <w:rPr>
          <w:b/>
          <w:color w:val="000000" w:themeColor="text1"/>
        </w:rPr>
      </w:pPr>
      <w:r w:rsidRPr="0006680D">
        <w:rPr>
          <w:b/>
          <w:color w:val="000000" w:themeColor="text1"/>
        </w:rPr>
        <w:t>30</w:t>
      </w:r>
      <w:r w:rsidRPr="0006680D">
        <w:rPr>
          <w:b/>
          <w:color w:val="000000" w:themeColor="text1"/>
          <w:vertAlign w:val="superscript"/>
        </w:rPr>
        <w:t>TH</w:t>
      </w:r>
      <w:r w:rsidRPr="0006680D">
        <w:rPr>
          <w:b/>
          <w:color w:val="000000" w:themeColor="text1"/>
        </w:rPr>
        <w:t xml:space="preserve"> </w:t>
      </w:r>
      <w:r w:rsidR="00231D69" w:rsidRPr="0006680D">
        <w:rPr>
          <w:b/>
          <w:color w:val="000000" w:themeColor="text1"/>
        </w:rPr>
        <w:t xml:space="preserve">JUNE  </w:t>
      </w:r>
      <w:r w:rsidR="003D65AC" w:rsidRPr="0006680D">
        <w:rPr>
          <w:b/>
          <w:color w:val="000000" w:themeColor="text1"/>
        </w:rPr>
        <w:t>20</w:t>
      </w:r>
      <w:r w:rsidR="004B13CE" w:rsidRPr="0006680D">
        <w:rPr>
          <w:b/>
          <w:color w:val="000000" w:themeColor="text1"/>
        </w:rPr>
        <w:t>xx</w:t>
      </w:r>
    </w:p>
    <w:p w14:paraId="47C5F73D" w14:textId="77777777" w:rsidR="004366A7" w:rsidRPr="0006680D" w:rsidRDefault="004366A7" w:rsidP="00B2787A">
      <w:pPr>
        <w:spacing w:line="360" w:lineRule="auto"/>
        <w:jc w:val="center"/>
        <w:rPr>
          <w:color w:val="000000" w:themeColor="text1"/>
        </w:rPr>
      </w:pPr>
    </w:p>
    <w:p w14:paraId="7EC79AD8" w14:textId="77777777" w:rsidR="004366A7" w:rsidRPr="0006680D" w:rsidRDefault="004366A7" w:rsidP="00AC5908">
      <w:pPr>
        <w:pBdr>
          <w:bottom w:val="thinThickSmallGap" w:sz="24" w:space="1" w:color="auto"/>
        </w:pBdr>
        <w:spacing w:line="360" w:lineRule="auto"/>
        <w:rPr>
          <w:color w:val="000000" w:themeColor="text1"/>
        </w:rPr>
      </w:pPr>
    </w:p>
    <w:p w14:paraId="512CE573" w14:textId="77777777" w:rsidR="007E2627" w:rsidRPr="0006680D" w:rsidRDefault="007E2627" w:rsidP="007E2627">
      <w:pPr>
        <w:spacing w:line="360" w:lineRule="auto"/>
        <w:jc w:val="center"/>
        <w:rPr>
          <w:b/>
          <w:color w:val="000000" w:themeColor="text1"/>
          <w:sz w:val="22"/>
          <w:szCs w:val="22"/>
        </w:rPr>
      </w:pPr>
      <w:r w:rsidRPr="0006680D">
        <w:rPr>
          <w:b/>
          <w:color w:val="000000" w:themeColor="text1"/>
          <w:sz w:val="22"/>
          <w:szCs w:val="22"/>
        </w:rPr>
        <w:t>Prepared in accordance with the Accrual Basis of Accounting Method under the International Public Sector Accounting Standards (IPSAS)</w:t>
      </w:r>
    </w:p>
    <w:p w14:paraId="3981B2EE" w14:textId="77777777" w:rsidR="007F0DFB" w:rsidRPr="0006680D" w:rsidRDefault="007F0DFB" w:rsidP="007E2627">
      <w:pPr>
        <w:spacing w:line="360" w:lineRule="auto"/>
        <w:jc w:val="center"/>
        <w:rPr>
          <w:b/>
          <w:color w:val="000000" w:themeColor="text1"/>
          <w:sz w:val="22"/>
          <w:szCs w:val="22"/>
        </w:rPr>
      </w:pPr>
    </w:p>
    <w:p w14:paraId="613F17CB" w14:textId="77777777" w:rsidR="007F0DFB" w:rsidRPr="0006680D" w:rsidRDefault="007F0DFB" w:rsidP="007E2627">
      <w:pPr>
        <w:spacing w:line="360" w:lineRule="auto"/>
        <w:jc w:val="center"/>
        <w:rPr>
          <w:b/>
          <w:color w:val="000000" w:themeColor="text1"/>
          <w:sz w:val="22"/>
          <w:szCs w:val="22"/>
        </w:rPr>
      </w:pPr>
    </w:p>
    <w:p w14:paraId="0182DF4B" w14:textId="77777777" w:rsidR="007F0DFB" w:rsidRPr="0006680D" w:rsidRDefault="007F0DFB" w:rsidP="007E2627">
      <w:pPr>
        <w:spacing w:line="360" w:lineRule="auto"/>
        <w:jc w:val="center"/>
        <w:rPr>
          <w:b/>
          <w:color w:val="000000" w:themeColor="text1"/>
          <w:sz w:val="22"/>
          <w:szCs w:val="22"/>
        </w:rPr>
      </w:pPr>
    </w:p>
    <w:p w14:paraId="462ECD32" w14:textId="77777777" w:rsidR="00C3521B" w:rsidRPr="0006680D" w:rsidRDefault="00C3521B" w:rsidP="00B2787A">
      <w:pPr>
        <w:spacing w:line="360" w:lineRule="auto"/>
        <w:jc w:val="center"/>
        <w:rPr>
          <w:b/>
          <w:color w:val="000000" w:themeColor="text1"/>
        </w:rPr>
      </w:pPr>
    </w:p>
    <w:p w14:paraId="0223FA02" w14:textId="3C105F5D" w:rsidR="00404F2D" w:rsidRPr="0006680D" w:rsidRDefault="00404F2D" w:rsidP="00404F2D">
      <w:pPr>
        <w:spacing w:line="360" w:lineRule="auto"/>
        <w:rPr>
          <w:b/>
          <w:color w:val="000000" w:themeColor="text1"/>
        </w:rPr>
        <w:sectPr w:rsidR="00404F2D" w:rsidRPr="0006680D" w:rsidSect="00040938">
          <w:headerReference w:type="default" r:id="rId12"/>
          <w:footerReference w:type="even" r:id="rId13"/>
          <w:footerReference w:type="default" r:id="rId14"/>
          <w:footerReference w:type="first" r:id="rId15"/>
          <w:pgSz w:w="12240" w:h="15840" w:code="1"/>
          <w:pgMar w:top="864" w:right="1152" w:bottom="720" w:left="1440" w:header="432" w:footer="288" w:gutter="0"/>
          <w:pgNumType w:start="0"/>
          <w:cols w:space="720"/>
          <w:titlePg/>
          <w:docGrid w:linePitch="326"/>
        </w:sectPr>
      </w:pPr>
    </w:p>
    <w:p w14:paraId="3DB7D5DD" w14:textId="4D79CC97" w:rsidR="006B2470" w:rsidRPr="0006680D" w:rsidRDefault="006B2470" w:rsidP="009A11C3">
      <w:pPr>
        <w:spacing w:line="360" w:lineRule="auto"/>
        <w:ind w:left="2160" w:firstLine="720"/>
        <w:jc w:val="both"/>
        <w:rPr>
          <w:b/>
          <w:bCs/>
          <w:i/>
          <w:iCs/>
          <w:color w:val="000000" w:themeColor="text1"/>
        </w:rPr>
      </w:pPr>
      <w:r w:rsidRPr="0006680D">
        <w:rPr>
          <w:b/>
          <w:bCs/>
          <w:i/>
          <w:iCs/>
          <w:color w:val="000000" w:themeColor="text1"/>
        </w:rPr>
        <w:lastRenderedPageBreak/>
        <w:t>(Leave this page blank)</w:t>
      </w:r>
    </w:p>
    <w:p w14:paraId="658259ED" w14:textId="77777777" w:rsidR="006B2470" w:rsidRPr="0006680D" w:rsidRDefault="006B2470" w:rsidP="00B2787A">
      <w:pPr>
        <w:spacing w:line="360" w:lineRule="auto"/>
        <w:jc w:val="both"/>
        <w:rPr>
          <w:color w:val="000000" w:themeColor="text1"/>
        </w:rPr>
      </w:pPr>
    </w:p>
    <w:p w14:paraId="017D7D44" w14:textId="77777777" w:rsidR="006B2470" w:rsidRPr="0006680D" w:rsidRDefault="006B2470" w:rsidP="00B2787A">
      <w:pPr>
        <w:spacing w:line="360" w:lineRule="auto"/>
        <w:jc w:val="both"/>
        <w:rPr>
          <w:color w:val="000000" w:themeColor="text1"/>
        </w:rPr>
      </w:pPr>
    </w:p>
    <w:p w14:paraId="6C548C26" w14:textId="77777777" w:rsidR="006B2470" w:rsidRPr="0006680D" w:rsidRDefault="006B2470" w:rsidP="00B2787A">
      <w:pPr>
        <w:spacing w:line="360" w:lineRule="auto"/>
        <w:jc w:val="both"/>
        <w:rPr>
          <w:color w:val="000000" w:themeColor="text1"/>
        </w:rPr>
      </w:pPr>
    </w:p>
    <w:p w14:paraId="22B74EDC" w14:textId="77777777" w:rsidR="006B2470" w:rsidRPr="0006680D" w:rsidRDefault="006B2470" w:rsidP="00B2787A">
      <w:pPr>
        <w:spacing w:line="360" w:lineRule="auto"/>
        <w:jc w:val="both"/>
        <w:rPr>
          <w:color w:val="000000" w:themeColor="text1"/>
        </w:rPr>
      </w:pPr>
    </w:p>
    <w:p w14:paraId="0B13292C" w14:textId="77777777" w:rsidR="006B2470" w:rsidRPr="0006680D" w:rsidRDefault="006B2470" w:rsidP="00B2787A">
      <w:pPr>
        <w:spacing w:line="360" w:lineRule="auto"/>
        <w:jc w:val="both"/>
        <w:rPr>
          <w:color w:val="000000" w:themeColor="text1"/>
        </w:rPr>
      </w:pPr>
    </w:p>
    <w:p w14:paraId="3D5667BF" w14:textId="77777777" w:rsidR="006B2470" w:rsidRPr="0006680D" w:rsidRDefault="006B2470" w:rsidP="00B2787A">
      <w:pPr>
        <w:spacing w:line="360" w:lineRule="auto"/>
        <w:jc w:val="both"/>
        <w:rPr>
          <w:color w:val="000000" w:themeColor="text1"/>
        </w:rPr>
      </w:pPr>
    </w:p>
    <w:p w14:paraId="6B326B6F" w14:textId="77777777" w:rsidR="006B2470" w:rsidRPr="0006680D" w:rsidRDefault="006B2470" w:rsidP="00B2787A">
      <w:pPr>
        <w:spacing w:line="360" w:lineRule="auto"/>
        <w:jc w:val="both"/>
        <w:rPr>
          <w:color w:val="000000" w:themeColor="text1"/>
        </w:rPr>
      </w:pPr>
    </w:p>
    <w:p w14:paraId="0EC8E05E" w14:textId="77777777" w:rsidR="006B2470" w:rsidRPr="0006680D" w:rsidRDefault="006B2470" w:rsidP="00B2787A">
      <w:pPr>
        <w:spacing w:line="360" w:lineRule="auto"/>
        <w:jc w:val="both"/>
        <w:rPr>
          <w:color w:val="000000" w:themeColor="text1"/>
        </w:rPr>
      </w:pPr>
    </w:p>
    <w:p w14:paraId="79B06F8F" w14:textId="77777777" w:rsidR="006B2470" w:rsidRPr="0006680D" w:rsidRDefault="006B2470" w:rsidP="00B2787A">
      <w:pPr>
        <w:spacing w:line="360" w:lineRule="auto"/>
        <w:jc w:val="both"/>
        <w:rPr>
          <w:color w:val="000000" w:themeColor="text1"/>
        </w:rPr>
      </w:pPr>
    </w:p>
    <w:p w14:paraId="2DD38FFD" w14:textId="77777777" w:rsidR="006B2470" w:rsidRPr="0006680D" w:rsidRDefault="006B2470" w:rsidP="00B2787A">
      <w:pPr>
        <w:spacing w:line="360" w:lineRule="auto"/>
        <w:jc w:val="both"/>
        <w:rPr>
          <w:color w:val="000000" w:themeColor="text1"/>
        </w:rPr>
      </w:pPr>
    </w:p>
    <w:p w14:paraId="5ECE085E" w14:textId="77777777" w:rsidR="006B2470" w:rsidRPr="0006680D" w:rsidRDefault="006B2470" w:rsidP="00B2787A">
      <w:pPr>
        <w:spacing w:line="360" w:lineRule="auto"/>
        <w:jc w:val="both"/>
        <w:rPr>
          <w:color w:val="000000" w:themeColor="text1"/>
        </w:rPr>
      </w:pPr>
    </w:p>
    <w:p w14:paraId="77E6BDAF" w14:textId="77777777" w:rsidR="006B2470" w:rsidRPr="0006680D" w:rsidRDefault="006B2470" w:rsidP="00B2787A">
      <w:pPr>
        <w:spacing w:line="360" w:lineRule="auto"/>
        <w:jc w:val="both"/>
        <w:rPr>
          <w:color w:val="000000" w:themeColor="text1"/>
        </w:rPr>
      </w:pPr>
    </w:p>
    <w:p w14:paraId="0429B56E" w14:textId="77777777" w:rsidR="001063BD" w:rsidRPr="0006680D" w:rsidRDefault="001063BD" w:rsidP="00B2787A">
      <w:pPr>
        <w:spacing w:line="360" w:lineRule="auto"/>
        <w:jc w:val="both"/>
        <w:rPr>
          <w:color w:val="000000" w:themeColor="text1"/>
        </w:rPr>
        <w:sectPr w:rsidR="001063BD" w:rsidRPr="0006680D" w:rsidSect="00040938">
          <w:headerReference w:type="even" r:id="rId16"/>
          <w:headerReference w:type="default" r:id="rId17"/>
          <w:footerReference w:type="default" r:id="rId18"/>
          <w:headerReference w:type="first" r:id="rId19"/>
          <w:footerReference w:type="first" r:id="rId20"/>
          <w:pgSz w:w="12240" w:h="15840" w:code="1"/>
          <w:pgMar w:top="864" w:right="1152" w:bottom="720" w:left="1440" w:header="432" w:footer="288" w:gutter="0"/>
          <w:pgNumType w:fmt="lowerRoman" w:start="1"/>
          <w:cols w:space="720"/>
          <w:docGrid w:linePitch="326"/>
        </w:sectPr>
      </w:pPr>
    </w:p>
    <w:p w14:paraId="192E0241" w14:textId="77777777" w:rsidR="00482FB1" w:rsidRPr="006221EE" w:rsidRDefault="00482FB1" w:rsidP="006221EE">
      <w:pPr>
        <w:spacing w:line="360" w:lineRule="auto"/>
        <w:jc w:val="both"/>
        <w:rPr>
          <w:b/>
          <w:bCs/>
          <w:color w:val="000000" w:themeColor="text1"/>
          <w:sz w:val="22"/>
          <w:szCs w:val="22"/>
        </w:rPr>
      </w:pPr>
    </w:p>
    <w:p w14:paraId="1AEDE0F5" w14:textId="516B371C" w:rsidR="006B2470" w:rsidRPr="006221EE" w:rsidRDefault="001063BD" w:rsidP="006221EE">
      <w:pPr>
        <w:spacing w:line="360" w:lineRule="auto"/>
        <w:jc w:val="both"/>
        <w:rPr>
          <w:b/>
          <w:bCs/>
          <w:color w:val="000000" w:themeColor="text1"/>
          <w:sz w:val="22"/>
          <w:szCs w:val="22"/>
        </w:rPr>
      </w:pPr>
      <w:r w:rsidRPr="006221EE">
        <w:rPr>
          <w:b/>
          <w:bCs/>
          <w:color w:val="000000" w:themeColor="text1"/>
          <w:sz w:val="22"/>
          <w:szCs w:val="22"/>
        </w:rPr>
        <w:t>Table of Contents………………………………………………………………………………………...  Page</w:t>
      </w:r>
    </w:p>
    <w:p w14:paraId="341F3129" w14:textId="2F23EAA8" w:rsidR="006221EE" w:rsidRPr="006221EE" w:rsidRDefault="006A54F4" w:rsidP="006221EE">
      <w:pPr>
        <w:pStyle w:val="TOC1"/>
        <w:rPr>
          <w:rFonts w:eastAsiaTheme="minorEastAsia"/>
          <w:kern w:val="2"/>
          <w:sz w:val="24"/>
          <w:szCs w:val="24"/>
          <w:lang w:val="en-KE" w:eastAsia="en-GB"/>
          <w14:ligatures w14:val="standardContextual"/>
        </w:rPr>
      </w:pPr>
      <w:r w:rsidRPr="006221EE">
        <w:rPr>
          <w:color w:val="000000" w:themeColor="text1"/>
          <w:sz w:val="24"/>
          <w:szCs w:val="24"/>
        </w:rPr>
        <w:fldChar w:fldCharType="begin"/>
      </w:r>
      <w:r w:rsidR="00540BF1" w:rsidRPr="006221EE">
        <w:rPr>
          <w:color w:val="000000" w:themeColor="text1"/>
          <w:sz w:val="24"/>
          <w:szCs w:val="24"/>
        </w:rPr>
        <w:instrText xml:space="preserve"> TOC \o "1-2" \h \z \u </w:instrText>
      </w:r>
      <w:r w:rsidRPr="006221EE">
        <w:rPr>
          <w:color w:val="000000" w:themeColor="text1"/>
          <w:sz w:val="24"/>
          <w:szCs w:val="24"/>
        </w:rPr>
        <w:fldChar w:fldCharType="separate"/>
      </w:r>
      <w:hyperlink w:anchor="_Toc233373526" w:history="1">
        <w:r w:rsidR="006221EE" w:rsidRPr="006221EE">
          <w:rPr>
            <w:rStyle w:val="Hyperlink"/>
            <w:rFonts w:ascii="Times New Roman" w:hAnsi="Times New Roman" w:cs="Times New Roman"/>
          </w:rPr>
          <w:t>1.</w:t>
        </w:r>
        <w:r w:rsidR="006221EE" w:rsidRPr="006221EE">
          <w:rPr>
            <w:rFonts w:eastAsiaTheme="minorEastAsia"/>
            <w:kern w:val="2"/>
            <w:sz w:val="24"/>
            <w:szCs w:val="24"/>
            <w:lang w:val="en-KE" w:eastAsia="en-GB"/>
            <w14:ligatures w14:val="standardContextual"/>
          </w:rPr>
          <w:tab/>
        </w:r>
        <w:r w:rsidR="006221EE" w:rsidRPr="006221EE">
          <w:rPr>
            <w:rStyle w:val="Hyperlink"/>
            <w:rFonts w:ascii="Times New Roman" w:hAnsi="Times New Roman" w:cs="Times New Roman"/>
          </w:rPr>
          <w:t>Acronyms and Definition of Key Terms</w:t>
        </w:r>
        <w:r w:rsidR="006221EE" w:rsidRPr="006221EE">
          <w:rPr>
            <w:webHidden/>
          </w:rPr>
          <w:tab/>
        </w:r>
        <w:r w:rsidR="006221EE" w:rsidRPr="006221EE">
          <w:rPr>
            <w:webHidden/>
          </w:rPr>
          <w:fldChar w:fldCharType="begin"/>
        </w:r>
        <w:r w:rsidR="006221EE" w:rsidRPr="006221EE">
          <w:rPr>
            <w:webHidden/>
          </w:rPr>
          <w:instrText xml:space="preserve"> PAGEREF _Toc233373526 \h </w:instrText>
        </w:r>
        <w:r w:rsidR="006221EE" w:rsidRPr="006221EE">
          <w:rPr>
            <w:webHidden/>
          </w:rPr>
        </w:r>
        <w:r w:rsidR="006221EE" w:rsidRPr="006221EE">
          <w:rPr>
            <w:webHidden/>
          </w:rPr>
          <w:fldChar w:fldCharType="separate"/>
        </w:r>
        <w:r w:rsidR="006221EE" w:rsidRPr="006221EE">
          <w:rPr>
            <w:webHidden/>
          </w:rPr>
          <w:t>ii</w:t>
        </w:r>
        <w:r w:rsidR="006221EE" w:rsidRPr="006221EE">
          <w:rPr>
            <w:webHidden/>
          </w:rPr>
          <w:fldChar w:fldCharType="end"/>
        </w:r>
      </w:hyperlink>
    </w:p>
    <w:p w14:paraId="2BADBA6D" w14:textId="29D8ADDF" w:rsidR="006221EE" w:rsidRPr="006221EE" w:rsidRDefault="008B354E" w:rsidP="006221EE">
      <w:pPr>
        <w:pStyle w:val="TOC1"/>
        <w:rPr>
          <w:rFonts w:eastAsiaTheme="minorEastAsia"/>
          <w:kern w:val="2"/>
          <w:sz w:val="24"/>
          <w:szCs w:val="24"/>
          <w:lang w:val="en-KE" w:eastAsia="en-GB"/>
          <w14:ligatures w14:val="standardContextual"/>
        </w:rPr>
      </w:pPr>
      <w:r>
        <w:rPr>
          <w:rStyle w:val="Hyperlink"/>
          <w:rFonts w:ascii="Times New Roman" w:hAnsi="Times New Roman" w:cs="Times New Roman"/>
        </w:rPr>
        <w:tab/>
      </w:r>
      <w:r w:rsidR="006221EE" w:rsidRPr="006221EE">
        <w:rPr>
          <w:rStyle w:val="Hyperlink"/>
          <w:rFonts w:ascii="Times New Roman" w:hAnsi="Times New Roman" w:cs="Times New Roman"/>
        </w:rPr>
        <w:fldChar w:fldCharType="begin"/>
      </w:r>
      <w:r w:rsidR="006221EE" w:rsidRPr="006221EE">
        <w:rPr>
          <w:rStyle w:val="Hyperlink"/>
          <w:rFonts w:ascii="Times New Roman" w:hAnsi="Times New Roman" w:cs="Times New Roman"/>
        </w:rPr>
        <w:instrText xml:space="preserve"> </w:instrText>
      </w:r>
      <w:r w:rsidR="006221EE" w:rsidRPr="006221EE">
        <w:instrText>HYPERLINK \l "_Toc233373527"</w:instrText>
      </w:r>
      <w:r w:rsidR="006221EE" w:rsidRPr="006221EE">
        <w:rPr>
          <w:rStyle w:val="Hyperlink"/>
          <w:rFonts w:ascii="Times New Roman" w:hAnsi="Times New Roman" w:cs="Times New Roman"/>
        </w:rPr>
        <w:instrText xml:space="preserve"> </w:instrText>
      </w:r>
      <w:r w:rsidR="006221EE" w:rsidRPr="006221EE">
        <w:rPr>
          <w:rStyle w:val="Hyperlink"/>
          <w:rFonts w:ascii="Times New Roman" w:hAnsi="Times New Roman" w:cs="Times New Roman"/>
        </w:rPr>
      </w:r>
      <w:r w:rsidR="006221EE" w:rsidRPr="006221EE">
        <w:rPr>
          <w:rStyle w:val="Hyperlink"/>
          <w:rFonts w:ascii="Times New Roman" w:hAnsi="Times New Roman" w:cs="Times New Roman"/>
        </w:rPr>
        <w:fldChar w:fldCharType="separate"/>
      </w:r>
      <w:r w:rsidR="006221EE" w:rsidRPr="006221EE">
        <w:rPr>
          <w:rStyle w:val="Hyperlink"/>
          <w:rFonts w:ascii="Times New Roman" w:hAnsi="Times New Roman" w:cs="Times New Roman"/>
          <w:bCs/>
        </w:rPr>
        <w:t>List of Tables and Charts</w:t>
      </w:r>
      <w:r w:rsidR="006221EE" w:rsidRPr="006221EE">
        <w:rPr>
          <w:webHidden/>
        </w:rPr>
        <w:tab/>
      </w:r>
      <w:r w:rsidR="006221EE" w:rsidRPr="006221EE">
        <w:rPr>
          <w:webHidden/>
        </w:rPr>
        <w:fldChar w:fldCharType="begin"/>
      </w:r>
      <w:r w:rsidR="006221EE" w:rsidRPr="006221EE">
        <w:rPr>
          <w:webHidden/>
        </w:rPr>
        <w:instrText xml:space="preserve"> PAGEREF _Toc233373527 \h </w:instrText>
      </w:r>
      <w:r w:rsidR="006221EE" w:rsidRPr="006221EE">
        <w:rPr>
          <w:webHidden/>
        </w:rPr>
      </w:r>
      <w:r w:rsidR="006221EE" w:rsidRPr="006221EE">
        <w:rPr>
          <w:webHidden/>
        </w:rPr>
        <w:fldChar w:fldCharType="separate"/>
      </w:r>
      <w:r w:rsidR="006221EE" w:rsidRPr="006221EE">
        <w:rPr>
          <w:webHidden/>
        </w:rPr>
        <w:t>iii</w:t>
      </w:r>
      <w:r w:rsidR="006221EE" w:rsidRPr="006221EE">
        <w:rPr>
          <w:webHidden/>
        </w:rPr>
        <w:fldChar w:fldCharType="end"/>
      </w:r>
      <w:r w:rsidR="006221EE" w:rsidRPr="006221EE">
        <w:rPr>
          <w:rStyle w:val="Hyperlink"/>
          <w:rFonts w:ascii="Times New Roman" w:hAnsi="Times New Roman" w:cs="Times New Roman"/>
        </w:rPr>
        <w:fldChar w:fldCharType="end"/>
      </w:r>
    </w:p>
    <w:p w14:paraId="42D5BAD8" w14:textId="6C3202B7" w:rsidR="006221EE" w:rsidRPr="006221EE" w:rsidRDefault="006221EE" w:rsidP="006221EE">
      <w:pPr>
        <w:pStyle w:val="TOC1"/>
        <w:rPr>
          <w:rFonts w:eastAsiaTheme="minorEastAsia"/>
          <w:kern w:val="2"/>
          <w:sz w:val="24"/>
          <w:szCs w:val="24"/>
          <w:lang w:val="en-KE" w:eastAsia="en-GB"/>
          <w14:ligatures w14:val="standardContextual"/>
        </w:rPr>
      </w:pPr>
      <w:hyperlink w:anchor="_Toc233373528" w:history="1">
        <w:r w:rsidRPr="006221EE">
          <w:rPr>
            <w:rStyle w:val="Hyperlink"/>
            <w:rFonts w:ascii="Times New Roman" w:hAnsi="Times New Roman" w:cs="Times New Roman"/>
          </w:rPr>
          <w:t>2.</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Who We Are</w:t>
        </w:r>
        <w:r w:rsidRPr="006221EE">
          <w:rPr>
            <w:webHidden/>
          </w:rPr>
          <w:tab/>
        </w:r>
        <w:r w:rsidRPr="006221EE">
          <w:rPr>
            <w:webHidden/>
          </w:rPr>
          <w:fldChar w:fldCharType="begin"/>
        </w:r>
        <w:r w:rsidRPr="006221EE">
          <w:rPr>
            <w:webHidden/>
          </w:rPr>
          <w:instrText xml:space="preserve"> PAGEREF _Toc233373528 \h </w:instrText>
        </w:r>
        <w:r w:rsidRPr="006221EE">
          <w:rPr>
            <w:webHidden/>
          </w:rPr>
        </w:r>
        <w:r w:rsidRPr="006221EE">
          <w:rPr>
            <w:webHidden/>
          </w:rPr>
          <w:fldChar w:fldCharType="separate"/>
        </w:r>
        <w:r w:rsidRPr="006221EE">
          <w:rPr>
            <w:webHidden/>
          </w:rPr>
          <w:t>iv</w:t>
        </w:r>
        <w:r w:rsidRPr="006221EE">
          <w:rPr>
            <w:webHidden/>
          </w:rPr>
          <w:fldChar w:fldCharType="end"/>
        </w:r>
      </w:hyperlink>
    </w:p>
    <w:p w14:paraId="1C6DC2BE" w14:textId="7E6C2DB4" w:rsidR="006221EE" w:rsidRPr="006221EE" w:rsidRDefault="006221EE" w:rsidP="006221EE">
      <w:pPr>
        <w:pStyle w:val="TOC1"/>
        <w:rPr>
          <w:rFonts w:eastAsiaTheme="minorEastAsia"/>
          <w:kern w:val="2"/>
          <w:sz w:val="24"/>
          <w:szCs w:val="24"/>
          <w:lang w:val="en-KE" w:eastAsia="en-GB"/>
          <w14:ligatures w14:val="standardContextual"/>
        </w:rPr>
      </w:pPr>
      <w:hyperlink w:anchor="_Toc233373529" w:history="1">
        <w:r w:rsidRPr="006221EE">
          <w:rPr>
            <w:rStyle w:val="Hyperlink"/>
            <w:rFonts w:ascii="Times New Roman" w:hAnsi="Times New Roman" w:cs="Times New Roman"/>
          </w:rPr>
          <w:t>3.</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Chairman’s Statement</w:t>
        </w:r>
        <w:r w:rsidRPr="006221EE">
          <w:rPr>
            <w:webHidden/>
          </w:rPr>
          <w:tab/>
        </w:r>
        <w:r w:rsidRPr="006221EE">
          <w:rPr>
            <w:webHidden/>
          </w:rPr>
          <w:fldChar w:fldCharType="begin"/>
        </w:r>
        <w:r w:rsidRPr="006221EE">
          <w:rPr>
            <w:webHidden/>
          </w:rPr>
          <w:instrText xml:space="preserve"> PAGEREF _Toc233373529 \h </w:instrText>
        </w:r>
        <w:r w:rsidRPr="006221EE">
          <w:rPr>
            <w:webHidden/>
          </w:rPr>
        </w:r>
        <w:r w:rsidRPr="006221EE">
          <w:rPr>
            <w:webHidden/>
          </w:rPr>
          <w:fldChar w:fldCharType="separate"/>
        </w:r>
        <w:r w:rsidRPr="006221EE">
          <w:rPr>
            <w:webHidden/>
          </w:rPr>
          <w:t>vi</w:t>
        </w:r>
        <w:r w:rsidRPr="006221EE">
          <w:rPr>
            <w:webHidden/>
          </w:rPr>
          <w:fldChar w:fldCharType="end"/>
        </w:r>
      </w:hyperlink>
    </w:p>
    <w:p w14:paraId="39D4B76F" w14:textId="4AB951DF" w:rsidR="006221EE" w:rsidRPr="006221EE" w:rsidRDefault="006221EE" w:rsidP="006221EE">
      <w:pPr>
        <w:pStyle w:val="TOC1"/>
        <w:rPr>
          <w:rFonts w:eastAsiaTheme="minorEastAsia"/>
          <w:kern w:val="2"/>
          <w:sz w:val="24"/>
          <w:szCs w:val="24"/>
          <w:lang w:val="en-KE" w:eastAsia="en-GB"/>
          <w14:ligatures w14:val="standardContextual"/>
        </w:rPr>
      </w:pPr>
      <w:hyperlink w:anchor="_Toc233373530" w:history="1">
        <w:r w:rsidRPr="006221EE">
          <w:rPr>
            <w:rStyle w:val="Hyperlink"/>
            <w:rFonts w:ascii="Times New Roman" w:hAnsi="Times New Roman" w:cs="Times New Roman"/>
          </w:rPr>
          <w:t>4.</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Report of the Chief Executive Officer</w:t>
        </w:r>
        <w:r w:rsidRPr="006221EE">
          <w:rPr>
            <w:webHidden/>
          </w:rPr>
          <w:tab/>
        </w:r>
        <w:r w:rsidRPr="006221EE">
          <w:rPr>
            <w:webHidden/>
          </w:rPr>
          <w:fldChar w:fldCharType="begin"/>
        </w:r>
        <w:r w:rsidRPr="006221EE">
          <w:rPr>
            <w:webHidden/>
          </w:rPr>
          <w:instrText xml:space="preserve"> PAGEREF _Toc233373530 \h </w:instrText>
        </w:r>
        <w:r w:rsidRPr="006221EE">
          <w:rPr>
            <w:webHidden/>
          </w:rPr>
        </w:r>
        <w:r w:rsidRPr="006221EE">
          <w:rPr>
            <w:webHidden/>
          </w:rPr>
          <w:fldChar w:fldCharType="separate"/>
        </w:r>
        <w:r w:rsidRPr="006221EE">
          <w:rPr>
            <w:webHidden/>
          </w:rPr>
          <w:t>vii</w:t>
        </w:r>
        <w:r w:rsidRPr="006221EE">
          <w:rPr>
            <w:webHidden/>
          </w:rPr>
          <w:fldChar w:fldCharType="end"/>
        </w:r>
      </w:hyperlink>
    </w:p>
    <w:p w14:paraId="308DF0F2" w14:textId="4F8768E8" w:rsidR="006221EE" w:rsidRPr="006221EE" w:rsidRDefault="006221EE" w:rsidP="006221EE">
      <w:pPr>
        <w:pStyle w:val="TOC1"/>
        <w:rPr>
          <w:rFonts w:eastAsiaTheme="minorEastAsia"/>
          <w:kern w:val="2"/>
          <w:sz w:val="24"/>
          <w:szCs w:val="24"/>
          <w:lang w:val="en-KE" w:eastAsia="en-GB"/>
          <w14:ligatures w14:val="standardContextual"/>
        </w:rPr>
      </w:pPr>
      <w:hyperlink w:anchor="_Toc233373531" w:history="1">
        <w:r w:rsidRPr="006221EE">
          <w:rPr>
            <w:rStyle w:val="Hyperlink"/>
            <w:rFonts w:ascii="Times New Roman" w:hAnsi="Times New Roman" w:cs="Times New Roman"/>
          </w:rPr>
          <w:t>5.</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Corporate Governance Statement</w:t>
        </w:r>
        <w:r w:rsidRPr="006221EE">
          <w:rPr>
            <w:webHidden/>
          </w:rPr>
          <w:tab/>
        </w:r>
        <w:r w:rsidRPr="006221EE">
          <w:rPr>
            <w:webHidden/>
          </w:rPr>
          <w:fldChar w:fldCharType="begin"/>
        </w:r>
        <w:r w:rsidRPr="006221EE">
          <w:rPr>
            <w:webHidden/>
          </w:rPr>
          <w:instrText xml:space="preserve"> PAGEREF _Toc233373531 \h </w:instrText>
        </w:r>
        <w:r w:rsidRPr="006221EE">
          <w:rPr>
            <w:webHidden/>
          </w:rPr>
        </w:r>
        <w:r w:rsidRPr="006221EE">
          <w:rPr>
            <w:webHidden/>
          </w:rPr>
          <w:fldChar w:fldCharType="separate"/>
        </w:r>
        <w:r w:rsidRPr="006221EE">
          <w:rPr>
            <w:webHidden/>
          </w:rPr>
          <w:t>vii</w:t>
        </w:r>
        <w:r w:rsidRPr="006221EE">
          <w:rPr>
            <w:webHidden/>
          </w:rPr>
          <w:fldChar w:fldCharType="end"/>
        </w:r>
      </w:hyperlink>
    </w:p>
    <w:p w14:paraId="506142AA" w14:textId="0AF26E8A" w:rsidR="006221EE" w:rsidRPr="006221EE" w:rsidRDefault="006221EE" w:rsidP="006221EE">
      <w:pPr>
        <w:pStyle w:val="TOC1"/>
        <w:rPr>
          <w:rFonts w:eastAsiaTheme="minorEastAsia"/>
          <w:kern w:val="2"/>
          <w:sz w:val="24"/>
          <w:szCs w:val="24"/>
          <w:lang w:val="en-KE" w:eastAsia="en-GB"/>
          <w14:ligatures w14:val="standardContextual"/>
        </w:rPr>
      </w:pPr>
      <w:hyperlink w:anchor="_Toc233373532" w:history="1">
        <w:r w:rsidRPr="006221EE">
          <w:rPr>
            <w:rStyle w:val="Hyperlink"/>
            <w:rFonts w:ascii="Times New Roman" w:hAnsi="Times New Roman" w:cs="Times New Roman"/>
          </w:rPr>
          <w:t>6.</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bCs/>
          </w:rPr>
          <w:t>Financial Performance</w:t>
        </w:r>
        <w:r w:rsidRPr="006221EE">
          <w:rPr>
            <w:rStyle w:val="Hyperlink"/>
            <w:rFonts w:ascii="Times New Roman" w:hAnsi="Times New Roman" w:cs="Times New Roman"/>
          </w:rPr>
          <w:t xml:space="preserve"> Overview</w:t>
        </w:r>
        <w:r w:rsidRPr="006221EE">
          <w:rPr>
            <w:webHidden/>
          </w:rPr>
          <w:tab/>
        </w:r>
        <w:r w:rsidRPr="006221EE">
          <w:rPr>
            <w:webHidden/>
          </w:rPr>
          <w:fldChar w:fldCharType="begin"/>
        </w:r>
        <w:r w:rsidRPr="006221EE">
          <w:rPr>
            <w:webHidden/>
          </w:rPr>
          <w:instrText xml:space="preserve"> PAGEREF _Toc233373532 \h </w:instrText>
        </w:r>
        <w:r w:rsidRPr="006221EE">
          <w:rPr>
            <w:webHidden/>
          </w:rPr>
        </w:r>
        <w:r w:rsidRPr="006221EE">
          <w:rPr>
            <w:webHidden/>
          </w:rPr>
          <w:fldChar w:fldCharType="separate"/>
        </w:r>
        <w:r w:rsidRPr="006221EE">
          <w:rPr>
            <w:webHidden/>
          </w:rPr>
          <w:t>ix</w:t>
        </w:r>
        <w:r w:rsidRPr="006221EE">
          <w:rPr>
            <w:webHidden/>
          </w:rPr>
          <w:fldChar w:fldCharType="end"/>
        </w:r>
      </w:hyperlink>
    </w:p>
    <w:p w14:paraId="3E4749ED" w14:textId="1D0706F6" w:rsidR="006221EE" w:rsidRPr="006221EE" w:rsidRDefault="006221EE" w:rsidP="006221EE">
      <w:pPr>
        <w:pStyle w:val="TOC1"/>
        <w:rPr>
          <w:rFonts w:eastAsiaTheme="minorEastAsia"/>
          <w:kern w:val="2"/>
          <w:sz w:val="24"/>
          <w:szCs w:val="24"/>
          <w:lang w:val="en-KE" w:eastAsia="en-GB"/>
          <w14:ligatures w14:val="standardContextual"/>
        </w:rPr>
      </w:pPr>
      <w:hyperlink w:anchor="_Toc233373533" w:history="1">
        <w:r w:rsidRPr="006221EE">
          <w:rPr>
            <w:rStyle w:val="Hyperlink"/>
            <w:rFonts w:ascii="Times New Roman" w:hAnsi="Times New Roman" w:cs="Times New Roman"/>
          </w:rPr>
          <w:t>7.</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Statement of Performance against Predetermined Objectives for FY 20xx/20xx-1</w:t>
        </w:r>
        <w:r w:rsidRPr="006221EE">
          <w:rPr>
            <w:webHidden/>
          </w:rPr>
          <w:tab/>
        </w:r>
        <w:r w:rsidRPr="006221EE">
          <w:rPr>
            <w:webHidden/>
          </w:rPr>
          <w:fldChar w:fldCharType="begin"/>
        </w:r>
        <w:r w:rsidRPr="006221EE">
          <w:rPr>
            <w:webHidden/>
          </w:rPr>
          <w:instrText xml:space="preserve"> PAGEREF _Toc233373533 \h </w:instrText>
        </w:r>
        <w:r w:rsidRPr="006221EE">
          <w:rPr>
            <w:webHidden/>
          </w:rPr>
        </w:r>
        <w:r w:rsidRPr="006221EE">
          <w:rPr>
            <w:webHidden/>
          </w:rPr>
          <w:fldChar w:fldCharType="separate"/>
        </w:r>
        <w:r w:rsidRPr="006221EE">
          <w:rPr>
            <w:webHidden/>
          </w:rPr>
          <w:t>x</w:t>
        </w:r>
        <w:r w:rsidRPr="006221EE">
          <w:rPr>
            <w:webHidden/>
          </w:rPr>
          <w:fldChar w:fldCharType="end"/>
        </w:r>
      </w:hyperlink>
    </w:p>
    <w:p w14:paraId="4FEBDE97" w14:textId="29828E68" w:rsidR="006221EE" w:rsidRPr="006221EE" w:rsidRDefault="006221EE" w:rsidP="006221EE">
      <w:pPr>
        <w:pStyle w:val="TOC1"/>
        <w:rPr>
          <w:rFonts w:eastAsiaTheme="minorEastAsia"/>
          <w:kern w:val="2"/>
          <w:sz w:val="24"/>
          <w:szCs w:val="24"/>
          <w:lang w:val="en-KE" w:eastAsia="en-GB"/>
          <w14:ligatures w14:val="standardContextual"/>
        </w:rPr>
      </w:pPr>
      <w:hyperlink w:anchor="_Toc233373534" w:history="1">
        <w:r w:rsidRPr="006221EE">
          <w:rPr>
            <w:rStyle w:val="Hyperlink"/>
            <w:rFonts w:ascii="Times New Roman" w:hAnsi="Times New Roman" w:cs="Times New Roman"/>
          </w:rPr>
          <w:t>8.</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Environmental and Sustainability Reporting</w:t>
        </w:r>
        <w:r w:rsidRPr="006221EE">
          <w:rPr>
            <w:webHidden/>
          </w:rPr>
          <w:tab/>
        </w:r>
        <w:r w:rsidRPr="006221EE">
          <w:rPr>
            <w:webHidden/>
          </w:rPr>
          <w:fldChar w:fldCharType="begin"/>
        </w:r>
        <w:r w:rsidRPr="006221EE">
          <w:rPr>
            <w:webHidden/>
          </w:rPr>
          <w:instrText xml:space="preserve"> PAGEREF _Toc233373534 \h </w:instrText>
        </w:r>
        <w:r w:rsidRPr="006221EE">
          <w:rPr>
            <w:webHidden/>
          </w:rPr>
        </w:r>
        <w:r w:rsidRPr="006221EE">
          <w:rPr>
            <w:webHidden/>
          </w:rPr>
          <w:fldChar w:fldCharType="separate"/>
        </w:r>
        <w:r w:rsidRPr="006221EE">
          <w:rPr>
            <w:webHidden/>
          </w:rPr>
          <w:t>xii</w:t>
        </w:r>
        <w:r w:rsidRPr="006221EE">
          <w:rPr>
            <w:webHidden/>
          </w:rPr>
          <w:fldChar w:fldCharType="end"/>
        </w:r>
      </w:hyperlink>
    </w:p>
    <w:p w14:paraId="26C72A5D" w14:textId="5CF89644" w:rsidR="006221EE" w:rsidRPr="006221EE" w:rsidRDefault="006221EE" w:rsidP="006221EE">
      <w:pPr>
        <w:pStyle w:val="TOC1"/>
        <w:rPr>
          <w:rFonts w:eastAsiaTheme="minorEastAsia"/>
          <w:kern w:val="2"/>
          <w:sz w:val="24"/>
          <w:szCs w:val="24"/>
          <w:lang w:val="en-KE" w:eastAsia="en-GB"/>
          <w14:ligatures w14:val="standardContextual"/>
        </w:rPr>
      </w:pPr>
      <w:hyperlink w:anchor="_Toc233373535" w:history="1">
        <w:r w:rsidRPr="006221EE">
          <w:rPr>
            <w:rStyle w:val="Hyperlink"/>
            <w:rFonts w:ascii="Times New Roman" w:hAnsi="Times New Roman" w:cs="Times New Roman"/>
          </w:rPr>
          <w:t>9.</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Report of the Directors</w:t>
        </w:r>
        <w:r w:rsidRPr="006221EE">
          <w:rPr>
            <w:webHidden/>
          </w:rPr>
          <w:tab/>
        </w:r>
        <w:r w:rsidRPr="006221EE">
          <w:rPr>
            <w:webHidden/>
          </w:rPr>
          <w:fldChar w:fldCharType="begin"/>
        </w:r>
        <w:r w:rsidRPr="006221EE">
          <w:rPr>
            <w:webHidden/>
          </w:rPr>
          <w:instrText xml:space="preserve"> PAGEREF _Toc233373535 \h </w:instrText>
        </w:r>
        <w:r w:rsidRPr="006221EE">
          <w:rPr>
            <w:webHidden/>
          </w:rPr>
        </w:r>
        <w:r w:rsidRPr="006221EE">
          <w:rPr>
            <w:webHidden/>
          </w:rPr>
          <w:fldChar w:fldCharType="separate"/>
        </w:r>
        <w:r w:rsidRPr="006221EE">
          <w:rPr>
            <w:webHidden/>
          </w:rPr>
          <w:t>xvi</w:t>
        </w:r>
        <w:r w:rsidRPr="006221EE">
          <w:rPr>
            <w:webHidden/>
          </w:rPr>
          <w:fldChar w:fldCharType="end"/>
        </w:r>
      </w:hyperlink>
    </w:p>
    <w:p w14:paraId="41B0EDA7" w14:textId="51C0CACB" w:rsidR="006221EE" w:rsidRPr="006221EE" w:rsidRDefault="006221EE" w:rsidP="006221EE">
      <w:pPr>
        <w:pStyle w:val="TOC1"/>
        <w:rPr>
          <w:rFonts w:eastAsiaTheme="minorEastAsia"/>
          <w:kern w:val="2"/>
          <w:sz w:val="24"/>
          <w:szCs w:val="24"/>
          <w:lang w:val="en-KE" w:eastAsia="en-GB"/>
          <w14:ligatures w14:val="standardContextual"/>
        </w:rPr>
      </w:pPr>
      <w:hyperlink w:anchor="_Toc233373536" w:history="1">
        <w:r w:rsidRPr="006221EE">
          <w:rPr>
            <w:rStyle w:val="Hyperlink"/>
            <w:rFonts w:ascii="Times New Roman" w:hAnsi="Times New Roman" w:cs="Times New Roman"/>
          </w:rPr>
          <w:t>10.</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Statement of Directors’ Responsibilities</w:t>
        </w:r>
        <w:r w:rsidRPr="006221EE">
          <w:rPr>
            <w:webHidden/>
          </w:rPr>
          <w:tab/>
        </w:r>
        <w:r w:rsidRPr="006221EE">
          <w:rPr>
            <w:webHidden/>
          </w:rPr>
          <w:fldChar w:fldCharType="begin"/>
        </w:r>
        <w:r w:rsidRPr="006221EE">
          <w:rPr>
            <w:webHidden/>
          </w:rPr>
          <w:instrText xml:space="preserve"> PAGEREF _Toc233373536 \h </w:instrText>
        </w:r>
        <w:r w:rsidRPr="006221EE">
          <w:rPr>
            <w:webHidden/>
          </w:rPr>
        </w:r>
        <w:r w:rsidRPr="006221EE">
          <w:rPr>
            <w:webHidden/>
          </w:rPr>
          <w:fldChar w:fldCharType="separate"/>
        </w:r>
        <w:r w:rsidRPr="006221EE">
          <w:rPr>
            <w:webHidden/>
          </w:rPr>
          <w:t>xvii</w:t>
        </w:r>
        <w:r w:rsidRPr="006221EE">
          <w:rPr>
            <w:webHidden/>
          </w:rPr>
          <w:fldChar w:fldCharType="end"/>
        </w:r>
      </w:hyperlink>
    </w:p>
    <w:p w14:paraId="3B99FE87" w14:textId="10B4969D" w:rsidR="006221EE" w:rsidRPr="006221EE" w:rsidRDefault="006221EE" w:rsidP="006221EE">
      <w:pPr>
        <w:pStyle w:val="TOC1"/>
        <w:rPr>
          <w:rFonts w:eastAsiaTheme="minorEastAsia"/>
          <w:kern w:val="2"/>
          <w:sz w:val="24"/>
          <w:szCs w:val="24"/>
          <w:lang w:val="en-KE" w:eastAsia="en-GB"/>
          <w14:ligatures w14:val="standardContextual"/>
        </w:rPr>
      </w:pPr>
      <w:hyperlink w:anchor="_Toc233373537" w:history="1">
        <w:r w:rsidRPr="006221EE">
          <w:rPr>
            <w:rStyle w:val="Hyperlink"/>
            <w:rFonts w:ascii="Times New Roman" w:hAnsi="Times New Roman" w:cs="Times New Roman"/>
          </w:rPr>
          <w:t>11.</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Report of the Auditor General on the Financial Statements of (</w:t>
        </w:r>
        <w:r w:rsidRPr="006221EE">
          <w:rPr>
            <w:rStyle w:val="Hyperlink"/>
            <w:rFonts w:ascii="Times New Roman" w:hAnsi="Times New Roman" w:cs="Times New Roman"/>
            <w:i/>
          </w:rPr>
          <w:t>Specify Entity Name</w:t>
        </w:r>
        <w:r w:rsidRPr="006221EE">
          <w:rPr>
            <w:rStyle w:val="Hyperlink"/>
            <w:rFonts w:ascii="Times New Roman" w:hAnsi="Times New Roman" w:cs="Times New Roman"/>
          </w:rPr>
          <w:t xml:space="preserve">) for the year </w:t>
        </w:r>
        <w:r w:rsidR="008B354E">
          <w:rPr>
            <w:rStyle w:val="Hyperlink"/>
            <w:rFonts w:ascii="Times New Roman" w:hAnsi="Times New Roman" w:cs="Times New Roman"/>
          </w:rPr>
          <w:tab/>
        </w:r>
        <w:r w:rsidRPr="006221EE">
          <w:rPr>
            <w:rStyle w:val="Hyperlink"/>
            <w:rFonts w:ascii="Times New Roman" w:hAnsi="Times New Roman" w:cs="Times New Roman"/>
          </w:rPr>
          <w:t>ended xxx</w:t>
        </w:r>
        <w:r w:rsidRPr="006221EE">
          <w:rPr>
            <w:webHidden/>
          </w:rPr>
          <w:tab/>
        </w:r>
        <w:r w:rsidRPr="006221EE">
          <w:rPr>
            <w:webHidden/>
          </w:rPr>
          <w:fldChar w:fldCharType="begin"/>
        </w:r>
        <w:r w:rsidRPr="006221EE">
          <w:rPr>
            <w:webHidden/>
          </w:rPr>
          <w:instrText xml:space="preserve"> PAGEREF _Toc233373537 \h </w:instrText>
        </w:r>
        <w:r w:rsidRPr="006221EE">
          <w:rPr>
            <w:webHidden/>
          </w:rPr>
        </w:r>
        <w:r w:rsidRPr="006221EE">
          <w:rPr>
            <w:webHidden/>
          </w:rPr>
          <w:fldChar w:fldCharType="separate"/>
        </w:r>
        <w:r w:rsidRPr="006221EE">
          <w:rPr>
            <w:webHidden/>
          </w:rPr>
          <w:t>xix</w:t>
        </w:r>
        <w:r w:rsidRPr="006221EE">
          <w:rPr>
            <w:webHidden/>
          </w:rPr>
          <w:fldChar w:fldCharType="end"/>
        </w:r>
      </w:hyperlink>
    </w:p>
    <w:p w14:paraId="1DC6593C" w14:textId="5039C8AF" w:rsidR="006221EE" w:rsidRPr="006221EE" w:rsidRDefault="006221EE" w:rsidP="006221EE">
      <w:pPr>
        <w:pStyle w:val="TOC1"/>
        <w:rPr>
          <w:rFonts w:eastAsiaTheme="minorEastAsia"/>
          <w:kern w:val="2"/>
          <w:sz w:val="24"/>
          <w:szCs w:val="24"/>
          <w:lang w:val="en-KE" w:eastAsia="en-GB"/>
          <w14:ligatures w14:val="standardContextual"/>
        </w:rPr>
      </w:pPr>
      <w:hyperlink w:anchor="_Toc233373538" w:history="1">
        <w:r w:rsidRPr="006221EE">
          <w:rPr>
            <w:rStyle w:val="Hyperlink"/>
            <w:rFonts w:ascii="Times New Roman" w:hAnsi="Times New Roman" w:cs="Times New Roman"/>
          </w:rPr>
          <w:t>12.</w:t>
        </w:r>
        <w:r w:rsidRPr="006221EE">
          <w:rPr>
            <w:rFonts w:eastAsiaTheme="minorEastAsia"/>
            <w:kern w:val="2"/>
            <w:sz w:val="24"/>
            <w:szCs w:val="24"/>
            <w:lang w:val="en-KE" w:eastAsia="en-GB"/>
            <w14:ligatures w14:val="standardContextual"/>
          </w:rPr>
          <w:tab/>
        </w:r>
        <w:r w:rsidRPr="006221EE">
          <w:rPr>
            <w:rStyle w:val="Hyperlink"/>
            <w:rFonts w:ascii="Times New Roman" w:hAnsi="Times New Roman" w:cs="Times New Roman"/>
          </w:rPr>
          <w:t>Statement of Financial Performance for the year ended 30 June 20xx</w:t>
        </w:r>
        <w:r w:rsidRPr="006221EE">
          <w:rPr>
            <w:webHidden/>
          </w:rPr>
          <w:tab/>
        </w:r>
        <w:r w:rsidRPr="006221EE">
          <w:rPr>
            <w:webHidden/>
          </w:rPr>
          <w:fldChar w:fldCharType="begin"/>
        </w:r>
        <w:r w:rsidRPr="006221EE">
          <w:rPr>
            <w:webHidden/>
          </w:rPr>
          <w:instrText xml:space="preserve"> PAGEREF _Toc233373538 \h </w:instrText>
        </w:r>
        <w:r w:rsidRPr="006221EE">
          <w:rPr>
            <w:webHidden/>
          </w:rPr>
        </w:r>
        <w:r w:rsidRPr="006221EE">
          <w:rPr>
            <w:webHidden/>
          </w:rPr>
          <w:fldChar w:fldCharType="separate"/>
        </w:r>
        <w:r w:rsidRPr="006221EE">
          <w:rPr>
            <w:webHidden/>
          </w:rPr>
          <w:t>1</w:t>
        </w:r>
        <w:r w:rsidRPr="006221EE">
          <w:rPr>
            <w:webHidden/>
          </w:rPr>
          <w:fldChar w:fldCharType="end"/>
        </w:r>
      </w:hyperlink>
    </w:p>
    <w:p w14:paraId="5D5A249E" w14:textId="23EA855C" w:rsidR="006221EE" w:rsidRPr="006221EE" w:rsidRDefault="006221EE" w:rsidP="006221EE">
      <w:pPr>
        <w:pStyle w:val="TOC1"/>
        <w:rPr>
          <w:rFonts w:eastAsiaTheme="minorEastAsia"/>
          <w:kern w:val="2"/>
          <w:sz w:val="24"/>
          <w:szCs w:val="24"/>
          <w:lang w:val="en-KE" w:eastAsia="en-GB"/>
          <w14:ligatures w14:val="standardContextual"/>
        </w:rPr>
      </w:pPr>
      <w:hyperlink w:anchor="_Toc233373539" w:history="1">
        <w:r w:rsidRPr="006221EE">
          <w:rPr>
            <w:rStyle w:val="Hyperlink"/>
            <w:rFonts w:ascii="Times New Roman" w:hAnsi="Times New Roman" w:cs="Times New Roman"/>
          </w:rPr>
          <w:t>15 Statement of Financial Position as at 30 June 20xx</w:t>
        </w:r>
        <w:r w:rsidRPr="006221EE">
          <w:rPr>
            <w:webHidden/>
          </w:rPr>
          <w:tab/>
        </w:r>
        <w:r w:rsidRPr="006221EE">
          <w:rPr>
            <w:webHidden/>
          </w:rPr>
          <w:fldChar w:fldCharType="begin"/>
        </w:r>
        <w:r w:rsidRPr="006221EE">
          <w:rPr>
            <w:webHidden/>
          </w:rPr>
          <w:instrText xml:space="preserve"> PAGEREF _Toc233373539 \h </w:instrText>
        </w:r>
        <w:r w:rsidRPr="006221EE">
          <w:rPr>
            <w:webHidden/>
          </w:rPr>
        </w:r>
        <w:r w:rsidRPr="006221EE">
          <w:rPr>
            <w:webHidden/>
          </w:rPr>
          <w:fldChar w:fldCharType="separate"/>
        </w:r>
        <w:r w:rsidRPr="006221EE">
          <w:rPr>
            <w:webHidden/>
          </w:rPr>
          <w:t>3</w:t>
        </w:r>
        <w:r w:rsidRPr="006221EE">
          <w:rPr>
            <w:webHidden/>
          </w:rPr>
          <w:fldChar w:fldCharType="end"/>
        </w:r>
      </w:hyperlink>
    </w:p>
    <w:p w14:paraId="663BA8B9" w14:textId="3880F0BE" w:rsidR="006221EE" w:rsidRPr="006221EE" w:rsidRDefault="006221EE" w:rsidP="006221EE">
      <w:pPr>
        <w:pStyle w:val="TOC1"/>
        <w:rPr>
          <w:rFonts w:eastAsiaTheme="minorEastAsia"/>
          <w:kern w:val="2"/>
          <w:sz w:val="24"/>
          <w:szCs w:val="24"/>
          <w:lang w:val="en-KE" w:eastAsia="en-GB"/>
          <w14:ligatures w14:val="standardContextual"/>
        </w:rPr>
      </w:pPr>
      <w:hyperlink w:anchor="_Toc233373540" w:history="1">
        <w:r w:rsidRPr="006221EE">
          <w:rPr>
            <w:rStyle w:val="Hyperlink"/>
            <w:rFonts w:ascii="Times New Roman" w:hAnsi="Times New Roman" w:cs="Times New Roman"/>
          </w:rPr>
          <w:t xml:space="preserve">16. Statement of Changes in Net Assets </w:t>
        </w:r>
        <w:r w:rsidRPr="006221EE">
          <w:rPr>
            <w:rStyle w:val="Hyperlink"/>
            <w:rFonts w:ascii="Times New Roman" w:hAnsi="Times New Roman" w:cs="Times New Roman"/>
            <w:bCs/>
          </w:rPr>
          <w:t>for the year ended 30 June 20xx</w:t>
        </w:r>
        <w:r w:rsidRPr="006221EE">
          <w:rPr>
            <w:webHidden/>
          </w:rPr>
          <w:tab/>
        </w:r>
        <w:r w:rsidRPr="006221EE">
          <w:rPr>
            <w:webHidden/>
          </w:rPr>
          <w:fldChar w:fldCharType="begin"/>
        </w:r>
        <w:r w:rsidRPr="006221EE">
          <w:rPr>
            <w:webHidden/>
          </w:rPr>
          <w:instrText xml:space="preserve"> PAGEREF _Toc233373540 \h </w:instrText>
        </w:r>
        <w:r w:rsidRPr="006221EE">
          <w:rPr>
            <w:webHidden/>
          </w:rPr>
        </w:r>
        <w:r w:rsidRPr="006221EE">
          <w:rPr>
            <w:webHidden/>
          </w:rPr>
          <w:fldChar w:fldCharType="separate"/>
        </w:r>
        <w:r w:rsidRPr="006221EE">
          <w:rPr>
            <w:webHidden/>
          </w:rPr>
          <w:t>5</w:t>
        </w:r>
        <w:r w:rsidRPr="006221EE">
          <w:rPr>
            <w:webHidden/>
          </w:rPr>
          <w:fldChar w:fldCharType="end"/>
        </w:r>
      </w:hyperlink>
    </w:p>
    <w:p w14:paraId="19C4AD8E" w14:textId="48A40F12" w:rsidR="006221EE" w:rsidRPr="006221EE" w:rsidRDefault="006221EE" w:rsidP="006221EE">
      <w:pPr>
        <w:pStyle w:val="TOC1"/>
        <w:rPr>
          <w:rFonts w:eastAsiaTheme="minorEastAsia"/>
          <w:kern w:val="2"/>
          <w:sz w:val="24"/>
          <w:szCs w:val="24"/>
          <w:lang w:val="en-KE" w:eastAsia="en-GB"/>
          <w14:ligatures w14:val="standardContextual"/>
        </w:rPr>
      </w:pPr>
      <w:hyperlink w:anchor="_Toc233373541" w:history="1">
        <w:r w:rsidRPr="006221EE">
          <w:rPr>
            <w:rStyle w:val="Hyperlink"/>
            <w:rFonts w:ascii="Times New Roman" w:hAnsi="Times New Roman" w:cs="Times New Roman"/>
          </w:rPr>
          <w:t>17. Statement of Cash Flows for the year ended 30 June 20xx</w:t>
        </w:r>
        <w:r w:rsidRPr="006221EE">
          <w:rPr>
            <w:webHidden/>
          </w:rPr>
          <w:tab/>
        </w:r>
        <w:r w:rsidRPr="006221EE">
          <w:rPr>
            <w:webHidden/>
          </w:rPr>
          <w:fldChar w:fldCharType="begin"/>
        </w:r>
        <w:r w:rsidRPr="006221EE">
          <w:rPr>
            <w:webHidden/>
          </w:rPr>
          <w:instrText xml:space="preserve"> PAGEREF _Toc233373541 \h </w:instrText>
        </w:r>
        <w:r w:rsidRPr="006221EE">
          <w:rPr>
            <w:webHidden/>
          </w:rPr>
        </w:r>
        <w:r w:rsidRPr="006221EE">
          <w:rPr>
            <w:webHidden/>
          </w:rPr>
          <w:fldChar w:fldCharType="separate"/>
        </w:r>
        <w:r w:rsidRPr="006221EE">
          <w:rPr>
            <w:webHidden/>
          </w:rPr>
          <w:t>7</w:t>
        </w:r>
        <w:r w:rsidRPr="006221EE">
          <w:rPr>
            <w:webHidden/>
          </w:rPr>
          <w:fldChar w:fldCharType="end"/>
        </w:r>
      </w:hyperlink>
    </w:p>
    <w:p w14:paraId="2942ED17" w14:textId="273CE86C" w:rsidR="006221EE" w:rsidRPr="006221EE" w:rsidRDefault="006221EE" w:rsidP="006221EE">
      <w:pPr>
        <w:pStyle w:val="TOC1"/>
        <w:rPr>
          <w:rFonts w:eastAsiaTheme="minorEastAsia"/>
          <w:kern w:val="2"/>
          <w:sz w:val="24"/>
          <w:szCs w:val="24"/>
          <w:lang w:val="en-KE" w:eastAsia="en-GB"/>
          <w14:ligatures w14:val="standardContextual"/>
        </w:rPr>
      </w:pPr>
      <w:hyperlink w:anchor="_Toc233373542" w:history="1">
        <w:r w:rsidRPr="006221EE">
          <w:rPr>
            <w:rStyle w:val="Hyperlink"/>
            <w:rFonts w:ascii="Times New Roman" w:hAnsi="Times New Roman" w:cs="Times New Roman"/>
          </w:rPr>
          <w:t>18. Statement of Comparison of Budget and Actual amounts for the year ended 30 June 20xx</w:t>
        </w:r>
        <w:r w:rsidRPr="006221EE">
          <w:rPr>
            <w:webHidden/>
          </w:rPr>
          <w:tab/>
        </w:r>
        <w:r w:rsidRPr="006221EE">
          <w:rPr>
            <w:webHidden/>
          </w:rPr>
          <w:fldChar w:fldCharType="begin"/>
        </w:r>
        <w:r w:rsidRPr="006221EE">
          <w:rPr>
            <w:webHidden/>
          </w:rPr>
          <w:instrText xml:space="preserve"> PAGEREF _Toc233373542 \h </w:instrText>
        </w:r>
        <w:r w:rsidRPr="006221EE">
          <w:rPr>
            <w:webHidden/>
          </w:rPr>
        </w:r>
        <w:r w:rsidRPr="006221EE">
          <w:rPr>
            <w:webHidden/>
          </w:rPr>
          <w:fldChar w:fldCharType="separate"/>
        </w:r>
        <w:r w:rsidRPr="006221EE">
          <w:rPr>
            <w:webHidden/>
          </w:rPr>
          <w:t>9</w:t>
        </w:r>
        <w:r w:rsidRPr="006221EE">
          <w:rPr>
            <w:webHidden/>
          </w:rPr>
          <w:fldChar w:fldCharType="end"/>
        </w:r>
      </w:hyperlink>
    </w:p>
    <w:p w14:paraId="078E504B" w14:textId="18780FAF" w:rsidR="006221EE" w:rsidRPr="006221EE" w:rsidRDefault="006221EE" w:rsidP="006221EE">
      <w:pPr>
        <w:pStyle w:val="TOC1"/>
        <w:rPr>
          <w:rFonts w:eastAsiaTheme="minorEastAsia"/>
          <w:kern w:val="2"/>
          <w:sz w:val="24"/>
          <w:szCs w:val="24"/>
          <w:lang w:val="en-KE" w:eastAsia="en-GB"/>
          <w14:ligatures w14:val="standardContextual"/>
        </w:rPr>
      </w:pPr>
      <w:hyperlink w:anchor="_Toc233373543" w:history="1">
        <w:r w:rsidRPr="006221EE">
          <w:rPr>
            <w:rStyle w:val="Hyperlink"/>
            <w:rFonts w:ascii="Times New Roman" w:hAnsi="Times New Roman" w:cs="Times New Roman"/>
          </w:rPr>
          <w:t>19. Notes to the Financial Statements</w:t>
        </w:r>
        <w:r w:rsidRPr="006221EE">
          <w:rPr>
            <w:webHidden/>
          </w:rPr>
          <w:tab/>
        </w:r>
        <w:r w:rsidRPr="006221EE">
          <w:rPr>
            <w:webHidden/>
          </w:rPr>
          <w:fldChar w:fldCharType="begin"/>
        </w:r>
        <w:r w:rsidRPr="006221EE">
          <w:rPr>
            <w:webHidden/>
          </w:rPr>
          <w:instrText xml:space="preserve"> PAGEREF _Toc233373543 \h </w:instrText>
        </w:r>
        <w:r w:rsidRPr="006221EE">
          <w:rPr>
            <w:webHidden/>
          </w:rPr>
        </w:r>
        <w:r w:rsidRPr="006221EE">
          <w:rPr>
            <w:webHidden/>
          </w:rPr>
          <w:fldChar w:fldCharType="separate"/>
        </w:r>
        <w:r w:rsidRPr="006221EE">
          <w:rPr>
            <w:webHidden/>
          </w:rPr>
          <w:t>11</w:t>
        </w:r>
        <w:r w:rsidRPr="006221EE">
          <w:rPr>
            <w:webHidden/>
          </w:rPr>
          <w:fldChar w:fldCharType="end"/>
        </w:r>
      </w:hyperlink>
    </w:p>
    <w:p w14:paraId="79AB04EA" w14:textId="424D7E93" w:rsidR="006221EE" w:rsidRPr="006221EE" w:rsidRDefault="006221EE" w:rsidP="006221EE">
      <w:pPr>
        <w:pStyle w:val="TOC1"/>
        <w:rPr>
          <w:rFonts w:eastAsiaTheme="minorEastAsia"/>
          <w:kern w:val="2"/>
          <w:sz w:val="24"/>
          <w:szCs w:val="24"/>
          <w:lang w:val="en-KE" w:eastAsia="en-GB"/>
          <w14:ligatures w14:val="standardContextual"/>
        </w:rPr>
      </w:pPr>
      <w:hyperlink w:anchor="_Toc233373544" w:history="1">
        <w:r w:rsidRPr="006221EE">
          <w:rPr>
            <w:rStyle w:val="Hyperlink"/>
            <w:rFonts w:ascii="Times New Roman" w:hAnsi="Times New Roman" w:cs="Times New Roman"/>
          </w:rPr>
          <w:t>20. Appendices</w:t>
        </w:r>
        <w:r w:rsidRPr="006221EE">
          <w:rPr>
            <w:webHidden/>
          </w:rPr>
          <w:tab/>
        </w:r>
        <w:r w:rsidRPr="006221EE">
          <w:rPr>
            <w:webHidden/>
          </w:rPr>
          <w:fldChar w:fldCharType="begin"/>
        </w:r>
        <w:r w:rsidRPr="006221EE">
          <w:rPr>
            <w:webHidden/>
          </w:rPr>
          <w:instrText xml:space="preserve"> PAGEREF _Toc233373544 \h </w:instrText>
        </w:r>
        <w:r w:rsidRPr="006221EE">
          <w:rPr>
            <w:webHidden/>
          </w:rPr>
        </w:r>
        <w:r w:rsidRPr="006221EE">
          <w:rPr>
            <w:webHidden/>
          </w:rPr>
          <w:fldChar w:fldCharType="separate"/>
        </w:r>
        <w:r w:rsidRPr="006221EE">
          <w:rPr>
            <w:webHidden/>
          </w:rPr>
          <w:t>79</w:t>
        </w:r>
        <w:r w:rsidRPr="006221EE">
          <w:rPr>
            <w:webHidden/>
          </w:rPr>
          <w:fldChar w:fldCharType="end"/>
        </w:r>
      </w:hyperlink>
    </w:p>
    <w:p w14:paraId="2650308F" w14:textId="30E883A3" w:rsidR="001063BD" w:rsidRPr="0006680D" w:rsidRDefault="006A54F4" w:rsidP="006221EE">
      <w:pPr>
        <w:spacing w:line="360" w:lineRule="auto"/>
        <w:jc w:val="both"/>
        <w:rPr>
          <w:b/>
          <w:bCs/>
          <w:color w:val="000000" w:themeColor="text1"/>
          <w:sz w:val="22"/>
          <w:szCs w:val="22"/>
        </w:rPr>
      </w:pPr>
      <w:r w:rsidRPr="006221EE">
        <w:rPr>
          <w:color w:val="000000" w:themeColor="text1"/>
        </w:rPr>
        <w:fldChar w:fldCharType="end"/>
      </w:r>
    </w:p>
    <w:p w14:paraId="17A9F7AE" w14:textId="0027821B" w:rsidR="007241A0" w:rsidRPr="0006680D" w:rsidRDefault="00482FB1" w:rsidP="00482FB1">
      <w:pPr>
        <w:autoSpaceDE/>
        <w:autoSpaceDN/>
        <w:rPr>
          <w:b/>
          <w:color w:val="000000" w:themeColor="text1"/>
        </w:rPr>
      </w:pPr>
      <w:bookmarkStart w:id="0" w:name="_Toc126750565"/>
      <w:bookmarkStart w:id="1" w:name="_Toc126922582"/>
      <w:r w:rsidRPr="0006680D">
        <w:rPr>
          <w:color w:val="000000" w:themeColor="text1"/>
        </w:rPr>
        <w:br w:type="page"/>
      </w:r>
    </w:p>
    <w:p w14:paraId="48F7B3A4" w14:textId="374CEE49" w:rsidR="00631D7B" w:rsidRPr="0006680D" w:rsidRDefault="00631D7B" w:rsidP="00FF1B9B">
      <w:pPr>
        <w:pStyle w:val="Heading1"/>
        <w:numPr>
          <w:ilvl w:val="0"/>
          <w:numId w:val="21"/>
        </w:numPr>
        <w:spacing w:line="360" w:lineRule="auto"/>
        <w:ind w:left="450"/>
        <w:rPr>
          <w:color w:val="000000" w:themeColor="text1"/>
        </w:rPr>
      </w:pPr>
      <w:bookmarkStart w:id="2" w:name="_Toc138945720"/>
      <w:bookmarkStart w:id="3" w:name="_Toc233525415"/>
      <w:r w:rsidRPr="0006680D">
        <w:rPr>
          <w:color w:val="000000" w:themeColor="text1"/>
        </w:rPr>
        <w:lastRenderedPageBreak/>
        <w:t>Acronyms</w:t>
      </w:r>
      <w:bookmarkEnd w:id="0"/>
      <w:bookmarkEnd w:id="1"/>
      <w:r w:rsidR="0092692D" w:rsidRPr="0006680D">
        <w:rPr>
          <w:color w:val="000000" w:themeColor="text1"/>
        </w:rPr>
        <w:t xml:space="preserve"> and Definition of Key</w:t>
      </w:r>
      <w:r w:rsidR="004E17BF" w:rsidRPr="0006680D">
        <w:rPr>
          <w:color w:val="000000" w:themeColor="text1"/>
        </w:rPr>
        <w:t xml:space="preserve"> Terms</w:t>
      </w:r>
      <w:bookmarkEnd w:id="2"/>
      <w:bookmarkEnd w:id="3"/>
    </w:p>
    <w:p w14:paraId="6FE9A5FF" w14:textId="77777777" w:rsidR="00BB07F7" w:rsidRDefault="00BB07F7" w:rsidP="00BB07F7">
      <w:pPr>
        <w:spacing w:line="360" w:lineRule="auto"/>
        <w:ind w:firstLine="450"/>
        <w:rPr>
          <w:b/>
          <w:bCs/>
          <w:i/>
          <w:iCs/>
          <w:color w:val="EE0000"/>
          <w:sz w:val="23"/>
          <w:szCs w:val="23"/>
        </w:rPr>
      </w:pPr>
    </w:p>
    <w:p w14:paraId="7A92F13D" w14:textId="1038D901" w:rsidR="00BB07F7" w:rsidRPr="00BB07F7" w:rsidRDefault="00BB07F7" w:rsidP="00BB07F7">
      <w:pPr>
        <w:spacing w:line="360" w:lineRule="auto"/>
        <w:ind w:firstLine="450"/>
        <w:rPr>
          <w:b/>
          <w:bCs/>
          <w:i/>
          <w:iCs/>
          <w:color w:val="EE0000"/>
          <w:sz w:val="23"/>
          <w:szCs w:val="23"/>
        </w:rPr>
      </w:pPr>
      <w:r w:rsidRPr="00BB07F7">
        <w:rPr>
          <w:b/>
          <w:bCs/>
          <w:i/>
          <w:iCs/>
          <w:color w:val="EE0000"/>
          <w:sz w:val="23"/>
          <w:szCs w:val="23"/>
        </w:rPr>
        <w:t>(Generate a list of the acronyms, abbreviations, and key terms found in the annual report.)</w:t>
      </w:r>
    </w:p>
    <w:p w14:paraId="079E4E48" w14:textId="77777777" w:rsidR="00BB07F7" w:rsidRDefault="00BB07F7" w:rsidP="00210098">
      <w:pPr>
        <w:spacing w:line="360" w:lineRule="auto"/>
        <w:ind w:firstLine="450"/>
        <w:rPr>
          <w:b/>
          <w:bCs/>
          <w:color w:val="000000" w:themeColor="text1"/>
          <w:sz w:val="23"/>
          <w:szCs w:val="23"/>
        </w:rPr>
      </w:pPr>
    </w:p>
    <w:p w14:paraId="4EBD56F0" w14:textId="4692C50D" w:rsidR="004E17BF" w:rsidRPr="0006680D" w:rsidRDefault="004E17BF" w:rsidP="00210098">
      <w:pPr>
        <w:spacing w:line="360" w:lineRule="auto"/>
        <w:ind w:firstLine="450"/>
        <w:rPr>
          <w:b/>
          <w:bCs/>
          <w:color w:val="000000" w:themeColor="text1"/>
          <w:sz w:val="23"/>
          <w:szCs w:val="23"/>
        </w:rPr>
      </w:pPr>
      <w:r w:rsidRPr="0006680D">
        <w:rPr>
          <w:b/>
          <w:bCs/>
          <w:color w:val="000000" w:themeColor="text1"/>
          <w:sz w:val="23"/>
          <w:szCs w:val="23"/>
        </w:rPr>
        <w:t xml:space="preserve">A: Acronyms </w:t>
      </w:r>
    </w:p>
    <w:p w14:paraId="3023A6D8" w14:textId="457CEEBB" w:rsidR="004E17BF" w:rsidRPr="0006680D" w:rsidRDefault="00760884" w:rsidP="00210098">
      <w:pPr>
        <w:spacing w:line="360" w:lineRule="auto"/>
        <w:ind w:firstLine="450"/>
        <w:rPr>
          <w:iCs/>
          <w:color w:val="000000" w:themeColor="text1"/>
          <w:sz w:val="23"/>
          <w:szCs w:val="23"/>
        </w:rPr>
      </w:pPr>
      <w:r w:rsidRPr="0006680D">
        <w:rPr>
          <w:iCs/>
          <w:color w:val="000000" w:themeColor="text1"/>
        </w:rPr>
        <w:t>AGPO</w:t>
      </w:r>
      <w:r w:rsidR="00C424DC" w:rsidRPr="0006680D">
        <w:rPr>
          <w:iCs/>
          <w:color w:val="000000" w:themeColor="text1"/>
        </w:rPr>
        <w:tab/>
      </w:r>
      <w:r w:rsidR="00C424DC" w:rsidRPr="0006680D">
        <w:rPr>
          <w:iCs/>
          <w:color w:val="000000" w:themeColor="text1"/>
        </w:rPr>
        <w:tab/>
      </w:r>
      <w:r w:rsidR="006B17A1" w:rsidRPr="0006680D">
        <w:rPr>
          <w:iCs/>
          <w:color w:val="000000" w:themeColor="text1"/>
        </w:rPr>
        <w:tab/>
        <w:t>Access to Government Procurement Opportunities</w:t>
      </w:r>
    </w:p>
    <w:p w14:paraId="03E8333F" w14:textId="710E5AC6" w:rsidR="00210098" w:rsidRPr="0006680D" w:rsidRDefault="00210098" w:rsidP="00210098">
      <w:pPr>
        <w:spacing w:line="360" w:lineRule="auto"/>
        <w:ind w:firstLine="450"/>
        <w:rPr>
          <w:color w:val="000000" w:themeColor="text1"/>
          <w:sz w:val="23"/>
          <w:szCs w:val="23"/>
        </w:rPr>
      </w:pPr>
      <w:r w:rsidRPr="0006680D">
        <w:rPr>
          <w:color w:val="000000" w:themeColor="text1"/>
          <w:sz w:val="23"/>
          <w:szCs w:val="23"/>
        </w:rPr>
        <w:t>CEO</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Chief Executive Officer</w:t>
      </w:r>
    </w:p>
    <w:p w14:paraId="164D4784" w14:textId="1128C143" w:rsidR="0092692D" w:rsidRPr="0006680D" w:rsidRDefault="0092692D" w:rsidP="00210098">
      <w:pPr>
        <w:spacing w:line="360" w:lineRule="auto"/>
        <w:ind w:firstLine="450"/>
        <w:rPr>
          <w:color w:val="000000" w:themeColor="text1"/>
          <w:sz w:val="23"/>
          <w:szCs w:val="23"/>
        </w:rPr>
      </w:pPr>
      <w:r w:rsidRPr="0006680D">
        <w:rPr>
          <w:color w:val="000000" w:themeColor="text1"/>
          <w:sz w:val="23"/>
          <w:szCs w:val="23"/>
        </w:rPr>
        <w:t>CECM</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 xml:space="preserve">County Executive Committee Member </w:t>
      </w:r>
    </w:p>
    <w:p w14:paraId="582B6358" w14:textId="1C3F1EEC" w:rsidR="00210098" w:rsidRPr="0006680D" w:rsidRDefault="00210098" w:rsidP="00210098">
      <w:pPr>
        <w:spacing w:line="360" w:lineRule="auto"/>
        <w:ind w:left="450"/>
        <w:rPr>
          <w:color w:val="000000" w:themeColor="text1"/>
          <w:sz w:val="23"/>
          <w:szCs w:val="23"/>
        </w:rPr>
      </w:pPr>
      <w:r w:rsidRPr="0006680D">
        <w:rPr>
          <w:color w:val="000000" w:themeColor="text1"/>
          <w:sz w:val="23"/>
          <w:szCs w:val="23"/>
          <w:lang w:val="en-US"/>
        </w:rPr>
        <w:t>CBK</w:t>
      </w:r>
      <w:r w:rsidRPr="0006680D">
        <w:rPr>
          <w:color w:val="000000" w:themeColor="text1"/>
          <w:sz w:val="23"/>
          <w:szCs w:val="23"/>
          <w:lang w:val="en-US"/>
        </w:rPr>
        <w:tab/>
      </w:r>
      <w:r w:rsidRPr="0006680D">
        <w:rPr>
          <w:color w:val="000000" w:themeColor="text1"/>
          <w:sz w:val="23"/>
          <w:szCs w:val="23"/>
          <w:lang w:val="en-US"/>
        </w:rPr>
        <w:tab/>
      </w:r>
      <w:r w:rsidRPr="0006680D">
        <w:rPr>
          <w:color w:val="000000" w:themeColor="text1"/>
          <w:sz w:val="23"/>
          <w:szCs w:val="23"/>
          <w:lang w:val="en-US"/>
        </w:rPr>
        <w:tab/>
        <w:t>Central Bank of Kenya</w:t>
      </w:r>
    </w:p>
    <w:p w14:paraId="0DDC50EA" w14:textId="2212008E" w:rsidR="00210098" w:rsidRPr="0006680D" w:rsidRDefault="00210098" w:rsidP="00210098">
      <w:pPr>
        <w:spacing w:line="360" w:lineRule="auto"/>
        <w:ind w:left="450"/>
        <w:rPr>
          <w:color w:val="000000" w:themeColor="text1"/>
          <w:sz w:val="23"/>
          <w:szCs w:val="23"/>
        </w:rPr>
      </w:pPr>
      <w:r w:rsidRPr="0006680D">
        <w:rPr>
          <w:iCs/>
          <w:color w:val="000000" w:themeColor="text1"/>
          <w:sz w:val="23"/>
          <w:szCs w:val="23"/>
        </w:rPr>
        <w:t>ICPAK</w:t>
      </w:r>
      <w:r w:rsidRPr="0006680D">
        <w:rPr>
          <w:iCs/>
          <w:color w:val="000000" w:themeColor="text1"/>
          <w:sz w:val="23"/>
          <w:szCs w:val="23"/>
        </w:rPr>
        <w:tab/>
      </w:r>
      <w:r w:rsidRPr="0006680D">
        <w:rPr>
          <w:iCs/>
          <w:color w:val="000000" w:themeColor="text1"/>
          <w:sz w:val="23"/>
          <w:szCs w:val="23"/>
        </w:rPr>
        <w:tab/>
      </w:r>
      <w:r w:rsidRPr="0006680D">
        <w:rPr>
          <w:iCs/>
          <w:color w:val="000000" w:themeColor="text1"/>
          <w:sz w:val="23"/>
          <w:szCs w:val="23"/>
        </w:rPr>
        <w:tab/>
        <w:t xml:space="preserve">Institute of Certified Public Accountants of Kenya </w:t>
      </w:r>
    </w:p>
    <w:p w14:paraId="61B3838D" w14:textId="27ABFCB6" w:rsidR="00631D7B" w:rsidRPr="0006680D" w:rsidRDefault="00631D7B" w:rsidP="00210098">
      <w:pPr>
        <w:spacing w:line="360" w:lineRule="auto"/>
        <w:ind w:left="450"/>
        <w:rPr>
          <w:color w:val="000000" w:themeColor="text1"/>
          <w:sz w:val="23"/>
          <w:szCs w:val="23"/>
        </w:rPr>
      </w:pPr>
      <w:r w:rsidRPr="0006680D">
        <w:rPr>
          <w:color w:val="000000" w:themeColor="text1"/>
          <w:sz w:val="23"/>
          <w:szCs w:val="23"/>
        </w:rPr>
        <w:t>IPSAS</w:t>
      </w:r>
      <w:r w:rsidRPr="0006680D">
        <w:rPr>
          <w:color w:val="000000" w:themeColor="text1"/>
          <w:sz w:val="23"/>
          <w:szCs w:val="23"/>
        </w:rPr>
        <w:tab/>
      </w:r>
      <w:r w:rsidRPr="0006680D">
        <w:rPr>
          <w:color w:val="000000" w:themeColor="text1"/>
          <w:sz w:val="23"/>
          <w:szCs w:val="23"/>
        </w:rPr>
        <w:tab/>
      </w:r>
      <w:r w:rsidR="00210098" w:rsidRPr="0006680D">
        <w:rPr>
          <w:color w:val="000000" w:themeColor="text1"/>
          <w:sz w:val="23"/>
          <w:szCs w:val="23"/>
        </w:rPr>
        <w:tab/>
      </w:r>
      <w:r w:rsidRPr="0006680D">
        <w:rPr>
          <w:color w:val="000000" w:themeColor="text1"/>
          <w:sz w:val="23"/>
          <w:szCs w:val="23"/>
        </w:rPr>
        <w:t>International Public Sector Accounting Standards</w:t>
      </w:r>
    </w:p>
    <w:p w14:paraId="293B692B" w14:textId="5378BCA6" w:rsidR="00210098" w:rsidRPr="0006680D" w:rsidRDefault="00210098" w:rsidP="00210098">
      <w:pPr>
        <w:spacing w:line="360" w:lineRule="auto"/>
        <w:ind w:left="450"/>
        <w:rPr>
          <w:color w:val="000000" w:themeColor="text1"/>
          <w:sz w:val="23"/>
          <w:szCs w:val="23"/>
        </w:rPr>
      </w:pPr>
      <w:r w:rsidRPr="0006680D">
        <w:rPr>
          <w:color w:val="000000" w:themeColor="text1"/>
          <w:sz w:val="23"/>
          <w:szCs w:val="23"/>
        </w:rPr>
        <w:t>MD</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Managing Director</w:t>
      </w:r>
    </w:p>
    <w:p w14:paraId="5EF9DDAE" w14:textId="2272768D" w:rsidR="0092692D" w:rsidRPr="0006680D" w:rsidRDefault="0092692D" w:rsidP="00210098">
      <w:pPr>
        <w:spacing w:line="360" w:lineRule="auto"/>
        <w:ind w:left="450"/>
        <w:rPr>
          <w:color w:val="000000" w:themeColor="text1"/>
          <w:sz w:val="23"/>
          <w:szCs w:val="23"/>
        </w:rPr>
      </w:pPr>
      <w:r w:rsidRPr="0006680D">
        <w:rPr>
          <w:color w:val="000000" w:themeColor="text1"/>
          <w:sz w:val="23"/>
          <w:szCs w:val="23"/>
        </w:rPr>
        <w:t>CT</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County Treasury</w:t>
      </w:r>
    </w:p>
    <w:p w14:paraId="5995170B" w14:textId="4746A168" w:rsidR="00896D0F" w:rsidRPr="0006680D" w:rsidRDefault="00896D0F" w:rsidP="00210098">
      <w:pPr>
        <w:spacing w:line="360" w:lineRule="auto"/>
        <w:ind w:left="450"/>
        <w:rPr>
          <w:color w:val="000000" w:themeColor="text1"/>
          <w:sz w:val="23"/>
          <w:szCs w:val="23"/>
        </w:rPr>
      </w:pPr>
      <w:r w:rsidRPr="0006680D">
        <w:rPr>
          <w:color w:val="000000" w:themeColor="text1"/>
          <w:sz w:val="23"/>
          <w:szCs w:val="23"/>
        </w:rPr>
        <w:t>CIDP</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r>
      <w:r w:rsidRPr="0006680D">
        <w:rPr>
          <w:color w:val="000000" w:themeColor="text1"/>
        </w:rPr>
        <w:t>County Integrated Development Plan</w:t>
      </w:r>
    </w:p>
    <w:p w14:paraId="3C438D39" w14:textId="0FD2ED43" w:rsidR="00A9031A" w:rsidRPr="0006680D" w:rsidRDefault="00A9031A" w:rsidP="00210098">
      <w:pPr>
        <w:spacing w:line="360" w:lineRule="auto"/>
        <w:ind w:left="450"/>
        <w:rPr>
          <w:color w:val="000000" w:themeColor="text1"/>
          <w:sz w:val="23"/>
          <w:szCs w:val="23"/>
        </w:rPr>
      </w:pPr>
      <w:r w:rsidRPr="0006680D">
        <w:rPr>
          <w:color w:val="000000" w:themeColor="text1"/>
          <w:sz w:val="23"/>
          <w:szCs w:val="23"/>
        </w:rPr>
        <w:t>CA</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County Assembly</w:t>
      </w:r>
    </w:p>
    <w:p w14:paraId="3ECAA46B" w14:textId="59EA1BB9" w:rsidR="00631D7B" w:rsidRPr="0006680D" w:rsidRDefault="00631D7B" w:rsidP="00210098">
      <w:pPr>
        <w:spacing w:line="360" w:lineRule="auto"/>
        <w:ind w:left="450"/>
        <w:rPr>
          <w:color w:val="000000" w:themeColor="text1"/>
          <w:sz w:val="23"/>
          <w:szCs w:val="23"/>
        </w:rPr>
      </w:pPr>
      <w:r w:rsidRPr="0006680D">
        <w:rPr>
          <w:color w:val="000000" w:themeColor="text1"/>
          <w:sz w:val="23"/>
          <w:szCs w:val="23"/>
        </w:rPr>
        <w:t>OCOB</w:t>
      </w:r>
      <w:r w:rsidRPr="0006680D">
        <w:rPr>
          <w:color w:val="000000" w:themeColor="text1"/>
          <w:sz w:val="23"/>
          <w:szCs w:val="23"/>
        </w:rPr>
        <w:tab/>
      </w:r>
      <w:r w:rsidRPr="0006680D">
        <w:rPr>
          <w:color w:val="000000" w:themeColor="text1"/>
          <w:sz w:val="23"/>
          <w:szCs w:val="23"/>
        </w:rPr>
        <w:tab/>
      </w:r>
      <w:r w:rsidR="00210098" w:rsidRPr="0006680D">
        <w:rPr>
          <w:color w:val="000000" w:themeColor="text1"/>
          <w:sz w:val="23"/>
          <w:szCs w:val="23"/>
        </w:rPr>
        <w:tab/>
      </w:r>
      <w:r w:rsidRPr="0006680D">
        <w:rPr>
          <w:color w:val="000000" w:themeColor="text1"/>
          <w:sz w:val="23"/>
          <w:szCs w:val="23"/>
        </w:rPr>
        <w:t>Office of the Controller of Budget</w:t>
      </w:r>
    </w:p>
    <w:p w14:paraId="7F1281CC" w14:textId="77777777" w:rsidR="00631D7B" w:rsidRPr="0006680D" w:rsidRDefault="00631D7B" w:rsidP="00210098">
      <w:pPr>
        <w:spacing w:line="360" w:lineRule="auto"/>
        <w:ind w:left="450"/>
        <w:rPr>
          <w:color w:val="000000" w:themeColor="text1"/>
          <w:sz w:val="23"/>
          <w:szCs w:val="23"/>
        </w:rPr>
      </w:pPr>
      <w:r w:rsidRPr="0006680D">
        <w:rPr>
          <w:color w:val="000000" w:themeColor="text1"/>
          <w:sz w:val="23"/>
          <w:szCs w:val="23"/>
        </w:rPr>
        <w:t>OAG</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Office of the Auditor General</w:t>
      </w:r>
    </w:p>
    <w:p w14:paraId="721E2E2D" w14:textId="1D1A53C4" w:rsidR="00210098" w:rsidRPr="0006680D" w:rsidRDefault="00210098" w:rsidP="00210098">
      <w:pPr>
        <w:tabs>
          <w:tab w:val="left" w:pos="142"/>
        </w:tabs>
        <w:spacing w:line="360" w:lineRule="auto"/>
        <w:ind w:left="450"/>
        <w:jc w:val="both"/>
        <w:rPr>
          <w:iCs/>
          <w:color w:val="000000" w:themeColor="text1"/>
          <w:sz w:val="23"/>
          <w:szCs w:val="23"/>
        </w:rPr>
      </w:pPr>
      <w:r w:rsidRPr="0006680D">
        <w:rPr>
          <w:iCs/>
          <w:color w:val="000000" w:themeColor="text1"/>
          <w:sz w:val="23"/>
          <w:szCs w:val="23"/>
        </w:rPr>
        <w:t>OSHA</w:t>
      </w:r>
      <w:r w:rsidRPr="0006680D">
        <w:rPr>
          <w:iCs/>
          <w:color w:val="000000" w:themeColor="text1"/>
          <w:sz w:val="23"/>
          <w:szCs w:val="23"/>
        </w:rPr>
        <w:tab/>
      </w:r>
      <w:r w:rsidRPr="0006680D">
        <w:rPr>
          <w:iCs/>
          <w:color w:val="000000" w:themeColor="text1"/>
          <w:sz w:val="23"/>
          <w:szCs w:val="23"/>
        </w:rPr>
        <w:tab/>
      </w:r>
      <w:r w:rsidRPr="0006680D">
        <w:rPr>
          <w:iCs/>
          <w:color w:val="000000" w:themeColor="text1"/>
          <w:sz w:val="23"/>
          <w:szCs w:val="23"/>
        </w:rPr>
        <w:tab/>
        <w:t>Occupational Safety and Health Act of 2007</w:t>
      </w:r>
    </w:p>
    <w:p w14:paraId="040A62A7" w14:textId="0D1F653C" w:rsidR="00631D7B" w:rsidRPr="0006680D" w:rsidRDefault="00631D7B" w:rsidP="00210098">
      <w:pPr>
        <w:spacing w:line="360" w:lineRule="auto"/>
        <w:ind w:left="450"/>
        <w:rPr>
          <w:color w:val="000000" w:themeColor="text1"/>
          <w:sz w:val="23"/>
          <w:szCs w:val="23"/>
        </w:rPr>
      </w:pPr>
      <w:r w:rsidRPr="0006680D">
        <w:rPr>
          <w:color w:val="000000" w:themeColor="text1"/>
          <w:sz w:val="23"/>
          <w:szCs w:val="23"/>
        </w:rPr>
        <w:t>PFM</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Public Finance Management</w:t>
      </w:r>
    </w:p>
    <w:p w14:paraId="06F753A9" w14:textId="77777777" w:rsidR="00850E50" w:rsidRPr="0006680D" w:rsidRDefault="00210098" w:rsidP="00210098">
      <w:pPr>
        <w:tabs>
          <w:tab w:val="left" w:pos="142"/>
        </w:tabs>
        <w:spacing w:line="360" w:lineRule="auto"/>
        <w:ind w:left="450"/>
        <w:jc w:val="both"/>
        <w:rPr>
          <w:color w:val="000000" w:themeColor="text1"/>
          <w:sz w:val="23"/>
          <w:szCs w:val="23"/>
          <w:lang w:val="en-US"/>
        </w:rPr>
      </w:pPr>
      <w:r w:rsidRPr="0006680D">
        <w:rPr>
          <w:color w:val="000000" w:themeColor="text1"/>
          <w:sz w:val="23"/>
          <w:szCs w:val="23"/>
          <w:lang w:val="en-US"/>
        </w:rPr>
        <w:t>PPE</w:t>
      </w:r>
      <w:r w:rsidRPr="0006680D">
        <w:rPr>
          <w:color w:val="000000" w:themeColor="text1"/>
          <w:sz w:val="23"/>
          <w:szCs w:val="23"/>
          <w:lang w:val="en-US"/>
        </w:rPr>
        <w:tab/>
      </w:r>
      <w:r w:rsidRPr="0006680D">
        <w:rPr>
          <w:color w:val="000000" w:themeColor="text1"/>
          <w:sz w:val="23"/>
          <w:szCs w:val="23"/>
          <w:lang w:val="en-US"/>
        </w:rPr>
        <w:tab/>
      </w:r>
      <w:r w:rsidRPr="0006680D">
        <w:rPr>
          <w:color w:val="000000" w:themeColor="text1"/>
          <w:sz w:val="23"/>
          <w:szCs w:val="23"/>
          <w:lang w:val="en-US"/>
        </w:rPr>
        <w:tab/>
        <w:t xml:space="preserve">Property Plant &amp; Equipment </w:t>
      </w:r>
    </w:p>
    <w:p w14:paraId="16750B0F" w14:textId="032C083E" w:rsidR="00210098" w:rsidRPr="0006680D" w:rsidRDefault="00850E50" w:rsidP="00210098">
      <w:pPr>
        <w:tabs>
          <w:tab w:val="left" w:pos="142"/>
        </w:tabs>
        <w:spacing w:line="360" w:lineRule="auto"/>
        <w:ind w:left="450"/>
        <w:jc w:val="both"/>
        <w:rPr>
          <w:color w:val="000000" w:themeColor="text1"/>
          <w:sz w:val="23"/>
          <w:szCs w:val="23"/>
          <w:lang w:val="en-US"/>
        </w:rPr>
      </w:pPr>
      <w:r w:rsidRPr="0006680D">
        <w:rPr>
          <w:bCs/>
          <w:color w:val="000000" w:themeColor="text1"/>
          <w:sz w:val="22"/>
          <w:szCs w:val="22"/>
        </w:rPr>
        <w:t>PPPs</w:t>
      </w:r>
      <w:r w:rsidR="00210098" w:rsidRPr="0006680D">
        <w:rPr>
          <w:color w:val="000000" w:themeColor="text1"/>
          <w:sz w:val="23"/>
          <w:szCs w:val="23"/>
          <w:lang w:val="en-US"/>
        </w:rPr>
        <w:t xml:space="preserve"> </w:t>
      </w:r>
      <w:r w:rsidRPr="0006680D">
        <w:rPr>
          <w:color w:val="000000" w:themeColor="text1"/>
          <w:sz w:val="23"/>
          <w:szCs w:val="23"/>
          <w:lang w:val="en-US"/>
        </w:rPr>
        <w:tab/>
      </w:r>
      <w:r w:rsidRPr="0006680D">
        <w:rPr>
          <w:color w:val="000000" w:themeColor="text1"/>
          <w:sz w:val="23"/>
          <w:szCs w:val="23"/>
          <w:lang w:val="en-US"/>
        </w:rPr>
        <w:tab/>
      </w:r>
      <w:r w:rsidRPr="0006680D">
        <w:rPr>
          <w:color w:val="000000" w:themeColor="text1"/>
          <w:sz w:val="23"/>
          <w:szCs w:val="23"/>
          <w:lang w:val="en-US"/>
        </w:rPr>
        <w:tab/>
        <w:t xml:space="preserve">Public Private </w:t>
      </w:r>
      <w:r w:rsidR="00F072AF" w:rsidRPr="0006680D">
        <w:rPr>
          <w:color w:val="000000" w:themeColor="text1"/>
          <w:sz w:val="23"/>
          <w:szCs w:val="23"/>
          <w:lang w:val="en-US"/>
        </w:rPr>
        <w:t>Partnerships</w:t>
      </w:r>
    </w:p>
    <w:p w14:paraId="1D7757BE" w14:textId="6844B5D1" w:rsidR="00631D7B" w:rsidRPr="0006680D" w:rsidRDefault="00631D7B" w:rsidP="00210098">
      <w:pPr>
        <w:spacing w:line="360" w:lineRule="auto"/>
        <w:ind w:left="450"/>
        <w:rPr>
          <w:color w:val="000000" w:themeColor="text1"/>
          <w:sz w:val="23"/>
          <w:szCs w:val="23"/>
        </w:rPr>
      </w:pPr>
      <w:r w:rsidRPr="0006680D">
        <w:rPr>
          <w:color w:val="000000" w:themeColor="text1"/>
          <w:sz w:val="23"/>
          <w:szCs w:val="23"/>
        </w:rPr>
        <w:t>PSASB</w:t>
      </w:r>
      <w:r w:rsidRPr="0006680D">
        <w:rPr>
          <w:color w:val="000000" w:themeColor="text1"/>
          <w:sz w:val="23"/>
          <w:szCs w:val="23"/>
        </w:rPr>
        <w:tab/>
      </w:r>
      <w:r w:rsidRPr="0006680D">
        <w:rPr>
          <w:color w:val="000000" w:themeColor="text1"/>
          <w:sz w:val="23"/>
          <w:szCs w:val="23"/>
        </w:rPr>
        <w:tab/>
      </w:r>
      <w:r w:rsidR="00210098" w:rsidRPr="0006680D">
        <w:rPr>
          <w:color w:val="000000" w:themeColor="text1"/>
          <w:sz w:val="23"/>
          <w:szCs w:val="23"/>
        </w:rPr>
        <w:tab/>
      </w:r>
      <w:r w:rsidRPr="0006680D">
        <w:rPr>
          <w:color w:val="000000" w:themeColor="text1"/>
          <w:sz w:val="23"/>
          <w:szCs w:val="23"/>
        </w:rPr>
        <w:t>Public Sector Accounting Standards Board</w:t>
      </w:r>
    </w:p>
    <w:p w14:paraId="7CE94DD2" w14:textId="24A71EF5" w:rsidR="00210098" w:rsidRPr="0006680D" w:rsidRDefault="00210098" w:rsidP="00210098">
      <w:pPr>
        <w:spacing w:line="360" w:lineRule="auto"/>
        <w:ind w:left="450"/>
        <w:rPr>
          <w:color w:val="000000" w:themeColor="text1"/>
          <w:sz w:val="23"/>
          <w:szCs w:val="23"/>
          <w:lang w:val="en-US"/>
        </w:rPr>
      </w:pPr>
      <w:r w:rsidRPr="0006680D">
        <w:rPr>
          <w:color w:val="000000" w:themeColor="text1"/>
          <w:sz w:val="23"/>
          <w:szCs w:val="23"/>
          <w:lang w:val="en-US"/>
        </w:rPr>
        <w:t>SAGAs</w:t>
      </w:r>
      <w:r w:rsidRPr="0006680D">
        <w:rPr>
          <w:color w:val="000000" w:themeColor="text1"/>
          <w:sz w:val="23"/>
          <w:szCs w:val="23"/>
          <w:lang w:val="en-US"/>
        </w:rPr>
        <w:tab/>
      </w:r>
      <w:r w:rsidRPr="0006680D">
        <w:rPr>
          <w:color w:val="000000" w:themeColor="text1"/>
          <w:sz w:val="23"/>
          <w:szCs w:val="23"/>
          <w:lang w:val="en-US"/>
        </w:rPr>
        <w:tab/>
      </w:r>
      <w:r w:rsidRPr="0006680D">
        <w:rPr>
          <w:color w:val="000000" w:themeColor="text1"/>
          <w:sz w:val="23"/>
          <w:szCs w:val="23"/>
          <w:lang w:val="en-US"/>
        </w:rPr>
        <w:tab/>
        <w:t>Semi-Autonomous Government Agencies</w:t>
      </w:r>
    </w:p>
    <w:p w14:paraId="3F73C9AD" w14:textId="304C5F1B" w:rsidR="00631D7B" w:rsidRPr="0006680D" w:rsidRDefault="00631D7B" w:rsidP="00210098">
      <w:pPr>
        <w:spacing w:line="360" w:lineRule="auto"/>
        <w:ind w:left="450"/>
        <w:rPr>
          <w:color w:val="000000" w:themeColor="text1"/>
          <w:sz w:val="23"/>
          <w:szCs w:val="23"/>
        </w:rPr>
      </w:pPr>
      <w:r w:rsidRPr="0006680D">
        <w:rPr>
          <w:color w:val="000000" w:themeColor="text1"/>
          <w:sz w:val="23"/>
          <w:szCs w:val="23"/>
        </w:rPr>
        <w:t>WB</w:t>
      </w:r>
      <w:r w:rsidRPr="0006680D">
        <w:rPr>
          <w:color w:val="000000" w:themeColor="text1"/>
          <w:sz w:val="23"/>
          <w:szCs w:val="23"/>
        </w:rPr>
        <w:tab/>
      </w:r>
      <w:r w:rsidRPr="0006680D">
        <w:rPr>
          <w:color w:val="000000" w:themeColor="text1"/>
          <w:sz w:val="23"/>
          <w:szCs w:val="23"/>
        </w:rPr>
        <w:tab/>
      </w:r>
      <w:r w:rsidRPr="0006680D">
        <w:rPr>
          <w:color w:val="000000" w:themeColor="text1"/>
          <w:sz w:val="23"/>
          <w:szCs w:val="23"/>
        </w:rPr>
        <w:tab/>
        <w:t>World Bank</w:t>
      </w:r>
    </w:p>
    <w:p w14:paraId="6C764648" w14:textId="6E14865F" w:rsidR="00CE7CA4" w:rsidRPr="0006680D" w:rsidRDefault="00CE7CA4" w:rsidP="00210098">
      <w:pPr>
        <w:spacing w:line="360" w:lineRule="auto"/>
        <w:ind w:left="450"/>
        <w:rPr>
          <w:color w:val="000000" w:themeColor="text1"/>
          <w:sz w:val="23"/>
          <w:szCs w:val="23"/>
        </w:rPr>
      </w:pPr>
    </w:p>
    <w:p w14:paraId="08CBB2EA" w14:textId="0C37EA25" w:rsidR="00A15472" w:rsidRPr="0006680D" w:rsidRDefault="00871B21" w:rsidP="00BB07F7">
      <w:pPr>
        <w:rPr>
          <w:b/>
          <w:bCs/>
          <w:color w:val="000000" w:themeColor="text1"/>
        </w:rPr>
      </w:pPr>
      <w:r w:rsidRPr="0006680D">
        <w:rPr>
          <w:b/>
          <w:bCs/>
          <w:color w:val="000000" w:themeColor="text1"/>
        </w:rPr>
        <w:t xml:space="preserve">B: </w:t>
      </w:r>
      <w:r w:rsidR="00C36B51" w:rsidRPr="0006680D">
        <w:rPr>
          <w:b/>
          <w:bCs/>
          <w:color w:val="000000" w:themeColor="text1"/>
        </w:rPr>
        <w:t>De</w:t>
      </w:r>
      <w:r w:rsidR="00C04A4B" w:rsidRPr="0006680D">
        <w:rPr>
          <w:b/>
          <w:bCs/>
          <w:color w:val="000000" w:themeColor="text1"/>
        </w:rPr>
        <w:t>finition of Key Terms</w:t>
      </w:r>
    </w:p>
    <w:p w14:paraId="2B82B5DE" w14:textId="77777777" w:rsidR="00A15472" w:rsidRPr="0006680D" w:rsidRDefault="00A15472" w:rsidP="00631D7B">
      <w:pPr>
        <w:ind w:left="142"/>
        <w:rPr>
          <w:i/>
          <w:iCs/>
          <w:color w:val="000000" w:themeColor="text1"/>
        </w:rPr>
      </w:pPr>
    </w:p>
    <w:p w14:paraId="4348889E" w14:textId="7F3081D9" w:rsidR="00871B21" w:rsidRPr="0006680D" w:rsidRDefault="00871B21" w:rsidP="00631D7B">
      <w:pPr>
        <w:ind w:left="142"/>
        <w:rPr>
          <w:color w:val="000000" w:themeColor="text1"/>
        </w:rPr>
      </w:pPr>
      <w:r w:rsidRPr="0006680D">
        <w:rPr>
          <w:b/>
          <w:bCs/>
          <w:color w:val="000000" w:themeColor="text1"/>
        </w:rPr>
        <w:t>Fiduciary Management</w:t>
      </w:r>
      <w:r w:rsidRPr="0006680D">
        <w:rPr>
          <w:color w:val="000000" w:themeColor="text1"/>
        </w:rPr>
        <w:t xml:space="preserve">- </w:t>
      </w:r>
      <w:r w:rsidR="00AE7870" w:rsidRPr="0006680D">
        <w:rPr>
          <w:color w:val="000000" w:themeColor="text1"/>
        </w:rPr>
        <w:t>Members of Management</w:t>
      </w:r>
      <w:r w:rsidR="00780A4D" w:rsidRPr="0006680D">
        <w:rPr>
          <w:color w:val="000000" w:themeColor="text1"/>
        </w:rPr>
        <w:t xml:space="preserve"> directly </w:t>
      </w:r>
      <w:r w:rsidR="738AA834" w:rsidRPr="0006680D">
        <w:rPr>
          <w:color w:val="000000" w:themeColor="text1"/>
        </w:rPr>
        <w:t>entrusted</w:t>
      </w:r>
      <w:r w:rsidR="00780A4D" w:rsidRPr="0006680D">
        <w:rPr>
          <w:color w:val="000000" w:themeColor="text1"/>
        </w:rPr>
        <w:t xml:space="preserve"> with the responsibility of financial resources of the </w:t>
      </w:r>
      <w:r w:rsidR="002874EB" w:rsidRPr="0006680D">
        <w:rPr>
          <w:color w:val="000000" w:themeColor="text1"/>
        </w:rPr>
        <w:t>organisation.</w:t>
      </w:r>
    </w:p>
    <w:p w14:paraId="7899FBE8" w14:textId="77777777" w:rsidR="00780A4D" w:rsidRPr="0006680D" w:rsidRDefault="00780A4D" w:rsidP="00631D7B">
      <w:pPr>
        <w:ind w:left="142"/>
        <w:rPr>
          <w:color w:val="000000" w:themeColor="text1"/>
        </w:rPr>
      </w:pPr>
    </w:p>
    <w:p w14:paraId="378D04CC" w14:textId="1AF39D42" w:rsidR="00780A4D" w:rsidRDefault="00780A4D" w:rsidP="00631D7B">
      <w:pPr>
        <w:ind w:left="142"/>
        <w:rPr>
          <w:color w:val="000000" w:themeColor="text1"/>
        </w:rPr>
      </w:pPr>
      <w:r w:rsidRPr="0006680D">
        <w:rPr>
          <w:b/>
          <w:bCs/>
          <w:color w:val="000000" w:themeColor="text1"/>
        </w:rPr>
        <w:t>Comparative Year</w:t>
      </w:r>
      <w:r w:rsidRPr="0006680D">
        <w:rPr>
          <w:color w:val="000000" w:themeColor="text1"/>
        </w:rPr>
        <w:t>- Means the prior period.</w:t>
      </w:r>
    </w:p>
    <w:p w14:paraId="3D4FA250" w14:textId="77777777" w:rsidR="0029705F" w:rsidRDefault="0029705F" w:rsidP="00631D7B">
      <w:pPr>
        <w:ind w:left="142"/>
        <w:rPr>
          <w:color w:val="000000" w:themeColor="text1"/>
        </w:rPr>
      </w:pPr>
    </w:p>
    <w:p w14:paraId="6EE2C20B" w14:textId="77777777" w:rsidR="0029705F" w:rsidRPr="0006680D" w:rsidRDefault="0029705F" w:rsidP="00631D7B">
      <w:pPr>
        <w:ind w:left="142"/>
        <w:rPr>
          <w:color w:val="000000" w:themeColor="text1"/>
        </w:rPr>
      </w:pPr>
    </w:p>
    <w:p w14:paraId="39756337" w14:textId="77777777" w:rsidR="00871B21" w:rsidRPr="0006680D" w:rsidRDefault="00871B21" w:rsidP="00631D7B">
      <w:pPr>
        <w:ind w:left="142"/>
        <w:rPr>
          <w:i/>
          <w:iCs/>
          <w:color w:val="000000" w:themeColor="text1"/>
        </w:rPr>
      </w:pPr>
    </w:p>
    <w:p w14:paraId="256BC80A" w14:textId="32E5E8D2" w:rsidR="00631D7B" w:rsidRPr="0006680D" w:rsidRDefault="00631D7B" w:rsidP="00631D7B">
      <w:pPr>
        <w:rPr>
          <w:color w:val="000000" w:themeColor="text1"/>
        </w:rPr>
      </w:pPr>
    </w:p>
    <w:p w14:paraId="6199683C" w14:textId="77777777" w:rsidR="006221EE" w:rsidRPr="0067049B" w:rsidRDefault="006221EE" w:rsidP="00230743">
      <w:pPr>
        <w:rPr>
          <w:b/>
          <w:bCs/>
          <w:u w:val="single"/>
        </w:rPr>
      </w:pPr>
      <w:r w:rsidRPr="00230743">
        <w:rPr>
          <w:b/>
        </w:rPr>
        <w:lastRenderedPageBreak/>
        <w:t>List of Tables and</w:t>
      </w:r>
      <w:r w:rsidRPr="0067049B">
        <w:rPr>
          <w:b/>
          <w:bCs/>
          <w:u w:val="single"/>
        </w:rPr>
        <w:t xml:space="preserve"> Charts</w:t>
      </w:r>
    </w:p>
    <w:p w14:paraId="5540B07E" w14:textId="77777777" w:rsidR="006221EE" w:rsidRDefault="006221EE" w:rsidP="006221EE">
      <w:pPr>
        <w:autoSpaceDE/>
        <w:autoSpaceDN/>
        <w:ind w:left="720"/>
      </w:pPr>
      <w:r>
        <w:t>List of Tables</w:t>
      </w:r>
    </w:p>
    <w:p w14:paraId="2DBFC4CA" w14:textId="77777777" w:rsidR="006221EE" w:rsidRDefault="006221EE" w:rsidP="006221EE">
      <w:pPr>
        <w:autoSpaceDE/>
        <w:autoSpaceDN/>
        <w:ind w:left="720"/>
      </w:pPr>
      <w:r>
        <w:t>List of Charts</w:t>
      </w:r>
    </w:p>
    <w:p w14:paraId="39219B2E" w14:textId="0FC904A9" w:rsidR="00210098" w:rsidRPr="0006680D" w:rsidRDefault="00210098">
      <w:pPr>
        <w:autoSpaceDE/>
        <w:autoSpaceDN/>
        <w:rPr>
          <w:color w:val="000000" w:themeColor="text1"/>
        </w:rPr>
      </w:pPr>
      <w:r w:rsidRPr="0006680D">
        <w:rPr>
          <w:color w:val="000000" w:themeColor="text1"/>
        </w:rPr>
        <w:br w:type="page"/>
      </w:r>
    </w:p>
    <w:p w14:paraId="431D8DAE" w14:textId="177D5760" w:rsidR="002F3D27" w:rsidRPr="0006680D" w:rsidRDefault="00A95316" w:rsidP="00FF1B9B">
      <w:pPr>
        <w:pStyle w:val="Heading1"/>
        <w:numPr>
          <w:ilvl w:val="0"/>
          <w:numId w:val="21"/>
        </w:numPr>
        <w:spacing w:line="360" w:lineRule="auto"/>
        <w:ind w:left="450" w:hanging="450"/>
        <w:rPr>
          <w:color w:val="000000" w:themeColor="text1"/>
        </w:rPr>
      </w:pPr>
      <w:bookmarkStart w:id="4" w:name="_Toc233525416"/>
      <w:r>
        <w:rPr>
          <w:color w:val="000000" w:themeColor="text1"/>
        </w:rPr>
        <w:lastRenderedPageBreak/>
        <w:t>Who We Are</w:t>
      </w:r>
      <w:bookmarkEnd w:id="4"/>
    </w:p>
    <w:p w14:paraId="5E5F7224" w14:textId="77777777" w:rsidR="00780A4D" w:rsidRPr="0006680D" w:rsidRDefault="00780A4D" w:rsidP="00780A4D">
      <w:pPr>
        <w:rPr>
          <w:color w:val="000000" w:themeColor="text1"/>
        </w:rPr>
      </w:pPr>
    </w:p>
    <w:p w14:paraId="77CFB9D2" w14:textId="7F162251" w:rsidR="00125F92" w:rsidRPr="0006680D" w:rsidRDefault="00125F92" w:rsidP="00FF1B9B">
      <w:pPr>
        <w:numPr>
          <w:ilvl w:val="0"/>
          <w:numId w:val="3"/>
        </w:numPr>
        <w:spacing w:line="360" w:lineRule="auto"/>
        <w:ind w:left="540" w:hanging="540"/>
        <w:jc w:val="both"/>
        <w:rPr>
          <w:b/>
          <w:color w:val="000000" w:themeColor="text1"/>
        </w:rPr>
      </w:pPr>
      <w:r w:rsidRPr="0006680D">
        <w:rPr>
          <w:b/>
          <w:color w:val="000000" w:themeColor="text1"/>
        </w:rPr>
        <w:t>Background information</w:t>
      </w:r>
    </w:p>
    <w:p w14:paraId="77189D4E" w14:textId="5F4A9620" w:rsidR="001E622D" w:rsidRPr="0006680D" w:rsidRDefault="00125F92" w:rsidP="00930792">
      <w:pPr>
        <w:spacing w:line="276" w:lineRule="auto"/>
        <w:ind w:left="540"/>
        <w:jc w:val="both"/>
        <w:rPr>
          <w:color w:val="000000" w:themeColor="text1"/>
        </w:rPr>
      </w:pPr>
      <w:r w:rsidRPr="0006680D">
        <w:rPr>
          <w:color w:val="000000" w:themeColor="text1"/>
        </w:rPr>
        <w:t xml:space="preserve">The </w:t>
      </w:r>
      <w:r w:rsidR="00E80625" w:rsidRPr="0006680D">
        <w:rPr>
          <w:i/>
          <w:color w:val="000000" w:themeColor="text1"/>
        </w:rPr>
        <w:t>Entity</w:t>
      </w:r>
      <w:r w:rsidR="00B97DA9" w:rsidRPr="0006680D">
        <w:rPr>
          <w:color w:val="000000" w:themeColor="text1"/>
        </w:rPr>
        <w:t xml:space="preserve"> was established under the xxx Act on xxx (insert date). The </w:t>
      </w:r>
      <w:r w:rsidR="00E80625" w:rsidRPr="0006680D">
        <w:rPr>
          <w:color w:val="000000" w:themeColor="text1"/>
        </w:rPr>
        <w:t>Entity</w:t>
      </w:r>
      <w:r w:rsidR="00B97DA9" w:rsidRPr="0006680D">
        <w:rPr>
          <w:color w:val="000000" w:themeColor="text1"/>
        </w:rPr>
        <w:t xml:space="preserve"> is domiciled in </w:t>
      </w:r>
      <w:r w:rsidR="00E34192" w:rsidRPr="0006680D">
        <w:rPr>
          <w:color w:val="000000" w:themeColor="text1"/>
        </w:rPr>
        <w:t>XXX County, Kenya</w:t>
      </w:r>
      <w:r w:rsidR="00B97DA9" w:rsidRPr="0006680D">
        <w:rPr>
          <w:color w:val="000000" w:themeColor="text1"/>
        </w:rPr>
        <w:t xml:space="preserve"> and has branches in xxx, xxx (list them).</w:t>
      </w:r>
    </w:p>
    <w:p w14:paraId="6BE6525D" w14:textId="57BA1A7D" w:rsidR="001E622D" w:rsidRPr="0006680D" w:rsidRDefault="00B97DA9" w:rsidP="00930792">
      <w:pPr>
        <w:spacing w:line="276" w:lineRule="auto"/>
        <w:ind w:left="540"/>
        <w:jc w:val="both"/>
        <w:rPr>
          <w:i/>
          <w:color w:val="000000" w:themeColor="text1"/>
        </w:rPr>
      </w:pPr>
      <w:r w:rsidRPr="0006680D">
        <w:rPr>
          <w:color w:val="000000" w:themeColor="text1"/>
        </w:rPr>
        <w:t>(</w:t>
      </w:r>
      <w:r w:rsidRPr="0006680D">
        <w:rPr>
          <w:i/>
          <w:color w:val="000000" w:themeColor="text1"/>
        </w:rPr>
        <w:t xml:space="preserve">Include any other information relevant to the users of financial information on the background of the </w:t>
      </w:r>
      <w:r w:rsidR="00E80625" w:rsidRPr="0006680D">
        <w:rPr>
          <w:i/>
          <w:color w:val="000000" w:themeColor="text1"/>
        </w:rPr>
        <w:t>Entity</w:t>
      </w:r>
      <w:r w:rsidRPr="0006680D">
        <w:rPr>
          <w:i/>
          <w:color w:val="000000" w:themeColor="text1"/>
        </w:rPr>
        <w:t xml:space="preserve"> for example departments</w:t>
      </w:r>
      <w:r w:rsidR="00E34192" w:rsidRPr="0006680D">
        <w:rPr>
          <w:i/>
          <w:color w:val="000000" w:themeColor="text1"/>
        </w:rPr>
        <w:t xml:space="preserve">, divisions, units </w:t>
      </w:r>
      <w:r w:rsidRPr="0006680D">
        <w:rPr>
          <w:i/>
          <w:color w:val="000000" w:themeColor="text1"/>
        </w:rPr>
        <w:t>etc.)</w:t>
      </w:r>
    </w:p>
    <w:p w14:paraId="61E4A71A" w14:textId="1ACA13C1" w:rsidR="001E622D" w:rsidRPr="0006680D" w:rsidRDefault="001E622D" w:rsidP="00FF1B9B">
      <w:pPr>
        <w:numPr>
          <w:ilvl w:val="0"/>
          <w:numId w:val="3"/>
        </w:numPr>
        <w:spacing w:line="360" w:lineRule="auto"/>
        <w:ind w:left="540" w:hanging="540"/>
        <w:jc w:val="both"/>
        <w:rPr>
          <w:b/>
          <w:color w:val="000000" w:themeColor="text1"/>
        </w:rPr>
      </w:pPr>
      <w:r w:rsidRPr="0006680D">
        <w:rPr>
          <w:b/>
          <w:color w:val="000000" w:themeColor="text1"/>
        </w:rPr>
        <w:t>Principal Activities</w:t>
      </w:r>
    </w:p>
    <w:p w14:paraId="1BEB8E41" w14:textId="7A2F0F70" w:rsidR="001E622D" w:rsidRPr="0006680D" w:rsidRDefault="0069101B" w:rsidP="00930792">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ind w:left="540" w:hanging="900"/>
        <w:jc w:val="both"/>
        <w:rPr>
          <w:i/>
          <w:color w:val="000000" w:themeColor="text1"/>
        </w:rPr>
      </w:pPr>
      <w:r w:rsidRPr="0006680D">
        <w:rPr>
          <w:color w:val="000000" w:themeColor="text1"/>
        </w:rPr>
        <w:tab/>
      </w:r>
      <w:r w:rsidRPr="0006680D">
        <w:rPr>
          <w:color w:val="000000" w:themeColor="text1"/>
        </w:rPr>
        <w:tab/>
      </w:r>
      <w:r w:rsidR="001E622D" w:rsidRPr="0006680D">
        <w:rPr>
          <w:i/>
          <w:color w:val="000000" w:themeColor="text1"/>
        </w:rPr>
        <w:t>The principal activity/mission</w:t>
      </w:r>
      <w:r w:rsidR="00B97DA9" w:rsidRPr="0006680D">
        <w:rPr>
          <w:i/>
          <w:color w:val="000000" w:themeColor="text1"/>
        </w:rPr>
        <w:t>/ mandate</w:t>
      </w:r>
      <w:r w:rsidR="001E622D" w:rsidRPr="0006680D">
        <w:rPr>
          <w:i/>
          <w:color w:val="000000" w:themeColor="text1"/>
        </w:rPr>
        <w:t xml:space="preserve"> of the </w:t>
      </w:r>
      <w:r w:rsidR="00E80625" w:rsidRPr="0006680D">
        <w:rPr>
          <w:i/>
          <w:color w:val="000000" w:themeColor="text1"/>
        </w:rPr>
        <w:t>Entity</w:t>
      </w:r>
      <w:r w:rsidR="001E622D" w:rsidRPr="0006680D">
        <w:rPr>
          <w:i/>
          <w:color w:val="000000" w:themeColor="text1"/>
        </w:rPr>
        <w:t xml:space="preserve"> is to …</w:t>
      </w:r>
      <w:r w:rsidR="00174278" w:rsidRPr="0006680D">
        <w:rPr>
          <w:i/>
          <w:color w:val="000000" w:themeColor="text1"/>
        </w:rPr>
        <w:t>…….</w:t>
      </w:r>
    </w:p>
    <w:p w14:paraId="6054B346" w14:textId="77777777" w:rsidR="00A95316" w:rsidRDefault="00B97DA9" w:rsidP="00930792">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ind w:left="540" w:hanging="900"/>
        <w:jc w:val="both"/>
        <w:rPr>
          <w:i/>
          <w:color w:val="000000" w:themeColor="text1"/>
        </w:rPr>
      </w:pPr>
      <w:r w:rsidRPr="0006680D">
        <w:rPr>
          <w:color w:val="000000" w:themeColor="text1"/>
        </w:rPr>
        <w:tab/>
      </w:r>
      <w:r w:rsidRPr="0006680D">
        <w:rPr>
          <w:color w:val="000000" w:themeColor="text1"/>
        </w:rPr>
        <w:tab/>
      </w:r>
      <w:r w:rsidRPr="0006680D">
        <w:rPr>
          <w:i/>
          <w:color w:val="000000" w:themeColor="text1"/>
        </w:rPr>
        <w:t>(Under this section</w:t>
      </w:r>
      <w:r w:rsidR="00BD6DC2" w:rsidRPr="0006680D">
        <w:rPr>
          <w:i/>
          <w:color w:val="000000" w:themeColor="text1"/>
        </w:rPr>
        <w:t xml:space="preserve"> quote </w:t>
      </w:r>
      <w:r w:rsidR="003030C5" w:rsidRPr="0006680D">
        <w:rPr>
          <w:i/>
          <w:color w:val="000000" w:themeColor="text1"/>
        </w:rPr>
        <w:t>your functions as derived from the establishing Act</w:t>
      </w:r>
      <w:r w:rsidRPr="0006680D">
        <w:rPr>
          <w:i/>
          <w:color w:val="000000" w:themeColor="text1"/>
        </w:rPr>
        <w:t xml:space="preserve"> you may also include the</w:t>
      </w:r>
    </w:p>
    <w:p w14:paraId="286CCFCA" w14:textId="77777777" w:rsidR="00A95316" w:rsidRPr="00933980" w:rsidRDefault="00A95316" w:rsidP="00930792">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ind w:left="540" w:hanging="900"/>
        <w:jc w:val="both"/>
        <w:rPr>
          <w:b/>
          <w:bCs/>
          <w:i/>
          <w:color w:val="000000" w:themeColor="text1"/>
        </w:rPr>
      </w:pPr>
      <w:r>
        <w:rPr>
          <w:i/>
          <w:color w:val="000000" w:themeColor="text1"/>
        </w:rPr>
        <w:tab/>
      </w:r>
      <w:r>
        <w:rPr>
          <w:i/>
          <w:color w:val="000000" w:themeColor="text1"/>
        </w:rPr>
        <w:tab/>
      </w:r>
      <w:r w:rsidR="00B97DA9" w:rsidRPr="0006680D">
        <w:rPr>
          <w:i/>
          <w:color w:val="000000" w:themeColor="text1"/>
        </w:rPr>
        <w:t xml:space="preserve"> </w:t>
      </w:r>
      <w:r w:rsidR="00E80625" w:rsidRPr="00933980">
        <w:rPr>
          <w:b/>
          <w:bCs/>
          <w:i/>
          <w:color w:val="000000" w:themeColor="text1"/>
        </w:rPr>
        <w:t>Entity</w:t>
      </w:r>
      <w:r w:rsidR="00B97DA9" w:rsidRPr="00933980">
        <w:rPr>
          <w:b/>
          <w:bCs/>
          <w:i/>
          <w:color w:val="000000" w:themeColor="text1"/>
        </w:rPr>
        <w:t>’s vision,</w:t>
      </w:r>
    </w:p>
    <w:p w14:paraId="0AD1A20F" w14:textId="77777777" w:rsidR="00933980" w:rsidRPr="00933980" w:rsidRDefault="00933980" w:rsidP="00930792">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ind w:left="540" w:hanging="900"/>
        <w:jc w:val="both"/>
        <w:rPr>
          <w:b/>
          <w:bCs/>
          <w:i/>
          <w:color w:val="000000" w:themeColor="text1"/>
        </w:rPr>
      </w:pPr>
      <w:r w:rsidRPr="00933980">
        <w:rPr>
          <w:b/>
          <w:bCs/>
          <w:i/>
          <w:color w:val="000000" w:themeColor="text1"/>
        </w:rPr>
        <w:tab/>
      </w:r>
      <w:r w:rsidRPr="00933980">
        <w:rPr>
          <w:b/>
          <w:bCs/>
          <w:i/>
          <w:color w:val="000000" w:themeColor="text1"/>
        </w:rPr>
        <w:tab/>
      </w:r>
      <w:r w:rsidR="00B97DA9" w:rsidRPr="00933980">
        <w:rPr>
          <w:b/>
          <w:bCs/>
          <w:i/>
          <w:color w:val="000000" w:themeColor="text1"/>
        </w:rPr>
        <w:t xml:space="preserve"> mission and </w:t>
      </w:r>
    </w:p>
    <w:p w14:paraId="36BD061E" w14:textId="46B1494F" w:rsidR="001E622D" w:rsidRDefault="00933980" w:rsidP="00930792">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ind w:left="540" w:hanging="900"/>
        <w:jc w:val="both"/>
        <w:rPr>
          <w:b/>
          <w:bCs/>
          <w:i/>
          <w:color w:val="000000" w:themeColor="text1"/>
        </w:rPr>
      </w:pPr>
      <w:r w:rsidRPr="00933980">
        <w:rPr>
          <w:b/>
          <w:bCs/>
          <w:i/>
          <w:color w:val="000000" w:themeColor="text1"/>
        </w:rPr>
        <w:tab/>
      </w:r>
      <w:r w:rsidRPr="00933980">
        <w:rPr>
          <w:b/>
          <w:bCs/>
          <w:i/>
          <w:color w:val="000000" w:themeColor="text1"/>
        </w:rPr>
        <w:tab/>
      </w:r>
      <w:r w:rsidR="00B97DA9" w:rsidRPr="00933980">
        <w:rPr>
          <w:b/>
          <w:bCs/>
          <w:i/>
          <w:color w:val="000000" w:themeColor="text1"/>
        </w:rPr>
        <w:t>core objectives)</w:t>
      </w:r>
    </w:p>
    <w:p w14:paraId="57F44ACD" w14:textId="77777777" w:rsidR="00FD2DDE" w:rsidRPr="0067049B" w:rsidRDefault="00FD2DDE" w:rsidP="00FF1B9B">
      <w:pPr>
        <w:numPr>
          <w:ilvl w:val="0"/>
          <w:numId w:val="3"/>
        </w:numPr>
        <w:spacing w:line="360" w:lineRule="auto"/>
        <w:ind w:left="540" w:hanging="540"/>
        <w:jc w:val="both"/>
        <w:rPr>
          <w:b/>
        </w:rPr>
      </w:pPr>
      <w:r w:rsidRPr="0067049B">
        <w:rPr>
          <w:b/>
        </w:rPr>
        <w:t>Assurance and Audit</w:t>
      </w:r>
    </w:p>
    <w:p w14:paraId="51E68B8A" w14:textId="77777777" w:rsidR="00FD2DDE" w:rsidRDefault="00FD2DDE" w:rsidP="00FD2DDE">
      <w:pPr>
        <w:spacing w:line="360" w:lineRule="auto"/>
        <w:ind w:left="540"/>
        <w:jc w:val="both"/>
      </w:pPr>
      <w:r>
        <w:t>Entity XXX applies a combined assurance model to enhance the reliability of this report. Assurance is provided through:</w:t>
      </w:r>
    </w:p>
    <w:p w14:paraId="14840AA5" w14:textId="77777777" w:rsidR="00FD2DDE" w:rsidRDefault="00FD2DDE" w:rsidP="00FD2DDE">
      <w:pPr>
        <w:spacing w:line="360" w:lineRule="auto"/>
        <w:ind w:left="540"/>
        <w:jc w:val="both"/>
      </w:pPr>
      <w:r>
        <w:t>• Management reviews</w:t>
      </w:r>
    </w:p>
    <w:p w14:paraId="289929CB" w14:textId="77777777" w:rsidR="00FD2DDE" w:rsidRDefault="00FD2DDE" w:rsidP="00FD2DDE">
      <w:pPr>
        <w:spacing w:line="360" w:lineRule="auto"/>
        <w:ind w:left="540"/>
        <w:jc w:val="both"/>
      </w:pPr>
      <w:r>
        <w:t>• Internal audit assessments overseen by the Board Audit, Risk, and Compliance Committee</w:t>
      </w:r>
    </w:p>
    <w:p w14:paraId="16E52006" w14:textId="77777777" w:rsidR="00FD2DDE" w:rsidRDefault="00FD2DDE" w:rsidP="00FD2DDE">
      <w:pPr>
        <w:spacing w:line="360" w:lineRule="auto"/>
        <w:ind w:left="540"/>
        <w:jc w:val="both"/>
      </w:pPr>
      <w:r>
        <w:t>• External audit of financial statements by the Office of the Auditor-General (OAG)</w:t>
      </w:r>
    </w:p>
    <w:p w14:paraId="6F0A4065" w14:textId="77777777" w:rsidR="00FD2DDE" w:rsidRDefault="00FD2DDE" w:rsidP="00FD2DDE">
      <w:pPr>
        <w:spacing w:line="360" w:lineRule="auto"/>
        <w:ind w:left="540"/>
        <w:jc w:val="both"/>
      </w:pPr>
      <w:r>
        <w:t>Legal, Compliance, and Corporate Governance Audits are conducted biannually to ensure adherence to applicable laws, regulations, and governance standards. The Board has applied its collective judgment to this report and confirms that it provides a balanced and accurate reflection of Entity XXX's performance, strategy, and value-creation approach. (entity to amend as appropriate)</w:t>
      </w:r>
    </w:p>
    <w:p w14:paraId="3B748E11" w14:textId="77777777" w:rsidR="00933980" w:rsidRPr="00933980" w:rsidRDefault="00933980" w:rsidP="00930792">
      <w:pPr>
        <w:tabs>
          <w:tab w:val="left" w:pos="403"/>
          <w:tab w:val="left" w:pos="1008"/>
          <w:tab w:val="left" w:pos="1728"/>
          <w:tab w:val="left" w:pos="2448"/>
          <w:tab w:val="left" w:pos="3168"/>
          <w:tab w:val="left" w:pos="3888"/>
          <w:tab w:val="left" w:pos="4608"/>
          <w:tab w:val="left" w:pos="5328"/>
          <w:tab w:val="left" w:pos="6048"/>
          <w:tab w:val="left" w:pos="6768"/>
          <w:tab w:val="left" w:pos="7488"/>
        </w:tabs>
        <w:suppressAutoHyphens/>
        <w:spacing w:line="276" w:lineRule="auto"/>
        <w:ind w:left="540" w:hanging="900"/>
        <w:jc w:val="both"/>
        <w:rPr>
          <w:b/>
          <w:bCs/>
          <w:i/>
          <w:color w:val="000000" w:themeColor="text1"/>
        </w:rPr>
      </w:pPr>
    </w:p>
    <w:p w14:paraId="26AF90E5" w14:textId="2D2F1DED" w:rsidR="00930792" w:rsidRPr="00711EE4" w:rsidRDefault="00730761" w:rsidP="00711EE4">
      <w:pPr>
        <w:ind w:left="540"/>
        <w:jc w:val="both"/>
        <w:rPr>
          <w:i/>
          <w:color w:val="000000" w:themeColor="text1"/>
        </w:rPr>
      </w:pPr>
      <w:r w:rsidRPr="0006680D">
        <w:rPr>
          <w:i/>
          <w:color w:val="000000" w:themeColor="text1"/>
        </w:rPr>
        <w:t>(</w:t>
      </w:r>
      <w:r w:rsidR="0069101B" w:rsidRPr="0006680D">
        <w:rPr>
          <w:i/>
          <w:color w:val="000000" w:themeColor="text1"/>
        </w:rPr>
        <w:t>Include positions</w:t>
      </w:r>
      <w:r w:rsidRPr="0006680D">
        <w:rPr>
          <w:i/>
          <w:color w:val="000000" w:themeColor="text1"/>
        </w:rPr>
        <w:t xml:space="preserve"> regarded as top management in your organisation</w:t>
      </w:r>
      <w:r w:rsidR="00255060" w:rsidRPr="0006680D">
        <w:rPr>
          <w:i/>
          <w:color w:val="000000" w:themeColor="text1"/>
        </w:rPr>
        <w:t xml:space="preserve"> as per your organisational structure</w:t>
      </w:r>
      <w:r w:rsidRPr="0006680D">
        <w:rPr>
          <w:i/>
          <w:color w:val="000000" w:themeColor="text1"/>
        </w:rPr>
        <w:t>).</w:t>
      </w:r>
      <w:r w:rsidR="00930792" w:rsidRPr="0006680D">
        <w:rPr>
          <w:b/>
          <w:color w:val="000000" w:themeColor="text1"/>
        </w:rPr>
        <w:br w:type="page"/>
      </w:r>
    </w:p>
    <w:p w14:paraId="40B9390F" w14:textId="7F3F0898" w:rsidR="00125F92" w:rsidRPr="0006680D" w:rsidRDefault="00E80625" w:rsidP="00FF1B9B">
      <w:pPr>
        <w:numPr>
          <w:ilvl w:val="0"/>
          <w:numId w:val="40"/>
        </w:numPr>
        <w:spacing w:line="360" w:lineRule="auto"/>
        <w:ind w:left="540" w:hanging="540"/>
        <w:jc w:val="both"/>
        <w:rPr>
          <w:b/>
          <w:color w:val="000000" w:themeColor="text1"/>
        </w:rPr>
      </w:pPr>
      <w:r w:rsidRPr="0006680D">
        <w:rPr>
          <w:b/>
          <w:color w:val="000000" w:themeColor="text1"/>
        </w:rPr>
        <w:lastRenderedPageBreak/>
        <w:t>Entity</w:t>
      </w:r>
      <w:r w:rsidR="00B219A1" w:rsidRPr="0006680D">
        <w:rPr>
          <w:b/>
          <w:color w:val="000000" w:themeColor="text1"/>
        </w:rPr>
        <w:t xml:space="preserve"> </w:t>
      </w:r>
      <w:r w:rsidR="005E749A" w:rsidRPr="0006680D">
        <w:rPr>
          <w:b/>
          <w:color w:val="000000" w:themeColor="text1"/>
        </w:rPr>
        <w:t>Headquarters</w:t>
      </w:r>
    </w:p>
    <w:p w14:paraId="1CCEC812" w14:textId="77777777" w:rsidR="00125F92" w:rsidRPr="0006680D" w:rsidRDefault="00125F92" w:rsidP="00E21F9D">
      <w:pPr>
        <w:pStyle w:val="BodyText"/>
        <w:spacing w:line="276" w:lineRule="auto"/>
        <w:ind w:left="720"/>
        <w:jc w:val="both"/>
        <w:rPr>
          <w:color w:val="000000" w:themeColor="text1"/>
          <w:sz w:val="24"/>
          <w:szCs w:val="24"/>
        </w:rPr>
      </w:pPr>
      <w:r w:rsidRPr="0006680D">
        <w:rPr>
          <w:color w:val="000000" w:themeColor="text1"/>
          <w:sz w:val="24"/>
          <w:szCs w:val="24"/>
        </w:rPr>
        <w:t>P.O.</w:t>
      </w:r>
      <w:r w:rsidR="00B16A65" w:rsidRPr="0006680D">
        <w:rPr>
          <w:color w:val="000000" w:themeColor="text1"/>
          <w:sz w:val="24"/>
          <w:szCs w:val="24"/>
        </w:rPr>
        <w:t xml:space="preserve"> Box XXXXX</w:t>
      </w:r>
    </w:p>
    <w:p w14:paraId="43DE294A" w14:textId="77777777" w:rsidR="00B16A65" w:rsidRPr="0006680D" w:rsidRDefault="00B16A65" w:rsidP="00E21F9D">
      <w:pPr>
        <w:pStyle w:val="BodyText"/>
        <w:spacing w:line="276" w:lineRule="auto"/>
        <w:ind w:left="720"/>
        <w:jc w:val="both"/>
        <w:rPr>
          <w:color w:val="000000" w:themeColor="text1"/>
          <w:sz w:val="24"/>
          <w:szCs w:val="24"/>
        </w:rPr>
      </w:pPr>
      <w:r w:rsidRPr="0006680D">
        <w:rPr>
          <w:color w:val="000000" w:themeColor="text1"/>
          <w:sz w:val="24"/>
          <w:szCs w:val="24"/>
        </w:rPr>
        <w:t>XXX Building/House/Plaza</w:t>
      </w:r>
    </w:p>
    <w:p w14:paraId="3CE2D20D" w14:textId="77777777" w:rsidR="00B16A65" w:rsidRPr="0006680D" w:rsidRDefault="00B16A65" w:rsidP="00E21F9D">
      <w:pPr>
        <w:pStyle w:val="BodyText"/>
        <w:spacing w:line="276" w:lineRule="auto"/>
        <w:ind w:left="720"/>
        <w:jc w:val="both"/>
        <w:rPr>
          <w:color w:val="000000" w:themeColor="text1"/>
          <w:sz w:val="24"/>
          <w:szCs w:val="24"/>
        </w:rPr>
      </w:pPr>
      <w:r w:rsidRPr="0006680D">
        <w:rPr>
          <w:color w:val="000000" w:themeColor="text1"/>
          <w:sz w:val="24"/>
          <w:szCs w:val="24"/>
        </w:rPr>
        <w:t>XXX Avenue/Road/Highway</w:t>
      </w:r>
    </w:p>
    <w:p w14:paraId="0A87AC8B" w14:textId="773F2646" w:rsidR="0069101B" w:rsidRPr="0006680D" w:rsidRDefault="00C62310" w:rsidP="00AC2BE2">
      <w:pPr>
        <w:pStyle w:val="BodyText"/>
        <w:spacing w:line="276" w:lineRule="auto"/>
        <w:ind w:left="720"/>
        <w:jc w:val="both"/>
        <w:rPr>
          <w:color w:val="000000" w:themeColor="text1"/>
          <w:sz w:val="24"/>
          <w:szCs w:val="24"/>
        </w:rPr>
      </w:pPr>
      <w:r w:rsidRPr="0006680D">
        <w:rPr>
          <w:color w:val="000000" w:themeColor="text1"/>
          <w:sz w:val="24"/>
          <w:szCs w:val="24"/>
        </w:rPr>
        <w:t>XXX</w:t>
      </w:r>
      <w:r w:rsidR="00B16A65" w:rsidRPr="0006680D">
        <w:rPr>
          <w:color w:val="000000" w:themeColor="text1"/>
          <w:sz w:val="24"/>
          <w:szCs w:val="24"/>
        </w:rPr>
        <w:t>, KENYA</w:t>
      </w:r>
    </w:p>
    <w:p w14:paraId="405900A7" w14:textId="2E9304D9" w:rsidR="00B16A65" w:rsidRPr="0006680D" w:rsidRDefault="00E80625" w:rsidP="00FF1B9B">
      <w:pPr>
        <w:numPr>
          <w:ilvl w:val="0"/>
          <w:numId w:val="40"/>
        </w:numPr>
        <w:spacing w:line="360" w:lineRule="auto"/>
        <w:ind w:left="540" w:hanging="540"/>
        <w:jc w:val="both"/>
        <w:rPr>
          <w:b/>
          <w:color w:val="000000" w:themeColor="text1"/>
        </w:rPr>
      </w:pPr>
      <w:r w:rsidRPr="0006680D">
        <w:rPr>
          <w:b/>
          <w:color w:val="000000" w:themeColor="text1"/>
        </w:rPr>
        <w:t>Entity</w:t>
      </w:r>
      <w:r w:rsidR="00B219A1" w:rsidRPr="0006680D">
        <w:rPr>
          <w:b/>
          <w:color w:val="000000" w:themeColor="text1"/>
        </w:rPr>
        <w:t xml:space="preserve"> </w:t>
      </w:r>
      <w:r w:rsidR="00B16A65" w:rsidRPr="0006680D">
        <w:rPr>
          <w:b/>
          <w:color w:val="000000" w:themeColor="text1"/>
        </w:rPr>
        <w:t>Contacts</w:t>
      </w:r>
    </w:p>
    <w:p w14:paraId="46EBB4CE" w14:textId="77777777" w:rsidR="00255060" w:rsidRPr="0006680D" w:rsidRDefault="00255060" w:rsidP="00E21F9D">
      <w:pPr>
        <w:pStyle w:val="BodyText"/>
        <w:spacing w:line="276" w:lineRule="auto"/>
        <w:ind w:left="360" w:firstLine="360"/>
        <w:jc w:val="both"/>
        <w:rPr>
          <w:color w:val="000000" w:themeColor="text1"/>
          <w:sz w:val="24"/>
          <w:szCs w:val="24"/>
        </w:rPr>
      </w:pPr>
      <w:r w:rsidRPr="0006680D">
        <w:rPr>
          <w:color w:val="000000" w:themeColor="text1"/>
          <w:sz w:val="24"/>
          <w:szCs w:val="24"/>
        </w:rPr>
        <w:t>Telephone: (254) XXXXXXXX</w:t>
      </w:r>
    </w:p>
    <w:p w14:paraId="5B841661" w14:textId="77777777" w:rsidR="00255060" w:rsidRPr="0006680D" w:rsidRDefault="00255060" w:rsidP="00E21F9D">
      <w:pPr>
        <w:pStyle w:val="BodyText"/>
        <w:spacing w:line="276" w:lineRule="auto"/>
        <w:ind w:left="360" w:firstLine="360"/>
        <w:jc w:val="both"/>
        <w:rPr>
          <w:color w:val="000000" w:themeColor="text1"/>
          <w:sz w:val="24"/>
          <w:szCs w:val="24"/>
        </w:rPr>
      </w:pPr>
      <w:bookmarkStart w:id="5" w:name="_Hlk72996316"/>
      <w:r w:rsidRPr="0006680D">
        <w:rPr>
          <w:color w:val="000000" w:themeColor="text1"/>
          <w:sz w:val="24"/>
          <w:szCs w:val="24"/>
        </w:rPr>
        <w:t>E-mail:  xxxx@xxx.com</w:t>
      </w:r>
    </w:p>
    <w:p w14:paraId="4E5A1CCA" w14:textId="0059F06A" w:rsidR="006379C9" w:rsidRPr="0006680D" w:rsidRDefault="00255060" w:rsidP="006379C9">
      <w:pPr>
        <w:pStyle w:val="BodyText"/>
        <w:spacing w:line="276" w:lineRule="auto"/>
        <w:ind w:left="360" w:firstLine="360"/>
        <w:jc w:val="both"/>
        <w:rPr>
          <w:color w:val="000000" w:themeColor="text1"/>
          <w:sz w:val="24"/>
          <w:szCs w:val="24"/>
          <w:u w:val="single"/>
        </w:rPr>
      </w:pPr>
      <w:r w:rsidRPr="0006680D">
        <w:rPr>
          <w:color w:val="000000" w:themeColor="text1"/>
          <w:sz w:val="24"/>
          <w:szCs w:val="24"/>
        </w:rPr>
        <w:t xml:space="preserve">Website: </w:t>
      </w:r>
      <w:hyperlink r:id="rId21" w:history="1">
        <w:r w:rsidRPr="0006680D">
          <w:rPr>
            <w:rStyle w:val="Hyperlink"/>
            <w:rFonts w:ascii="Times New Roman" w:hAnsi="Times New Roman"/>
            <w:color w:val="000000" w:themeColor="text1"/>
            <w:sz w:val="24"/>
            <w:szCs w:val="24"/>
          </w:rPr>
          <w:t>xxx.go.ke</w:t>
        </w:r>
      </w:hyperlink>
      <w:bookmarkEnd w:id="5"/>
      <w:r w:rsidR="00792349" w:rsidRPr="0006680D">
        <w:rPr>
          <w:rStyle w:val="Hyperlink"/>
          <w:rFonts w:ascii="Times New Roman" w:hAnsi="Times New Roman"/>
          <w:color w:val="000000" w:themeColor="text1"/>
          <w:sz w:val="24"/>
          <w:szCs w:val="24"/>
        </w:rPr>
        <w:t xml:space="preserve"> </w:t>
      </w:r>
    </w:p>
    <w:p w14:paraId="5B5C0B3A" w14:textId="4E50FE26" w:rsidR="00125F92" w:rsidRPr="0006680D" w:rsidRDefault="00E80625" w:rsidP="00FF1B9B">
      <w:pPr>
        <w:numPr>
          <w:ilvl w:val="0"/>
          <w:numId w:val="40"/>
        </w:numPr>
        <w:spacing w:line="360" w:lineRule="auto"/>
        <w:ind w:left="540" w:hanging="540"/>
        <w:jc w:val="both"/>
        <w:rPr>
          <w:b/>
          <w:color w:val="000000" w:themeColor="text1"/>
        </w:rPr>
      </w:pPr>
      <w:r w:rsidRPr="0006680D">
        <w:rPr>
          <w:b/>
          <w:color w:val="000000" w:themeColor="text1"/>
        </w:rPr>
        <w:t>Entity</w:t>
      </w:r>
      <w:r w:rsidR="00B219A1" w:rsidRPr="0006680D">
        <w:rPr>
          <w:b/>
          <w:color w:val="000000" w:themeColor="text1"/>
        </w:rPr>
        <w:t xml:space="preserve"> </w:t>
      </w:r>
      <w:r w:rsidR="00125F92" w:rsidRPr="0006680D">
        <w:rPr>
          <w:b/>
          <w:color w:val="000000" w:themeColor="text1"/>
        </w:rPr>
        <w:t>Bankers</w:t>
      </w:r>
    </w:p>
    <w:p w14:paraId="6C59E050" w14:textId="433E058E" w:rsidR="0069101B" w:rsidRPr="0006680D" w:rsidRDefault="00F0113B" w:rsidP="00667DC3">
      <w:pPr>
        <w:tabs>
          <w:tab w:val="left" w:pos="1188"/>
        </w:tabs>
        <w:autoSpaceDE/>
        <w:autoSpaceDN/>
        <w:spacing w:after="240" w:line="276" w:lineRule="auto"/>
        <w:jc w:val="both"/>
        <w:rPr>
          <w:b/>
          <w:bCs/>
          <w:color w:val="000000" w:themeColor="text1"/>
        </w:rPr>
      </w:pPr>
      <w:r w:rsidRPr="0006680D">
        <w:rPr>
          <w:b/>
          <w:bCs/>
          <w:color w:val="000000" w:themeColor="text1"/>
        </w:rPr>
        <w:tab/>
      </w:r>
      <w:r w:rsidR="00FD2BF8" w:rsidRPr="0006680D">
        <w:rPr>
          <w:b/>
          <w:bCs/>
          <w:i/>
          <w:iCs/>
          <w:color w:val="000000" w:themeColor="text1"/>
        </w:rPr>
        <w:t>(</w:t>
      </w:r>
      <w:r w:rsidR="001D626F" w:rsidRPr="0006680D">
        <w:rPr>
          <w:b/>
          <w:bCs/>
          <w:i/>
          <w:iCs/>
          <w:color w:val="000000" w:themeColor="text1"/>
        </w:rPr>
        <w:t>state other bankers as appropriate</w:t>
      </w:r>
      <w:r w:rsidR="00E21F9D" w:rsidRPr="0006680D">
        <w:rPr>
          <w:b/>
          <w:bCs/>
          <w:i/>
          <w:iCs/>
          <w:color w:val="000000" w:themeColor="text1"/>
        </w:rPr>
        <w:t>)</w:t>
      </w:r>
    </w:p>
    <w:p w14:paraId="24DC5B86" w14:textId="3902984C" w:rsidR="006D14AE" w:rsidRPr="0006680D" w:rsidRDefault="00AC0730" w:rsidP="00FF1B9B">
      <w:pPr>
        <w:numPr>
          <w:ilvl w:val="0"/>
          <w:numId w:val="40"/>
        </w:numPr>
        <w:spacing w:line="360" w:lineRule="auto"/>
        <w:ind w:left="540" w:hanging="540"/>
        <w:jc w:val="both"/>
        <w:rPr>
          <w:b/>
          <w:color w:val="000000" w:themeColor="text1"/>
        </w:rPr>
      </w:pPr>
      <w:r>
        <w:rPr>
          <w:b/>
          <w:color w:val="000000" w:themeColor="text1"/>
        </w:rPr>
        <w:t>Entity Auditors</w:t>
      </w:r>
    </w:p>
    <w:p w14:paraId="25A4871E" w14:textId="78406163" w:rsidR="00255060" w:rsidRPr="0006680D" w:rsidRDefault="00B923A5" w:rsidP="00E21F9D">
      <w:pPr>
        <w:spacing w:line="276" w:lineRule="auto"/>
        <w:ind w:left="540"/>
        <w:jc w:val="both"/>
        <w:rPr>
          <w:color w:val="000000" w:themeColor="text1"/>
        </w:rPr>
      </w:pPr>
      <w:r w:rsidRPr="0006680D">
        <w:rPr>
          <w:color w:val="000000" w:themeColor="text1"/>
        </w:rPr>
        <w:t>Auditor-</w:t>
      </w:r>
      <w:r w:rsidR="00255060" w:rsidRPr="0006680D">
        <w:rPr>
          <w:color w:val="000000" w:themeColor="text1"/>
        </w:rPr>
        <w:t>General</w:t>
      </w:r>
    </w:p>
    <w:p w14:paraId="33E04AF0" w14:textId="77777777" w:rsidR="00255060" w:rsidRPr="0006680D" w:rsidRDefault="00255060" w:rsidP="00E21F9D">
      <w:pPr>
        <w:spacing w:line="276" w:lineRule="auto"/>
        <w:ind w:left="540"/>
        <w:jc w:val="both"/>
        <w:rPr>
          <w:color w:val="000000" w:themeColor="text1"/>
        </w:rPr>
      </w:pPr>
      <w:r w:rsidRPr="0006680D">
        <w:rPr>
          <w:color w:val="000000" w:themeColor="text1"/>
        </w:rPr>
        <w:t>Office of the Auditor General</w:t>
      </w:r>
    </w:p>
    <w:p w14:paraId="152B1DFF" w14:textId="77777777" w:rsidR="006D14AE" w:rsidRPr="0006680D" w:rsidRDefault="006D14AE" w:rsidP="00E21F9D">
      <w:pPr>
        <w:spacing w:line="276" w:lineRule="auto"/>
        <w:ind w:left="540"/>
        <w:jc w:val="both"/>
        <w:rPr>
          <w:bCs/>
          <w:color w:val="000000" w:themeColor="text1"/>
          <w:shd w:val="clear" w:color="auto" w:fill="FFFFFF"/>
        </w:rPr>
      </w:pPr>
      <w:r w:rsidRPr="0006680D">
        <w:rPr>
          <w:bCs/>
          <w:color w:val="000000" w:themeColor="text1"/>
          <w:shd w:val="clear" w:color="auto" w:fill="FFFFFF"/>
        </w:rPr>
        <w:t xml:space="preserve">Anniversary Towers, University Way </w:t>
      </w:r>
    </w:p>
    <w:p w14:paraId="322A6A92" w14:textId="77777777" w:rsidR="00B15030" w:rsidRPr="0006680D" w:rsidRDefault="006D14AE" w:rsidP="00E21F9D">
      <w:pPr>
        <w:spacing w:line="276" w:lineRule="auto"/>
        <w:ind w:left="540"/>
        <w:jc w:val="both"/>
        <w:rPr>
          <w:bCs/>
          <w:color w:val="000000" w:themeColor="text1"/>
          <w:shd w:val="clear" w:color="auto" w:fill="FFFFFF"/>
        </w:rPr>
      </w:pPr>
      <w:r w:rsidRPr="0006680D">
        <w:rPr>
          <w:bCs/>
          <w:color w:val="000000" w:themeColor="text1"/>
          <w:shd w:val="clear" w:color="auto" w:fill="FFFFFF"/>
        </w:rPr>
        <w:t>P.O.</w:t>
      </w:r>
      <w:r w:rsidR="00B219A1" w:rsidRPr="0006680D">
        <w:rPr>
          <w:bCs/>
          <w:color w:val="000000" w:themeColor="text1"/>
          <w:shd w:val="clear" w:color="auto" w:fill="FFFFFF"/>
        </w:rPr>
        <w:t xml:space="preserve"> </w:t>
      </w:r>
      <w:r w:rsidR="00B15030" w:rsidRPr="0006680D">
        <w:rPr>
          <w:bCs/>
          <w:color w:val="000000" w:themeColor="text1"/>
          <w:shd w:val="clear" w:color="auto" w:fill="FFFFFF"/>
        </w:rPr>
        <w:t>Box 30084</w:t>
      </w:r>
    </w:p>
    <w:p w14:paraId="73A7A079" w14:textId="77777777" w:rsidR="00C57AD7" w:rsidRPr="0006680D" w:rsidRDefault="00B15030" w:rsidP="00E21F9D">
      <w:pPr>
        <w:spacing w:line="276" w:lineRule="auto"/>
        <w:ind w:left="540"/>
        <w:jc w:val="both"/>
        <w:rPr>
          <w:bCs/>
          <w:color w:val="000000" w:themeColor="text1"/>
          <w:shd w:val="clear" w:color="auto" w:fill="FFFFFF"/>
        </w:rPr>
      </w:pPr>
      <w:r w:rsidRPr="0006680D">
        <w:rPr>
          <w:bCs/>
          <w:color w:val="000000" w:themeColor="text1"/>
          <w:shd w:val="clear" w:color="auto" w:fill="FFFFFF"/>
        </w:rPr>
        <w:t>G</w:t>
      </w:r>
      <w:r w:rsidR="00D656D3" w:rsidRPr="0006680D">
        <w:rPr>
          <w:bCs/>
          <w:color w:val="000000" w:themeColor="text1"/>
          <w:shd w:val="clear" w:color="auto" w:fill="FFFFFF"/>
        </w:rPr>
        <w:t>PO</w:t>
      </w:r>
      <w:r w:rsidRPr="0006680D">
        <w:rPr>
          <w:bCs/>
          <w:color w:val="000000" w:themeColor="text1"/>
          <w:shd w:val="clear" w:color="auto" w:fill="FFFFFF"/>
        </w:rPr>
        <w:t xml:space="preserve"> 0</w:t>
      </w:r>
      <w:r w:rsidR="006D14AE" w:rsidRPr="0006680D">
        <w:rPr>
          <w:bCs/>
          <w:color w:val="000000" w:themeColor="text1"/>
          <w:shd w:val="clear" w:color="auto" w:fill="FFFFFF"/>
        </w:rPr>
        <w:t>0100</w:t>
      </w:r>
      <w:r w:rsidR="00C57AD7" w:rsidRPr="0006680D">
        <w:rPr>
          <w:bCs/>
          <w:color w:val="000000" w:themeColor="text1"/>
          <w:shd w:val="clear" w:color="auto" w:fill="FFFFFF"/>
        </w:rPr>
        <w:t xml:space="preserve"> </w:t>
      </w:r>
    </w:p>
    <w:p w14:paraId="33BE417E" w14:textId="4EAE3DFC" w:rsidR="0069101B" w:rsidRPr="0006680D" w:rsidRDefault="006D14AE" w:rsidP="009E051D">
      <w:pPr>
        <w:spacing w:line="276" w:lineRule="auto"/>
        <w:ind w:left="540"/>
        <w:jc w:val="both"/>
        <w:rPr>
          <w:bCs/>
          <w:color w:val="000000" w:themeColor="text1"/>
          <w:shd w:val="clear" w:color="auto" w:fill="FFFFFF"/>
        </w:rPr>
      </w:pPr>
      <w:r w:rsidRPr="0006680D">
        <w:rPr>
          <w:bCs/>
          <w:color w:val="000000" w:themeColor="text1"/>
          <w:shd w:val="clear" w:color="auto" w:fill="FFFFFF"/>
        </w:rPr>
        <w:t>Nairobi</w:t>
      </w:r>
      <w:r w:rsidR="00B15030" w:rsidRPr="0006680D">
        <w:rPr>
          <w:bCs/>
          <w:color w:val="000000" w:themeColor="text1"/>
          <w:shd w:val="clear" w:color="auto" w:fill="FFFFFF"/>
        </w:rPr>
        <w:t>, Keny</w:t>
      </w:r>
      <w:r w:rsidR="00AE719E" w:rsidRPr="0006680D">
        <w:rPr>
          <w:bCs/>
          <w:color w:val="000000" w:themeColor="text1"/>
          <w:shd w:val="clear" w:color="auto" w:fill="FFFFFF"/>
        </w:rPr>
        <w:t>a</w:t>
      </w:r>
    </w:p>
    <w:p w14:paraId="585E0784" w14:textId="64330D49" w:rsidR="00B15030" w:rsidRPr="0006680D" w:rsidRDefault="00B15030" w:rsidP="00FF1B9B">
      <w:pPr>
        <w:numPr>
          <w:ilvl w:val="0"/>
          <w:numId w:val="40"/>
        </w:numPr>
        <w:spacing w:line="360" w:lineRule="auto"/>
        <w:ind w:left="540" w:hanging="540"/>
        <w:jc w:val="both"/>
        <w:rPr>
          <w:b/>
          <w:color w:val="000000" w:themeColor="text1"/>
        </w:rPr>
      </w:pPr>
      <w:r w:rsidRPr="0006680D">
        <w:rPr>
          <w:b/>
          <w:color w:val="000000" w:themeColor="text1"/>
        </w:rPr>
        <w:t>Principal Legal Adviser</w:t>
      </w:r>
      <w:r w:rsidR="000955FF" w:rsidRPr="0006680D">
        <w:rPr>
          <w:b/>
          <w:color w:val="000000" w:themeColor="text1"/>
        </w:rPr>
        <w:t>s</w:t>
      </w:r>
    </w:p>
    <w:p w14:paraId="2A534479" w14:textId="77777777" w:rsidR="00B15030" w:rsidRPr="0006680D" w:rsidRDefault="00B15030" w:rsidP="00FF1B9B">
      <w:pPr>
        <w:pStyle w:val="ListParagraph"/>
        <w:numPr>
          <w:ilvl w:val="0"/>
          <w:numId w:val="27"/>
        </w:numPr>
        <w:spacing w:line="276" w:lineRule="auto"/>
        <w:jc w:val="both"/>
        <w:rPr>
          <w:color w:val="000000" w:themeColor="text1"/>
        </w:rPr>
      </w:pPr>
      <w:r w:rsidRPr="0006680D">
        <w:rPr>
          <w:color w:val="000000" w:themeColor="text1"/>
        </w:rPr>
        <w:t>The Attorney General</w:t>
      </w:r>
    </w:p>
    <w:p w14:paraId="5776908D" w14:textId="68FDE11F" w:rsidR="00B15030" w:rsidRPr="0006680D" w:rsidRDefault="00B15030" w:rsidP="00763DA9">
      <w:pPr>
        <w:spacing w:line="276" w:lineRule="auto"/>
        <w:ind w:left="720" w:firstLine="540"/>
        <w:jc w:val="both"/>
        <w:rPr>
          <w:color w:val="000000" w:themeColor="text1"/>
        </w:rPr>
      </w:pPr>
      <w:r w:rsidRPr="0006680D">
        <w:rPr>
          <w:color w:val="000000" w:themeColor="text1"/>
        </w:rPr>
        <w:t>State Law Office</w:t>
      </w:r>
      <w:r w:rsidR="00B923A5" w:rsidRPr="0006680D">
        <w:rPr>
          <w:color w:val="000000" w:themeColor="text1"/>
        </w:rPr>
        <w:t xml:space="preserve"> and Department of Justice</w:t>
      </w:r>
    </w:p>
    <w:p w14:paraId="7A944CB5" w14:textId="77777777" w:rsidR="00B15030" w:rsidRPr="0006680D" w:rsidRDefault="00B15030" w:rsidP="00763DA9">
      <w:pPr>
        <w:spacing w:line="276" w:lineRule="auto"/>
        <w:ind w:left="1080" w:firstLine="180"/>
        <w:jc w:val="both"/>
        <w:rPr>
          <w:color w:val="000000" w:themeColor="text1"/>
        </w:rPr>
      </w:pPr>
      <w:r w:rsidRPr="0006680D">
        <w:rPr>
          <w:color w:val="000000" w:themeColor="text1"/>
        </w:rPr>
        <w:t>Harambee Avenue</w:t>
      </w:r>
    </w:p>
    <w:p w14:paraId="264FB3A4" w14:textId="77777777" w:rsidR="00B15030" w:rsidRPr="0006680D" w:rsidRDefault="00B15030" w:rsidP="00763DA9">
      <w:pPr>
        <w:spacing w:line="276" w:lineRule="auto"/>
        <w:ind w:left="900" w:firstLine="360"/>
        <w:jc w:val="both"/>
        <w:rPr>
          <w:color w:val="000000" w:themeColor="text1"/>
        </w:rPr>
      </w:pPr>
      <w:r w:rsidRPr="0006680D">
        <w:rPr>
          <w:color w:val="000000" w:themeColor="text1"/>
        </w:rPr>
        <w:t>P.O. Box 40112</w:t>
      </w:r>
    </w:p>
    <w:p w14:paraId="5AAB6608" w14:textId="77777777" w:rsidR="00B15030" w:rsidRPr="0006680D" w:rsidRDefault="00B15030" w:rsidP="00763DA9">
      <w:pPr>
        <w:spacing w:line="276" w:lineRule="auto"/>
        <w:ind w:left="720" w:firstLine="540"/>
        <w:jc w:val="both"/>
        <w:rPr>
          <w:color w:val="000000" w:themeColor="text1"/>
        </w:rPr>
      </w:pPr>
      <w:r w:rsidRPr="0006680D">
        <w:rPr>
          <w:color w:val="000000" w:themeColor="text1"/>
        </w:rPr>
        <w:t>City Square 00200</w:t>
      </w:r>
    </w:p>
    <w:p w14:paraId="05DE5AB9" w14:textId="29E56B5E" w:rsidR="001C253F" w:rsidRPr="0006680D" w:rsidRDefault="00B15030" w:rsidP="0036244B">
      <w:pPr>
        <w:spacing w:line="276" w:lineRule="auto"/>
        <w:ind w:left="1080" w:firstLine="180"/>
        <w:jc w:val="both"/>
        <w:rPr>
          <w:rStyle w:val="apple-converted-space"/>
          <w:color w:val="000000" w:themeColor="text1"/>
        </w:rPr>
      </w:pPr>
      <w:r w:rsidRPr="0006680D">
        <w:rPr>
          <w:color w:val="000000" w:themeColor="text1"/>
        </w:rPr>
        <w:t>Nairobi</w:t>
      </w:r>
      <w:r w:rsidRPr="0006680D">
        <w:rPr>
          <w:rStyle w:val="apple-converted-space"/>
          <w:color w:val="000000" w:themeColor="text1"/>
        </w:rPr>
        <w:t>, Kenya</w:t>
      </w:r>
    </w:p>
    <w:p w14:paraId="609D6B7F" w14:textId="564EE936" w:rsidR="001C253F" w:rsidRPr="0006680D" w:rsidRDefault="00897E88" w:rsidP="00FF1B9B">
      <w:pPr>
        <w:pStyle w:val="ListParagraph"/>
        <w:numPr>
          <w:ilvl w:val="0"/>
          <w:numId w:val="27"/>
        </w:numPr>
        <w:spacing w:line="276" w:lineRule="auto"/>
        <w:jc w:val="both"/>
        <w:rPr>
          <w:rStyle w:val="apple-converted-space"/>
          <w:color w:val="000000" w:themeColor="text1"/>
        </w:rPr>
      </w:pPr>
      <w:r w:rsidRPr="0006680D">
        <w:rPr>
          <w:rStyle w:val="apple-converted-space"/>
          <w:color w:val="000000" w:themeColor="text1"/>
        </w:rPr>
        <w:t>County Attorney</w:t>
      </w:r>
    </w:p>
    <w:p w14:paraId="6C5CC272" w14:textId="05ADC087" w:rsidR="00897E88" w:rsidRPr="0006680D" w:rsidRDefault="00897E88" w:rsidP="00763DA9">
      <w:pPr>
        <w:spacing w:line="276" w:lineRule="auto"/>
        <w:ind w:left="720" w:firstLine="540"/>
        <w:jc w:val="both"/>
        <w:rPr>
          <w:rStyle w:val="apple-converted-space"/>
          <w:color w:val="000000" w:themeColor="text1"/>
        </w:rPr>
      </w:pPr>
      <w:r w:rsidRPr="0006680D">
        <w:rPr>
          <w:rStyle w:val="apple-converted-space"/>
          <w:color w:val="000000" w:themeColor="text1"/>
        </w:rPr>
        <w:t>P.</w:t>
      </w:r>
      <w:r w:rsidR="00763DA9" w:rsidRPr="0006680D">
        <w:rPr>
          <w:rStyle w:val="apple-converted-space"/>
          <w:color w:val="000000" w:themeColor="text1"/>
        </w:rPr>
        <w:t>O.</w:t>
      </w:r>
      <w:r w:rsidR="008379A0" w:rsidRPr="0006680D">
        <w:rPr>
          <w:rStyle w:val="apple-converted-space"/>
          <w:color w:val="000000" w:themeColor="text1"/>
        </w:rPr>
        <w:t xml:space="preserve"> Box xxx</w:t>
      </w:r>
    </w:p>
    <w:p w14:paraId="6D127D84" w14:textId="161EE7A2" w:rsidR="008969BA" w:rsidRPr="006A73B4" w:rsidRDefault="008379A0" w:rsidP="006A73B4">
      <w:pPr>
        <w:spacing w:line="276" w:lineRule="auto"/>
        <w:ind w:left="1080" w:firstLine="180"/>
        <w:jc w:val="both"/>
        <w:rPr>
          <w:color w:val="000000" w:themeColor="text1"/>
        </w:rPr>
      </w:pPr>
      <w:r w:rsidRPr="0006680D">
        <w:rPr>
          <w:rStyle w:val="apple-converted-space"/>
          <w:color w:val="000000" w:themeColor="text1"/>
        </w:rPr>
        <w:t>XXX</w:t>
      </w:r>
      <w:r w:rsidR="009E051D" w:rsidRPr="0006680D">
        <w:rPr>
          <w:rStyle w:val="apple-converted-space"/>
          <w:color w:val="000000" w:themeColor="text1"/>
        </w:rPr>
        <w:t xml:space="preserve"> </w:t>
      </w:r>
      <w:r w:rsidRPr="0006680D">
        <w:rPr>
          <w:rStyle w:val="apple-converted-space"/>
          <w:color w:val="000000" w:themeColor="text1"/>
        </w:rPr>
        <w:t>County</w:t>
      </w:r>
    </w:p>
    <w:p w14:paraId="3F96C85C" w14:textId="77777777" w:rsidR="00930744" w:rsidRDefault="00930744" w:rsidP="00930744">
      <w:pPr>
        <w:pStyle w:val="Heading1"/>
        <w:numPr>
          <w:ilvl w:val="0"/>
          <w:numId w:val="0"/>
        </w:numPr>
        <w:spacing w:line="360" w:lineRule="auto"/>
        <w:ind w:left="426"/>
        <w:rPr>
          <w:color w:val="000000" w:themeColor="text1"/>
        </w:rPr>
      </w:pPr>
    </w:p>
    <w:p w14:paraId="7F7D9623" w14:textId="77777777" w:rsidR="006A73B4" w:rsidRDefault="006A73B4" w:rsidP="006A73B4"/>
    <w:p w14:paraId="60A83D30" w14:textId="77777777" w:rsidR="006A73B4" w:rsidRDefault="006A73B4" w:rsidP="006A73B4"/>
    <w:p w14:paraId="044D2178" w14:textId="77777777" w:rsidR="006A73B4" w:rsidRDefault="006A73B4" w:rsidP="006A73B4"/>
    <w:p w14:paraId="4AB9860C" w14:textId="77777777" w:rsidR="006A73B4" w:rsidRDefault="006A73B4" w:rsidP="006A73B4"/>
    <w:p w14:paraId="735516B3" w14:textId="77777777" w:rsidR="006A73B4" w:rsidRDefault="006A73B4" w:rsidP="006A73B4"/>
    <w:p w14:paraId="7EFC2939" w14:textId="77777777" w:rsidR="006A73B4" w:rsidRDefault="006A73B4" w:rsidP="006A73B4"/>
    <w:p w14:paraId="421B3D51" w14:textId="77777777" w:rsidR="006A73B4" w:rsidRDefault="006A73B4" w:rsidP="006A73B4"/>
    <w:p w14:paraId="77DF0C9B" w14:textId="77777777" w:rsidR="006A73B4" w:rsidRDefault="006A73B4" w:rsidP="006A73B4"/>
    <w:p w14:paraId="1E5AC2B1" w14:textId="77777777" w:rsidR="006A73B4" w:rsidRDefault="006A73B4" w:rsidP="006A73B4"/>
    <w:p w14:paraId="638639D9" w14:textId="77777777" w:rsidR="006A73B4" w:rsidRDefault="006A73B4" w:rsidP="006A73B4"/>
    <w:p w14:paraId="4E755988" w14:textId="77777777" w:rsidR="006A73B4" w:rsidRPr="006A73B4" w:rsidRDefault="006A73B4" w:rsidP="006A73B4"/>
    <w:p w14:paraId="05211423" w14:textId="5FEB067E" w:rsidR="001A56FD" w:rsidRPr="0006680D" w:rsidRDefault="00930744" w:rsidP="00FF1B9B">
      <w:pPr>
        <w:pStyle w:val="Heading1"/>
        <w:numPr>
          <w:ilvl w:val="0"/>
          <w:numId w:val="21"/>
        </w:numPr>
        <w:spacing w:line="360" w:lineRule="auto"/>
        <w:ind w:left="426" w:hanging="426"/>
        <w:rPr>
          <w:color w:val="000000" w:themeColor="text1"/>
        </w:rPr>
      </w:pPr>
      <w:bookmarkStart w:id="6" w:name="_Toc138945724"/>
      <w:bookmarkStart w:id="7" w:name="_Toc233525417"/>
      <w:r w:rsidRPr="0006680D">
        <w:rPr>
          <w:color w:val="000000" w:themeColor="text1"/>
        </w:rPr>
        <w:t>Chairman’s Statement</w:t>
      </w:r>
      <w:bookmarkEnd w:id="6"/>
      <w:bookmarkEnd w:id="7"/>
    </w:p>
    <w:p w14:paraId="602E541D" w14:textId="3BD77FF0" w:rsidR="00C1367C" w:rsidRPr="0006680D" w:rsidRDefault="005E5E46" w:rsidP="00B2787A">
      <w:pPr>
        <w:spacing w:line="360" w:lineRule="auto"/>
        <w:jc w:val="both"/>
        <w:rPr>
          <w:b/>
          <w:bCs/>
          <w:color w:val="000000" w:themeColor="text1"/>
        </w:rPr>
      </w:pPr>
      <w:r w:rsidRPr="0006680D">
        <w:rPr>
          <w:b/>
          <w:bCs/>
          <w:color w:val="000000" w:themeColor="text1"/>
        </w:rPr>
        <w:t>(</w:t>
      </w:r>
      <w:r w:rsidR="00730761" w:rsidRPr="0006680D">
        <w:rPr>
          <w:b/>
          <w:bCs/>
          <w:color w:val="000000" w:themeColor="text1"/>
        </w:rPr>
        <w:t xml:space="preserve">One </w:t>
      </w:r>
      <w:r w:rsidR="728FC07E" w:rsidRPr="0006680D">
        <w:rPr>
          <w:b/>
          <w:bCs/>
          <w:color w:val="000000" w:themeColor="text1"/>
        </w:rPr>
        <w:t>to</w:t>
      </w:r>
      <w:r w:rsidR="004773CE" w:rsidRPr="0006680D">
        <w:rPr>
          <w:b/>
          <w:bCs/>
          <w:color w:val="000000" w:themeColor="text1"/>
        </w:rPr>
        <w:t xml:space="preserve"> two </w:t>
      </w:r>
      <w:r w:rsidR="00730761" w:rsidRPr="0006680D">
        <w:rPr>
          <w:b/>
          <w:bCs/>
          <w:color w:val="000000" w:themeColor="text1"/>
        </w:rPr>
        <w:t>page</w:t>
      </w:r>
      <w:r w:rsidR="004773CE" w:rsidRPr="0006680D">
        <w:rPr>
          <w:b/>
          <w:bCs/>
          <w:color w:val="000000" w:themeColor="text1"/>
        </w:rPr>
        <w:t>s.</w:t>
      </w:r>
      <w:r w:rsidRPr="0006680D">
        <w:rPr>
          <w:b/>
          <w:bCs/>
          <w:color w:val="000000" w:themeColor="text1"/>
        </w:rPr>
        <w:t>)</w:t>
      </w:r>
    </w:p>
    <w:p w14:paraId="6C5DD8D7" w14:textId="33B973DA" w:rsidR="00C1367C" w:rsidRPr="0006680D" w:rsidRDefault="00730761" w:rsidP="00B2787A">
      <w:pPr>
        <w:spacing w:line="360" w:lineRule="auto"/>
        <w:jc w:val="both"/>
        <w:rPr>
          <w:i/>
          <w:color w:val="000000" w:themeColor="text1"/>
        </w:rPr>
      </w:pPr>
      <w:r w:rsidRPr="0006680D">
        <w:rPr>
          <w:i/>
          <w:color w:val="000000" w:themeColor="text1"/>
        </w:rPr>
        <w:t xml:space="preserve">(Under this section, the Chairman will give a brief highlight of the key activities during the year, </w:t>
      </w:r>
      <w:r w:rsidR="46414D15" w:rsidRPr="0006680D">
        <w:rPr>
          <w:i/>
          <w:iCs/>
          <w:color w:val="000000" w:themeColor="text1"/>
        </w:rPr>
        <w:t>a</w:t>
      </w:r>
      <w:r w:rsidR="7CC8321C" w:rsidRPr="0006680D">
        <w:rPr>
          <w:i/>
          <w:iCs/>
          <w:color w:val="000000" w:themeColor="text1"/>
        </w:rPr>
        <w:t xml:space="preserve"> summary of achievements</w:t>
      </w:r>
      <w:r w:rsidRPr="0006680D">
        <w:rPr>
          <w:i/>
          <w:color w:val="000000" w:themeColor="text1"/>
        </w:rPr>
        <w:t>, challenges being faced</w:t>
      </w:r>
      <w:r w:rsidR="009717F1" w:rsidRPr="0006680D">
        <w:rPr>
          <w:i/>
          <w:color w:val="000000" w:themeColor="text1"/>
        </w:rPr>
        <w:t xml:space="preserve"> and the way forward or outlook for the organiz</w:t>
      </w:r>
      <w:r w:rsidRPr="0006680D">
        <w:rPr>
          <w:i/>
          <w:color w:val="000000" w:themeColor="text1"/>
        </w:rPr>
        <w:t>ation)</w:t>
      </w:r>
      <w:r w:rsidR="00197915" w:rsidRPr="0006680D">
        <w:rPr>
          <w:i/>
          <w:color w:val="000000" w:themeColor="text1"/>
        </w:rPr>
        <w:t>. The report should be signed by the chairman of the governing body.</w:t>
      </w:r>
    </w:p>
    <w:p w14:paraId="250A0450" w14:textId="5F0DACAE" w:rsidR="00806AB1" w:rsidRPr="0006680D" w:rsidRDefault="00806AB1">
      <w:pPr>
        <w:autoSpaceDE/>
        <w:autoSpaceDN/>
        <w:rPr>
          <w:color w:val="000000" w:themeColor="text1"/>
        </w:rPr>
      </w:pPr>
      <w:r w:rsidRPr="0006680D">
        <w:rPr>
          <w:color w:val="000000" w:themeColor="text1"/>
        </w:rPr>
        <w:br w:type="page"/>
      </w:r>
    </w:p>
    <w:p w14:paraId="517656B5" w14:textId="7A955CE1" w:rsidR="00CF6174" w:rsidRPr="0006680D" w:rsidRDefault="00930744" w:rsidP="00FF1B9B">
      <w:pPr>
        <w:pStyle w:val="Heading1"/>
        <w:numPr>
          <w:ilvl w:val="0"/>
          <w:numId w:val="21"/>
        </w:numPr>
        <w:spacing w:line="360" w:lineRule="auto"/>
        <w:ind w:left="426" w:hanging="426"/>
        <w:rPr>
          <w:color w:val="000000" w:themeColor="text1"/>
        </w:rPr>
      </w:pPr>
      <w:bookmarkStart w:id="8" w:name="_Toc138945725"/>
      <w:bookmarkStart w:id="9" w:name="_Toc233525418"/>
      <w:r w:rsidRPr="0006680D">
        <w:rPr>
          <w:color w:val="000000" w:themeColor="text1"/>
        </w:rPr>
        <w:lastRenderedPageBreak/>
        <w:t xml:space="preserve">Report </w:t>
      </w:r>
      <w:r w:rsidR="00631D7B" w:rsidRPr="0006680D">
        <w:rPr>
          <w:color w:val="000000" w:themeColor="text1"/>
        </w:rPr>
        <w:t>o</w:t>
      </w:r>
      <w:r w:rsidRPr="0006680D">
        <w:rPr>
          <w:color w:val="000000" w:themeColor="text1"/>
        </w:rPr>
        <w:t xml:space="preserve">f </w:t>
      </w:r>
      <w:r w:rsidR="00BB79BE" w:rsidRPr="0006680D">
        <w:rPr>
          <w:color w:val="000000" w:themeColor="text1"/>
        </w:rPr>
        <w:t>the</w:t>
      </w:r>
      <w:r w:rsidRPr="0006680D">
        <w:rPr>
          <w:color w:val="000000" w:themeColor="text1"/>
        </w:rPr>
        <w:t xml:space="preserve"> Chief Executive Officer</w:t>
      </w:r>
      <w:bookmarkEnd w:id="8"/>
      <w:bookmarkEnd w:id="9"/>
    </w:p>
    <w:p w14:paraId="421DF224" w14:textId="77777777" w:rsidR="00A8614D" w:rsidRPr="0006680D" w:rsidRDefault="00A8614D" w:rsidP="00B2787A">
      <w:pPr>
        <w:spacing w:line="360" w:lineRule="auto"/>
        <w:rPr>
          <w:b/>
          <w:bCs/>
          <w:color w:val="000000" w:themeColor="text1"/>
        </w:rPr>
      </w:pPr>
    </w:p>
    <w:p w14:paraId="75A5253F" w14:textId="4D86A969" w:rsidR="00C1367C" w:rsidRPr="0006680D" w:rsidRDefault="005E5E46" w:rsidP="00B2787A">
      <w:pPr>
        <w:spacing w:line="360" w:lineRule="auto"/>
        <w:rPr>
          <w:b/>
          <w:bCs/>
          <w:color w:val="000000" w:themeColor="text1"/>
        </w:rPr>
      </w:pPr>
      <w:r w:rsidRPr="0006680D">
        <w:rPr>
          <w:b/>
          <w:bCs/>
          <w:color w:val="000000" w:themeColor="text1"/>
        </w:rPr>
        <w:t>(</w:t>
      </w:r>
      <w:r w:rsidR="00C1367C" w:rsidRPr="0006680D">
        <w:rPr>
          <w:b/>
          <w:bCs/>
          <w:color w:val="000000" w:themeColor="text1"/>
        </w:rPr>
        <w:t>Two</w:t>
      </w:r>
      <w:r w:rsidR="00C53663" w:rsidRPr="0006680D">
        <w:rPr>
          <w:b/>
          <w:bCs/>
          <w:color w:val="000000" w:themeColor="text1"/>
        </w:rPr>
        <w:t xml:space="preserve"> to </w:t>
      </w:r>
      <w:r w:rsidR="00C1367C" w:rsidRPr="0006680D">
        <w:rPr>
          <w:b/>
          <w:bCs/>
          <w:color w:val="000000" w:themeColor="text1"/>
        </w:rPr>
        <w:t>three pages</w:t>
      </w:r>
      <w:r w:rsidRPr="0006680D">
        <w:rPr>
          <w:b/>
          <w:bCs/>
          <w:color w:val="000000" w:themeColor="text1"/>
        </w:rPr>
        <w:t>)</w:t>
      </w:r>
    </w:p>
    <w:p w14:paraId="411AE1F6" w14:textId="77777777" w:rsidR="00A8614D" w:rsidRPr="0006680D" w:rsidRDefault="00A8614D" w:rsidP="00B2787A">
      <w:pPr>
        <w:spacing w:line="360" w:lineRule="auto"/>
        <w:rPr>
          <w:b/>
          <w:bCs/>
          <w:i/>
          <w:iCs/>
          <w:color w:val="000000" w:themeColor="text1"/>
        </w:rPr>
      </w:pPr>
    </w:p>
    <w:p w14:paraId="26DE3CF7" w14:textId="512EC1F5" w:rsidR="000C11D2" w:rsidRPr="0006680D" w:rsidRDefault="00730761" w:rsidP="00930744">
      <w:pPr>
        <w:spacing w:line="360" w:lineRule="auto"/>
        <w:rPr>
          <w:i/>
          <w:color w:val="000000" w:themeColor="text1"/>
        </w:rPr>
      </w:pPr>
      <w:r w:rsidRPr="0006680D">
        <w:rPr>
          <w:i/>
          <w:color w:val="000000" w:themeColor="text1"/>
        </w:rPr>
        <w:t xml:space="preserve">(Under this section, the CEO will give his report </w:t>
      </w:r>
      <w:r w:rsidR="002376EE" w:rsidRPr="0006680D">
        <w:rPr>
          <w:i/>
          <w:color w:val="000000" w:themeColor="text1"/>
        </w:rPr>
        <w:t>which highlights the same issues as the Chairman in a more detailed format. The CEO may also mention at a high level the financial performance of the organisation)</w:t>
      </w:r>
      <w:r w:rsidR="002C3145" w:rsidRPr="0006680D">
        <w:rPr>
          <w:i/>
          <w:color w:val="000000" w:themeColor="text1"/>
        </w:rPr>
        <w:t>. The CEO report should be signed by the CEO</w:t>
      </w:r>
      <w:r w:rsidR="00EC4E91" w:rsidRPr="0006680D">
        <w:rPr>
          <w:i/>
          <w:color w:val="000000" w:themeColor="text1"/>
        </w:rPr>
        <w:t>)</w:t>
      </w:r>
      <w:r w:rsidR="002C3145" w:rsidRPr="0006680D">
        <w:rPr>
          <w:i/>
          <w:color w:val="000000" w:themeColor="text1"/>
        </w:rPr>
        <w:t>.</w:t>
      </w:r>
    </w:p>
    <w:p w14:paraId="2DAA0B82" w14:textId="77777777" w:rsidR="00667DC3" w:rsidRPr="0006680D" w:rsidRDefault="00667DC3">
      <w:pPr>
        <w:autoSpaceDE/>
        <w:autoSpaceDN/>
        <w:rPr>
          <w:color w:val="000000" w:themeColor="text1"/>
          <w:highlight w:val="yellow"/>
        </w:rPr>
      </w:pPr>
    </w:p>
    <w:p w14:paraId="57849618" w14:textId="77777777" w:rsidR="00667DC3" w:rsidRPr="0006680D" w:rsidRDefault="00667DC3">
      <w:pPr>
        <w:autoSpaceDE/>
        <w:autoSpaceDN/>
        <w:rPr>
          <w:color w:val="000000" w:themeColor="text1"/>
          <w:highlight w:val="yellow"/>
        </w:rPr>
      </w:pPr>
    </w:p>
    <w:p w14:paraId="68C2178A" w14:textId="77777777" w:rsidR="00B32BB3" w:rsidRDefault="00B32BB3">
      <w:pPr>
        <w:autoSpaceDE/>
        <w:autoSpaceDN/>
        <w:rPr>
          <w:b/>
          <w:color w:val="000000" w:themeColor="text1"/>
        </w:rPr>
      </w:pPr>
      <w:bookmarkStart w:id="10" w:name="_Toc138945727"/>
      <w:r>
        <w:rPr>
          <w:color w:val="000000" w:themeColor="text1"/>
        </w:rPr>
        <w:br w:type="page"/>
      </w:r>
    </w:p>
    <w:p w14:paraId="04833A54" w14:textId="28ABFAD2" w:rsidR="00B520EF" w:rsidRPr="0006680D" w:rsidRDefault="00B520EF" w:rsidP="00FF1B9B">
      <w:pPr>
        <w:pStyle w:val="Heading1"/>
        <w:numPr>
          <w:ilvl w:val="0"/>
          <w:numId w:val="21"/>
        </w:numPr>
        <w:spacing w:line="360" w:lineRule="auto"/>
        <w:ind w:left="426" w:hanging="426"/>
        <w:rPr>
          <w:color w:val="000000" w:themeColor="text1"/>
        </w:rPr>
      </w:pPr>
      <w:bookmarkStart w:id="11" w:name="_Toc233525419"/>
      <w:r w:rsidRPr="0006680D">
        <w:rPr>
          <w:color w:val="000000" w:themeColor="text1"/>
        </w:rPr>
        <w:t>Corporate Governance Statement</w:t>
      </w:r>
      <w:bookmarkEnd w:id="10"/>
      <w:bookmarkEnd w:id="11"/>
    </w:p>
    <w:p w14:paraId="422C91BA" w14:textId="77777777" w:rsidR="004E422B" w:rsidRPr="009A6A17" w:rsidRDefault="004E422B" w:rsidP="004E422B">
      <w:pPr>
        <w:spacing w:line="360" w:lineRule="auto"/>
        <w:jc w:val="both"/>
        <w:rPr>
          <w:b/>
          <w:bCs/>
        </w:rPr>
      </w:pPr>
      <w:r w:rsidRPr="009A6A17">
        <w:rPr>
          <w:b/>
          <w:bCs/>
        </w:rPr>
        <w:t>Part A: Board of Directors profiles:</w:t>
      </w:r>
    </w:p>
    <w:p w14:paraId="42DF685C" w14:textId="77777777" w:rsidR="004E422B" w:rsidRDefault="004E422B" w:rsidP="004E422B">
      <w:pPr>
        <w:spacing w:line="360" w:lineRule="auto"/>
        <w:jc w:val="both"/>
        <w:rPr>
          <w:i/>
          <w:iCs/>
        </w:rPr>
      </w:pPr>
      <w:r>
        <w:t xml:space="preserve"> </w:t>
      </w:r>
      <w:r w:rsidRPr="009A6A17">
        <w:rPr>
          <w:i/>
          <w:iCs/>
        </w:rPr>
        <w:t>For each Director, insert a passport-size photograph alongside the director's full name and key professional or academic qualifications, followed by a concise description of their qualifications and work experience; indicate whether the director is independent or an executive director. For the Entity Secretary, provide their details in the same manner and confirm whether they are a member of the Institute of Certified Secretaries (ICS) as required under the Mwongozo Code of Governance.</w:t>
      </w:r>
    </w:p>
    <w:p w14:paraId="0FB35875" w14:textId="77777777" w:rsidR="004E422B" w:rsidRPr="00DA1E72" w:rsidRDefault="004E422B" w:rsidP="004E422B">
      <w:pPr>
        <w:spacing w:line="360" w:lineRule="auto"/>
        <w:jc w:val="both"/>
        <w:rPr>
          <w:b/>
          <w:bCs/>
        </w:rPr>
      </w:pPr>
      <w:r w:rsidRPr="00DA1E72">
        <w:rPr>
          <w:b/>
          <w:bCs/>
        </w:rPr>
        <w:t>Part B: Management Profile</w:t>
      </w:r>
    </w:p>
    <w:p w14:paraId="56D768EC" w14:textId="438D499A" w:rsidR="004E422B" w:rsidRPr="003A43FD" w:rsidRDefault="004E422B" w:rsidP="004E422B">
      <w:pPr>
        <w:spacing w:line="360" w:lineRule="auto"/>
        <w:jc w:val="both"/>
        <w:rPr>
          <w:i/>
        </w:rPr>
      </w:pPr>
      <w:r w:rsidRPr="00DA1E72">
        <w:rPr>
          <w:i/>
          <w:iCs/>
        </w:rPr>
        <w:t>Prepare a management profile by inserting a passport-size photograph for each key manager</w:t>
      </w:r>
      <w:r>
        <w:rPr>
          <w:i/>
          <w:iCs/>
        </w:rPr>
        <w:t>,</w:t>
      </w:r>
      <w:r w:rsidRPr="00DA1E72">
        <w:rPr>
          <w:i/>
          <w:iCs/>
        </w:rPr>
        <w:t xml:space="preserve"> along</w:t>
      </w:r>
      <w:r>
        <w:rPr>
          <w:i/>
          <w:iCs/>
        </w:rPr>
        <w:t xml:space="preserve"> with</w:t>
      </w:r>
      <w:r w:rsidRPr="00DA1E72">
        <w:rPr>
          <w:i/>
          <w:iCs/>
        </w:rPr>
        <w:t xml:space="preserve"> their full name and key professional and/or academic qualifications (e.g., CPA, MBA, LLB), keeping credentials concise and relevant. indicate the manager's primary area of responsibility in brief terms (e.g., Finance, Operations, Legal &amp; Compliance) without providing detailed descriptions of duties or functions. Note that the Chief Executive Officer (CEO) and the Entity Secretary must appear in both the Board section and the Management section, reflecting their roles at both governance and operational levels.</w:t>
      </w:r>
    </w:p>
    <w:p w14:paraId="20E10904" w14:textId="77777777" w:rsidR="004E422B" w:rsidRPr="00DA1E72" w:rsidRDefault="004E422B" w:rsidP="004E422B">
      <w:pPr>
        <w:spacing w:line="360" w:lineRule="auto"/>
        <w:jc w:val="both"/>
        <w:rPr>
          <w:b/>
          <w:bCs/>
          <w:iCs/>
        </w:rPr>
      </w:pPr>
      <w:r w:rsidRPr="00DA1E72">
        <w:rPr>
          <w:b/>
          <w:bCs/>
        </w:rPr>
        <w:t>Part C: Governance arrangements</w:t>
      </w:r>
    </w:p>
    <w:p w14:paraId="7423ABC7"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rFonts w:eastAsia="Aptos Narrow"/>
          <w:i/>
          <w:iCs/>
          <w:color w:val="000000" w:themeColor="text1"/>
        </w:rPr>
        <w:t xml:space="preserve">Appointment of Board members, </w:t>
      </w:r>
      <w:r w:rsidRPr="008E60AB">
        <w:rPr>
          <w:i/>
          <w:iCs/>
          <w:color w:val="000000" w:themeColor="text1"/>
        </w:rPr>
        <w:t xml:space="preserve">Process of appointment and removal of directors, </w:t>
      </w:r>
      <w:r w:rsidRPr="008E60AB">
        <w:rPr>
          <w:rFonts w:eastAsia="Aptos Narrow"/>
          <w:i/>
          <w:iCs/>
          <w:color w:val="000000" w:themeColor="text1"/>
        </w:rPr>
        <w:t xml:space="preserve">The size, diversity, and demographics of the Board, </w:t>
      </w:r>
      <w:r w:rsidRPr="008E60AB">
        <w:rPr>
          <w:i/>
          <w:iCs/>
          <w:color w:val="000000" w:themeColor="text1"/>
        </w:rPr>
        <w:t>Existence of the board charter</w:t>
      </w:r>
    </w:p>
    <w:p w14:paraId="1781DC85"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Roles and functions of the board</w:t>
      </w:r>
    </w:p>
    <w:p w14:paraId="6BF58B18"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Induction, training, and development</w:t>
      </w:r>
    </w:p>
    <w:p w14:paraId="45E5FB13"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Board and members’ performance</w:t>
      </w:r>
    </w:p>
    <w:p w14:paraId="22DDDC33"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Number of Board meetings held and the attendance to those meetings by members</w:t>
      </w:r>
    </w:p>
    <w:p w14:paraId="34555144" w14:textId="77777777" w:rsidR="004E422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lastRenderedPageBreak/>
        <w:t>Succession plan</w:t>
      </w:r>
    </w:p>
    <w:p w14:paraId="481B7525"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rFonts w:eastAsia="Aptos Narrow"/>
          <w:i/>
          <w:iCs/>
          <w:color w:val="000000" w:themeColor="text1"/>
        </w:rPr>
        <w:t>Policy to manage conflicts of interest.</w:t>
      </w:r>
    </w:p>
    <w:p w14:paraId="6069E54E"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Board remuneration</w:t>
      </w:r>
    </w:p>
    <w:p w14:paraId="598ECB82"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 xml:space="preserve">Ethics and Conduct </w:t>
      </w:r>
    </w:p>
    <w:p w14:paraId="562222D3"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Governance audit</w:t>
      </w:r>
    </w:p>
    <w:p w14:paraId="769EE85E"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i/>
          <w:iCs/>
          <w:color w:val="000000" w:themeColor="text1"/>
        </w:rPr>
        <w:t>Communication policy</w:t>
      </w:r>
    </w:p>
    <w:p w14:paraId="494557AF" w14:textId="77777777" w:rsidR="004E422B" w:rsidRPr="008E60AB" w:rsidRDefault="004E422B" w:rsidP="00FF1B9B">
      <w:pPr>
        <w:pStyle w:val="ListParagraph"/>
        <w:numPr>
          <w:ilvl w:val="0"/>
          <w:numId w:val="33"/>
        </w:numPr>
        <w:spacing w:line="276" w:lineRule="auto"/>
        <w:jc w:val="both"/>
        <w:rPr>
          <w:i/>
          <w:iCs/>
          <w:color w:val="000000" w:themeColor="text1"/>
        </w:rPr>
      </w:pPr>
      <w:r w:rsidRPr="008E60AB">
        <w:rPr>
          <w:rFonts w:eastAsia="Aptos Narrow"/>
          <w:i/>
          <w:iCs/>
          <w:color w:val="000000" w:themeColor="text1"/>
        </w:rPr>
        <w:t>Terms of Reference of Committees</w:t>
      </w:r>
    </w:p>
    <w:p w14:paraId="04419FE2" w14:textId="77777777" w:rsidR="004E422B" w:rsidRPr="005C45F1" w:rsidRDefault="004E422B" w:rsidP="00FF1B9B">
      <w:pPr>
        <w:pStyle w:val="ListParagraph"/>
        <w:numPr>
          <w:ilvl w:val="0"/>
          <w:numId w:val="33"/>
        </w:numPr>
        <w:spacing w:line="276" w:lineRule="auto"/>
        <w:jc w:val="both"/>
        <w:rPr>
          <w:i/>
          <w:iCs/>
          <w:color w:val="000000" w:themeColor="text1"/>
        </w:rPr>
      </w:pPr>
      <w:r w:rsidRPr="008E60AB">
        <w:rPr>
          <w:rFonts w:eastAsia="Aptos Narrow"/>
          <w:i/>
          <w:iCs/>
          <w:color w:val="000000" w:themeColor="text1"/>
        </w:rPr>
        <w:t>Policy on related party transactions</w:t>
      </w:r>
    </w:p>
    <w:p w14:paraId="649F4344" w14:textId="77777777" w:rsidR="004E422B" w:rsidRPr="003A43FD" w:rsidRDefault="004E422B" w:rsidP="00FF1B9B">
      <w:pPr>
        <w:pStyle w:val="ListParagraph"/>
        <w:numPr>
          <w:ilvl w:val="0"/>
          <w:numId w:val="33"/>
        </w:numPr>
        <w:spacing w:line="276" w:lineRule="auto"/>
        <w:jc w:val="both"/>
        <w:rPr>
          <w:i/>
          <w:color w:val="000000" w:themeColor="text1"/>
        </w:rPr>
      </w:pPr>
      <w:r w:rsidRPr="003A43FD">
        <w:rPr>
          <w:rFonts w:eastAsia="Aptos Narrow"/>
          <w:i/>
          <w:color w:val="000000" w:themeColor="text1"/>
        </w:rPr>
        <w:t>Statement of compliance with laws and regulations</w:t>
      </w:r>
    </w:p>
    <w:p w14:paraId="4CE48150" w14:textId="77777777" w:rsidR="004E422B" w:rsidRPr="003A43FD" w:rsidRDefault="004E422B" w:rsidP="00FF1B9B">
      <w:pPr>
        <w:pStyle w:val="ListParagraph"/>
        <w:numPr>
          <w:ilvl w:val="0"/>
          <w:numId w:val="33"/>
        </w:numPr>
        <w:spacing w:line="276" w:lineRule="auto"/>
        <w:jc w:val="both"/>
        <w:rPr>
          <w:i/>
          <w:color w:val="000000" w:themeColor="text1"/>
        </w:rPr>
      </w:pPr>
      <w:r w:rsidRPr="003A43FD">
        <w:rPr>
          <w:rFonts w:eastAsia="Aptos Narrow"/>
          <w:i/>
          <w:color w:val="000000" w:themeColor="text1"/>
        </w:rPr>
        <w:t>Provide the existing key management structure and its key roles.</w:t>
      </w:r>
    </w:p>
    <w:p w14:paraId="7541AC55" w14:textId="77777777" w:rsidR="004E422B" w:rsidRPr="003A43FD" w:rsidRDefault="004E422B" w:rsidP="00FF1B9B">
      <w:pPr>
        <w:pStyle w:val="ListParagraph"/>
        <w:numPr>
          <w:ilvl w:val="0"/>
          <w:numId w:val="33"/>
        </w:numPr>
        <w:spacing w:line="276" w:lineRule="auto"/>
        <w:jc w:val="both"/>
        <w:rPr>
          <w:i/>
          <w:color w:val="000000" w:themeColor="text1"/>
        </w:rPr>
      </w:pPr>
      <w:r w:rsidRPr="003A43FD">
        <w:rPr>
          <w:rFonts w:eastAsia="Aptos Narrow"/>
          <w:i/>
          <w:color w:val="000000" w:themeColor="text1"/>
        </w:rPr>
        <w:t>Provide the existing fiduciary oversight arrangements.</w:t>
      </w:r>
    </w:p>
    <w:p w14:paraId="22CD915D" w14:textId="77777777" w:rsidR="004E422B" w:rsidRDefault="004E422B" w:rsidP="004E422B">
      <w:pPr>
        <w:autoSpaceDE/>
        <w:autoSpaceDN/>
        <w:rPr>
          <w:highlight w:val="yellow"/>
        </w:rPr>
      </w:pPr>
      <w:r>
        <w:rPr>
          <w:highlight w:val="yellow"/>
        </w:rPr>
        <w:br w:type="page"/>
      </w:r>
    </w:p>
    <w:p w14:paraId="434E7294" w14:textId="17BAA3EE" w:rsidR="004E422B" w:rsidRPr="0067049B" w:rsidRDefault="004E422B" w:rsidP="00FF1B9B">
      <w:pPr>
        <w:pStyle w:val="Heading1"/>
        <w:numPr>
          <w:ilvl w:val="0"/>
          <w:numId w:val="21"/>
        </w:numPr>
        <w:spacing w:line="360" w:lineRule="auto"/>
        <w:ind w:left="426" w:hanging="426"/>
      </w:pPr>
      <w:bookmarkStart w:id="12" w:name="_Toc233525420"/>
      <w:r w:rsidRPr="004E422B">
        <w:rPr>
          <w:bCs/>
        </w:rPr>
        <w:lastRenderedPageBreak/>
        <w:t>Financial Performance</w:t>
      </w:r>
      <w:r>
        <w:t xml:space="preserve"> Overview</w:t>
      </w:r>
      <w:bookmarkEnd w:id="12"/>
    </w:p>
    <w:p w14:paraId="338E70C8" w14:textId="77777777" w:rsidR="004E422B" w:rsidRPr="00872C8D" w:rsidRDefault="004E422B" w:rsidP="004E422B">
      <w:pPr>
        <w:spacing w:line="360" w:lineRule="auto"/>
        <w:jc w:val="both"/>
        <w:rPr>
          <w:i/>
          <w:color w:val="EE0000"/>
        </w:rPr>
      </w:pPr>
      <w:r w:rsidRPr="00872C8D">
        <w:rPr>
          <w:i/>
          <w:color w:val="EE0000"/>
        </w:rPr>
        <w:t>(</w:t>
      </w:r>
      <w:r>
        <w:rPr>
          <w:i/>
          <w:color w:val="EE0000"/>
        </w:rPr>
        <w:t>The management may give the following information)</w:t>
      </w:r>
    </w:p>
    <w:p w14:paraId="7A897A66" w14:textId="77777777" w:rsidR="004E422B" w:rsidRPr="00AF6D3E" w:rsidRDefault="004E422B" w:rsidP="004E422B">
      <w:pPr>
        <w:pStyle w:val="Heading3"/>
        <w:rPr>
          <w:rFonts w:ascii="Times New Roman" w:hAnsi="Times New Roman"/>
          <w:i/>
          <w:iCs/>
          <w:color w:val="000000" w:themeColor="text1"/>
          <w:sz w:val="27"/>
          <w:szCs w:val="27"/>
          <w:lang w:eastAsia="en-GB"/>
        </w:rPr>
      </w:pPr>
      <w:r w:rsidRPr="00AF6D3E">
        <w:rPr>
          <w:rFonts w:ascii="Times New Roman" w:hAnsi="Times New Roman"/>
          <w:i/>
          <w:iCs/>
          <w:color w:val="000000" w:themeColor="text1"/>
        </w:rPr>
        <w:t>FY [Current Year] Financial and Operational Performance Report</w:t>
      </w:r>
    </w:p>
    <w:p w14:paraId="0729A1C8"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1. Revenue</w:t>
      </w:r>
    </w:p>
    <w:p w14:paraId="63301965" w14:textId="77777777" w:rsidR="004E422B" w:rsidRPr="00AF6D3E" w:rsidRDefault="004E422B" w:rsidP="00FF1B9B">
      <w:pPr>
        <w:pStyle w:val="font-claude-response-body"/>
        <w:numPr>
          <w:ilvl w:val="0"/>
          <w:numId w:val="41"/>
        </w:numPr>
        <w:rPr>
          <w:i/>
          <w:iCs/>
          <w:color w:val="000000" w:themeColor="text1"/>
        </w:rPr>
      </w:pPr>
      <w:r w:rsidRPr="00AF6D3E">
        <w:rPr>
          <w:i/>
          <w:iCs/>
          <w:color w:val="000000" w:themeColor="text1"/>
        </w:rPr>
        <w:t>Revenue FY [Current Year]</w:t>
      </w:r>
    </w:p>
    <w:p w14:paraId="474B2A2F" w14:textId="77777777" w:rsidR="004E422B" w:rsidRPr="00AF6D3E" w:rsidRDefault="004E422B" w:rsidP="00FF1B9B">
      <w:pPr>
        <w:pStyle w:val="font-claude-response-body"/>
        <w:numPr>
          <w:ilvl w:val="0"/>
          <w:numId w:val="41"/>
        </w:numPr>
        <w:rPr>
          <w:i/>
          <w:iCs/>
          <w:color w:val="000000" w:themeColor="text1"/>
        </w:rPr>
      </w:pPr>
      <w:r w:rsidRPr="00AF6D3E">
        <w:rPr>
          <w:i/>
          <w:iCs/>
          <w:color w:val="000000" w:themeColor="text1"/>
        </w:rPr>
        <w:t>Revenue Analysis</w:t>
      </w:r>
    </w:p>
    <w:p w14:paraId="299E1588" w14:textId="77777777" w:rsidR="004E422B" w:rsidRPr="00AF6D3E" w:rsidRDefault="004E422B" w:rsidP="00FF1B9B">
      <w:pPr>
        <w:pStyle w:val="font-claude-response-body"/>
        <w:numPr>
          <w:ilvl w:val="0"/>
          <w:numId w:val="41"/>
        </w:numPr>
        <w:rPr>
          <w:i/>
          <w:iCs/>
          <w:color w:val="000000" w:themeColor="text1"/>
        </w:rPr>
      </w:pPr>
      <w:r w:rsidRPr="00AF6D3E">
        <w:rPr>
          <w:i/>
          <w:iCs/>
          <w:color w:val="000000" w:themeColor="text1"/>
        </w:rPr>
        <w:t>Revenue by Nature</w:t>
      </w:r>
    </w:p>
    <w:p w14:paraId="30ACCEAF"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2. Expenditure</w:t>
      </w:r>
    </w:p>
    <w:p w14:paraId="7081E5F7" w14:textId="77777777" w:rsidR="004E422B" w:rsidRPr="00AF6D3E" w:rsidRDefault="004E422B" w:rsidP="00FF1B9B">
      <w:pPr>
        <w:pStyle w:val="font-claude-response-body"/>
        <w:numPr>
          <w:ilvl w:val="0"/>
          <w:numId w:val="42"/>
        </w:numPr>
        <w:rPr>
          <w:i/>
          <w:iCs/>
          <w:color w:val="000000" w:themeColor="text1"/>
        </w:rPr>
      </w:pPr>
      <w:r w:rsidRPr="00AF6D3E">
        <w:rPr>
          <w:i/>
          <w:iCs/>
          <w:color w:val="000000" w:themeColor="text1"/>
        </w:rPr>
        <w:t>Expenditure FY [Current Year]</w:t>
      </w:r>
    </w:p>
    <w:p w14:paraId="42601F21" w14:textId="77777777" w:rsidR="004E422B" w:rsidRPr="00AF6D3E" w:rsidRDefault="004E422B" w:rsidP="00FF1B9B">
      <w:pPr>
        <w:pStyle w:val="font-claude-response-body"/>
        <w:numPr>
          <w:ilvl w:val="0"/>
          <w:numId w:val="42"/>
        </w:numPr>
        <w:rPr>
          <w:i/>
          <w:iCs/>
          <w:color w:val="000000" w:themeColor="text1"/>
        </w:rPr>
      </w:pPr>
      <w:r w:rsidRPr="00AF6D3E">
        <w:rPr>
          <w:i/>
          <w:iCs/>
          <w:color w:val="000000" w:themeColor="text1"/>
        </w:rPr>
        <w:t>Expenditure Analysis</w:t>
      </w:r>
    </w:p>
    <w:p w14:paraId="7C970C20" w14:textId="77777777" w:rsidR="004E422B" w:rsidRPr="00AF6D3E" w:rsidRDefault="004E422B" w:rsidP="00FF1B9B">
      <w:pPr>
        <w:pStyle w:val="font-claude-response-body"/>
        <w:numPr>
          <w:ilvl w:val="0"/>
          <w:numId w:val="42"/>
        </w:numPr>
        <w:rPr>
          <w:i/>
          <w:iCs/>
          <w:color w:val="000000" w:themeColor="text1"/>
        </w:rPr>
      </w:pPr>
      <w:r w:rsidRPr="00AF6D3E">
        <w:rPr>
          <w:i/>
          <w:iCs/>
          <w:color w:val="000000" w:themeColor="text1"/>
        </w:rPr>
        <w:t>Expenditure by Nature</w:t>
      </w:r>
    </w:p>
    <w:p w14:paraId="49B93158" w14:textId="77777777" w:rsidR="004E422B" w:rsidRPr="00AF6D3E" w:rsidRDefault="004E422B" w:rsidP="00FF1B9B">
      <w:pPr>
        <w:pStyle w:val="font-claude-response-body"/>
        <w:numPr>
          <w:ilvl w:val="0"/>
          <w:numId w:val="42"/>
        </w:numPr>
        <w:rPr>
          <w:i/>
          <w:iCs/>
          <w:color w:val="000000" w:themeColor="text1"/>
        </w:rPr>
      </w:pPr>
      <w:r w:rsidRPr="00AF6D3E">
        <w:rPr>
          <w:i/>
          <w:iCs/>
          <w:color w:val="000000" w:themeColor="text1"/>
        </w:rPr>
        <w:t>Expenditure by Function</w:t>
      </w:r>
    </w:p>
    <w:p w14:paraId="60A6D143"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3. Revenue and Expenditure per Budget Estimates</w:t>
      </w:r>
    </w:p>
    <w:p w14:paraId="7AB6DE70" w14:textId="77777777" w:rsidR="004E422B" w:rsidRPr="00AF6D3E" w:rsidRDefault="004E422B" w:rsidP="00FF1B9B">
      <w:pPr>
        <w:pStyle w:val="font-claude-response-body"/>
        <w:numPr>
          <w:ilvl w:val="0"/>
          <w:numId w:val="43"/>
        </w:numPr>
        <w:rPr>
          <w:i/>
          <w:iCs/>
          <w:color w:val="000000" w:themeColor="text1"/>
        </w:rPr>
      </w:pPr>
      <w:r w:rsidRPr="00AF6D3E">
        <w:rPr>
          <w:i/>
          <w:iCs/>
          <w:color w:val="000000" w:themeColor="text1"/>
        </w:rPr>
        <w:t>Revenue variance explanation</w:t>
      </w:r>
    </w:p>
    <w:p w14:paraId="54806C7E" w14:textId="77777777" w:rsidR="004E422B" w:rsidRPr="00AF6D3E" w:rsidRDefault="004E422B" w:rsidP="00FF1B9B">
      <w:pPr>
        <w:pStyle w:val="font-claude-response-body"/>
        <w:numPr>
          <w:ilvl w:val="0"/>
          <w:numId w:val="43"/>
        </w:numPr>
        <w:rPr>
          <w:i/>
          <w:iCs/>
          <w:color w:val="000000" w:themeColor="text1"/>
        </w:rPr>
      </w:pPr>
      <w:r w:rsidRPr="00AF6D3E">
        <w:rPr>
          <w:i/>
          <w:iCs/>
          <w:color w:val="000000" w:themeColor="text1"/>
        </w:rPr>
        <w:t>Expenditure variance explanation</w:t>
      </w:r>
    </w:p>
    <w:p w14:paraId="5DCEF6B6"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4. Assets of the Entity</w:t>
      </w:r>
    </w:p>
    <w:p w14:paraId="67DB9542"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5. Liabilities of the Entity</w:t>
      </w:r>
    </w:p>
    <w:p w14:paraId="6DF9E974"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6. Multi-Year Operational and Financial Performance (3–5 Years)</w:t>
      </w:r>
    </w:p>
    <w:p w14:paraId="277DF73C" w14:textId="77777777" w:rsidR="004E422B" w:rsidRPr="00AF6D3E" w:rsidRDefault="004E422B" w:rsidP="00FF1B9B">
      <w:pPr>
        <w:pStyle w:val="font-claude-response-body"/>
        <w:numPr>
          <w:ilvl w:val="0"/>
          <w:numId w:val="44"/>
        </w:numPr>
        <w:rPr>
          <w:i/>
          <w:iCs/>
          <w:color w:val="000000" w:themeColor="text1"/>
        </w:rPr>
      </w:pPr>
      <w:r w:rsidRPr="00AF6D3E">
        <w:rPr>
          <w:i/>
          <w:iCs/>
          <w:color w:val="000000" w:themeColor="text1"/>
        </w:rPr>
        <w:t>Report on the operational performance of the entity over the period</w:t>
      </w:r>
    </w:p>
    <w:p w14:paraId="26828873" w14:textId="77777777" w:rsidR="004E422B" w:rsidRPr="00AF6D3E" w:rsidRDefault="004E422B" w:rsidP="00FF1B9B">
      <w:pPr>
        <w:pStyle w:val="font-claude-response-body"/>
        <w:numPr>
          <w:ilvl w:val="0"/>
          <w:numId w:val="44"/>
        </w:numPr>
        <w:rPr>
          <w:i/>
          <w:iCs/>
          <w:color w:val="000000" w:themeColor="text1"/>
        </w:rPr>
      </w:pPr>
      <w:r w:rsidRPr="00AF6D3E">
        <w:rPr>
          <w:i/>
          <w:iCs/>
          <w:color w:val="000000" w:themeColor="text1"/>
        </w:rPr>
        <w:t xml:space="preserve">Report on the financial performance of the entity over the period, including: </w:t>
      </w:r>
    </w:p>
    <w:p w14:paraId="78B95A79" w14:textId="77777777" w:rsidR="004E422B" w:rsidRPr="00AF6D3E" w:rsidRDefault="004E422B" w:rsidP="00FF1B9B">
      <w:pPr>
        <w:pStyle w:val="font-claude-response-body"/>
        <w:numPr>
          <w:ilvl w:val="1"/>
          <w:numId w:val="44"/>
        </w:numPr>
        <w:rPr>
          <w:i/>
          <w:iCs/>
          <w:color w:val="000000" w:themeColor="text1"/>
        </w:rPr>
      </w:pPr>
      <w:r w:rsidRPr="00AF6D3E">
        <w:rPr>
          <w:i/>
          <w:iCs/>
          <w:color w:val="000000" w:themeColor="text1"/>
        </w:rPr>
        <w:t>Revenue statement highlights</w:t>
      </w:r>
    </w:p>
    <w:p w14:paraId="79D0C4B9" w14:textId="77777777" w:rsidR="004E422B" w:rsidRPr="00AF6D3E" w:rsidRDefault="004E422B" w:rsidP="00FF1B9B">
      <w:pPr>
        <w:pStyle w:val="font-claude-response-body"/>
        <w:numPr>
          <w:ilvl w:val="1"/>
          <w:numId w:val="44"/>
        </w:numPr>
        <w:rPr>
          <w:i/>
          <w:iCs/>
          <w:color w:val="000000" w:themeColor="text1"/>
        </w:rPr>
      </w:pPr>
      <w:r w:rsidRPr="00AF6D3E">
        <w:rPr>
          <w:i/>
          <w:iCs/>
          <w:color w:val="000000" w:themeColor="text1"/>
        </w:rPr>
        <w:t>Revenue analysis</w:t>
      </w:r>
    </w:p>
    <w:p w14:paraId="5917D548" w14:textId="77777777" w:rsidR="004E422B" w:rsidRPr="00AF6D3E" w:rsidRDefault="004E422B" w:rsidP="00FF1B9B">
      <w:pPr>
        <w:pStyle w:val="font-claude-response-body"/>
        <w:numPr>
          <w:ilvl w:val="1"/>
          <w:numId w:val="44"/>
        </w:numPr>
        <w:rPr>
          <w:i/>
          <w:iCs/>
          <w:color w:val="000000" w:themeColor="text1"/>
        </w:rPr>
      </w:pPr>
      <w:r w:rsidRPr="00AF6D3E">
        <w:rPr>
          <w:i/>
          <w:iCs/>
          <w:color w:val="000000" w:themeColor="text1"/>
        </w:rPr>
        <w:t>Expense analysis</w:t>
      </w:r>
    </w:p>
    <w:p w14:paraId="025E108A" w14:textId="77777777" w:rsidR="004E422B" w:rsidRPr="00AF6D3E" w:rsidRDefault="004E422B" w:rsidP="00FF1B9B">
      <w:pPr>
        <w:pStyle w:val="font-claude-response-body"/>
        <w:numPr>
          <w:ilvl w:val="1"/>
          <w:numId w:val="44"/>
        </w:numPr>
        <w:rPr>
          <w:i/>
          <w:iCs/>
          <w:color w:val="000000" w:themeColor="text1"/>
        </w:rPr>
      </w:pPr>
      <w:r w:rsidRPr="00AF6D3E">
        <w:rPr>
          <w:i/>
          <w:iCs/>
          <w:color w:val="000000" w:themeColor="text1"/>
        </w:rPr>
        <w:t>Performance metrics</w:t>
      </w:r>
    </w:p>
    <w:p w14:paraId="6DAD2864" w14:textId="77777777" w:rsidR="004E422B" w:rsidRPr="00AF6D3E" w:rsidRDefault="004E422B" w:rsidP="00FF1B9B">
      <w:pPr>
        <w:pStyle w:val="font-claude-response-body"/>
        <w:numPr>
          <w:ilvl w:val="1"/>
          <w:numId w:val="44"/>
        </w:numPr>
        <w:rPr>
          <w:i/>
          <w:iCs/>
          <w:color w:val="000000" w:themeColor="text1"/>
        </w:rPr>
      </w:pPr>
      <w:r w:rsidRPr="00AF6D3E">
        <w:rPr>
          <w:i/>
          <w:iCs/>
          <w:color w:val="000000" w:themeColor="text1"/>
        </w:rPr>
        <w:t>Balance sheet summary</w:t>
      </w:r>
    </w:p>
    <w:p w14:paraId="26F36F41"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7. Key Projects and Investment Decisions</w:t>
      </w:r>
    </w:p>
    <w:p w14:paraId="63FFE2CF" w14:textId="77777777" w:rsidR="004E422B" w:rsidRPr="00AF6D3E" w:rsidRDefault="004E422B" w:rsidP="00FF1B9B">
      <w:pPr>
        <w:pStyle w:val="font-claude-response-body"/>
        <w:numPr>
          <w:ilvl w:val="0"/>
          <w:numId w:val="45"/>
        </w:numPr>
        <w:rPr>
          <w:i/>
          <w:iCs/>
          <w:color w:val="000000" w:themeColor="text1"/>
        </w:rPr>
      </w:pPr>
      <w:r w:rsidRPr="00AF6D3E">
        <w:rPr>
          <w:i/>
          <w:iCs/>
          <w:color w:val="000000" w:themeColor="text1"/>
        </w:rPr>
        <w:t>Entity's key projects or investment decisions, whether implemented or ongoing</w:t>
      </w:r>
    </w:p>
    <w:p w14:paraId="6AAD0300" w14:textId="77777777" w:rsidR="004E422B" w:rsidRPr="00AF6D3E" w:rsidRDefault="004E422B" w:rsidP="004E422B">
      <w:pPr>
        <w:pStyle w:val="font-claude-response-body"/>
        <w:rPr>
          <w:i/>
          <w:iCs/>
          <w:color w:val="000000" w:themeColor="text1"/>
        </w:rPr>
      </w:pPr>
      <w:r w:rsidRPr="00AF6D3E">
        <w:rPr>
          <w:rStyle w:val="Strong"/>
          <w:i/>
          <w:iCs/>
          <w:color w:val="000000" w:themeColor="text1"/>
        </w:rPr>
        <w:t>8. Risk Analysis and Statutory Compliance</w:t>
      </w:r>
    </w:p>
    <w:p w14:paraId="0A59151C" w14:textId="77777777" w:rsidR="004E422B" w:rsidRPr="00AF6D3E" w:rsidRDefault="004E422B" w:rsidP="00FF1B9B">
      <w:pPr>
        <w:pStyle w:val="font-claude-response-body"/>
        <w:numPr>
          <w:ilvl w:val="0"/>
          <w:numId w:val="46"/>
        </w:numPr>
        <w:rPr>
          <w:i/>
          <w:iCs/>
          <w:color w:val="000000" w:themeColor="text1"/>
        </w:rPr>
      </w:pPr>
      <w:r w:rsidRPr="00AF6D3E">
        <w:rPr>
          <w:i/>
          <w:iCs/>
          <w:color w:val="000000" w:themeColor="text1"/>
        </w:rPr>
        <w:t>Major risks facing the entity</w:t>
      </w:r>
    </w:p>
    <w:p w14:paraId="168B7B30" w14:textId="77777777" w:rsidR="004E422B" w:rsidRPr="00AF6D3E" w:rsidRDefault="004E422B" w:rsidP="00FF1B9B">
      <w:pPr>
        <w:pStyle w:val="font-claude-response-body"/>
        <w:numPr>
          <w:ilvl w:val="0"/>
          <w:numId w:val="46"/>
        </w:numPr>
        <w:rPr>
          <w:i/>
          <w:iCs/>
          <w:color w:val="000000" w:themeColor="text1"/>
        </w:rPr>
      </w:pPr>
      <w:r w:rsidRPr="00AF6D3E">
        <w:rPr>
          <w:i/>
          <w:iCs/>
          <w:color w:val="000000" w:themeColor="text1"/>
        </w:rPr>
        <w:t>Compliance with statutory requirements</w:t>
      </w:r>
    </w:p>
    <w:p w14:paraId="000193C5" w14:textId="77777777" w:rsidR="004E422B" w:rsidRPr="00AF6D3E" w:rsidRDefault="004E422B" w:rsidP="00FF1B9B">
      <w:pPr>
        <w:pStyle w:val="font-claude-response-body"/>
        <w:numPr>
          <w:ilvl w:val="0"/>
          <w:numId w:val="46"/>
        </w:numPr>
        <w:rPr>
          <w:i/>
          <w:iCs/>
          <w:color w:val="000000" w:themeColor="text1"/>
        </w:rPr>
      </w:pPr>
      <w:r w:rsidRPr="00AF6D3E">
        <w:rPr>
          <w:i/>
          <w:iCs/>
          <w:color w:val="000000" w:themeColor="text1"/>
        </w:rPr>
        <w:t>Material arrears in statutory and other financial obligations</w:t>
      </w:r>
    </w:p>
    <w:p w14:paraId="578E89F0" w14:textId="77777777" w:rsidR="004E422B" w:rsidRPr="00AF6D3E" w:rsidRDefault="004E422B" w:rsidP="004E422B">
      <w:pPr>
        <w:pStyle w:val="font-claude-response-body"/>
        <w:rPr>
          <w:i/>
          <w:iCs/>
          <w:color w:val="000000" w:themeColor="text1"/>
        </w:rPr>
      </w:pPr>
      <w:r w:rsidRPr="00AF6D3E">
        <w:rPr>
          <w:rStyle w:val="Strong"/>
          <w:i/>
          <w:iCs/>
          <w:color w:val="000000" w:themeColor="text1"/>
        </w:rPr>
        <w:lastRenderedPageBreak/>
        <w:t>9. Economic and Sector Outlook</w:t>
      </w:r>
    </w:p>
    <w:p w14:paraId="124E9DD3" w14:textId="77777777" w:rsidR="004E422B" w:rsidRPr="00AF6D3E" w:rsidRDefault="004E422B" w:rsidP="00FF1B9B">
      <w:pPr>
        <w:pStyle w:val="font-claude-response-body"/>
        <w:numPr>
          <w:ilvl w:val="0"/>
          <w:numId w:val="47"/>
        </w:numPr>
        <w:spacing w:before="60" w:after="60"/>
        <w:rPr>
          <w:i/>
          <w:iCs/>
          <w:color w:val="000000" w:themeColor="text1"/>
        </w:rPr>
      </w:pPr>
      <w:r w:rsidRPr="00AF6D3E">
        <w:rPr>
          <w:i/>
          <w:iCs/>
          <w:color w:val="000000" w:themeColor="text1"/>
        </w:rPr>
        <w:t>Review of the economy</w:t>
      </w:r>
    </w:p>
    <w:p w14:paraId="6D095CA0" w14:textId="77777777" w:rsidR="004E422B" w:rsidRPr="00AF6D3E" w:rsidRDefault="004E422B" w:rsidP="00FF1B9B">
      <w:pPr>
        <w:pStyle w:val="font-claude-response-body"/>
        <w:numPr>
          <w:ilvl w:val="0"/>
          <w:numId w:val="47"/>
        </w:numPr>
        <w:spacing w:before="60" w:after="60"/>
        <w:rPr>
          <w:i/>
          <w:iCs/>
          <w:color w:val="000000" w:themeColor="text1"/>
        </w:rPr>
      </w:pPr>
      <w:r w:rsidRPr="00AF6D3E">
        <w:rPr>
          <w:i/>
          <w:iCs/>
          <w:color w:val="000000" w:themeColor="text1"/>
        </w:rPr>
        <w:t>Review of the sector</w:t>
      </w:r>
    </w:p>
    <w:p w14:paraId="1B335014" w14:textId="77777777" w:rsidR="004E422B" w:rsidRPr="00AF6D3E" w:rsidRDefault="004E422B" w:rsidP="00FF1B9B">
      <w:pPr>
        <w:pStyle w:val="font-claude-response-body"/>
        <w:numPr>
          <w:ilvl w:val="0"/>
          <w:numId w:val="47"/>
        </w:numPr>
        <w:spacing w:before="60" w:after="60"/>
        <w:rPr>
          <w:i/>
          <w:iCs/>
          <w:color w:val="000000" w:themeColor="text1"/>
        </w:rPr>
      </w:pPr>
      <w:r w:rsidRPr="00AF6D3E">
        <w:rPr>
          <w:i/>
          <w:iCs/>
          <w:color w:val="000000" w:themeColor="text1"/>
        </w:rPr>
        <w:t>Future developments</w:t>
      </w:r>
    </w:p>
    <w:p w14:paraId="1A93BC9A" w14:textId="77777777" w:rsidR="004E422B" w:rsidRPr="00AF6D3E" w:rsidRDefault="004E422B" w:rsidP="00FF1B9B">
      <w:pPr>
        <w:pStyle w:val="font-claude-response-body"/>
        <w:numPr>
          <w:ilvl w:val="0"/>
          <w:numId w:val="47"/>
        </w:numPr>
        <w:spacing w:before="60" w:after="60"/>
        <w:rPr>
          <w:i/>
          <w:iCs/>
          <w:color w:val="000000" w:themeColor="text1"/>
        </w:rPr>
      </w:pPr>
      <w:r w:rsidRPr="00AF6D3E">
        <w:rPr>
          <w:i/>
          <w:iCs/>
          <w:color w:val="000000" w:themeColor="text1"/>
        </w:rPr>
        <w:t>Any other information relevant to users of the financial statements</w:t>
      </w:r>
    </w:p>
    <w:p w14:paraId="30B70F4D" w14:textId="77777777" w:rsidR="004E422B" w:rsidRPr="00AF6D3E" w:rsidRDefault="004E422B" w:rsidP="004E422B">
      <w:pPr>
        <w:autoSpaceDE/>
        <w:autoSpaceDN/>
        <w:spacing w:after="160" w:line="278" w:lineRule="auto"/>
        <w:contextualSpacing/>
        <w:rPr>
          <w:color w:val="000000" w:themeColor="text1"/>
        </w:rPr>
      </w:pPr>
      <w:r w:rsidRPr="00AF6D3E">
        <w:rPr>
          <w:i/>
          <w:color w:val="000000" w:themeColor="text1"/>
        </w:rPr>
        <w:t xml:space="preserve"> The management should make use of tables, graphs, pie charts, and other descriptive tools to make the information as understandable as possible.)</w:t>
      </w:r>
    </w:p>
    <w:p w14:paraId="79D2CF04" w14:textId="77777777" w:rsidR="004E422B" w:rsidRPr="00872C8D" w:rsidRDefault="004E422B" w:rsidP="004E422B">
      <w:pPr>
        <w:spacing w:line="360" w:lineRule="auto"/>
        <w:ind w:left="360"/>
        <w:jc w:val="both"/>
        <w:rPr>
          <w:i/>
          <w:color w:val="EE0000"/>
        </w:rPr>
      </w:pPr>
    </w:p>
    <w:p w14:paraId="19199EB7" w14:textId="77777777" w:rsidR="00346B03" w:rsidRPr="0006680D" w:rsidRDefault="00346B03" w:rsidP="001A56FD">
      <w:pPr>
        <w:rPr>
          <w:color w:val="000000" w:themeColor="text1"/>
          <w:highlight w:val="yellow"/>
        </w:rPr>
      </w:pPr>
    </w:p>
    <w:p w14:paraId="1AA4BC26" w14:textId="77777777" w:rsidR="001E6082" w:rsidRDefault="001E6082">
      <w:pPr>
        <w:autoSpaceDE/>
        <w:autoSpaceDN/>
        <w:rPr>
          <w:b/>
          <w:color w:val="000000" w:themeColor="text1"/>
        </w:rPr>
      </w:pPr>
      <w:bookmarkStart w:id="13" w:name="_Toc138945726"/>
      <w:r>
        <w:rPr>
          <w:color w:val="000000" w:themeColor="text1"/>
        </w:rPr>
        <w:br w:type="page"/>
      </w:r>
    </w:p>
    <w:p w14:paraId="7FD9D525" w14:textId="5B9BBD38" w:rsidR="00ED7502" w:rsidRPr="0006680D" w:rsidRDefault="00B923A5" w:rsidP="00FF1B9B">
      <w:pPr>
        <w:pStyle w:val="Heading1"/>
        <w:numPr>
          <w:ilvl w:val="0"/>
          <w:numId w:val="21"/>
        </w:numPr>
        <w:spacing w:line="360" w:lineRule="auto"/>
        <w:ind w:left="426" w:hanging="426"/>
        <w:rPr>
          <w:color w:val="000000" w:themeColor="text1"/>
        </w:rPr>
      </w:pPr>
      <w:bookmarkStart w:id="14" w:name="_Toc233525421"/>
      <w:r w:rsidRPr="0006680D">
        <w:rPr>
          <w:color w:val="000000" w:themeColor="text1"/>
        </w:rPr>
        <w:t>Statement of Performance a</w:t>
      </w:r>
      <w:r w:rsidR="00930744" w:rsidRPr="0006680D">
        <w:rPr>
          <w:color w:val="000000" w:themeColor="text1"/>
        </w:rPr>
        <w:t xml:space="preserve">gainst Predetermined Objectives </w:t>
      </w:r>
      <w:r w:rsidR="00920EF2" w:rsidRPr="0006680D">
        <w:rPr>
          <w:color w:val="000000" w:themeColor="text1"/>
        </w:rPr>
        <w:t>for</w:t>
      </w:r>
      <w:r w:rsidR="00930744" w:rsidRPr="0006680D">
        <w:rPr>
          <w:color w:val="000000" w:themeColor="text1"/>
        </w:rPr>
        <w:t xml:space="preserve"> F</w:t>
      </w:r>
      <w:r w:rsidR="00175ECD" w:rsidRPr="0006680D">
        <w:rPr>
          <w:color w:val="000000" w:themeColor="text1"/>
        </w:rPr>
        <w:t>Y 20</w:t>
      </w:r>
      <w:r w:rsidR="003151A2" w:rsidRPr="0006680D">
        <w:rPr>
          <w:color w:val="000000" w:themeColor="text1"/>
        </w:rPr>
        <w:t>xx</w:t>
      </w:r>
      <w:r w:rsidR="00175ECD" w:rsidRPr="0006680D">
        <w:rPr>
          <w:color w:val="000000" w:themeColor="text1"/>
        </w:rPr>
        <w:t>/2</w:t>
      </w:r>
      <w:r w:rsidR="003151A2" w:rsidRPr="0006680D">
        <w:rPr>
          <w:color w:val="000000" w:themeColor="text1"/>
        </w:rPr>
        <w:t>0xx-1</w:t>
      </w:r>
      <w:bookmarkEnd w:id="13"/>
      <w:bookmarkEnd w:id="14"/>
    </w:p>
    <w:p w14:paraId="1871C589" w14:textId="3A0086E4" w:rsidR="00CF6174" w:rsidRPr="0006680D" w:rsidRDefault="005E5E46" w:rsidP="00B2787A">
      <w:pPr>
        <w:spacing w:line="360" w:lineRule="auto"/>
        <w:rPr>
          <w:b/>
          <w:bCs/>
          <w:i/>
          <w:iCs/>
          <w:color w:val="000000" w:themeColor="text1"/>
        </w:rPr>
      </w:pPr>
      <w:r w:rsidRPr="0006680D">
        <w:rPr>
          <w:b/>
          <w:bCs/>
          <w:i/>
          <w:iCs/>
          <w:color w:val="000000" w:themeColor="text1"/>
        </w:rPr>
        <w:t>(</w:t>
      </w:r>
      <w:r w:rsidR="001522EC" w:rsidRPr="0006680D">
        <w:rPr>
          <w:b/>
          <w:bCs/>
          <w:i/>
          <w:iCs/>
          <w:color w:val="000000" w:themeColor="text1"/>
        </w:rPr>
        <w:t>Two-to-three pages</w:t>
      </w:r>
      <w:r w:rsidRPr="0006680D">
        <w:rPr>
          <w:b/>
          <w:bCs/>
          <w:i/>
          <w:iCs/>
          <w:color w:val="000000" w:themeColor="text1"/>
        </w:rPr>
        <w:t>)</w:t>
      </w:r>
    </w:p>
    <w:p w14:paraId="2CF4A61D" w14:textId="041F9549" w:rsidR="00625A85" w:rsidRPr="0006680D" w:rsidRDefault="00625A85" w:rsidP="00B2787A">
      <w:pPr>
        <w:spacing w:line="360" w:lineRule="auto"/>
        <w:jc w:val="both"/>
        <w:rPr>
          <w:i/>
          <w:iCs/>
          <w:color w:val="000000" w:themeColor="text1"/>
        </w:rPr>
      </w:pPr>
      <w:r w:rsidRPr="0006680D">
        <w:rPr>
          <w:i/>
          <w:iCs/>
          <w:color w:val="000000" w:themeColor="text1"/>
        </w:rPr>
        <w:t xml:space="preserve">Section </w:t>
      </w:r>
      <w:r w:rsidR="0F5C0666" w:rsidRPr="0006680D">
        <w:rPr>
          <w:i/>
          <w:iCs/>
          <w:color w:val="000000" w:themeColor="text1"/>
        </w:rPr>
        <w:t>164</w:t>
      </w:r>
      <w:r w:rsidRPr="0006680D">
        <w:rPr>
          <w:i/>
          <w:iCs/>
          <w:color w:val="000000" w:themeColor="text1"/>
        </w:rPr>
        <w:t xml:space="preserve"> Subsection 2 (f) of the Public Finance Management Act, 2012 requires the accounting officer to </w:t>
      </w:r>
      <w:r w:rsidR="55CAAAF5" w:rsidRPr="0006680D">
        <w:rPr>
          <w:i/>
          <w:iCs/>
          <w:color w:val="000000" w:themeColor="text1"/>
        </w:rPr>
        <w:t>present</w:t>
      </w:r>
      <w:r w:rsidRPr="0006680D">
        <w:rPr>
          <w:i/>
          <w:iCs/>
          <w:color w:val="000000" w:themeColor="text1"/>
        </w:rPr>
        <w:t xml:space="preserve"> a statement of performance against predetermined objectives.</w:t>
      </w:r>
      <w:r w:rsidR="00760387" w:rsidRPr="0006680D">
        <w:rPr>
          <w:i/>
          <w:iCs/>
          <w:color w:val="000000" w:themeColor="text1"/>
        </w:rPr>
        <w:t xml:space="preserve"> (This guidance statement should be removed in the final set of financial statements).</w:t>
      </w:r>
    </w:p>
    <w:p w14:paraId="34A38C3D" w14:textId="77777777" w:rsidR="00760387" w:rsidRPr="0006680D" w:rsidRDefault="00760387" w:rsidP="00B2787A">
      <w:pPr>
        <w:spacing w:line="360" w:lineRule="auto"/>
        <w:jc w:val="both"/>
        <w:rPr>
          <w:b/>
          <w:bCs/>
          <w:i/>
          <w:iCs/>
          <w:color w:val="000000" w:themeColor="text1"/>
        </w:rPr>
      </w:pPr>
    </w:p>
    <w:p w14:paraId="40956028" w14:textId="780E673E" w:rsidR="00625A85" w:rsidRPr="0006680D" w:rsidRDefault="00625A85" w:rsidP="00B2787A">
      <w:pPr>
        <w:spacing w:line="360" w:lineRule="auto"/>
        <w:jc w:val="both"/>
        <w:rPr>
          <w:color w:val="000000" w:themeColor="text1"/>
        </w:rPr>
      </w:pPr>
      <w:r w:rsidRPr="0006680D">
        <w:rPr>
          <w:i/>
          <w:iCs/>
          <w:color w:val="000000" w:themeColor="text1"/>
        </w:rPr>
        <w:t>XXX</w:t>
      </w:r>
      <w:r w:rsidRPr="0006680D">
        <w:rPr>
          <w:color w:val="000000" w:themeColor="text1"/>
        </w:rPr>
        <w:t xml:space="preserve"> has </w:t>
      </w:r>
      <w:r w:rsidRPr="0006680D">
        <w:rPr>
          <w:i/>
          <w:iCs/>
          <w:color w:val="000000" w:themeColor="text1"/>
        </w:rPr>
        <w:t>X</w:t>
      </w:r>
      <w:r w:rsidRPr="0006680D">
        <w:rPr>
          <w:color w:val="000000" w:themeColor="text1"/>
        </w:rPr>
        <w:t xml:space="preserve"> strategic pillars</w:t>
      </w:r>
      <w:r w:rsidR="001A56FD" w:rsidRPr="0006680D">
        <w:rPr>
          <w:color w:val="000000" w:themeColor="text1"/>
        </w:rPr>
        <w:t xml:space="preserve">/ themes/issues </w:t>
      </w:r>
      <w:r w:rsidRPr="0006680D">
        <w:rPr>
          <w:color w:val="000000" w:themeColor="text1"/>
        </w:rPr>
        <w:t xml:space="preserve">and objectives within </w:t>
      </w:r>
      <w:r w:rsidR="007B402B" w:rsidRPr="0006680D">
        <w:rPr>
          <w:color w:val="000000" w:themeColor="text1"/>
        </w:rPr>
        <w:t xml:space="preserve">the </w:t>
      </w:r>
      <w:r w:rsidR="008807B1" w:rsidRPr="0006680D">
        <w:rPr>
          <w:color w:val="000000" w:themeColor="text1"/>
        </w:rPr>
        <w:t>current Strategic</w:t>
      </w:r>
      <w:r w:rsidRPr="0006680D">
        <w:rPr>
          <w:color w:val="000000" w:themeColor="text1"/>
        </w:rPr>
        <w:t xml:space="preserve"> Plan for the </w:t>
      </w:r>
      <w:r w:rsidR="003E6898" w:rsidRPr="0006680D">
        <w:rPr>
          <w:color w:val="000000" w:themeColor="text1"/>
        </w:rPr>
        <w:t>FY 20xx/2</w:t>
      </w:r>
      <w:r w:rsidR="00BA21AE" w:rsidRPr="0006680D">
        <w:rPr>
          <w:color w:val="000000" w:themeColor="text1"/>
        </w:rPr>
        <w:t>0</w:t>
      </w:r>
      <w:r w:rsidR="003E6898" w:rsidRPr="0006680D">
        <w:rPr>
          <w:color w:val="000000" w:themeColor="text1"/>
        </w:rPr>
        <w:t>xx-1</w:t>
      </w:r>
      <w:r w:rsidRPr="0006680D">
        <w:rPr>
          <w:color w:val="000000" w:themeColor="text1"/>
        </w:rPr>
        <w:t>. These strategic pillars</w:t>
      </w:r>
      <w:r w:rsidR="001A56FD" w:rsidRPr="0006680D">
        <w:rPr>
          <w:color w:val="000000" w:themeColor="text1"/>
        </w:rPr>
        <w:t>/ themes/ issues</w:t>
      </w:r>
      <w:r w:rsidRPr="0006680D">
        <w:rPr>
          <w:color w:val="000000" w:themeColor="text1"/>
        </w:rPr>
        <w:t xml:space="preserve"> are as follows: </w:t>
      </w:r>
    </w:p>
    <w:p w14:paraId="3D96AC28" w14:textId="4E1FCF62" w:rsidR="00625A85" w:rsidRPr="0006680D" w:rsidRDefault="00625A85" w:rsidP="001A56FD">
      <w:pPr>
        <w:spacing w:line="360" w:lineRule="auto"/>
        <w:ind w:left="720"/>
        <w:jc w:val="both"/>
        <w:rPr>
          <w:color w:val="000000" w:themeColor="text1"/>
        </w:rPr>
      </w:pPr>
      <w:r w:rsidRPr="0006680D">
        <w:rPr>
          <w:color w:val="000000" w:themeColor="text1"/>
        </w:rPr>
        <w:t xml:space="preserve">    Pillar </w:t>
      </w:r>
      <w:r w:rsidR="001A56FD" w:rsidRPr="0006680D">
        <w:rPr>
          <w:color w:val="000000" w:themeColor="text1"/>
        </w:rPr>
        <w:t xml:space="preserve">/theme/issue </w:t>
      </w:r>
      <w:r w:rsidRPr="0006680D">
        <w:rPr>
          <w:color w:val="000000" w:themeColor="text1"/>
        </w:rPr>
        <w:t xml:space="preserve">1: </w:t>
      </w:r>
    </w:p>
    <w:p w14:paraId="58575B43" w14:textId="73B1AC62" w:rsidR="00625A85" w:rsidRPr="0006680D" w:rsidRDefault="00625A85" w:rsidP="001A56FD">
      <w:pPr>
        <w:spacing w:line="360" w:lineRule="auto"/>
        <w:ind w:left="720"/>
        <w:jc w:val="both"/>
        <w:rPr>
          <w:color w:val="000000" w:themeColor="text1"/>
        </w:rPr>
      </w:pPr>
      <w:r w:rsidRPr="0006680D">
        <w:rPr>
          <w:color w:val="000000" w:themeColor="text1"/>
        </w:rPr>
        <w:t xml:space="preserve">    Pilla</w:t>
      </w:r>
      <w:r w:rsidR="00C32928" w:rsidRPr="0006680D">
        <w:rPr>
          <w:color w:val="000000" w:themeColor="text1"/>
        </w:rPr>
        <w:t>r</w:t>
      </w:r>
      <w:r w:rsidR="001A56FD" w:rsidRPr="0006680D">
        <w:rPr>
          <w:color w:val="000000" w:themeColor="text1"/>
        </w:rPr>
        <w:t>/theme/issu</w:t>
      </w:r>
      <w:r w:rsidR="00C32928" w:rsidRPr="0006680D">
        <w:rPr>
          <w:color w:val="000000" w:themeColor="text1"/>
        </w:rPr>
        <w:t>e</w:t>
      </w:r>
      <w:r w:rsidRPr="0006680D">
        <w:rPr>
          <w:color w:val="000000" w:themeColor="text1"/>
        </w:rPr>
        <w:t xml:space="preserve"> 2: </w:t>
      </w:r>
    </w:p>
    <w:p w14:paraId="1F25F0D4" w14:textId="76C325E8" w:rsidR="005E5E46" w:rsidRPr="0006680D" w:rsidRDefault="00625A85" w:rsidP="00B2787A">
      <w:pPr>
        <w:spacing w:line="360" w:lineRule="auto"/>
        <w:jc w:val="both"/>
        <w:rPr>
          <w:color w:val="000000" w:themeColor="text1"/>
        </w:rPr>
      </w:pPr>
      <w:r w:rsidRPr="0006680D">
        <w:rPr>
          <w:i/>
          <w:iCs/>
          <w:color w:val="000000" w:themeColor="text1"/>
        </w:rPr>
        <w:t>XXX</w:t>
      </w:r>
      <w:r w:rsidRPr="0006680D">
        <w:rPr>
          <w:color w:val="000000" w:themeColor="text1"/>
        </w:rPr>
        <w:t xml:space="preserve"> develops its annual work plans based on the above </w:t>
      </w:r>
      <w:r w:rsidRPr="0006680D">
        <w:rPr>
          <w:i/>
          <w:iCs/>
          <w:color w:val="000000" w:themeColor="text1"/>
        </w:rPr>
        <w:t>X</w:t>
      </w:r>
      <w:r w:rsidRPr="0006680D">
        <w:rPr>
          <w:color w:val="000000" w:themeColor="text1"/>
        </w:rPr>
        <w:t xml:space="preserve"> pillars</w:t>
      </w:r>
      <w:r w:rsidR="00A13D65" w:rsidRPr="0006680D">
        <w:rPr>
          <w:color w:val="000000" w:themeColor="text1"/>
        </w:rPr>
        <w:t>/Themes/Issues</w:t>
      </w:r>
      <w:r w:rsidRPr="0006680D">
        <w:rPr>
          <w:color w:val="000000" w:themeColor="text1"/>
        </w:rPr>
        <w:t xml:space="preserve">. Assessment of the Board’s performance against its </w:t>
      </w:r>
      <w:r w:rsidR="00896D0F" w:rsidRPr="0006680D">
        <w:rPr>
          <w:color w:val="000000" w:themeColor="text1"/>
        </w:rPr>
        <w:t xml:space="preserve">CIDP </w:t>
      </w:r>
      <w:r w:rsidRPr="0006680D">
        <w:rPr>
          <w:color w:val="000000" w:themeColor="text1"/>
        </w:rPr>
        <w:t xml:space="preserve">is done on a quarterly basis. The </w:t>
      </w:r>
      <w:r w:rsidRPr="0006680D">
        <w:rPr>
          <w:i/>
          <w:iCs/>
          <w:color w:val="000000" w:themeColor="text1"/>
        </w:rPr>
        <w:t>XXX</w:t>
      </w:r>
      <w:r w:rsidRPr="0006680D">
        <w:rPr>
          <w:color w:val="000000" w:themeColor="text1"/>
        </w:rPr>
        <w:t xml:space="preserve"> achieved its performance targets set for the </w:t>
      </w:r>
      <w:r w:rsidR="00E11630" w:rsidRPr="0006680D">
        <w:rPr>
          <w:i/>
          <w:iCs/>
          <w:color w:val="000000" w:themeColor="text1"/>
        </w:rPr>
        <w:t xml:space="preserve">FY </w:t>
      </w:r>
      <w:r w:rsidR="004F0A02" w:rsidRPr="0006680D">
        <w:rPr>
          <w:i/>
          <w:iCs/>
          <w:color w:val="000000" w:themeColor="text1"/>
        </w:rPr>
        <w:t>20</w:t>
      </w:r>
      <w:r w:rsidR="00234CBD" w:rsidRPr="0006680D">
        <w:rPr>
          <w:i/>
          <w:iCs/>
          <w:color w:val="000000" w:themeColor="text1"/>
        </w:rPr>
        <w:t>xx</w:t>
      </w:r>
      <w:r w:rsidRPr="0006680D">
        <w:rPr>
          <w:color w:val="000000" w:themeColor="text1"/>
        </w:rPr>
        <w:t xml:space="preserve"> period for its xx strategic pillars, as indicated in the </w:t>
      </w:r>
      <w:r w:rsidR="00760387" w:rsidRPr="0006680D">
        <w:rPr>
          <w:color w:val="000000" w:themeColor="text1"/>
        </w:rPr>
        <w:t xml:space="preserve">table </w:t>
      </w:r>
      <w:r w:rsidRPr="0006680D">
        <w:rPr>
          <w:color w:val="000000" w:themeColor="text1"/>
        </w:rPr>
        <w:t>below:</w:t>
      </w:r>
    </w:p>
    <w:p w14:paraId="69757176" w14:textId="4DAD4791" w:rsidR="00930744" w:rsidRPr="0006680D" w:rsidRDefault="00760387" w:rsidP="00760387">
      <w:pPr>
        <w:spacing w:line="276" w:lineRule="auto"/>
        <w:jc w:val="both"/>
        <w:rPr>
          <w:i/>
          <w:iCs/>
          <w:color w:val="000000" w:themeColor="text1"/>
        </w:rPr>
      </w:pPr>
      <w:r w:rsidRPr="0006680D">
        <w:rPr>
          <w:i/>
          <w:iCs/>
          <w:color w:val="000000" w:themeColor="text1"/>
        </w:rPr>
        <w:t>(NB: Entities can prepare this performance information as per the table below or in a more relevant format suitable for the nature of its activities</w:t>
      </w:r>
      <w:r w:rsidR="00CE62D9" w:rsidRPr="0006680D">
        <w:rPr>
          <w:i/>
          <w:iCs/>
          <w:color w:val="000000" w:themeColor="text1"/>
        </w:rPr>
        <w:t>)</w:t>
      </w:r>
    </w:p>
    <w:p w14:paraId="660510BB" w14:textId="77777777" w:rsidR="00737F55" w:rsidRPr="0006680D" w:rsidRDefault="00737F55" w:rsidP="00760387">
      <w:pPr>
        <w:spacing w:line="276" w:lineRule="auto"/>
        <w:jc w:val="both"/>
        <w:rPr>
          <w:i/>
          <w:iCs/>
          <w:color w:val="000000" w:themeColor="text1"/>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64"/>
        <w:gridCol w:w="1705"/>
        <w:gridCol w:w="1795"/>
        <w:gridCol w:w="1795"/>
        <w:gridCol w:w="1791"/>
      </w:tblGrid>
      <w:tr w:rsidR="0006680D" w:rsidRPr="0006680D" w14:paraId="5A8BF904" w14:textId="77777777" w:rsidTr="00CF3A5C">
        <w:trPr>
          <w:trHeight w:val="962"/>
        </w:trPr>
        <w:tc>
          <w:tcPr>
            <w:tcW w:w="1210" w:type="pct"/>
            <w:shd w:val="clear" w:color="auto" w:fill="0070C0"/>
            <w:vAlign w:val="bottom"/>
          </w:tcPr>
          <w:p w14:paraId="1ADEFC68" w14:textId="4D857B3A" w:rsidR="00625A85" w:rsidRPr="0006680D" w:rsidRDefault="00625A85" w:rsidP="00930744">
            <w:pPr>
              <w:rPr>
                <w:b/>
                <w:bCs/>
                <w:color w:val="000000" w:themeColor="text1"/>
              </w:rPr>
            </w:pPr>
            <w:r w:rsidRPr="0006680D">
              <w:rPr>
                <w:b/>
                <w:bCs/>
                <w:color w:val="000000" w:themeColor="text1"/>
              </w:rPr>
              <w:t>Strategic Pillar</w:t>
            </w:r>
            <w:r w:rsidR="008807B1" w:rsidRPr="0006680D">
              <w:rPr>
                <w:b/>
                <w:bCs/>
                <w:color w:val="000000" w:themeColor="text1"/>
              </w:rPr>
              <w:t>/Theme/Issues</w:t>
            </w:r>
          </w:p>
        </w:tc>
        <w:tc>
          <w:tcPr>
            <w:tcW w:w="912" w:type="pct"/>
            <w:shd w:val="clear" w:color="auto" w:fill="0070C0"/>
            <w:vAlign w:val="bottom"/>
          </w:tcPr>
          <w:p w14:paraId="7785EC1B" w14:textId="77777777" w:rsidR="00625A85" w:rsidRPr="0006680D" w:rsidRDefault="00625A85" w:rsidP="00930744">
            <w:pPr>
              <w:rPr>
                <w:b/>
                <w:color w:val="000000" w:themeColor="text1"/>
              </w:rPr>
            </w:pPr>
            <w:r w:rsidRPr="0006680D">
              <w:rPr>
                <w:b/>
                <w:color w:val="000000" w:themeColor="text1"/>
              </w:rPr>
              <w:t>Objective</w:t>
            </w:r>
          </w:p>
        </w:tc>
        <w:tc>
          <w:tcPr>
            <w:tcW w:w="960" w:type="pct"/>
            <w:shd w:val="clear" w:color="auto" w:fill="0070C0"/>
            <w:vAlign w:val="bottom"/>
          </w:tcPr>
          <w:p w14:paraId="67BFCF34" w14:textId="77777777" w:rsidR="00625A85" w:rsidRPr="0006680D" w:rsidRDefault="00625A85" w:rsidP="00930744">
            <w:pPr>
              <w:rPr>
                <w:b/>
                <w:color w:val="000000" w:themeColor="text1"/>
              </w:rPr>
            </w:pPr>
            <w:r w:rsidRPr="0006680D">
              <w:rPr>
                <w:b/>
                <w:color w:val="000000" w:themeColor="text1"/>
              </w:rPr>
              <w:t>Key Performance Indicators</w:t>
            </w:r>
          </w:p>
        </w:tc>
        <w:tc>
          <w:tcPr>
            <w:tcW w:w="960" w:type="pct"/>
            <w:shd w:val="clear" w:color="auto" w:fill="0070C0"/>
            <w:vAlign w:val="bottom"/>
          </w:tcPr>
          <w:p w14:paraId="447CE06C" w14:textId="77777777" w:rsidR="00625A85" w:rsidRPr="0006680D" w:rsidRDefault="00625A85" w:rsidP="00930744">
            <w:pPr>
              <w:rPr>
                <w:b/>
                <w:color w:val="000000" w:themeColor="text1"/>
              </w:rPr>
            </w:pPr>
            <w:r w:rsidRPr="0006680D">
              <w:rPr>
                <w:b/>
                <w:color w:val="000000" w:themeColor="text1"/>
              </w:rPr>
              <w:t>Activities</w:t>
            </w:r>
          </w:p>
        </w:tc>
        <w:tc>
          <w:tcPr>
            <w:tcW w:w="959" w:type="pct"/>
            <w:shd w:val="clear" w:color="auto" w:fill="0070C0"/>
            <w:vAlign w:val="bottom"/>
          </w:tcPr>
          <w:p w14:paraId="05BA639C" w14:textId="21DB299A" w:rsidR="00625A85" w:rsidRPr="0006680D" w:rsidRDefault="00625A85" w:rsidP="00930744">
            <w:pPr>
              <w:rPr>
                <w:b/>
                <w:color w:val="000000" w:themeColor="text1"/>
              </w:rPr>
            </w:pPr>
            <w:r w:rsidRPr="0006680D">
              <w:rPr>
                <w:b/>
                <w:color w:val="000000" w:themeColor="text1"/>
              </w:rPr>
              <w:t>Achievements</w:t>
            </w:r>
          </w:p>
        </w:tc>
      </w:tr>
      <w:tr w:rsidR="0006680D" w:rsidRPr="0006680D" w14:paraId="017947DF" w14:textId="77777777" w:rsidTr="00CF3A5C">
        <w:trPr>
          <w:trHeight w:val="521"/>
        </w:trPr>
        <w:tc>
          <w:tcPr>
            <w:tcW w:w="1210" w:type="pct"/>
            <w:vAlign w:val="bottom"/>
          </w:tcPr>
          <w:p w14:paraId="32D99450" w14:textId="075D7194" w:rsidR="00E11630" w:rsidRPr="0006680D" w:rsidRDefault="00E11630" w:rsidP="00930744">
            <w:pPr>
              <w:spacing w:line="360" w:lineRule="auto"/>
              <w:rPr>
                <w:b/>
                <w:bCs/>
                <w:color w:val="000000" w:themeColor="text1"/>
              </w:rPr>
            </w:pPr>
            <w:r w:rsidRPr="0006680D">
              <w:rPr>
                <w:color w:val="000000" w:themeColor="text1"/>
              </w:rPr>
              <w:t>Pillar</w:t>
            </w:r>
            <w:r w:rsidR="005E5E46" w:rsidRPr="0006680D">
              <w:rPr>
                <w:color w:val="000000" w:themeColor="text1"/>
              </w:rPr>
              <w:t xml:space="preserve">/ theme/ issue </w:t>
            </w:r>
            <w:r w:rsidRPr="0006680D">
              <w:rPr>
                <w:color w:val="000000" w:themeColor="text1"/>
              </w:rPr>
              <w:t>1:</w:t>
            </w:r>
          </w:p>
        </w:tc>
        <w:tc>
          <w:tcPr>
            <w:tcW w:w="912" w:type="pct"/>
            <w:vAlign w:val="bottom"/>
          </w:tcPr>
          <w:p w14:paraId="601B8D6A" w14:textId="77777777" w:rsidR="00E11630" w:rsidRPr="0006680D" w:rsidRDefault="00E11630" w:rsidP="00930744">
            <w:pPr>
              <w:spacing w:line="360" w:lineRule="auto"/>
              <w:rPr>
                <w:b/>
                <w:color w:val="000000" w:themeColor="text1"/>
              </w:rPr>
            </w:pPr>
          </w:p>
        </w:tc>
        <w:tc>
          <w:tcPr>
            <w:tcW w:w="960" w:type="pct"/>
            <w:vAlign w:val="bottom"/>
          </w:tcPr>
          <w:p w14:paraId="1C0CF8DF" w14:textId="77777777" w:rsidR="00E11630" w:rsidRPr="0006680D" w:rsidRDefault="00E11630" w:rsidP="00930744">
            <w:pPr>
              <w:spacing w:line="360" w:lineRule="auto"/>
              <w:rPr>
                <w:b/>
                <w:color w:val="000000" w:themeColor="text1"/>
              </w:rPr>
            </w:pPr>
          </w:p>
        </w:tc>
        <w:tc>
          <w:tcPr>
            <w:tcW w:w="960" w:type="pct"/>
            <w:vAlign w:val="bottom"/>
          </w:tcPr>
          <w:p w14:paraId="38B442ED" w14:textId="77777777" w:rsidR="00E11630" w:rsidRPr="0006680D" w:rsidRDefault="00E11630" w:rsidP="00930744">
            <w:pPr>
              <w:spacing w:line="360" w:lineRule="auto"/>
              <w:rPr>
                <w:b/>
                <w:color w:val="000000" w:themeColor="text1"/>
              </w:rPr>
            </w:pPr>
          </w:p>
        </w:tc>
        <w:tc>
          <w:tcPr>
            <w:tcW w:w="959" w:type="pct"/>
            <w:vAlign w:val="bottom"/>
          </w:tcPr>
          <w:p w14:paraId="7678559C" w14:textId="77777777" w:rsidR="00E11630" w:rsidRPr="0006680D" w:rsidRDefault="00E11630" w:rsidP="00930744">
            <w:pPr>
              <w:spacing w:line="360" w:lineRule="auto"/>
              <w:rPr>
                <w:b/>
                <w:color w:val="000000" w:themeColor="text1"/>
              </w:rPr>
            </w:pPr>
          </w:p>
        </w:tc>
      </w:tr>
      <w:tr w:rsidR="005E5E46" w:rsidRPr="0006680D" w14:paraId="56DBEB73" w14:textId="77777777" w:rsidTr="00CF3A5C">
        <w:trPr>
          <w:trHeight w:val="449"/>
        </w:trPr>
        <w:tc>
          <w:tcPr>
            <w:tcW w:w="1210" w:type="pct"/>
            <w:vAlign w:val="bottom"/>
          </w:tcPr>
          <w:p w14:paraId="5448464C" w14:textId="4FC809AA" w:rsidR="005E5E46" w:rsidRPr="0006680D" w:rsidRDefault="005E5E46" w:rsidP="00930744">
            <w:pPr>
              <w:spacing w:line="360" w:lineRule="auto"/>
              <w:rPr>
                <w:color w:val="000000" w:themeColor="text1"/>
              </w:rPr>
            </w:pPr>
            <w:r w:rsidRPr="0006680D">
              <w:rPr>
                <w:color w:val="000000" w:themeColor="text1"/>
              </w:rPr>
              <w:t>Pillar/ theme/ issue 1:</w:t>
            </w:r>
          </w:p>
        </w:tc>
        <w:tc>
          <w:tcPr>
            <w:tcW w:w="912" w:type="pct"/>
            <w:vAlign w:val="bottom"/>
          </w:tcPr>
          <w:p w14:paraId="73BDBD21" w14:textId="77777777" w:rsidR="005E5E46" w:rsidRPr="0006680D" w:rsidRDefault="005E5E46" w:rsidP="00930744">
            <w:pPr>
              <w:spacing w:line="360" w:lineRule="auto"/>
              <w:rPr>
                <w:b/>
                <w:color w:val="000000" w:themeColor="text1"/>
              </w:rPr>
            </w:pPr>
          </w:p>
        </w:tc>
        <w:tc>
          <w:tcPr>
            <w:tcW w:w="960" w:type="pct"/>
            <w:vAlign w:val="bottom"/>
          </w:tcPr>
          <w:p w14:paraId="510D8DED" w14:textId="77777777" w:rsidR="005E5E46" w:rsidRPr="0006680D" w:rsidRDefault="005E5E46" w:rsidP="00930744">
            <w:pPr>
              <w:spacing w:line="360" w:lineRule="auto"/>
              <w:rPr>
                <w:b/>
                <w:color w:val="000000" w:themeColor="text1"/>
              </w:rPr>
            </w:pPr>
          </w:p>
        </w:tc>
        <w:tc>
          <w:tcPr>
            <w:tcW w:w="960" w:type="pct"/>
            <w:vAlign w:val="bottom"/>
          </w:tcPr>
          <w:p w14:paraId="100AAF84" w14:textId="77777777" w:rsidR="005E5E46" w:rsidRPr="0006680D" w:rsidRDefault="005E5E46" w:rsidP="00930744">
            <w:pPr>
              <w:spacing w:line="360" w:lineRule="auto"/>
              <w:rPr>
                <w:b/>
                <w:color w:val="000000" w:themeColor="text1"/>
              </w:rPr>
            </w:pPr>
          </w:p>
        </w:tc>
        <w:tc>
          <w:tcPr>
            <w:tcW w:w="959" w:type="pct"/>
            <w:vAlign w:val="bottom"/>
          </w:tcPr>
          <w:p w14:paraId="04FC1C72" w14:textId="77777777" w:rsidR="005E5E46" w:rsidRPr="0006680D" w:rsidRDefault="005E5E46" w:rsidP="00930744">
            <w:pPr>
              <w:spacing w:line="360" w:lineRule="auto"/>
              <w:rPr>
                <w:b/>
                <w:color w:val="000000" w:themeColor="text1"/>
              </w:rPr>
            </w:pPr>
          </w:p>
        </w:tc>
      </w:tr>
    </w:tbl>
    <w:p w14:paraId="526B1F24" w14:textId="77777777" w:rsidR="00737F55" w:rsidRPr="0006680D" w:rsidRDefault="00737F55" w:rsidP="00760387">
      <w:pPr>
        <w:jc w:val="both"/>
        <w:rPr>
          <w:i/>
          <w:color w:val="000000" w:themeColor="text1"/>
        </w:rPr>
      </w:pPr>
    </w:p>
    <w:p w14:paraId="22CE422C" w14:textId="6B14DE6A" w:rsidR="00B47090" w:rsidRPr="0006680D" w:rsidRDefault="00625A85" w:rsidP="00760387">
      <w:pPr>
        <w:jc w:val="both"/>
        <w:rPr>
          <w:i/>
          <w:color w:val="000000" w:themeColor="text1"/>
        </w:rPr>
      </w:pPr>
      <w:r w:rsidRPr="0006680D">
        <w:rPr>
          <w:i/>
          <w:color w:val="000000" w:themeColor="text1"/>
        </w:rPr>
        <w:lastRenderedPageBreak/>
        <w:t>(Under this section therefore, the management should include performance against the strategic objectives of the organisation. The management should outline the strategic Pillars, activities towards their achievement and outputs under each strategic pillar. The organisation should also briefly outline how they have tied achievements to performance contracts)</w:t>
      </w:r>
    </w:p>
    <w:p w14:paraId="1AA57DD9" w14:textId="77777777" w:rsidR="00B47090" w:rsidRPr="0006680D" w:rsidRDefault="00B47090">
      <w:pPr>
        <w:autoSpaceDE/>
        <w:autoSpaceDN/>
        <w:rPr>
          <w:i/>
          <w:color w:val="000000" w:themeColor="text1"/>
        </w:rPr>
      </w:pPr>
      <w:r w:rsidRPr="0006680D">
        <w:rPr>
          <w:i/>
          <w:color w:val="000000" w:themeColor="text1"/>
        </w:rPr>
        <w:br w:type="page"/>
      </w:r>
    </w:p>
    <w:p w14:paraId="5376D270" w14:textId="668A9282" w:rsidR="00CF6174" w:rsidRPr="0006680D" w:rsidRDefault="00B923A5" w:rsidP="00FF1B9B">
      <w:pPr>
        <w:pStyle w:val="Heading1"/>
        <w:numPr>
          <w:ilvl w:val="0"/>
          <w:numId w:val="21"/>
        </w:numPr>
        <w:spacing w:line="360" w:lineRule="auto"/>
        <w:ind w:left="426" w:hanging="426"/>
        <w:rPr>
          <w:color w:val="000000" w:themeColor="text1"/>
        </w:rPr>
      </w:pPr>
      <w:bookmarkStart w:id="15" w:name="_Toc138945729"/>
      <w:bookmarkStart w:id="16" w:name="_Toc233525422"/>
      <w:r w:rsidRPr="0006680D">
        <w:rPr>
          <w:color w:val="000000" w:themeColor="text1"/>
        </w:rPr>
        <w:lastRenderedPageBreak/>
        <w:t>Environmental a</w:t>
      </w:r>
      <w:r w:rsidR="00146432" w:rsidRPr="0006680D">
        <w:rPr>
          <w:color w:val="000000" w:themeColor="text1"/>
        </w:rPr>
        <w:t>nd Sustainability Reporting</w:t>
      </w:r>
      <w:bookmarkEnd w:id="15"/>
      <w:bookmarkEnd w:id="16"/>
    </w:p>
    <w:p w14:paraId="33609DD1" w14:textId="626F6362" w:rsidR="009528FF" w:rsidRPr="0006680D" w:rsidRDefault="00B63A1B" w:rsidP="00B2787A">
      <w:pPr>
        <w:spacing w:line="360" w:lineRule="auto"/>
        <w:rPr>
          <w:b/>
          <w:bCs/>
          <w:color w:val="000000" w:themeColor="text1"/>
        </w:rPr>
      </w:pPr>
      <w:r w:rsidRPr="0006680D">
        <w:rPr>
          <w:b/>
          <w:bCs/>
          <w:color w:val="000000" w:themeColor="text1"/>
        </w:rPr>
        <w:t>(</w:t>
      </w:r>
      <w:r w:rsidR="009528FF" w:rsidRPr="0006680D">
        <w:rPr>
          <w:b/>
          <w:bCs/>
          <w:color w:val="000000" w:themeColor="text1"/>
        </w:rPr>
        <w:t>Two-to-three pages</w:t>
      </w:r>
      <w:r w:rsidRPr="0006680D">
        <w:rPr>
          <w:b/>
          <w:bCs/>
          <w:color w:val="000000" w:themeColor="text1"/>
        </w:rPr>
        <w:t>)</w:t>
      </w:r>
    </w:p>
    <w:p w14:paraId="641F3178" w14:textId="77777777" w:rsidR="00B300E3" w:rsidRPr="008E60AB" w:rsidRDefault="00B300E3" w:rsidP="00FF1B9B">
      <w:pPr>
        <w:pStyle w:val="ListParagraph"/>
        <w:numPr>
          <w:ilvl w:val="0"/>
          <w:numId w:val="22"/>
        </w:numPr>
        <w:tabs>
          <w:tab w:val="left" w:pos="142"/>
        </w:tabs>
        <w:spacing w:line="360" w:lineRule="auto"/>
        <w:ind w:left="630" w:hanging="630"/>
        <w:jc w:val="both"/>
        <w:rPr>
          <w:b/>
          <w:i/>
          <w:iCs/>
          <w:color w:val="000000" w:themeColor="text1"/>
        </w:rPr>
      </w:pPr>
      <w:r w:rsidRPr="008E60AB">
        <w:rPr>
          <w:b/>
          <w:bCs/>
          <w:i/>
          <w:iCs/>
          <w:color w:val="000000" w:themeColor="text1"/>
        </w:rPr>
        <w:t>Sustainability strategy</w:t>
      </w:r>
      <w:r>
        <w:rPr>
          <w:b/>
          <w:bCs/>
          <w:i/>
          <w:iCs/>
          <w:color w:val="000000" w:themeColor="text1"/>
        </w:rPr>
        <w:t xml:space="preserve">, </w:t>
      </w:r>
      <w:r w:rsidRPr="005C45F1">
        <w:rPr>
          <w:b/>
          <w:bCs/>
          <w:i/>
          <w:iCs/>
          <w:color w:val="EE0000"/>
        </w:rPr>
        <w:t>risk management</w:t>
      </w:r>
      <w:r>
        <w:rPr>
          <w:b/>
          <w:bCs/>
          <w:i/>
          <w:iCs/>
          <w:color w:val="EE0000"/>
        </w:rPr>
        <w:t>,</w:t>
      </w:r>
      <w:r w:rsidRPr="008E60AB">
        <w:rPr>
          <w:b/>
          <w:bCs/>
          <w:i/>
          <w:iCs/>
          <w:color w:val="000000" w:themeColor="text1"/>
        </w:rPr>
        <w:t xml:space="preserve"> and profile  </w:t>
      </w:r>
    </w:p>
    <w:p w14:paraId="1BB9AF2C" w14:textId="77777777" w:rsidR="00B300E3" w:rsidRPr="008E60AB" w:rsidRDefault="00B300E3" w:rsidP="00B300E3">
      <w:pPr>
        <w:tabs>
          <w:tab w:val="left" w:pos="142"/>
        </w:tabs>
        <w:spacing w:line="360" w:lineRule="auto"/>
        <w:ind w:left="630"/>
        <w:jc w:val="both"/>
        <w:rPr>
          <w:i/>
          <w:iCs/>
          <w:color w:val="000000" w:themeColor="text1"/>
        </w:rPr>
      </w:pPr>
      <w:r w:rsidRPr="008E60AB">
        <w:rPr>
          <w:i/>
          <w:iCs/>
          <w:color w:val="000000" w:themeColor="text1"/>
        </w:rPr>
        <w:t>The accounting officer should make a broad overview about global political and macroeconomic trends affecting sustainability priorities, e.g. climate change, make reference to international sustainability best practices frameworks e.g. Sustainable Development Goals (SDG) and the entity’s sustainability priorities and policy framework. Discuss the entity’s key achievements, failures and mitigation measures during the reporting period. Provide information on the entity’s service delivery charter and procedures on contracts management e.g. proportion of contracts allocated to local suppliers/contractors/ special groups (Youth, Women) and PWD categories.</w:t>
      </w:r>
    </w:p>
    <w:p w14:paraId="3D81F803" w14:textId="77777777" w:rsidR="00B300E3" w:rsidRPr="008E60AB" w:rsidRDefault="00B300E3" w:rsidP="00FF1B9B">
      <w:pPr>
        <w:pStyle w:val="ListParagraph"/>
        <w:numPr>
          <w:ilvl w:val="0"/>
          <w:numId w:val="22"/>
        </w:numPr>
        <w:tabs>
          <w:tab w:val="left" w:pos="142"/>
        </w:tabs>
        <w:spacing w:line="360" w:lineRule="auto"/>
        <w:ind w:left="630" w:hanging="630"/>
        <w:rPr>
          <w:b/>
          <w:i/>
          <w:iCs/>
          <w:color w:val="000000" w:themeColor="text1"/>
        </w:rPr>
      </w:pPr>
      <w:r w:rsidRPr="008E60AB">
        <w:rPr>
          <w:b/>
          <w:bCs/>
          <w:i/>
          <w:iCs/>
          <w:color w:val="000000" w:themeColor="text1"/>
        </w:rPr>
        <w:t xml:space="preserve">Environmental performance </w:t>
      </w:r>
    </w:p>
    <w:p w14:paraId="3E145A70" w14:textId="77777777" w:rsidR="00B300E3" w:rsidRPr="008E60AB" w:rsidRDefault="00B300E3" w:rsidP="00B300E3">
      <w:pPr>
        <w:pStyle w:val="ListParagraph"/>
        <w:tabs>
          <w:tab w:val="left" w:pos="142"/>
        </w:tabs>
        <w:spacing w:line="360" w:lineRule="auto"/>
        <w:ind w:left="630"/>
        <w:jc w:val="both"/>
        <w:rPr>
          <w:i/>
          <w:iCs/>
          <w:color w:val="000000" w:themeColor="text1"/>
        </w:rPr>
      </w:pPr>
      <w:r w:rsidRPr="008E60AB">
        <w:rPr>
          <w:i/>
          <w:iCs/>
          <w:color w:val="000000" w:themeColor="text1"/>
        </w:rPr>
        <w:t>Outline clearly the environmental policy guiding the organization and provide evidence of implementation of the policy. Outline successes, shortcomings, and mitigation measures, efforts to manage biodiversity, effective waste management  (reduce, reuse, recycle, disposal methods) and efforts to reduce the environmental impact of the organization’s products (e.g. automation of systems-paperless offices, reduced use of plastic bottles, provision of bins for segregation of waste in the compound, packaging that is biodegradable, maintaining vehicles to reduce Co2 emissions). Discuss initiatives around climate change (e.g. climate smart technologies- drought resistant crop varieties, eco-toilets, eco jikos, green buildings- designed with automated lightings, open areas with natural lights, solar lighting and heating system)</w:t>
      </w:r>
    </w:p>
    <w:p w14:paraId="2DDE623D" w14:textId="77777777" w:rsidR="00B300E3" w:rsidRPr="008E60AB" w:rsidRDefault="00B300E3" w:rsidP="00B300E3">
      <w:pPr>
        <w:tabs>
          <w:tab w:val="left" w:pos="142"/>
        </w:tabs>
        <w:spacing w:line="360" w:lineRule="auto"/>
        <w:rPr>
          <w:i/>
          <w:iCs/>
          <w:color w:val="000000" w:themeColor="text1"/>
        </w:rPr>
      </w:pPr>
    </w:p>
    <w:p w14:paraId="476B990C" w14:textId="77777777" w:rsidR="00B300E3" w:rsidRPr="008E60AB" w:rsidRDefault="00B300E3" w:rsidP="00FF1B9B">
      <w:pPr>
        <w:pStyle w:val="ListParagraph"/>
        <w:numPr>
          <w:ilvl w:val="0"/>
          <w:numId w:val="22"/>
        </w:numPr>
        <w:tabs>
          <w:tab w:val="left" w:pos="142"/>
        </w:tabs>
        <w:spacing w:line="360" w:lineRule="auto"/>
        <w:ind w:left="630" w:hanging="630"/>
        <w:rPr>
          <w:b/>
          <w:i/>
          <w:iCs/>
          <w:color w:val="000000" w:themeColor="text1"/>
        </w:rPr>
      </w:pPr>
      <w:r w:rsidRPr="008E60AB">
        <w:rPr>
          <w:b/>
          <w:i/>
          <w:iCs/>
          <w:color w:val="000000" w:themeColor="text1"/>
        </w:rPr>
        <w:t>Employee welfare</w:t>
      </w:r>
    </w:p>
    <w:p w14:paraId="40339670" w14:textId="4A863528" w:rsidR="00B300E3" w:rsidRPr="004F2A27" w:rsidRDefault="00B300E3" w:rsidP="004F2A27">
      <w:pPr>
        <w:tabs>
          <w:tab w:val="left" w:pos="142"/>
        </w:tabs>
        <w:spacing w:line="360" w:lineRule="auto"/>
        <w:ind w:left="630"/>
        <w:jc w:val="both"/>
        <w:rPr>
          <w:i/>
          <w:color w:val="000000" w:themeColor="text1"/>
        </w:rPr>
      </w:pPr>
      <w:r w:rsidRPr="008E60AB">
        <w:rPr>
          <w:rFonts w:eastAsia="Aptos Narrow"/>
          <w:i/>
          <w:iCs/>
          <w:color w:val="000000" w:themeColor="text1"/>
        </w:rPr>
        <w:t>Give an account of the policies guiding the hiring process and whether they take into account the gender ratio (male, female, youth) and PWD, whether they take in stakeholder engagements, and how often the policies are improved. Explain efforts made in improving skills and managing careers, appraisal and reward systems. The organisation should also disclose their policy on safety and compliance with Occupational Safety and Health Act of 2007, (OSHA. Include a review of work-related injuries and evidence of efforts to minimise this.</w:t>
      </w:r>
      <w:r w:rsidRPr="008E60AB">
        <w:rPr>
          <w:b/>
          <w:i/>
          <w:iCs/>
          <w:color w:val="000000" w:themeColor="text1"/>
        </w:rPr>
        <w:br w:type="page"/>
      </w:r>
    </w:p>
    <w:p w14:paraId="161F2DDE" w14:textId="77777777" w:rsidR="00B300E3" w:rsidRPr="008E60AB" w:rsidRDefault="00B300E3" w:rsidP="00FF1B9B">
      <w:pPr>
        <w:pStyle w:val="ListParagraph"/>
        <w:numPr>
          <w:ilvl w:val="0"/>
          <w:numId w:val="22"/>
        </w:numPr>
        <w:tabs>
          <w:tab w:val="left" w:pos="142"/>
        </w:tabs>
        <w:spacing w:line="360" w:lineRule="auto"/>
        <w:ind w:left="630" w:hanging="630"/>
        <w:rPr>
          <w:b/>
          <w:i/>
          <w:iCs/>
          <w:color w:val="000000" w:themeColor="text1"/>
        </w:rPr>
      </w:pPr>
      <w:r w:rsidRPr="008E60AB">
        <w:rPr>
          <w:b/>
          <w:i/>
          <w:iCs/>
          <w:color w:val="000000" w:themeColor="text1"/>
        </w:rPr>
        <w:lastRenderedPageBreak/>
        <w:t xml:space="preserve">Market place practices- </w:t>
      </w:r>
    </w:p>
    <w:p w14:paraId="452F55B2" w14:textId="77777777" w:rsidR="00B300E3" w:rsidRPr="008E60AB" w:rsidRDefault="00B300E3" w:rsidP="00B300E3">
      <w:pPr>
        <w:tabs>
          <w:tab w:val="left" w:pos="142"/>
        </w:tabs>
        <w:spacing w:line="360" w:lineRule="auto"/>
        <w:rPr>
          <w:i/>
          <w:iCs/>
          <w:color w:val="000000" w:themeColor="text1"/>
        </w:rPr>
      </w:pPr>
      <w:r w:rsidRPr="008E60AB">
        <w:rPr>
          <w:i/>
          <w:iCs/>
          <w:color w:val="000000" w:themeColor="text1"/>
        </w:rPr>
        <w:t>The organisation should outline its efforts to:</w:t>
      </w:r>
    </w:p>
    <w:p w14:paraId="43F76268" w14:textId="77777777" w:rsidR="00B300E3" w:rsidRPr="008E60AB" w:rsidRDefault="00B300E3" w:rsidP="00FF1B9B">
      <w:pPr>
        <w:numPr>
          <w:ilvl w:val="0"/>
          <w:numId w:val="20"/>
        </w:numPr>
        <w:tabs>
          <w:tab w:val="left" w:pos="142"/>
        </w:tabs>
        <w:spacing w:line="360" w:lineRule="auto"/>
        <w:rPr>
          <w:b/>
          <w:i/>
          <w:iCs/>
          <w:color w:val="000000" w:themeColor="text1"/>
        </w:rPr>
      </w:pPr>
      <w:r w:rsidRPr="008E60AB">
        <w:rPr>
          <w:b/>
          <w:i/>
          <w:iCs/>
          <w:color w:val="000000" w:themeColor="text1"/>
        </w:rPr>
        <w:t>Responsible competition practice.</w:t>
      </w:r>
    </w:p>
    <w:p w14:paraId="04871A55" w14:textId="77777777" w:rsidR="00B300E3" w:rsidRPr="008E60AB" w:rsidRDefault="00B300E3" w:rsidP="00B300E3">
      <w:pPr>
        <w:spacing w:line="360" w:lineRule="auto"/>
        <w:ind w:left="1440"/>
        <w:jc w:val="both"/>
        <w:rPr>
          <w:i/>
          <w:iCs/>
          <w:color w:val="000000" w:themeColor="text1"/>
        </w:rPr>
      </w:pPr>
      <w:r w:rsidRPr="008E60AB">
        <w:rPr>
          <w:rFonts w:eastAsia="Aptos Narrow"/>
          <w:i/>
          <w:iCs/>
          <w:color w:val="000000" w:themeColor="text1"/>
        </w:rPr>
        <w:t>Explain how the organisation ensures responsible competition practices with issues like anti-corruption, responsible political involvement, fair competition-open tendering and respect for competitors or outline how the entity ensures improved service delivery practices (e.g. Service charter information, Service automation-self-service, Anti-corruption-reporting, brand protection mechanism, cashless payment, public sensitization/outreach, etc.)</w:t>
      </w:r>
    </w:p>
    <w:p w14:paraId="4E09ED98" w14:textId="77777777" w:rsidR="00B300E3" w:rsidRPr="008E60AB" w:rsidRDefault="00B300E3" w:rsidP="00FF1B9B">
      <w:pPr>
        <w:numPr>
          <w:ilvl w:val="0"/>
          <w:numId w:val="20"/>
        </w:numPr>
        <w:spacing w:line="360" w:lineRule="auto"/>
        <w:rPr>
          <w:b/>
          <w:i/>
          <w:iCs/>
          <w:color w:val="000000" w:themeColor="text1"/>
        </w:rPr>
      </w:pPr>
      <w:r w:rsidRPr="008E60AB">
        <w:rPr>
          <w:b/>
          <w:i/>
          <w:iCs/>
          <w:color w:val="000000" w:themeColor="text1"/>
        </w:rPr>
        <w:t xml:space="preserve">Responsible Supply chain and supplier relations </w:t>
      </w:r>
    </w:p>
    <w:p w14:paraId="6DECBB54" w14:textId="77777777" w:rsidR="00B300E3" w:rsidRPr="008E60AB" w:rsidRDefault="00B300E3" w:rsidP="00B300E3">
      <w:pPr>
        <w:spacing w:line="360" w:lineRule="auto"/>
        <w:ind w:left="1440"/>
        <w:rPr>
          <w:i/>
          <w:iCs/>
          <w:color w:val="000000" w:themeColor="text1"/>
        </w:rPr>
      </w:pPr>
      <w:r w:rsidRPr="008E60AB">
        <w:rPr>
          <w:rFonts w:eastAsia="Aptos Narrow"/>
          <w:i/>
          <w:iCs/>
          <w:color w:val="000000" w:themeColor="text1"/>
        </w:rPr>
        <w:t>Explain how the organisation maintains good business practices, treats its own suppliers responsibly by honouring contracts, respecting payment practices and allowing competitive procurement of services.</w:t>
      </w:r>
    </w:p>
    <w:p w14:paraId="2DDB80ED" w14:textId="77777777" w:rsidR="00B300E3" w:rsidRPr="008E60AB" w:rsidRDefault="00B300E3" w:rsidP="00FF1B9B">
      <w:pPr>
        <w:numPr>
          <w:ilvl w:val="0"/>
          <w:numId w:val="20"/>
        </w:numPr>
        <w:spacing w:line="360" w:lineRule="auto"/>
        <w:rPr>
          <w:rFonts w:ascii="Aptos Narrow" w:eastAsia="Aptos Narrow" w:hAnsi="Aptos Narrow" w:cs="Aptos Narrow"/>
          <w:b/>
          <w:i/>
          <w:iCs/>
          <w:color w:val="000000" w:themeColor="text1"/>
        </w:rPr>
      </w:pPr>
      <w:r w:rsidRPr="008E60AB">
        <w:rPr>
          <w:b/>
          <w:i/>
          <w:iCs/>
          <w:color w:val="000000" w:themeColor="text1"/>
        </w:rPr>
        <w:t>Responsible marketing and advertisement</w:t>
      </w:r>
      <w:r w:rsidRPr="008E60AB">
        <w:rPr>
          <w:b/>
          <w:bCs/>
          <w:i/>
          <w:iCs/>
          <w:color w:val="000000" w:themeColor="text1"/>
        </w:rPr>
        <w:t xml:space="preserve"> </w:t>
      </w:r>
      <w:r w:rsidRPr="008E60AB">
        <w:rPr>
          <w:rFonts w:ascii="Aptos Narrow" w:eastAsia="Aptos Narrow" w:hAnsi="Aptos Narrow" w:cs="Aptos Narrow"/>
          <w:b/>
          <w:bCs/>
          <w:i/>
          <w:iCs/>
          <w:color w:val="000000" w:themeColor="text1"/>
        </w:rPr>
        <w:t>or Responsible engagement with the citizens.</w:t>
      </w:r>
    </w:p>
    <w:p w14:paraId="58EDBDDE" w14:textId="77777777" w:rsidR="00B300E3" w:rsidRPr="008E60AB" w:rsidRDefault="00B300E3" w:rsidP="00B300E3">
      <w:pPr>
        <w:spacing w:line="360" w:lineRule="auto"/>
        <w:ind w:left="1440"/>
        <w:jc w:val="both"/>
        <w:rPr>
          <w:i/>
          <w:iCs/>
          <w:color w:val="000000" w:themeColor="text1"/>
        </w:rPr>
      </w:pPr>
      <w:r w:rsidRPr="008E60AB">
        <w:rPr>
          <w:rFonts w:eastAsia="Aptos Narrow"/>
          <w:i/>
          <w:iCs/>
          <w:color w:val="000000" w:themeColor="text1"/>
        </w:rPr>
        <w:t>Outline efforts to maintain ethical marketing practices (e.g. avoiding false or exaggerated promises, avoiding anti-social advertisement, giving adequate information, respecting consumers) Or discuss how the entity’s efforts in ensuring its outreach and sensitization practices are ethical and responsible (regular media, website briefs, holding consultative forums, avoiding false or exaggerated promises, giving adequate information, respecting diversity )</w:t>
      </w:r>
    </w:p>
    <w:p w14:paraId="3399C936" w14:textId="77777777" w:rsidR="00B300E3" w:rsidRPr="008E60AB" w:rsidRDefault="00B300E3" w:rsidP="00FF1B9B">
      <w:pPr>
        <w:numPr>
          <w:ilvl w:val="0"/>
          <w:numId w:val="20"/>
        </w:numPr>
        <w:spacing w:line="360" w:lineRule="auto"/>
        <w:rPr>
          <w:b/>
          <w:bCs/>
          <w:i/>
          <w:iCs/>
          <w:color w:val="000000" w:themeColor="text1"/>
        </w:rPr>
      </w:pPr>
      <w:r w:rsidRPr="008E60AB">
        <w:rPr>
          <w:b/>
          <w:bCs/>
          <w:i/>
          <w:iCs/>
          <w:color w:val="000000" w:themeColor="text1"/>
        </w:rPr>
        <w:t>Product stewardship or Awareness creation</w:t>
      </w:r>
    </w:p>
    <w:p w14:paraId="2DC8F51C" w14:textId="77777777" w:rsidR="00B300E3" w:rsidRPr="008E60AB" w:rsidRDefault="00B300E3" w:rsidP="00B300E3">
      <w:pPr>
        <w:spacing w:line="360" w:lineRule="auto"/>
        <w:ind w:left="1440"/>
        <w:jc w:val="both"/>
        <w:rPr>
          <w:i/>
          <w:iCs/>
          <w:color w:val="000000" w:themeColor="text1"/>
        </w:rPr>
      </w:pPr>
      <w:r w:rsidRPr="008E60AB">
        <w:rPr>
          <w:i/>
          <w:iCs/>
          <w:color w:val="000000" w:themeColor="text1"/>
        </w:rPr>
        <w:t>Outline efforts to safeguard consumer rights and interests issues include protection of health and safety, providing adequate product information, dispute resolution and redress, consumer data and privacy protection) or how the entity safeguards citizens’ rights and interests (Providing adequate service information e.g. NHIF/SHA, NSSF, application of licenses, ID, Passport, logbook, connection to power, water, right to representation when arrested/ bail, right to peaceful demonstration, dispute resolution and redress, whistle blowers rights, citizen data and privacy protection)</w:t>
      </w:r>
    </w:p>
    <w:p w14:paraId="116FFA82" w14:textId="77777777" w:rsidR="00B300E3" w:rsidRPr="008E60AB" w:rsidRDefault="00B300E3" w:rsidP="00B300E3">
      <w:pPr>
        <w:autoSpaceDE/>
        <w:autoSpaceDN/>
        <w:rPr>
          <w:b/>
          <w:bCs/>
          <w:i/>
          <w:iCs/>
          <w:color w:val="000000" w:themeColor="text1"/>
        </w:rPr>
      </w:pPr>
      <w:r w:rsidRPr="008E60AB">
        <w:rPr>
          <w:b/>
          <w:bCs/>
          <w:i/>
          <w:iCs/>
          <w:color w:val="000000" w:themeColor="text1"/>
        </w:rPr>
        <w:br w:type="page"/>
      </w:r>
    </w:p>
    <w:p w14:paraId="0FE9FDB5" w14:textId="77777777" w:rsidR="00B300E3" w:rsidRPr="008E60AB" w:rsidRDefault="00B300E3" w:rsidP="00FF1B9B">
      <w:pPr>
        <w:pStyle w:val="ListParagraph"/>
        <w:numPr>
          <w:ilvl w:val="0"/>
          <w:numId w:val="22"/>
        </w:numPr>
        <w:tabs>
          <w:tab w:val="left" w:pos="142"/>
        </w:tabs>
        <w:spacing w:line="360" w:lineRule="auto"/>
        <w:ind w:left="630" w:hanging="630"/>
        <w:rPr>
          <w:b/>
          <w:bCs/>
          <w:i/>
          <w:iCs/>
          <w:color w:val="000000" w:themeColor="text1"/>
        </w:rPr>
      </w:pPr>
      <w:r w:rsidRPr="008E60AB">
        <w:rPr>
          <w:b/>
          <w:bCs/>
          <w:i/>
          <w:iCs/>
          <w:color w:val="000000" w:themeColor="text1"/>
        </w:rPr>
        <w:lastRenderedPageBreak/>
        <w:t xml:space="preserve">Corporate Social Responsibility / Community Engagements </w:t>
      </w:r>
    </w:p>
    <w:p w14:paraId="1EB6D03D" w14:textId="77777777" w:rsidR="00B300E3" w:rsidRPr="008E60AB" w:rsidRDefault="00B300E3" w:rsidP="00B300E3">
      <w:pPr>
        <w:spacing w:line="360" w:lineRule="auto"/>
        <w:ind w:left="630"/>
        <w:jc w:val="both"/>
        <w:rPr>
          <w:i/>
          <w:iCs/>
          <w:color w:val="000000" w:themeColor="text1"/>
        </w:rPr>
      </w:pPr>
      <w:r w:rsidRPr="008E60AB">
        <w:rPr>
          <w:i/>
          <w:iCs/>
          <w:color w:val="000000" w:themeColor="text1"/>
        </w:rPr>
        <w:t>(The report discusses the details of Corporate Social Responsibility (CSR) activities carried out in the reporting period and the impact to the society.) The activities should be limited to the co-mandate of the entity. For example, Kenya Forest Services could report social investments arising from partnering with communities to propagate seedlings and then they buy back, agroforestry where the community is allowed to farm and take care of seedlings or an initiative supporting a community to use energy savings Jikos. Provide evidence of community engagement including charitable giving (cash and material), Corporate Social Investment (e.g. schools, dams, roads, boreholes, health facilities etc.) and other forms of community engagements (e.g. tree planting, free clinics, scholarships and bursaries awarded etc.). Or evidence of public participation, sensitization and civic education (e.g. in Law and by-laws formulation, budget</w:t>
      </w:r>
      <w:r>
        <w:rPr>
          <w:i/>
          <w:iCs/>
          <w:color w:val="000000" w:themeColor="text1"/>
        </w:rPr>
        <w:t>-</w:t>
      </w:r>
      <w:r w:rsidRPr="008E60AB">
        <w:rPr>
          <w:i/>
          <w:iCs/>
          <w:color w:val="000000" w:themeColor="text1"/>
        </w:rPr>
        <w:t>making processes, community consultation on proposed development projects in their areas)</w:t>
      </w:r>
    </w:p>
    <w:p w14:paraId="3DDE38C7" w14:textId="7173CD03" w:rsidR="00B55C3A" w:rsidRPr="006A180F" w:rsidRDefault="00B55C3A" w:rsidP="006A180F">
      <w:pPr>
        <w:autoSpaceDE/>
        <w:autoSpaceDN/>
        <w:rPr>
          <w:b/>
          <w:color w:val="000000" w:themeColor="text1"/>
        </w:rPr>
      </w:pPr>
      <w:r w:rsidRPr="0006680D">
        <w:rPr>
          <w:i/>
          <w:color w:val="000000" w:themeColor="text1"/>
        </w:rPr>
        <w:br w:type="page"/>
      </w:r>
    </w:p>
    <w:p w14:paraId="443748F3" w14:textId="3BB81EED" w:rsidR="005008ED" w:rsidRPr="0006680D" w:rsidRDefault="00B923A5" w:rsidP="00FF1B9B">
      <w:pPr>
        <w:pStyle w:val="Heading1"/>
        <w:numPr>
          <w:ilvl w:val="0"/>
          <w:numId w:val="21"/>
        </w:numPr>
        <w:spacing w:line="360" w:lineRule="auto"/>
        <w:ind w:hanging="720"/>
        <w:rPr>
          <w:color w:val="000000" w:themeColor="text1"/>
        </w:rPr>
      </w:pPr>
      <w:bookmarkStart w:id="17" w:name="_Toc138945730"/>
      <w:bookmarkStart w:id="18" w:name="_Toc233525423"/>
      <w:r w:rsidRPr="0006680D">
        <w:rPr>
          <w:color w:val="000000" w:themeColor="text1"/>
        </w:rPr>
        <w:lastRenderedPageBreak/>
        <w:t>Report o</w:t>
      </w:r>
      <w:r w:rsidR="00146432" w:rsidRPr="0006680D">
        <w:rPr>
          <w:color w:val="000000" w:themeColor="text1"/>
        </w:rPr>
        <w:t xml:space="preserve">f </w:t>
      </w:r>
      <w:r w:rsidR="00175ECD" w:rsidRPr="0006680D">
        <w:rPr>
          <w:color w:val="000000" w:themeColor="text1"/>
        </w:rPr>
        <w:t>the</w:t>
      </w:r>
      <w:r w:rsidR="00146432" w:rsidRPr="0006680D">
        <w:rPr>
          <w:color w:val="000000" w:themeColor="text1"/>
        </w:rPr>
        <w:t xml:space="preserve"> Directors</w:t>
      </w:r>
      <w:bookmarkEnd w:id="17"/>
      <w:bookmarkEnd w:id="18"/>
    </w:p>
    <w:p w14:paraId="0666857B" w14:textId="17511B6E" w:rsidR="00C1367C" w:rsidRPr="0006680D" w:rsidRDefault="00C1367C" w:rsidP="00B2787A">
      <w:pPr>
        <w:spacing w:line="360" w:lineRule="auto"/>
        <w:jc w:val="both"/>
        <w:rPr>
          <w:color w:val="000000" w:themeColor="text1"/>
        </w:rPr>
      </w:pPr>
      <w:r w:rsidRPr="0006680D">
        <w:rPr>
          <w:color w:val="000000" w:themeColor="text1"/>
        </w:rPr>
        <w:t xml:space="preserve">The Directors submit their report together with the audited financial statements for the year ended June 30, </w:t>
      </w:r>
      <w:r w:rsidR="00B55C3A" w:rsidRPr="0006680D">
        <w:rPr>
          <w:color w:val="000000" w:themeColor="text1"/>
        </w:rPr>
        <w:t>20</w:t>
      </w:r>
      <w:r w:rsidR="00CE7CA4" w:rsidRPr="0006680D">
        <w:rPr>
          <w:color w:val="000000" w:themeColor="text1"/>
        </w:rPr>
        <w:t>xx</w:t>
      </w:r>
      <w:r w:rsidR="00B55C3A" w:rsidRPr="0006680D">
        <w:rPr>
          <w:color w:val="000000" w:themeColor="text1"/>
        </w:rPr>
        <w:t>,</w:t>
      </w:r>
      <w:r w:rsidRPr="0006680D">
        <w:rPr>
          <w:color w:val="000000" w:themeColor="text1"/>
        </w:rPr>
        <w:t xml:space="preserve"> which show the state of the </w:t>
      </w:r>
      <w:r w:rsidR="00E80625" w:rsidRPr="0006680D">
        <w:rPr>
          <w:i/>
          <w:color w:val="000000" w:themeColor="text1"/>
        </w:rPr>
        <w:t>Entity</w:t>
      </w:r>
      <w:r w:rsidRPr="0006680D">
        <w:rPr>
          <w:i/>
          <w:color w:val="000000" w:themeColor="text1"/>
        </w:rPr>
        <w:t>’s</w:t>
      </w:r>
      <w:r w:rsidRPr="0006680D">
        <w:rPr>
          <w:color w:val="000000" w:themeColor="text1"/>
        </w:rPr>
        <w:t xml:space="preserve"> affairs.</w:t>
      </w:r>
    </w:p>
    <w:p w14:paraId="261B85E5" w14:textId="77777777" w:rsidR="00C1367C" w:rsidRPr="0006680D" w:rsidRDefault="00C1367C" w:rsidP="00B2787A">
      <w:pPr>
        <w:spacing w:line="360" w:lineRule="auto"/>
        <w:rPr>
          <w:color w:val="000000" w:themeColor="text1"/>
          <w:sz w:val="10"/>
          <w:szCs w:val="10"/>
        </w:rPr>
      </w:pPr>
    </w:p>
    <w:p w14:paraId="6EC1A5BA" w14:textId="335B4ACC" w:rsidR="00C1367C" w:rsidRPr="0006680D" w:rsidRDefault="00C1367C" w:rsidP="00FF1B9B">
      <w:pPr>
        <w:pStyle w:val="ListParagraph"/>
        <w:numPr>
          <w:ilvl w:val="0"/>
          <w:numId w:val="23"/>
        </w:numPr>
        <w:spacing w:line="360" w:lineRule="auto"/>
        <w:ind w:left="709" w:hanging="709"/>
        <w:rPr>
          <w:b/>
          <w:color w:val="000000" w:themeColor="text1"/>
        </w:rPr>
      </w:pPr>
      <w:r w:rsidRPr="0006680D">
        <w:rPr>
          <w:b/>
          <w:color w:val="000000" w:themeColor="text1"/>
        </w:rPr>
        <w:t>Principal activities</w:t>
      </w:r>
    </w:p>
    <w:p w14:paraId="15FFD618" w14:textId="49F844D5" w:rsidR="00C1367C" w:rsidRPr="0006680D" w:rsidRDefault="00C1367C" w:rsidP="00B2787A">
      <w:pPr>
        <w:spacing w:line="360" w:lineRule="auto"/>
        <w:jc w:val="both"/>
        <w:rPr>
          <w:color w:val="000000" w:themeColor="text1"/>
        </w:rPr>
      </w:pPr>
      <w:r w:rsidRPr="0006680D">
        <w:rPr>
          <w:color w:val="000000" w:themeColor="text1"/>
        </w:rPr>
        <w:t xml:space="preserve">The principal activities of the </w:t>
      </w:r>
      <w:r w:rsidR="00E80625" w:rsidRPr="0006680D">
        <w:rPr>
          <w:color w:val="000000" w:themeColor="text1"/>
        </w:rPr>
        <w:t>Entity</w:t>
      </w:r>
      <w:r w:rsidRPr="0006680D">
        <w:rPr>
          <w:color w:val="000000" w:themeColor="text1"/>
        </w:rPr>
        <w:t xml:space="preserve"> are ….</w:t>
      </w:r>
    </w:p>
    <w:p w14:paraId="12C52493" w14:textId="77777777" w:rsidR="00C1367C" w:rsidRPr="0006680D" w:rsidRDefault="00C1367C" w:rsidP="00B2787A">
      <w:pPr>
        <w:spacing w:line="360" w:lineRule="auto"/>
        <w:rPr>
          <w:color w:val="000000" w:themeColor="text1"/>
          <w:sz w:val="14"/>
          <w:szCs w:val="14"/>
        </w:rPr>
      </w:pPr>
    </w:p>
    <w:p w14:paraId="3018C451" w14:textId="47294A72" w:rsidR="00C1367C" w:rsidRPr="0006680D" w:rsidRDefault="00C1367C" w:rsidP="00FF1B9B">
      <w:pPr>
        <w:pStyle w:val="ListParagraph"/>
        <w:numPr>
          <w:ilvl w:val="0"/>
          <w:numId w:val="23"/>
        </w:numPr>
        <w:spacing w:line="360" w:lineRule="auto"/>
        <w:ind w:left="567" w:hanging="567"/>
        <w:rPr>
          <w:b/>
          <w:color w:val="000000" w:themeColor="text1"/>
        </w:rPr>
      </w:pPr>
      <w:r w:rsidRPr="0006680D">
        <w:rPr>
          <w:b/>
          <w:color w:val="000000" w:themeColor="text1"/>
        </w:rPr>
        <w:t>Results</w:t>
      </w:r>
    </w:p>
    <w:p w14:paraId="6C21C5F3" w14:textId="6DC86B58" w:rsidR="00C1367C" w:rsidRPr="0006680D" w:rsidRDefault="00C1367C" w:rsidP="00B2787A">
      <w:pPr>
        <w:spacing w:line="360" w:lineRule="auto"/>
        <w:jc w:val="both"/>
        <w:rPr>
          <w:color w:val="000000" w:themeColor="text1"/>
        </w:rPr>
      </w:pPr>
      <w:r w:rsidRPr="0006680D">
        <w:rPr>
          <w:color w:val="000000" w:themeColor="text1"/>
        </w:rPr>
        <w:t xml:space="preserve">The results of the </w:t>
      </w:r>
      <w:r w:rsidR="00E80625" w:rsidRPr="0006680D">
        <w:rPr>
          <w:color w:val="000000" w:themeColor="text1"/>
        </w:rPr>
        <w:t>Entity</w:t>
      </w:r>
      <w:r w:rsidRPr="0006680D">
        <w:rPr>
          <w:color w:val="000000" w:themeColor="text1"/>
        </w:rPr>
        <w:t xml:space="preserve"> for the year ended June 30, </w:t>
      </w:r>
      <w:r w:rsidR="00B55C3A" w:rsidRPr="0006680D">
        <w:rPr>
          <w:color w:val="000000" w:themeColor="text1"/>
        </w:rPr>
        <w:t>20</w:t>
      </w:r>
      <w:r w:rsidR="0079664E" w:rsidRPr="0006680D">
        <w:rPr>
          <w:color w:val="000000" w:themeColor="text1"/>
        </w:rPr>
        <w:t>xx</w:t>
      </w:r>
      <w:r w:rsidR="00B55C3A" w:rsidRPr="0006680D">
        <w:rPr>
          <w:color w:val="000000" w:themeColor="text1"/>
        </w:rPr>
        <w:t>,</w:t>
      </w:r>
      <w:r w:rsidRPr="0006680D">
        <w:rPr>
          <w:color w:val="000000" w:themeColor="text1"/>
        </w:rPr>
        <w:t xml:space="preserve"> are set out on page ….</w:t>
      </w:r>
    </w:p>
    <w:p w14:paraId="66B3E167" w14:textId="77777777" w:rsidR="00C1367C" w:rsidRPr="0006680D" w:rsidRDefault="00C1367C" w:rsidP="00B2787A">
      <w:pPr>
        <w:spacing w:line="360" w:lineRule="auto"/>
        <w:rPr>
          <w:color w:val="000000" w:themeColor="text1"/>
          <w:sz w:val="14"/>
          <w:szCs w:val="14"/>
        </w:rPr>
      </w:pPr>
    </w:p>
    <w:p w14:paraId="79DEBD5D" w14:textId="5F680829" w:rsidR="00C1367C" w:rsidRPr="0006680D" w:rsidRDefault="00C1367C" w:rsidP="00FF1B9B">
      <w:pPr>
        <w:pStyle w:val="ListParagraph"/>
        <w:numPr>
          <w:ilvl w:val="0"/>
          <w:numId w:val="23"/>
        </w:numPr>
        <w:spacing w:line="360" w:lineRule="auto"/>
        <w:ind w:left="567" w:hanging="567"/>
        <w:rPr>
          <w:b/>
          <w:color w:val="000000" w:themeColor="text1"/>
        </w:rPr>
      </w:pPr>
      <w:r w:rsidRPr="0006680D">
        <w:rPr>
          <w:b/>
          <w:color w:val="000000" w:themeColor="text1"/>
        </w:rPr>
        <w:t>Directors</w:t>
      </w:r>
    </w:p>
    <w:p w14:paraId="7113A054" w14:textId="0B70CEF7" w:rsidR="00C1367C" w:rsidRPr="0006680D" w:rsidRDefault="00C1367C" w:rsidP="00B2787A">
      <w:pPr>
        <w:spacing w:line="360" w:lineRule="auto"/>
        <w:jc w:val="both"/>
        <w:rPr>
          <w:color w:val="000000" w:themeColor="text1"/>
        </w:rPr>
      </w:pPr>
      <w:r w:rsidRPr="0006680D">
        <w:rPr>
          <w:color w:val="000000" w:themeColor="text1"/>
        </w:rPr>
        <w:t>The members of the Board of Directors who served du</w:t>
      </w:r>
      <w:r w:rsidR="002C3145" w:rsidRPr="0006680D">
        <w:rPr>
          <w:color w:val="000000" w:themeColor="text1"/>
        </w:rPr>
        <w:t xml:space="preserve">ring the year are shown on page </w:t>
      </w:r>
      <w:r w:rsidR="002C3145" w:rsidRPr="0006680D">
        <w:rPr>
          <w:i/>
          <w:iCs/>
          <w:color w:val="000000" w:themeColor="text1"/>
        </w:rPr>
        <w:t>xxx</w:t>
      </w:r>
      <w:r w:rsidR="002C3145" w:rsidRPr="0006680D">
        <w:rPr>
          <w:color w:val="000000" w:themeColor="text1"/>
        </w:rPr>
        <w:t xml:space="preserve">. During the year </w:t>
      </w:r>
      <w:r w:rsidR="002C3145" w:rsidRPr="0006680D">
        <w:rPr>
          <w:i/>
          <w:iCs/>
          <w:color w:val="000000" w:themeColor="text1"/>
        </w:rPr>
        <w:t>xxx</w:t>
      </w:r>
      <w:r w:rsidR="002C3145" w:rsidRPr="0006680D">
        <w:rPr>
          <w:color w:val="000000" w:themeColor="text1"/>
        </w:rPr>
        <w:t xml:space="preserve"> </w:t>
      </w:r>
      <w:r w:rsidR="00641DC3" w:rsidRPr="0006680D">
        <w:rPr>
          <w:color w:val="000000" w:themeColor="text1"/>
        </w:rPr>
        <w:t>d</w:t>
      </w:r>
      <w:r w:rsidR="002C3145" w:rsidRPr="0006680D">
        <w:rPr>
          <w:color w:val="000000" w:themeColor="text1"/>
        </w:rPr>
        <w:t xml:space="preserve">irector retired/ resigned and </w:t>
      </w:r>
      <w:r w:rsidR="002C3145" w:rsidRPr="0006680D">
        <w:rPr>
          <w:i/>
          <w:iCs/>
          <w:color w:val="000000" w:themeColor="text1"/>
        </w:rPr>
        <w:t>xxx</w:t>
      </w:r>
      <w:r w:rsidR="002C3145" w:rsidRPr="0006680D">
        <w:rPr>
          <w:color w:val="000000" w:themeColor="text1"/>
        </w:rPr>
        <w:t xml:space="preserve"> was appointed with effect from </w:t>
      </w:r>
      <w:r w:rsidR="002C3145" w:rsidRPr="0006680D">
        <w:rPr>
          <w:i/>
          <w:iCs/>
          <w:color w:val="000000" w:themeColor="text1"/>
        </w:rPr>
        <w:t>xxx</w:t>
      </w:r>
      <w:r w:rsidR="002C3145" w:rsidRPr="0006680D">
        <w:rPr>
          <w:color w:val="000000" w:themeColor="text1"/>
        </w:rPr>
        <w:t xml:space="preserve"> date.</w:t>
      </w:r>
    </w:p>
    <w:p w14:paraId="18FAA6FC" w14:textId="77777777" w:rsidR="004773CE" w:rsidRPr="0006680D" w:rsidRDefault="004773CE" w:rsidP="00B2787A">
      <w:pPr>
        <w:spacing w:line="360" w:lineRule="auto"/>
        <w:jc w:val="both"/>
        <w:rPr>
          <w:color w:val="000000" w:themeColor="text1"/>
          <w:sz w:val="14"/>
          <w:szCs w:val="14"/>
        </w:rPr>
      </w:pPr>
    </w:p>
    <w:p w14:paraId="4499816E" w14:textId="77777777" w:rsidR="00F5089A" w:rsidRPr="0006680D" w:rsidRDefault="00F5089A" w:rsidP="00B2787A">
      <w:pPr>
        <w:spacing w:line="360" w:lineRule="auto"/>
        <w:jc w:val="both"/>
        <w:rPr>
          <w:color w:val="000000" w:themeColor="text1"/>
          <w:sz w:val="12"/>
          <w:szCs w:val="12"/>
        </w:rPr>
      </w:pPr>
    </w:p>
    <w:p w14:paraId="31763EF2" w14:textId="2F4C67B0" w:rsidR="00C1367C" w:rsidRPr="0006680D" w:rsidRDefault="00C1367C" w:rsidP="00FF1B9B">
      <w:pPr>
        <w:pStyle w:val="ListParagraph"/>
        <w:numPr>
          <w:ilvl w:val="0"/>
          <w:numId w:val="23"/>
        </w:numPr>
        <w:spacing w:line="360" w:lineRule="auto"/>
        <w:ind w:left="567" w:hanging="567"/>
        <w:rPr>
          <w:b/>
          <w:color w:val="000000" w:themeColor="text1"/>
        </w:rPr>
      </w:pPr>
      <w:r w:rsidRPr="0006680D">
        <w:rPr>
          <w:b/>
          <w:color w:val="000000" w:themeColor="text1"/>
        </w:rPr>
        <w:t>Auditors</w:t>
      </w:r>
    </w:p>
    <w:p w14:paraId="2059A6D4" w14:textId="71630CE4" w:rsidR="00C1367C" w:rsidRPr="0006680D" w:rsidRDefault="00B923A5" w:rsidP="00B2787A">
      <w:pPr>
        <w:spacing w:line="360" w:lineRule="auto"/>
        <w:jc w:val="both"/>
        <w:rPr>
          <w:color w:val="000000" w:themeColor="text1"/>
        </w:rPr>
      </w:pPr>
      <w:r w:rsidRPr="0006680D">
        <w:rPr>
          <w:color w:val="000000" w:themeColor="text1"/>
        </w:rPr>
        <w:t>The Auditor-</w:t>
      </w:r>
      <w:r w:rsidR="00C1367C" w:rsidRPr="0006680D">
        <w:rPr>
          <w:color w:val="000000" w:themeColor="text1"/>
        </w:rPr>
        <w:t xml:space="preserve">General is responsible for the statutory audit of the </w:t>
      </w:r>
      <w:r w:rsidR="00E80625" w:rsidRPr="0006680D">
        <w:rPr>
          <w:i/>
          <w:color w:val="000000" w:themeColor="text1"/>
        </w:rPr>
        <w:t>Entity</w:t>
      </w:r>
      <w:r w:rsidR="00C1367C" w:rsidRPr="0006680D">
        <w:rPr>
          <w:color w:val="000000" w:themeColor="text1"/>
        </w:rPr>
        <w:t xml:space="preserve"> in accordance with </w:t>
      </w:r>
      <w:r w:rsidR="00506BB5" w:rsidRPr="0006680D">
        <w:rPr>
          <w:color w:val="000000" w:themeColor="text1"/>
        </w:rPr>
        <w:t>Article 229 of the Constitution of Kenya</w:t>
      </w:r>
      <w:r w:rsidR="00506BB5" w:rsidRPr="0006680D" w:rsidDel="00506BB5">
        <w:rPr>
          <w:color w:val="000000" w:themeColor="text1"/>
        </w:rPr>
        <w:t xml:space="preserve"> </w:t>
      </w:r>
      <w:r w:rsidR="002C3145" w:rsidRPr="0006680D">
        <w:rPr>
          <w:color w:val="000000" w:themeColor="text1"/>
        </w:rPr>
        <w:t>and the Public Audit Act 2015</w:t>
      </w:r>
      <w:r w:rsidR="00223E9F" w:rsidRPr="0006680D">
        <w:rPr>
          <w:color w:val="000000" w:themeColor="text1"/>
        </w:rPr>
        <w:t xml:space="preserve"> or </w:t>
      </w:r>
      <w:r w:rsidR="00C1367C" w:rsidRPr="0006680D">
        <w:rPr>
          <w:color w:val="000000" w:themeColor="text1"/>
        </w:rPr>
        <w:t xml:space="preserve">XYZ Certified Public Accountants were nominated by the Auditor General to carry out the audit of the </w:t>
      </w:r>
      <w:r w:rsidR="00E80625" w:rsidRPr="0006680D">
        <w:rPr>
          <w:i/>
          <w:color w:val="000000" w:themeColor="text1"/>
        </w:rPr>
        <w:t>Entity</w:t>
      </w:r>
      <w:r w:rsidR="00C1367C" w:rsidRPr="0006680D">
        <w:rPr>
          <w:color w:val="000000" w:themeColor="text1"/>
        </w:rPr>
        <w:t xml:space="preserve"> for the year/period ended June </w:t>
      </w:r>
      <w:r w:rsidR="00C1367C" w:rsidRPr="0006680D">
        <w:rPr>
          <w:i/>
          <w:iCs/>
          <w:color w:val="000000" w:themeColor="text1"/>
        </w:rPr>
        <w:t xml:space="preserve">30, </w:t>
      </w:r>
      <w:r w:rsidR="00630D46" w:rsidRPr="0006680D">
        <w:rPr>
          <w:i/>
          <w:iCs/>
          <w:color w:val="000000" w:themeColor="text1"/>
        </w:rPr>
        <w:t>20</w:t>
      </w:r>
      <w:r w:rsidR="0036596B" w:rsidRPr="0006680D">
        <w:rPr>
          <w:i/>
          <w:iCs/>
          <w:color w:val="000000" w:themeColor="text1"/>
        </w:rPr>
        <w:t>xx</w:t>
      </w:r>
      <w:r w:rsidR="00630D46" w:rsidRPr="0006680D">
        <w:rPr>
          <w:color w:val="000000" w:themeColor="text1"/>
        </w:rPr>
        <w:t>,</w:t>
      </w:r>
      <w:r w:rsidR="00223E9F" w:rsidRPr="0006680D">
        <w:rPr>
          <w:color w:val="000000" w:themeColor="text1"/>
        </w:rPr>
        <w:t xml:space="preserve"> in accordance to section </w:t>
      </w:r>
      <w:r w:rsidR="00506BB5" w:rsidRPr="0006680D">
        <w:rPr>
          <w:color w:val="000000" w:themeColor="text1"/>
        </w:rPr>
        <w:t xml:space="preserve">23 </w:t>
      </w:r>
      <w:r w:rsidR="00223E9F" w:rsidRPr="0006680D">
        <w:rPr>
          <w:color w:val="000000" w:themeColor="text1"/>
        </w:rPr>
        <w:t xml:space="preserve">of the Public Audit Act, 2015 which empowers the Auditor General to </w:t>
      </w:r>
      <w:r w:rsidR="00DE022A" w:rsidRPr="0006680D">
        <w:rPr>
          <w:color w:val="000000" w:themeColor="text1"/>
        </w:rPr>
        <w:t>appoint an auditor to audit on his behalf.</w:t>
      </w:r>
    </w:p>
    <w:p w14:paraId="091F1B42" w14:textId="77777777" w:rsidR="00584C83" w:rsidRPr="0006680D" w:rsidRDefault="00584C83" w:rsidP="00B2787A">
      <w:pPr>
        <w:spacing w:line="360" w:lineRule="auto"/>
        <w:rPr>
          <w:color w:val="000000" w:themeColor="text1"/>
          <w:sz w:val="14"/>
          <w:szCs w:val="14"/>
        </w:rPr>
      </w:pPr>
    </w:p>
    <w:p w14:paraId="3F389C6D" w14:textId="1E3B8F55" w:rsidR="00C1367C" w:rsidRPr="0006680D" w:rsidRDefault="00C1367C" w:rsidP="00B2787A">
      <w:pPr>
        <w:spacing w:line="360" w:lineRule="auto"/>
        <w:rPr>
          <w:color w:val="000000" w:themeColor="text1"/>
        </w:rPr>
      </w:pPr>
      <w:r w:rsidRPr="0006680D">
        <w:rPr>
          <w:color w:val="000000" w:themeColor="text1"/>
        </w:rPr>
        <w:t>By Order of the Board</w:t>
      </w:r>
    </w:p>
    <w:p w14:paraId="6DF660BB" w14:textId="0A55982A" w:rsidR="00584C83" w:rsidRPr="0006680D" w:rsidRDefault="00584C83" w:rsidP="00B2787A">
      <w:pPr>
        <w:spacing w:line="360" w:lineRule="auto"/>
        <w:rPr>
          <w:color w:val="000000" w:themeColor="text1"/>
        </w:rPr>
      </w:pPr>
    </w:p>
    <w:tbl>
      <w:tblPr>
        <w:tblStyle w:val="TableGrid"/>
        <w:tblW w:w="2824"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287"/>
      </w:tblGrid>
      <w:tr w:rsidR="0006680D" w:rsidRPr="0006680D" w14:paraId="4DBD1961" w14:textId="77777777" w:rsidTr="006E5F57">
        <w:tc>
          <w:tcPr>
            <w:tcW w:w="5000" w:type="pct"/>
            <w:vAlign w:val="bottom"/>
          </w:tcPr>
          <w:p w14:paraId="04550C14" w14:textId="65545319" w:rsidR="006E5F57" w:rsidRPr="0006680D" w:rsidRDefault="006E5F57" w:rsidP="00D354C4">
            <w:pPr>
              <w:spacing w:line="360" w:lineRule="auto"/>
              <w:rPr>
                <w:b/>
                <w:bCs/>
                <w:color w:val="000000" w:themeColor="text1"/>
              </w:rPr>
            </w:pPr>
            <w:r w:rsidRPr="0006680D">
              <w:rPr>
                <w:b/>
                <w:bCs/>
                <w:color w:val="000000" w:themeColor="text1"/>
              </w:rPr>
              <w:t>………………………………………….</w:t>
            </w:r>
          </w:p>
        </w:tc>
      </w:tr>
      <w:tr w:rsidR="0006680D" w:rsidRPr="0006680D" w14:paraId="610175D1" w14:textId="77777777" w:rsidTr="006E5F57">
        <w:tc>
          <w:tcPr>
            <w:tcW w:w="5000" w:type="pct"/>
            <w:vAlign w:val="bottom"/>
          </w:tcPr>
          <w:p w14:paraId="7A52D1C5" w14:textId="5D760B12" w:rsidR="006E5F57" w:rsidRPr="0006680D" w:rsidRDefault="006E5F57" w:rsidP="00D354C4">
            <w:pPr>
              <w:spacing w:line="360" w:lineRule="auto"/>
              <w:rPr>
                <w:b/>
                <w:bCs/>
                <w:color w:val="000000" w:themeColor="text1"/>
              </w:rPr>
            </w:pPr>
            <w:r w:rsidRPr="0006680D">
              <w:rPr>
                <w:b/>
                <w:bCs/>
                <w:color w:val="000000" w:themeColor="text1"/>
              </w:rPr>
              <w:t>Name</w:t>
            </w:r>
            <w:r w:rsidRPr="0006680D">
              <w:rPr>
                <w:b/>
                <w:bCs/>
                <w:color w:val="000000" w:themeColor="text1"/>
              </w:rPr>
              <w:tab/>
            </w:r>
          </w:p>
        </w:tc>
      </w:tr>
      <w:tr w:rsidR="0006680D" w:rsidRPr="0006680D" w14:paraId="575AEF56" w14:textId="77777777" w:rsidTr="006E5F57">
        <w:tc>
          <w:tcPr>
            <w:tcW w:w="5000" w:type="pct"/>
            <w:vAlign w:val="bottom"/>
          </w:tcPr>
          <w:p w14:paraId="1011BFF3" w14:textId="2E06C0E7" w:rsidR="006E5F57" w:rsidRPr="0006680D" w:rsidRDefault="006E5F57" w:rsidP="00D354C4">
            <w:pPr>
              <w:spacing w:line="360" w:lineRule="auto"/>
              <w:rPr>
                <w:b/>
                <w:bCs/>
                <w:color w:val="000000" w:themeColor="text1"/>
              </w:rPr>
            </w:pPr>
            <w:r w:rsidRPr="0006680D">
              <w:rPr>
                <w:b/>
                <w:bCs/>
                <w:color w:val="000000" w:themeColor="text1"/>
              </w:rPr>
              <w:t>Corporat</w:t>
            </w:r>
            <w:r w:rsidR="003D07DB" w:rsidRPr="0006680D">
              <w:rPr>
                <w:b/>
                <w:bCs/>
                <w:color w:val="000000" w:themeColor="text1"/>
              </w:rPr>
              <w:t>ion</w:t>
            </w:r>
            <w:r w:rsidRPr="0006680D">
              <w:rPr>
                <w:b/>
                <w:bCs/>
                <w:color w:val="000000" w:themeColor="text1"/>
              </w:rPr>
              <w:t xml:space="preserve"> Secretary/Secretary to the Board</w:t>
            </w:r>
          </w:p>
        </w:tc>
      </w:tr>
    </w:tbl>
    <w:p w14:paraId="04681BA3" w14:textId="4B17E7F2" w:rsidR="001702BA" w:rsidRPr="0006680D" w:rsidRDefault="001702BA" w:rsidP="00584C83">
      <w:pPr>
        <w:spacing w:line="360" w:lineRule="auto"/>
        <w:rPr>
          <w:color w:val="000000" w:themeColor="text1"/>
        </w:rPr>
      </w:pPr>
      <w:r w:rsidRPr="0006680D">
        <w:rPr>
          <w:b/>
          <w:color w:val="000000" w:themeColor="text1"/>
          <w:u w:val="single"/>
        </w:rPr>
        <w:br w:type="page"/>
      </w:r>
    </w:p>
    <w:p w14:paraId="28F8F995" w14:textId="38302B9B" w:rsidR="001702BA" w:rsidRPr="0006680D" w:rsidRDefault="00B923A5" w:rsidP="00FF1B9B">
      <w:pPr>
        <w:pStyle w:val="Heading1"/>
        <w:numPr>
          <w:ilvl w:val="0"/>
          <w:numId w:val="21"/>
        </w:numPr>
        <w:spacing w:line="360" w:lineRule="auto"/>
        <w:ind w:left="426" w:hanging="426"/>
        <w:rPr>
          <w:color w:val="000000" w:themeColor="text1"/>
        </w:rPr>
      </w:pPr>
      <w:bookmarkStart w:id="19" w:name="_Toc138945731"/>
      <w:bookmarkStart w:id="20" w:name="_Hlk73708904"/>
      <w:bookmarkStart w:id="21" w:name="_Toc233525424"/>
      <w:r w:rsidRPr="0006680D">
        <w:rPr>
          <w:color w:val="000000" w:themeColor="text1"/>
        </w:rPr>
        <w:lastRenderedPageBreak/>
        <w:t>Statement o</w:t>
      </w:r>
      <w:r w:rsidR="00D354C4" w:rsidRPr="0006680D">
        <w:rPr>
          <w:color w:val="000000" w:themeColor="text1"/>
        </w:rPr>
        <w:t xml:space="preserve">f </w:t>
      </w:r>
      <w:r w:rsidR="00175ECD" w:rsidRPr="0006680D">
        <w:rPr>
          <w:color w:val="000000" w:themeColor="text1"/>
        </w:rPr>
        <w:t>Directors</w:t>
      </w:r>
      <w:r w:rsidR="00DB5C8F">
        <w:rPr>
          <w:color w:val="000000" w:themeColor="text1"/>
        </w:rPr>
        <w:t>’</w:t>
      </w:r>
      <w:r w:rsidR="00175ECD" w:rsidRPr="0006680D">
        <w:rPr>
          <w:color w:val="000000" w:themeColor="text1"/>
        </w:rPr>
        <w:t xml:space="preserve"> Responsibilities</w:t>
      </w:r>
      <w:bookmarkEnd w:id="19"/>
      <w:bookmarkEnd w:id="21"/>
    </w:p>
    <w:bookmarkEnd w:id="20"/>
    <w:p w14:paraId="471F7077" w14:textId="728C0EC4" w:rsidR="007B20A0" w:rsidRPr="0006680D" w:rsidRDefault="00DE022A" w:rsidP="00D35C59">
      <w:pPr>
        <w:spacing w:line="360" w:lineRule="auto"/>
        <w:jc w:val="both"/>
        <w:rPr>
          <w:color w:val="000000" w:themeColor="text1"/>
        </w:rPr>
      </w:pPr>
      <w:r w:rsidRPr="0006680D">
        <w:rPr>
          <w:color w:val="000000" w:themeColor="text1"/>
        </w:rPr>
        <w:t xml:space="preserve">Section </w:t>
      </w:r>
      <w:r w:rsidR="00106A7F" w:rsidRPr="0006680D">
        <w:rPr>
          <w:color w:val="000000" w:themeColor="text1"/>
        </w:rPr>
        <w:t>164</w:t>
      </w:r>
      <w:r w:rsidR="001702BA" w:rsidRPr="0006680D">
        <w:rPr>
          <w:color w:val="000000" w:themeColor="text1"/>
        </w:rPr>
        <w:t xml:space="preserve"> of the Public Finance Management Act, </w:t>
      </w:r>
      <w:r w:rsidRPr="0006680D">
        <w:rPr>
          <w:color w:val="000000" w:themeColor="text1"/>
        </w:rPr>
        <w:t>2012</w:t>
      </w:r>
      <w:r w:rsidR="001702BA" w:rsidRPr="0006680D">
        <w:rPr>
          <w:color w:val="000000" w:themeColor="text1"/>
        </w:rPr>
        <w:t xml:space="preserve"> </w:t>
      </w:r>
      <w:r w:rsidRPr="0006680D">
        <w:rPr>
          <w:color w:val="000000" w:themeColor="text1"/>
        </w:rPr>
        <w:t>and</w:t>
      </w:r>
      <w:r w:rsidR="00D76C92" w:rsidRPr="0006680D">
        <w:rPr>
          <w:i/>
          <w:color w:val="000000" w:themeColor="text1"/>
        </w:rPr>
        <w:t xml:space="preserve"> (entities should quote the applicable legislation under which they are regulated)</w:t>
      </w:r>
      <w:r w:rsidR="00876048" w:rsidRPr="0006680D">
        <w:rPr>
          <w:i/>
          <w:color w:val="000000" w:themeColor="text1"/>
        </w:rPr>
        <w:t>)</w:t>
      </w:r>
      <w:r w:rsidR="001702BA" w:rsidRPr="0006680D">
        <w:rPr>
          <w:color w:val="000000" w:themeColor="text1"/>
        </w:rPr>
        <w:t xml:space="preserve"> require the Directors to prepare financial statements in respect of that </w:t>
      </w:r>
      <w:r w:rsidR="00E80625" w:rsidRPr="0006680D">
        <w:rPr>
          <w:i/>
          <w:color w:val="000000" w:themeColor="text1"/>
        </w:rPr>
        <w:t>Entity</w:t>
      </w:r>
      <w:r w:rsidR="001702BA" w:rsidRPr="0006680D">
        <w:rPr>
          <w:color w:val="000000" w:themeColor="text1"/>
        </w:rPr>
        <w:t xml:space="preserve">, which give a true and fair view of the state of affairs of the </w:t>
      </w:r>
      <w:r w:rsidR="00E80625" w:rsidRPr="0006680D">
        <w:rPr>
          <w:i/>
          <w:color w:val="000000" w:themeColor="text1"/>
        </w:rPr>
        <w:t>Entity</w:t>
      </w:r>
      <w:r w:rsidR="001702BA" w:rsidRPr="0006680D">
        <w:rPr>
          <w:color w:val="000000" w:themeColor="text1"/>
        </w:rPr>
        <w:t xml:space="preserve"> at the end of the financial year/period and the operating results of the </w:t>
      </w:r>
      <w:r w:rsidR="00E80625" w:rsidRPr="0006680D">
        <w:rPr>
          <w:i/>
          <w:color w:val="000000" w:themeColor="text1"/>
        </w:rPr>
        <w:t>Entity</w:t>
      </w:r>
      <w:r w:rsidR="001702BA" w:rsidRPr="0006680D">
        <w:rPr>
          <w:color w:val="000000" w:themeColor="text1"/>
        </w:rPr>
        <w:t xml:space="preserve"> for that year/period. The </w:t>
      </w:r>
      <w:r w:rsidR="00280191" w:rsidRPr="0006680D">
        <w:rPr>
          <w:color w:val="000000" w:themeColor="text1"/>
        </w:rPr>
        <w:t>Directors</w:t>
      </w:r>
      <w:r w:rsidR="001702BA" w:rsidRPr="0006680D">
        <w:rPr>
          <w:color w:val="000000" w:themeColor="text1"/>
        </w:rPr>
        <w:t xml:space="preserve"> are also required to ensure that the </w:t>
      </w:r>
      <w:r w:rsidR="00E80625" w:rsidRPr="0006680D">
        <w:rPr>
          <w:i/>
          <w:color w:val="000000" w:themeColor="text1"/>
        </w:rPr>
        <w:t>Entity</w:t>
      </w:r>
      <w:r w:rsidR="001702BA" w:rsidRPr="0006680D">
        <w:rPr>
          <w:color w:val="000000" w:themeColor="text1"/>
        </w:rPr>
        <w:t xml:space="preserve"> keeps proper accounting records </w:t>
      </w:r>
      <w:r w:rsidR="00715F79">
        <w:rPr>
          <w:color w:val="000000" w:themeColor="text1"/>
        </w:rPr>
        <w:t>that disclose, with reasonable accuracy, the Entity's financial position.</w:t>
      </w:r>
      <w:r w:rsidR="001702BA" w:rsidRPr="0006680D">
        <w:rPr>
          <w:color w:val="000000" w:themeColor="text1"/>
        </w:rPr>
        <w:t xml:space="preserve"> The </w:t>
      </w:r>
      <w:r w:rsidR="00280191" w:rsidRPr="0006680D">
        <w:rPr>
          <w:color w:val="000000" w:themeColor="text1"/>
        </w:rPr>
        <w:t>Directors</w:t>
      </w:r>
      <w:r w:rsidR="001702BA" w:rsidRPr="0006680D">
        <w:rPr>
          <w:color w:val="000000" w:themeColor="text1"/>
        </w:rPr>
        <w:t xml:space="preserve"> are also responsible for safeguarding the </w:t>
      </w:r>
      <w:r w:rsidR="00715F79">
        <w:rPr>
          <w:color w:val="000000" w:themeColor="text1"/>
        </w:rPr>
        <w:t>Entity's</w:t>
      </w:r>
      <w:r w:rsidR="001702BA" w:rsidRPr="0006680D">
        <w:rPr>
          <w:color w:val="000000" w:themeColor="text1"/>
        </w:rPr>
        <w:t xml:space="preserve"> </w:t>
      </w:r>
      <w:r w:rsidR="00715F79">
        <w:rPr>
          <w:color w:val="000000" w:themeColor="text1"/>
        </w:rPr>
        <w:t>assets</w:t>
      </w:r>
      <w:r w:rsidR="001702BA" w:rsidRPr="0006680D">
        <w:rPr>
          <w:color w:val="000000" w:themeColor="text1"/>
        </w:rPr>
        <w:t>.</w:t>
      </w:r>
    </w:p>
    <w:p w14:paraId="3A29A148" w14:textId="2C936E80" w:rsidR="001702BA" w:rsidRPr="0006680D" w:rsidRDefault="001702BA" w:rsidP="00B2787A">
      <w:pPr>
        <w:suppressAutoHyphens/>
        <w:spacing w:line="360" w:lineRule="auto"/>
        <w:ind w:right="29"/>
        <w:jc w:val="both"/>
        <w:rPr>
          <w:color w:val="000000" w:themeColor="text1"/>
        </w:rPr>
      </w:pPr>
      <w:r w:rsidRPr="0006680D">
        <w:rPr>
          <w:color w:val="000000" w:themeColor="text1"/>
          <w:spacing w:val="-2"/>
        </w:rPr>
        <w:t xml:space="preserve">The </w:t>
      </w:r>
      <w:r w:rsidR="00280191" w:rsidRPr="0006680D">
        <w:rPr>
          <w:color w:val="000000" w:themeColor="text1"/>
        </w:rPr>
        <w:t>Directors</w:t>
      </w:r>
      <w:r w:rsidRPr="0006680D">
        <w:rPr>
          <w:color w:val="000000" w:themeColor="text1"/>
          <w:spacing w:val="-2"/>
        </w:rPr>
        <w:t xml:space="preserve"> are responsible for the preparation and presentation of the </w:t>
      </w:r>
      <w:r w:rsidR="00E80625" w:rsidRPr="0006680D">
        <w:rPr>
          <w:i/>
          <w:color w:val="000000" w:themeColor="text1"/>
          <w:spacing w:val="-2"/>
        </w:rPr>
        <w:t>Entity</w:t>
      </w:r>
      <w:r w:rsidRPr="0006680D">
        <w:rPr>
          <w:i/>
          <w:color w:val="000000" w:themeColor="text1"/>
          <w:spacing w:val="-2"/>
        </w:rPr>
        <w:t>’s</w:t>
      </w:r>
      <w:r w:rsidRPr="0006680D">
        <w:rPr>
          <w:color w:val="000000" w:themeColor="text1"/>
          <w:spacing w:val="-2"/>
        </w:rPr>
        <w:t xml:space="preserve"> financial statements, which give a true and fair view of the state of affairs of the </w:t>
      </w:r>
      <w:r w:rsidR="00E80625" w:rsidRPr="0006680D">
        <w:rPr>
          <w:i/>
          <w:color w:val="000000" w:themeColor="text1"/>
          <w:spacing w:val="-2"/>
        </w:rPr>
        <w:t>Entity</w:t>
      </w:r>
      <w:r w:rsidRPr="0006680D">
        <w:rPr>
          <w:color w:val="000000" w:themeColor="text1"/>
          <w:spacing w:val="-2"/>
        </w:rPr>
        <w:t xml:space="preserve"> for and as at the end of </w:t>
      </w:r>
      <w:r w:rsidRPr="0006680D">
        <w:rPr>
          <w:color w:val="000000" w:themeColor="text1"/>
        </w:rPr>
        <w:t xml:space="preserve">the financial year (period) ended on June 30, </w:t>
      </w:r>
      <w:r w:rsidR="00B8533E" w:rsidRPr="0006680D">
        <w:rPr>
          <w:color w:val="000000" w:themeColor="text1"/>
        </w:rPr>
        <w:t>20</w:t>
      </w:r>
      <w:r w:rsidR="00AD5421" w:rsidRPr="0006680D">
        <w:rPr>
          <w:color w:val="000000" w:themeColor="text1"/>
        </w:rPr>
        <w:t>xx</w:t>
      </w:r>
      <w:r w:rsidRPr="0006680D">
        <w:rPr>
          <w:color w:val="000000" w:themeColor="text1"/>
        </w:rPr>
        <w:t xml:space="preserve">. This responsibility includes: </w:t>
      </w:r>
      <w:r w:rsidR="004D375A" w:rsidRPr="0006680D">
        <w:rPr>
          <w:color w:val="000000" w:themeColor="text1"/>
        </w:rPr>
        <w:t>(i)</w:t>
      </w:r>
      <w:r w:rsidR="00414D5A" w:rsidRPr="0006680D">
        <w:rPr>
          <w:color w:val="000000" w:themeColor="text1"/>
        </w:rPr>
        <w:t xml:space="preserve"> </w:t>
      </w:r>
      <w:r w:rsidR="005008ED" w:rsidRPr="0006680D">
        <w:rPr>
          <w:color w:val="000000" w:themeColor="text1"/>
        </w:rPr>
        <w:t>Maintaining adequate financial management arrangement</w:t>
      </w:r>
      <w:r w:rsidRPr="0006680D">
        <w:rPr>
          <w:color w:val="000000" w:themeColor="text1"/>
        </w:rPr>
        <w:t xml:space="preserve">s and ensuring that these continue to be effective throughout the reporting period; </w:t>
      </w:r>
      <w:r w:rsidR="004D375A" w:rsidRPr="0006680D">
        <w:rPr>
          <w:color w:val="000000" w:themeColor="text1"/>
        </w:rPr>
        <w:t>(ii)</w:t>
      </w:r>
      <w:r w:rsidR="00414D5A" w:rsidRPr="0006680D">
        <w:rPr>
          <w:color w:val="000000" w:themeColor="text1"/>
        </w:rPr>
        <w:t xml:space="preserve"> </w:t>
      </w:r>
      <w:r w:rsidR="005008ED" w:rsidRPr="0006680D">
        <w:rPr>
          <w:color w:val="000000" w:themeColor="text1"/>
        </w:rPr>
        <w:t>Maintaining proper accou</w:t>
      </w:r>
      <w:r w:rsidRPr="0006680D">
        <w:rPr>
          <w:color w:val="000000" w:themeColor="text1"/>
        </w:rPr>
        <w:t xml:space="preserve">nting records, which disclose with reasonable accuracy at any time the financial position of the </w:t>
      </w:r>
      <w:r w:rsidR="00E80625" w:rsidRPr="0006680D">
        <w:rPr>
          <w:color w:val="000000" w:themeColor="text1"/>
        </w:rPr>
        <w:t>Entity</w:t>
      </w:r>
      <w:r w:rsidRPr="0006680D">
        <w:rPr>
          <w:color w:val="000000" w:themeColor="text1"/>
        </w:rPr>
        <w:t xml:space="preserve">; </w:t>
      </w:r>
      <w:r w:rsidR="006857F5" w:rsidRPr="0006680D">
        <w:rPr>
          <w:color w:val="000000" w:themeColor="text1"/>
        </w:rPr>
        <w:t>(iii)</w:t>
      </w:r>
      <w:r w:rsidR="00414D5A" w:rsidRPr="0006680D">
        <w:rPr>
          <w:color w:val="000000" w:themeColor="text1"/>
        </w:rPr>
        <w:t xml:space="preserve"> </w:t>
      </w:r>
      <w:r w:rsidR="005008ED" w:rsidRPr="0006680D">
        <w:rPr>
          <w:color w:val="000000" w:themeColor="text1"/>
        </w:rPr>
        <w:t>Designing, implementing and maintaining internal controls relevant to the preparation and fair presentation of the financial statement</w:t>
      </w:r>
      <w:r w:rsidRPr="0006680D">
        <w:rPr>
          <w:color w:val="000000" w:themeColor="text1"/>
        </w:rPr>
        <w:t xml:space="preserve">s, and ensuring that they are free from material misstatements, whether due to error or fraud; </w:t>
      </w:r>
      <w:r w:rsidR="00C07C99" w:rsidRPr="0006680D">
        <w:rPr>
          <w:color w:val="000000" w:themeColor="text1"/>
        </w:rPr>
        <w:t>(iv)</w:t>
      </w:r>
      <w:r w:rsidR="00414D5A" w:rsidRPr="0006680D">
        <w:rPr>
          <w:color w:val="000000" w:themeColor="text1"/>
        </w:rPr>
        <w:t xml:space="preserve"> </w:t>
      </w:r>
      <w:r w:rsidR="005008ED" w:rsidRPr="0006680D">
        <w:rPr>
          <w:color w:val="000000" w:themeColor="text1"/>
        </w:rPr>
        <w:t xml:space="preserve">Safeguarding the assets of the </w:t>
      </w:r>
      <w:r w:rsidR="00E80625" w:rsidRPr="0006680D">
        <w:rPr>
          <w:i/>
          <w:color w:val="000000" w:themeColor="text1"/>
        </w:rPr>
        <w:t>Entity</w:t>
      </w:r>
      <w:r w:rsidRPr="0006680D">
        <w:rPr>
          <w:color w:val="000000" w:themeColor="text1"/>
        </w:rPr>
        <w:t xml:space="preserve">; </w:t>
      </w:r>
      <w:r w:rsidR="00C07C99" w:rsidRPr="0006680D">
        <w:rPr>
          <w:color w:val="000000" w:themeColor="text1"/>
        </w:rPr>
        <w:t>(</w:t>
      </w:r>
      <w:r w:rsidR="00C07C99" w:rsidRPr="0006680D">
        <w:rPr>
          <w:color w:val="000000" w:themeColor="text1"/>
          <w:spacing w:val="-2"/>
        </w:rPr>
        <w:t>v)</w:t>
      </w:r>
      <w:r w:rsidR="00414D5A" w:rsidRPr="0006680D">
        <w:rPr>
          <w:color w:val="000000" w:themeColor="text1"/>
          <w:spacing w:val="-2"/>
        </w:rPr>
        <w:t xml:space="preserve"> </w:t>
      </w:r>
      <w:r w:rsidR="005008ED" w:rsidRPr="0006680D">
        <w:rPr>
          <w:color w:val="000000" w:themeColor="text1"/>
        </w:rPr>
        <w:t xml:space="preserve">Selecting and applying appropriate accounting policies; and </w:t>
      </w:r>
      <w:r w:rsidR="00C07C99" w:rsidRPr="0006680D">
        <w:rPr>
          <w:color w:val="000000" w:themeColor="text1"/>
        </w:rPr>
        <w:t>(</w:t>
      </w:r>
      <w:r w:rsidR="00C07C99" w:rsidRPr="0006680D">
        <w:rPr>
          <w:color w:val="000000" w:themeColor="text1"/>
          <w:spacing w:val="-2"/>
        </w:rPr>
        <w:t>vi)</w:t>
      </w:r>
      <w:r w:rsidR="00414D5A" w:rsidRPr="0006680D">
        <w:rPr>
          <w:color w:val="000000" w:themeColor="text1"/>
          <w:spacing w:val="-2"/>
        </w:rPr>
        <w:t xml:space="preserve"> </w:t>
      </w:r>
      <w:r w:rsidR="005008ED" w:rsidRPr="0006680D">
        <w:rPr>
          <w:color w:val="000000" w:themeColor="text1"/>
        </w:rPr>
        <w:t>Making accounting estimates that are reasonable in the circ</w:t>
      </w:r>
      <w:r w:rsidRPr="0006680D">
        <w:rPr>
          <w:color w:val="000000" w:themeColor="text1"/>
        </w:rPr>
        <w:t>umstances.</w:t>
      </w:r>
    </w:p>
    <w:p w14:paraId="20FE222B" w14:textId="77777777" w:rsidR="007B20A0" w:rsidRPr="0006680D" w:rsidRDefault="007B20A0" w:rsidP="00B2787A">
      <w:pPr>
        <w:suppressAutoHyphens/>
        <w:spacing w:line="360" w:lineRule="auto"/>
        <w:ind w:right="29"/>
        <w:jc w:val="both"/>
        <w:rPr>
          <w:color w:val="000000" w:themeColor="text1"/>
        </w:rPr>
      </w:pPr>
    </w:p>
    <w:p w14:paraId="073F0A12" w14:textId="585DC24D" w:rsidR="008509D1" w:rsidRPr="0006680D" w:rsidRDefault="001702BA" w:rsidP="009E2C92">
      <w:pPr>
        <w:suppressAutoHyphens/>
        <w:spacing w:line="360" w:lineRule="auto"/>
        <w:ind w:right="29"/>
        <w:jc w:val="both"/>
        <w:rPr>
          <w:color w:val="000000" w:themeColor="text1"/>
          <w:spacing w:val="-2"/>
        </w:rPr>
      </w:pPr>
      <w:r w:rsidRPr="0006680D">
        <w:rPr>
          <w:color w:val="000000" w:themeColor="text1"/>
          <w:spacing w:val="-2"/>
        </w:rPr>
        <w:t xml:space="preserve">The </w:t>
      </w:r>
      <w:r w:rsidR="008469F4" w:rsidRPr="0006680D">
        <w:rPr>
          <w:color w:val="000000" w:themeColor="text1"/>
        </w:rPr>
        <w:t xml:space="preserve">Directors </w:t>
      </w:r>
      <w:r w:rsidRPr="0006680D">
        <w:rPr>
          <w:color w:val="000000" w:themeColor="text1"/>
          <w:spacing w:val="-2"/>
        </w:rPr>
        <w:t xml:space="preserve">accept responsibility for the </w:t>
      </w:r>
      <w:r w:rsidR="00E80625" w:rsidRPr="0006680D">
        <w:rPr>
          <w:i/>
          <w:color w:val="000000" w:themeColor="text1"/>
          <w:spacing w:val="-2"/>
        </w:rPr>
        <w:t>Entity</w:t>
      </w:r>
      <w:r w:rsidRPr="0006680D">
        <w:rPr>
          <w:i/>
          <w:color w:val="000000" w:themeColor="text1"/>
          <w:spacing w:val="-2"/>
        </w:rPr>
        <w:t>’s</w:t>
      </w:r>
      <w:r w:rsidRPr="0006680D">
        <w:rPr>
          <w:color w:val="000000" w:themeColor="text1"/>
          <w:spacing w:val="-2"/>
        </w:rPr>
        <w:t xml:space="preserve"> financial statements, which have been prepared using appropriate accounting policies supported by reasonable and prudent judgements and estimates, in conformity with International </w:t>
      </w:r>
      <w:r w:rsidR="00B01FCB" w:rsidRPr="0006680D">
        <w:rPr>
          <w:color w:val="000000" w:themeColor="text1"/>
          <w:spacing w:val="-2"/>
        </w:rPr>
        <w:t>Public Sector Accounting Standards (IPSAS</w:t>
      </w:r>
      <w:r w:rsidRPr="0006680D">
        <w:rPr>
          <w:color w:val="000000" w:themeColor="text1"/>
          <w:spacing w:val="-2"/>
        </w:rPr>
        <w:t>), and in the manner required by the PFM Act</w:t>
      </w:r>
      <w:r w:rsidR="00D76C92" w:rsidRPr="0006680D">
        <w:rPr>
          <w:color w:val="000000" w:themeColor="text1"/>
          <w:spacing w:val="-2"/>
        </w:rPr>
        <w:t>, 2012</w:t>
      </w:r>
      <w:r w:rsidRPr="0006680D">
        <w:rPr>
          <w:color w:val="000000" w:themeColor="text1"/>
          <w:spacing w:val="-2"/>
        </w:rPr>
        <w:t xml:space="preserve"> and </w:t>
      </w:r>
      <w:r w:rsidR="00D76C92" w:rsidRPr="0006680D">
        <w:rPr>
          <w:color w:val="000000" w:themeColor="text1"/>
          <w:spacing w:val="-2"/>
        </w:rPr>
        <w:t>(</w:t>
      </w:r>
      <w:r w:rsidR="00876048" w:rsidRPr="0006680D">
        <w:rPr>
          <w:i/>
          <w:color w:val="000000" w:themeColor="text1"/>
          <w:spacing w:val="-2"/>
        </w:rPr>
        <w:t>entities should quote applicable legislation</w:t>
      </w:r>
      <w:r w:rsidR="00D76C92" w:rsidRPr="0006680D">
        <w:rPr>
          <w:i/>
          <w:color w:val="000000" w:themeColor="text1"/>
          <w:spacing w:val="-2"/>
        </w:rPr>
        <w:t xml:space="preserve"> as indicated unde</w:t>
      </w:r>
      <w:r w:rsidR="00C07C99" w:rsidRPr="0006680D">
        <w:rPr>
          <w:i/>
          <w:color w:val="000000" w:themeColor="text1"/>
          <w:spacing w:val="-2"/>
        </w:rPr>
        <w:t xml:space="preserve">r which they are </w:t>
      </w:r>
      <w:r w:rsidR="004D79B6" w:rsidRPr="0006680D">
        <w:rPr>
          <w:i/>
          <w:color w:val="000000" w:themeColor="text1"/>
          <w:spacing w:val="-2"/>
        </w:rPr>
        <w:t>regulated</w:t>
      </w:r>
      <w:r w:rsidR="003B0770" w:rsidRPr="0006680D">
        <w:rPr>
          <w:i/>
          <w:color w:val="000000" w:themeColor="text1"/>
          <w:spacing w:val="-2"/>
        </w:rPr>
        <w:t>)</w:t>
      </w:r>
      <w:r w:rsidR="003B0770" w:rsidRPr="0006680D">
        <w:rPr>
          <w:color w:val="000000" w:themeColor="text1"/>
          <w:spacing w:val="-2"/>
        </w:rPr>
        <w:t>.</w:t>
      </w:r>
      <w:r w:rsidRPr="0006680D">
        <w:rPr>
          <w:color w:val="000000" w:themeColor="text1"/>
          <w:spacing w:val="-2"/>
        </w:rPr>
        <w:t xml:space="preserve"> The </w:t>
      </w:r>
      <w:r w:rsidR="008469F4" w:rsidRPr="0006680D">
        <w:rPr>
          <w:color w:val="000000" w:themeColor="text1"/>
        </w:rPr>
        <w:t>Directors</w:t>
      </w:r>
      <w:r w:rsidRPr="0006680D">
        <w:rPr>
          <w:color w:val="000000" w:themeColor="text1"/>
          <w:spacing w:val="-2"/>
        </w:rPr>
        <w:t xml:space="preserve"> are of the opinion that the </w:t>
      </w:r>
      <w:r w:rsidR="00E80625" w:rsidRPr="0006680D">
        <w:rPr>
          <w:i/>
          <w:color w:val="000000" w:themeColor="text1"/>
          <w:spacing w:val="-2"/>
        </w:rPr>
        <w:t>Entity</w:t>
      </w:r>
      <w:r w:rsidRPr="0006680D">
        <w:rPr>
          <w:i/>
          <w:color w:val="000000" w:themeColor="text1"/>
          <w:spacing w:val="-2"/>
        </w:rPr>
        <w:t>’s</w:t>
      </w:r>
      <w:r w:rsidRPr="0006680D">
        <w:rPr>
          <w:color w:val="000000" w:themeColor="text1"/>
          <w:spacing w:val="-2"/>
        </w:rPr>
        <w:t xml:space="preserve"> financial statements give a true and fair view of the state of </w:t>
      </w:r>
      <w:r w:rsidR="00E80625" w:rsidRPr="0006680D">
        <w:rPr>
          <w:i/>
          <w:color w:val="000000" w:themeColor="text1"/>
          <w:spacing w:val="-2"/>
        </w:rPr>
        <w:t>Entity</w:t>
      </w:r>
      <w:r w:rsidRPr="0006680D">
        <w:rPr>
          <w:i/>
          <w:color w:val="000000" w:themeColor="text1"/>
          <w:spacing w:val="-2"/>
        </w:rPr>
        <w:t>’s</w:t>
      </w:r>
      <w:r w:rsidRPr="0006680D">
        <w:rPr>
          <w:color w:val="000000" w:themeColor="text1"/>
          <w:spacing w:val="-2"/>
        </w:rPr>
        <w:t xml:space="preserve"> transactions during the financial year ended June 30, </w:t>
      </w:r>
      <w:r w:rsidR="00B01FCB" w:rsidRPr="0006680D">
        <w:rPr>
          <w:color w:val="000000" w:themeColor="text1"/>
          <w:spacing w:val="-2"/>
        </w:rPr>
        <w:t>20</w:t>
      </w:r>
      <w:r w:rsidR="00AD5421" w:rsidRPr="0006680D">
        <w:rPr>
          <w:color w:val="000000" w:themeColor="text1"/>
          <w:spacing w:val="-2"/>
        </w:rPr>
        <w:t>xx</w:t>
      </w:r>
      <w:r w:rsidRPr="0006680D">
        <w:rPr>
          <w:color w:val="000000" w:themeColor="text1"/>
          <w:spacing w:val="-2"/>
        </w:rPr>
        <w:t xml:space="preserve">, and of the </w:t>
      </w:r>
      <w:r w:rsidR="00E80625" w:rsidRPr="0006680D">
        <w:rPr>
          <w:i/>
          <w:color w:val="000000" w:themeColor="text1"/>
          <w:spacing w:val="-2"/>
        </w:rPr>
        <w:t>Entity</w:t>
      </w:r>
      <w:r w:rsidRPr="0006680D">
        <w:rPr>
          <w:i/>
          <w:color w:val="000000" w:themeColor="text1"/>
          <w:spacing w:val="-2"/>
        </w:rPr>
        <w:t>’s</w:t>
      </w:r>
      <w:r w:rsidRPr="0006680D">
        <w:rPr>
          <w:color w:val="000000" w:themeColor="text1"/>
          <w:spacing w:val="-2"/>
        </w:rPr>
        <w:t xml:space="preserve"> financial position as at that date. </w:t>
      </w:r>
      <w:r w:rsidR="007B20A0" w:rsidRPr="0006680D">
        <w:rPr>
          <w:color w:val="000000" w:themeColor="text1"/>
          <w:spacing w:val="-2"/>
        </w:rPr>
        <w:t>T</w:t>
      </w:r>
      <w:r w:rsidRPr="0006680D">
        <w:rPr>
          <w:color w:val="000000" w:themeColor="text1"/>
          <w:spacing w:val="-2"/>
        </w:rPr>
        <w:t xml:space="preserve">he </w:t>
      </w:r>
      <w:r w:rsidR="008469F4" w:rsidRPr="0006680D">
        <w:rPr>
          <w:color w:val="000000" w:themeColor="text1"/>
        </w:rPr>
        <w:t>Directors</w:t>
      </w:r>
      <w:r w:rsidR="00784BDA" w:rsidRPr="0006680D">
        <w:rPr>
          <w:color w:val="000000" w:themeColor="text1"/>
          <w:spacing w:val="-2"/>
        </w:rPr>
        <w:t xml:space="preserve"> </w:t>
      </w:r>
      <w:r w:rsidRPr="0006680D">
        <w:rPr>
          <w:color w:val="000000" w:themeColor="text1"/>
          <w:spacing w:val="-2"/>
        </w:rPr>
        <w:t>further confirm</w:t>
      </w:r>
      <w:r w:rsidR="00784BDA" w:rsidRPr="0006680D">
        <w:rPr>
          <w:color w:val="000000" w:themeColor="text1"/>
          <w:spacing w:val="-2"/>
        </w:rPr>
        <w:t>s</w:t>
      </w:r>
      <w:r w:rsidRPr="0006680D">
        <w:rPr>
          <w:color w:val="000000" w:themeColor="text1"/>
          <w:spacing w:val="-2"/>
        </w:rPr>
        <w:t xml:space="preserve"> the completeness of the accounting records maintained for the </w:t>
      </w:r>
      <w:r w:rsidR="00E80625" w:rsidRPr="0006680D">
        <w:rPr>
          <w:i/>
          <w:color w:val="000000" w:themeColor="text1"/>
          <w:spacing w:val="-2"/>
        </w:rPr>
        <w:t>Entity</w:t>
      </w:r>
      <w:r w:rsidRPr="0006680D">
        <w:rPr>
          <w:color w:val="000000" w:themeColor="text1"/>
          <w:spacing w:val="-2"/>
        </w:rPr>
        <w:t xml:space="preserve">, which have been relied upon in the preparation of the </w:t>
      </w:r>
      <w:r w:rsidR="00E80625" w:rsidRPr="0006680D">
        <w:rPr>
          <w:i/>
          <w:color w:val="000000" w:themeColor="text1"/>
          <w:spacing w:val="-2"/>
        </w:rPr>
        <w:t>Entity</w:t>
      </w:r>
      <w:r w:rsidRPr="0006680D">
        <w:rPr>
          <w:i/>
          <w:color w:val="000000" w:themeColor="text1"/>
          <w:spacing w:val="-2"/>
        </w:rPr>
        <w:t>’s</w:t>
      </w:r>
      <w:r w:rsidRPr="0006680D">
        <w:rPr>
          <w:color w:val="000000" w:themeColor="text1"/>
          <w:spacing w:val="-2"/>
        </w:rPr>
        <w:t xml:space="preserve"> financial statements as well as the adequacy of the systems of internal financial control.</w:t>
      </w:r>
    </w:p>
    <w:p w14:paraId="6B1B1484" w14:textId="77777777" w:rsidR="009C3153" w:rsidRPr="0006680D" w:rsidRDefault="009C3153" w:rsidP="009E2C92">
      <w:pPr>
        <w:suppressAutoHyphens/>
        <w:spacing w:line="360" w:lineRule="auto"/>
        <w:ind w:right="29"/>
        <w:jc w:val="both"/>
        <w:rPr>
          <w:color w:val="000000" w:themeColor="text1"/>
          <w:spacing w:val="-2"/>
        </w:rPr>
      </w:pPr>
    </w:p>
    <w:p w14:paraId="76F7DE8F" w14:textId="78560E36" w:rsidR="009E2C92" w:rsidRPr="0006680D" w:rsidRDefault="008509D1" w:rsidP="00B2787A">
      <w:pPr>
        <w:suppressAutoHyphens/>
        <w:spacing w:line="360" w:lineRule="auto"/>
        <w:ind w:right="29"/>
        <w:jc w:val="both"/>
        <w:rPr>
          <w:color w:val="000000" w:themeColor="text1"/>
          <w:spacing w:val="-2"/>
        </w:rPr>
      </w:pPr>
      <w:r w:rsidRPr="0006680D">
        <w:rPr>
          <w:rStyle w:val="normaltextrun"/>
          <w:color w:val="000000" w:themeColor="text1"/>
          <w:shd w:val="clear" w:color="auto" w:fill="FFFFFF"/>
        </w:rPr>
        <w:lastRenderedPageBreak/>
        <w:t xml:space="preserve">In preparing the financial statements, the </w:t>
      </w:r>
      <w:r w:rsidR="00055DE0" w:rsidRPr="0006680D">
        <w:rPr>
          <w:rStyle w:val="normaltextrun"/>
          <w:color w:val="000000" w:themeColor="text1"/>
          <w:shd w:val="clear" w:color="auto" w:fill="FFFFFF"/>
        </w:rPr>
        <w:t>Directors have</w:t>
      </w:r>
      <w:r w:rsidRPr="0006680D">
        <w:rPr>
          <w:rStyle w:val="normaltextrun"/>
          <w:color w:val="000000" w:themeColor="text1"/>
          <w:shd w:val="clear" w:color="auto" w:fill="FFFFFF"/>
        </w:rPr>
        <w:t xml:space="preserve"> assessed the </w:t>
      </w:r>
      <w:r w:rsidR="003220CF" w:rsidRPr="0006680D">
        <w:rPr>
          <w:rStyle w:val="normaltextrun"/>
          <w:color w:val="000000" w:themeColor="text1"/>
          <w:shd w:val="clear" w:color="auto" w:fill="FFFFFF"/>
        </w:rPr>
        <w:t>entity’s</w:t>
      </w:r>
      <w:r w:rsidRPr="0006680D">
        <w:rPr>
          <w:rStyle w:val="normaltextrun"/>
          <w:color w:val="000000" w:themeColor="text1"/>
          <w:shd w:val="clear" w:color="auto" w:fill="FFFFFF"/>
        </w:rPr>
        <w:t xml:space="preserve"> ability to continue as a going concern (</w:t>
      </w:r>
      <w:r w:rsidRPr="0006680D">
        <w:rPr>
          <w:rStyle w:val="normaltextrun"/>
          <w:i/>
          <w:iCs/>
          <w:color w:val="000000" w:themeColor="text1"/>
          <w:shd w:val="clear" w:color="auto" w:fill="FFFFFF"/>
        </w:rPr>
        <w:t>disclose, as applicable, matters relating to the use of going</w:t>
      </w:r>
      <w:r w:rsidRPr="0006680D">
        <w:rPr>
          <w:rStyle w:val="normaltextrun"/>
          <w:color w:val="000000" w:themeColor="text1"/>
          <w:shd w:val="clear" w:color="auto" w:fill="FFFFFF"/>
        </w:rPr>
        <w:t xml:space="preserve"> </w:t>
      </w:r>
      <w:r w:rsidRPr="0006680D">
        <w:rPr>
          <w:rStyle w:val="normaltextrun"/>
          <w:i/>
          <w:iCs/>
          <w:color w:val="000000" w:themeColor="text1"/>
          <w:shd w:val="clear" w:color="auto" w:fill="FFFFFF"/>
        </w:rPr>
        <w:t>concern basis of preparation of the financial statements</w:t>
      </w:r>
      <w:r w:rsidR="00D744A1" w:rsidRPr="0006680D">
        <w:rPr>
          <w:rStyle w:val="normaltextrun"/>
          <w:color w:val="000000" w:themeColor="text1"/>
          <w:shd w:val="clear" w:color="auto" w:fill="FFFFFF"/>
        </w:rPr>
        <w:t>).</w:t>
      </w:r>
      <w:r w:rsidRPr="0006680D">
        <w:rPr>
          <w:rStyle w:val="eop"/>
          <w:color w:val="000000" w:themeColor="text1"/>
          <w:shd w:val="clear" w:color="auto" w:fill="FFFFFF"/>
        </w:rPr>
        <w:t> </w:t>
      </w:r>
      <w:r w:rsidR="001702BA" w:rsidRPr="0006680D">
        <w:rPr>
          <w:color w:val="000000" w:themeColor="text1"/>
          <w:spacing w:val="-2"/>
        </w:rPr>
        <w:t xml:space="preserve">Nothing has come to the attention of the </w:t>
      </w:r>
      <w:r w:rsidR="008469F4" w:rsidRPr="0006680D">
        <w:rPr>
          <w:color w:val="000000" w:themeColor="text1"/>
        </w:rPr>
        <w:t>Directors</w:t>
      </w:r>
      <w:r w:rsidR="001702BA" w:rsidRPr="0006680D">
        <w:rPr>
          <w:color w:val="000000" w:themeColor="text1"/>
          <w:spacing w:val="-2"/>
        </w:rPr>
        <w:t xml:space="preserve"> to indicate that the </w:t>
      </w:r>
      <w:r w:rsidR="00E80625" w:rsidRPr="0006680D">
        <w:rPr>
          <w:i/>
          <w:color w:val="000000" w:themeColor="text1"/>
          <w:spacing w:val="-2"/>
        </w:rPr>
        <w:t>Entity</w:t>
      </w:r>
      <w:r w:rsidR="001702BA" w:rsidRPr="0006680D">
        <w:rPr>
          <w:color w:val="000000" w:themeColor="text1"/>
          <w:spacing w:val="-2"/>
        </w:rPr>
        <w:t xml:space="preserve"> will not remain a going concern for at least the next twelve months from the date of this statemen</w:t>
      </w:r>
      <w:r w:rsidR="00414D5A" w:rsidRPr="0006680D">
        <w:rPr>
          <w:color w:val="000000" w:themeColor="text1"/>
          <w:spacing w:val="-2"/>
        </w:rPr>
        <w:t>t</w:t>
      </w:r>
      <w:r w:rsidR="0022416B" w:rsidRPr="0006680D">
        <w:rPr>
          <w:color w:val="000000" w:themeColor="text1"/>
          <w:spacing w:val="-2"/>
        </w:rPr>
        <w:t>.</w:t>
      </w:r>
    </w:p>
    <w:p w14:paraId="3948756D" w14:textId="193A8455" w:rsidR="001702BA" w:rsidRPr="0006680D" w:rsidRDefault="001702BA" w:rsidP="00B2787A">
      <w:pPr>
        <w:suppressAutoHyphens/>
        <w:spacing w:line="360" w:lineRule="auto"/>
        <w:ind w:right="29"/>
        <w:jc w:val="both"/>
        <w:rPr>
          <w:b/>
          <w:color w:val="000000" w:themeColor="text1"/>
          <w:spacing w:val="-2"/>
        </w:rPr>
      </w:pPr>
      <w:r w:rsidRPr="0006680D">
        <w:rPr>
          <w:b/>
          <w:color w:val="000000" w:themeColor="text1"/>
          <w:spacing w:val="-2"/>
        </w:rPr>
        <w:t>Approval of the financial statements</w:t>
      </w:r>
    </w:p>
    <w:p w14:paraId="0929803A" w14:textId="7A0226CC" w:rsidR="001702BA" w:rsidRPr="0006680D" w:rsidRDefault="001702BA" w:rsidP="00257D26">
      <w:pPr>
        <w:suppressAutoHyphens/>
        <w:spacing w:line="360" w:lineRule="auto"/>
        <w:ind w:right="29"/>
        <w:jc w:val="both"/>
        <w:rPr>
          <w:color w:val="000000" w:themeColor="text1"/>
          <w:spacing w:val="-2"/>
        </w:rPr>
      </w:pPr>
      <w:r w:rsidRPr="0006680D">
        <w:rPr>
          <w:color w:val="000000" w:themeColor="text1"/>
          <w:spacing w:val="-2"/>
        </w:rPr>
        <w:t xml:space="preserve">The </w:t>
      </w:r>
      <w:r w:rsidR="00E80625" w:rsidRPr="0006680D">
        <w:rPr>
          <w:i/>
          <w:color w:val="000000" w:themeColor="text1"/>
          <w:spacing w:val="-2"/>
        </w:rPr>
        <w:t>Entity</w:t>
      </w:r>
      <w:r w:rsidRPr="0006680D">
        <w:rPr>
          <w:i/>
          <w:color w:val="000000" w:themeColor="text1"/>
          <w:spacing w:val="-2"/>
        </w:rPr>
        <w:t>’s</w:t>
      </w:r>
      <w:r w:rsidRPr="0006680D">
        <w:rPr>
          <w:color w:val="000000" w:themeColor="text1"/>
          <w:spacing w:val="-2"/>
        </w:rPr>
        <w:t xml:space="preserve"> financial statements were approved by the Board on _________________ </w:t>
      </w:r>
      <w:r w:rsidR="00B8533E" w:rsidRPr="0006680D">
        <w:rPr>
          <w:color w:val="000000" w:themeColor="text1"/>
          <w:spacing w:val="-2"/>
        </w:rPr>
        <w:t>20</w:t>
      </w:r>
      <w:r w:rsidR="00AD5421" w:rsidRPr="0006680D">
        <w:rPr>
          <w:color w:val="000000" w:themeColor="text1"/>
          <w:spacing w:val="-2"/>
        </w:rPr>
        <w:t>xx</w:t>
      </w:r>
      <w:r w:rsidRPr="0006680D">
        <w:rPr>
          <w:color w:val="000000" w:themeColor="text1"/>
          <w:spacing w:val="-2"/>
        </w:rPr>
        <w:t xml:space="preserve"> and signed on its behalf by:</w:t>
      </w:r>
      <w:bookmarkStart w:id="22" w:name="_Hlk73709058"/>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85"/>
        <w:gridCol w:w="4675"/>
      </w:tblGrid>
      <w:tr w:rsidR="0006680D" w:rsidRPr="0006680D" w14:paraId="62AE8A8B" w14:textId="77777777" w:rsidTr="008E4334">
        <w:tc>
          <w:tcPr>
            <w:tcW w:w="4830" w:type="dxa"/>
            <w:vAlign w:val="bottom"/>
          </w:tcPr>
          <w:p w14:paraId="1031B696" w14:textId="66F55025" w:rsidR="00D354C4" w:rsidRPr="0006680D" w:rsidRDefault="008E4334" w:rsidP="008E4334">
            <w:pPr>
              <w:spacing w:line="360" w:lineRule="auto"/>
              <w:rPr>
                <w:color w:val="000000" w:themeColor="text1"/>
              </w:rPr>
            </w:pPr>
            <w:r w:rsidRPr="0006680D">
              <w:rPr>
                <w:color w:val="000000" w:themeColor="text1"/>
              </w:rPr>
              <w:t>……………………………………….</w:t>
            </w:r>
          </w:p>
        </w:tc>
        <w:tc>
          <w:tcPr>
            <w:tcW w:w="4830" w:type="dxa"/>
            <w:vAlign w:val="bottom"/>
          </w:tcPr>
          <w:p w14:paraId="5E3642D3" w14:textId="1AFFBFA3" w:rsidR="00D354C4" w:rsidRPr="0006680D" w:rsidRDefault="008E4334" w:rsidP="008E4334">
            <w:pPr>
              <w:spacing w:line="360" w:lineRule="auto"/>
              <w:rPr>
                <w:color w:val="000000" w:themeColor="text1"/>
              </w:rPr>
            </w:pPr>
            <w:r w:rsidRPr="0006680D">
              <w:rPr>
                <w:color w:val="000000" w:themeColor="text1"/>
              </w:rPr>
              <w:t>………………………………………</w:t>
            </w:r>
          </w:p>
        </w:tc>
      </w:tr>
      <w:tr w:rsidR="0006680D" w:rsidRPr="0006680D" w14:paraId="75927925" w14:textId="77777777" w:rsidTr="008E4334">
        <w:tc>
          <w:tcPr>
            <w:tcW w:w="4830" w:type="dxa"/>
            <w:vAlign w:val="bottom"/>
          </w:tcPr>
          <w:p w14:paraId="5D05D3EE" w14:textId="36A35A60" w:rsidR="00D354C4" w:rsidRPr="0006680D" w:rsidRDefault="00D354C4" w:rsidP="008E4334">
            <w:pPr>
              <w:spacing w:line="360" w:lineRule="auto"/>
              <w:rPr>
                <w:color w:val="000000" w:themeColor="text1"/>
              </w:rPr>
            </w:pPr>
            <w:r w:rsidRPr="0006680D">
              <w:rPr>
                <w:b/>
                <w:bCs/>
                <w:color w:val="000000" w:themeColor="text1"/>
              </w:rPr>
              <w:t>Name</w:t>
            </w:r>
          </w:p>
        </w:tc>
        <w:tc>
          <w:tcPr>
            <w:tcW w:w="4830" w:type="dxa"/>
            <w:vAlign w:val="bottom"/>
          </w:tcPr>
          <w:p w14:paraId="43A03EB5" w14:textId="054A363B" w:rsidR="00D354C4" w:rsidRPr="0006680D" w:rsidRDefault="00D354C4" w:rsidP="008E4334">
            <w:pPr>
              <w:spacing w:line="360" w:lineRule="auto"/>
              <w:rPr>
                <w:color w:val="000000" w:themeColor="text1"/>
              </w:rPr>
            </w:pPr>
            <w:r w:rsidRPr="0006680D">
              <w:rPr>
                <w:b/>
                <w:bCs/>
                <w:color w:val="000000" w:themeColor="text1"/>
              </w:rPr>
              <w:t>Name</w:t>
            </w:r>
          </w:p>
        </w:tc>
      </w:tr>
      <w:tr w:rsidR="00D354C4" w:rsidRPr="0006680D" w14:paraId="445D8822" w14:textId="77777777" w:rsidTr="008E4334">
        <w:tc>
          <w:tcPr>
            <w:tcW w:w="4830" w:type="dxa"/>
            <w:vAlign w:val="bottom"/>
          </w:tcPr>
          <w:p w14:paraId="0F3E8704" w14:textId="641CB157" w:rsidR="00D354C4" w:rsidRPr="0006680D" w:rsidRDefault="00D354C4" w:rsidP="008E4334">
            <w:pPr>
              <w:spacing w:line="360" w:lineRule="auto"/>
              <w:rPr>
                <w:color w:val="000000" w:themeColor="text1"/>
              </w:rPr>
            </w:pPr>
            <w:r w:rsidRPr="0006680D">
              <w:rPr>
                <w:b/>
                <w:bCs/>
                <w:color w:val="000000" w:themeColor="text1"/>
              </w:rPr>
              <w:t>Chairperson of the Board</w:t>
            </w:r>
          </w:p>
        </w:tc>
        <w:tc>
          <w:tcPr>
            <w:tcW w:w="4830" w:type="dxa"/>
            <w:vAlign w:val="bottom"/>
          </w:tcPr>
          <w:p w14:paraId="6CCE609E" w14:textId="5A2847E1" w:rsidR="00D354C4" w:rsidRPr="0006680D" w:rsidRDefault="00D354C4" w:rsidP="008E4334">
            <w:pPr>
              <w:spacing w:line="360" w:lineRule="auto"/>
              <w:rPr>
                <w:color w:val="000000" w:themeColor="text1"/>
              </w:rPr>
            </w:pPr>
            <w:r w:rsidRPr="0006680D">
              <w:rPr>
                <w:b/>
                <w:bCs/>
                <w:color w:val="000000" w:themeColor="text1"/>
              </w:rPr>
              <w:t>Accounting Officer</w:t>
            </w:r>
          </w:p>
        </w:tc>
      </w:tr>
      <w:bookmarkEnd w:id="22"/>
    </w:tbl>
    <w:p w14:paraId="00604DB6" w14:textId="77777777" w:rsidR="005008ED" w:rsidRPr="0006680D" w:rsidRDefault="005008ED" w:rsidP="00B2787A">
      <w:pPr>
        <w:spacing w:line="360" w:lineRule="auto"/>
        <w:rPr>
          <w:color w:val="000000" w:themeColor="text1"/>
        </w:rPr>
      </w:pPr>
    </w:p>
    <w:p w14:paraId="3FE37995" w14:textId="77F32964" w:rsidR="00DE2577" w:rsidRPr="0006680D" w:rsidRDefault="00DE2577">
      <w:pPr>
        <w:autoSpaceDE/>
        <w:autoSpaceDN/>
        <w:rPr>
          <w:color w:val="000000" w:themeColor="text1"/>
        </w:rPr>
      </w:pPr>
      <w:r w:rsidRPr="0006680D">
        <w:rPr>
          <w:color w:val="000000" w:themeColor="text1"/>
        </w:rPr>
        <w:br w:type="page"/>
      </w:r>
    </w:p>
    <w:p w14:paraId="42DE2D23" w14:textId="49471E02" w:rsidR="00B43186" w:rsidRPr="0006680D" w:rsidRDefault="00B923A5" w:rsidP="00FF1B9B">
      <w:pPr>
        <w:pStyle w:val="Heading1"/>
        <w:numPr>
          <w:ilvl w:val="0"/>
          <w:numId w:val="21"/>
        </w:numPr>
        <w:tabs>
          <w:tab w:val="left" w:pos="720"/>
        </w:tabs>
        <w:spacing w:line="360" w:lineRule="auto"/>
        <w:ind w:hanging="720"/>
        <w:jc w:val="both"/>
        <w:rPr>
          <w:color w:val="000000" w:themeColor="text1"/>
        </w:rPr>
      </w:pPr>
      <w:bookmarkStart w:id="23" w:name="_Toc138945732"/>
      <w:bookmarkStart w:id="24" w:name="_Toc233525425"/>
      <w:r w:rsidRPr="0006680D">
        <w:rPr>
          <w:color w:val="000000" w:themeColor="text1"/>
        </w:rPr>
        <w:lastRenderedPageBreak/>
        <w:t>Report o</w:t>
      </w:r>
      <w:r w:rsidR="008E4334" w:rsidRPr="0006680D">
        <w:rPr>
          <w:color w:val="000000" w:themeColor="text1"/>
        </w:rPr>
        <w:t xml:space="preserve">f </w:t>
      </w:r>
      <w:r w:rsidR="00175ECD" w:rsidRPr="0006680D">
        <w:rPr>
          <w:color w:val="000000" w:themeColor="text1"/>
        </w:rPr>
        <w:t>the</w:t>
      </w:r>
      <w:r w:rsidR="008E4334" w:rsidRPr="0006680D">
        <w:rPr>
          <w:color w:val="000000" w:themeColor="text1"/>
        </w:rPr>
        <w:t xml:space="preserve"> Auditor </w:t>
      </w:r>
      <w:r w:rsidR="00DE40DD">
        <w:rPr>
          <w:color w:val="000000" w:themeColor="text1"/>
        </w:rPr>
        <w:t xml:space="preserve">General </w:t>
      </w:r>
      <w:r w:rsidR="00AF08FE">
        <w:rPr>
          <w:color w:val="000000" w:themeColor="text1"/>
        </w:rPr>
        <w:t>on</w:t>
      </w:r>
      <w:r w:rsidR="008E4334" w:rsidRPr="0006680D">
        <w:rPr>
          <w:color w:val="000000" w:themeColor="text1"/>
        </w:rPr>
        <w:t xml:space="preserve"> </w:t>
      </w:r>
      <w:r w:rsidR="0022416B" w:rsidRPr="0006680D">
        <w:rPr>
          <w:color w:val="000000" w:themeColor="text1"/>
        </w:rPr>
        <w:t xml:space="preserve">the Financial Statements of </w:t>
      </w:r>
      <w:r w:rsidR="008E4334" w:rsidRPr="0006680D">
        <w:rPr>
          <w:color w:val="000000" w:themeColor="text1"/>
        </w:rPr>
        <w:t>(</w:t>
      </w:r>
      <w:r w:rsidR="008E4334" w:rsidRPr="0006680D">
        <w:rPr>
          <w:i/>
          <w:color w:val="000000" w:themeColor="text1"/>
        </w:rPr>
        <w:t xml:space="preserve">Specify </w:t>
      </w:r>
      <w:r w:rsidR="00E80625" w:rsidRPr="0006680D">
        <w:rPr>
          <w:i/>
          <w:color w:val="000000" w:themeColor="text1"/>
        </w:rPr>
        <w:t>Entity</w:t>
      </w:r>
      <w:r w:rsidR="008E4334" w:rsidRPr="0006680D">
        <w:rPr>
          <w:i/>
          <w:color w:val="000000" w:themeColor="text1"/>
        </w:rPr>
        <w:t xml:space="preserve"> Name</w:t>
      </w:r>
      <w:r w:rsidR="008E4334" w:rsidRPr="0006680D">
        <w:rPr>
          <w:color w:val="000000" w:themeColor="text1"/>
        </w:rPr>
        <w:t>)</w:t>
      </w:r>
      <w:bookmarkEnd w:id="23"/>
      <w:r w:rsidR="00AF08FE">
        <w:rPr>
          <w:color w:val="000000" w:themeColor="text1"/>
        </w:rPr>
        <w:t xml:space="preserve"> for the year ended xxx</w:t>
      </w:r>
      <w:bookmarkEnd w:id="24"/>
    </w:p>
    <w:p w14:paraId="60766FAE" w14:textId="77777777" w:rsidR="00B01FCB" w:rsidRPr="0006680D" w:rsidRDefault="00B01FCB" w:rsidP="00B2787A">
      <w:pPr>
        <w:spacing w:line="360" w:lineRule="auto"/>
        <w:jc w:val="both"/>
        <w:rPr>
          <w:color w:val="000000" w:themeColor="text1"/>
        </w:rPr>
      </w:pPr>
    </w:p>
    <w:p w14:paraId="3AA7497E" w14:textId="77777777" w:rsidR="00B01FCB" w:rsidRPr="0006680D" w:rsidRDefault="00B01FCB" w:rsidP="00B2787A">
      <w:pPr>
        <w:spacing w:line="360" w:lineRule="auto"/>
        <w:jc w:val="both"/>
        <w:rPr>
          <w:color w:val="000000" w:themeColor="text1"/>
        </w:rPr>
        <w:sectPr w:rsidR="00B01FCB" w:rsidRPr="0006680D" w:rsidSect="00882CA3">
          <w:headerReference w:type="even" r:id="rId22"/>
          <w:headerReference w:type="default" r:id="rId23"/>
          <w:footerReference w:type="default" r:id="rId24"/>
          <w:headerReference w:type="first" r:id="rId25"/>
          <w:footerReference w:type="first" r:id="rId26"/>
          <w:pgSz w:w="12240" w:h="15840" w:code="1"/>
          <w:pgMar w:top="1440" w:right="1440" w:bottom="1440" w:left="1440" w:header="289" w:footer="283" w:gutter="0"/>
          <w:pgNumType w:fmt="lowerRoman" w:start="1"/>
          <w:cols w:space="720"/>
          <w:titlePg/>
          <w:docGrid w:linePitch="326"/>
        </w:sectPr>
      </w:pPr>
    </w:p>
    <w:p w14:paraId="2ECA8E4E" w14:textId="1A889A5F" w:rsidR="009C034C" w:rsidRPr="0006680D" w:rsidRDefault="00B923A5" w:rsidP="00FF1B9B">
      <w:pPr>
        <w:pStyle w:val="Heading1"/>
        <w:numPr>
          <w:ilvl w:val="0"/>
          <w:numId w:val="21"/>
        </w:numPr>
        <w:tabs>
          <w:tab w:val="left" w:pos="450"/>
        </w:tabs>
        <w:spacing w:line="360" w:lineRule="auto"/>
        <w:ind w:left="450"/>
        <w:jc w:val="both"/>
        <w:rPr>
          <w:color w:val="000000" w:themeColor="text1"/>
        </w:rPr>
      </w:pPr>
      <w:bookmarkStart w:id="25" w:name="_Toc130289133"/>
      <w:bookmarkStart w:id="26" w:name="_Toc138945733"/>
      <w:bookmarkStart w:id="27" w:name="_Toc233525426"/>
      <w:r w:rsidRPr="0006680D">
        <w:rPr>
          <w:color w:val="000000" w:themeColor="text1"/>
        </w:rPr>
        <w:lastRenderedPageBreak/>
        <w:t>Statement o</w:t>
      </w:r>
      <w:r w:rsidR="008E4334" w:rsidRPr="0006680D">
        <w:rPr>
          <w:color w:val="000000" w:themeColor="text1"/>
        </w:rPr>
        <w:t xml:space="preserve">f Financial Performance </w:t>
      </w:r>
      <w:r w:rsidR="00175ECD" w:rsidRPr="0006680D">
        <w:rPr>
          <w:color w:val="000000" w:themeColor="text1"/>
        </w:rPr>
        <w:t>for</w:t>
      </w:r>
      <w:r w:rsidRPr="0006680D">
        <w:rPr>
          <w:color w:val="000000" w:themeColor="text1"/>
        </w:rPr>
        <w:t xml:space="preserve"> the year e</w:t>
      </w:r>
      <w:r w:rsidR="008E4334" w:rsidRPr="0006680D">
        <w:rPr>
          <w:color w:val="000000" w:themeColor="text1"/>
        </w:rPr>
        <w:t>nded 30 June 20</w:t>
      </w:r>
      <w:r w:rsidR="0073084F" w:rsidRPr="0006680D">
        <w:rPr>
          <w:color w:val="000000" w:themeColor="text1"/>
        </w:rPr>
        <w:t>xx</w:t>
      </w:r>
      <w:bookmarkEnd w:id="25"/>
      <w:bookmarkEnd w:id="26"/>
      <w:bookmarkEnd w:id="27"/>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026"/>
        <w:gridCol w:w="744"/>
        <w:gridCol w:w="1790"/>
        <w:gridCol w:w="1790"/>
      </w:tblGrid>
      <w:tr w:rsidR="0006680D" w:rsidRPr="0006680D" w14:paraId="53A38DDB" w14:textId="77777777" w:rsidTr="004905FA">
        <w:trPr>
          <w:trHeight w:val="340"/>
          <w:tblHeader/>
        </w:trPr>
        <w:tc>
          <w:tcPr>
            <w:tcW w:w="2688" w:type="pct"/>
            <w:vMerge w:val="restart"/>
            <w:shd w:val="clear" w:color="auto" w:fill="0070C0"/>
            <w:noWrap/>
            <w:vAlign w:val="center"/>
            <w:hideMark/>
          </w:tcPr>
          <w:p w14:paraId="2BC21D67" w14:textId="6FFCC6D9" w:rsidR="007136F1" w:rsidRPr="0006680D" w:rsidRDefault="007136F1" w:rsidP="0073084F">
            <w:pPr>
              <w:rPr>
                <w:b/>
                <w:bCs/>
                <w:color w:val="000000" w:themeColor="text1"/>
                <w:sz w:val="22"/>
                <w:szCs w:val="22"/>
                <w:lang w:val="en-US"/>
              </w:rPr>
            </w:pPr>
          </w:p>
        </w:tc>
        <w:tc>
          <w:tcPr>
            <w:tcW w:w="398" w:type="pct"/>
            <w:shd w:val="clear" w:color="auto" w:fill="0070C0"/>
            <w:noWrap/>
            <w:vAlign w:val="center"/>
            <w:hideMark/>
          </w:tcPr>
          <w:p w14:paraId="50EED4CE" w14:textId="46A0F8CC" w:rsidR="007136F1" w:rsidRPr="0006680D" w:rsidRDefault="007136F1" w:rsidP="0073084F">
            <w:pPr>
              <w:jc w:val="center"/>
              <w:rPr>
                <w:b/>
                <w:color w:val="000000" w:themeColor="text1"/>
                <w:sz w:val="22"/>
                <w:szCs w:val="22"/>
                <w:lang w:val="en-US"/>
              </w:rPr>
            </w:pPr>
            <w:r w:rsidRPr="0006680D">
              <w:rPr>
                <w:b/>
                <w:color w:val="000000" w:themeColor="text1"/>
                <w:sz w:val="22"/>
                <w:szCs w:val="22"/>
                <w:lang w:val="en-US"/>
              </w:rPr>
              <w:t>Note</w:t>
            </w:r>
          </w:p>
        </w:tc>
        <w:tc>
          <w:tcPr>
            <w:tcW w:w="957" w:type="pct"/>
            <w:shd w:val="clear" w:color="auto" w:fill="0070C0"/>
            <w:noWrap/>
            <w:vAlign w:val="bottom"/>
            <w:hideMark/>
          </w:tcPr>
          <w:p w14:paraId="7566BB40" w14:textId="21C23A30" w:rsidR="007136F1" w:rsidRPr="0006680D" w:rsidRDefault="007136F1" w:rsidP="00E754A2">
            <w:pPr>
              <w:jc w:val="center"/>
              <w:rPr>
                <w:b/>
                <w:color w:val="000000" w:themeColor="text1"/>
                <w:sz w:val="22"/>
                <w:szCs w:val="22"/>
                <w:lang w:val="en-US"/>
              </w:rPr>
            </w:pPr>
            <w:r w:rsidRPr="0006680D">
              <w:rPr>
                <w:b/>
                <w:bCs/>
                <w:color w:val="000000" w:themeColor="text1"/>
                <w:sz w:val="22"/>
                <w:szCs w:val="22"/>
                <w:lang w:val="en-US"/>
              </w:rPr>
              <w:t>Insert Current FY</w:t>
            </w:r>
          </w:p>
        </w:tc>
        <w:tc>
          <w:tcPr>
            <w:tcW w:w="957" w:type="pct"/>
            <w:shd w:val="clear" w:color="auto" w:fill="0070C0"/>
            <w:noWrap/>
            <w:vAlign w:val="bottom"/>
            <w:hideMark/>
          </w:tcPr>
          <w:p w14:paraId="012A6CFB" w14:textId="69262E52" w:rsidR="007136F1" w:rsidRPr="0006680D" w:rsidRDefault="007136F1" w:rsidP="00E754A2">
            <w:pPr>
              <w:jc w:val="center"/>
              <w:rPr>
                <w:b/>
                <w:color w:val="000000" w:themeColor="text1"/>
                <w:sz w:val="22"/>
                <w:szCs w:val="22"/>
                <w:lang w:val="en-US"/>
              </w:rPr>
            </w:pPr>
            <w:r w:rsidRPr="0006680D">
              <w:rPr>
                <w:b/>
                <w:bCs/>
                <w:color w:val="000000" w:themeColor="text1"/>
                <w:sz w:val="22"/>
                <w:szCs w:val="22"/>
                <w:lang w:val="en-US"/>
              </w:rPr>
              <w:t xml:space="preserve">Insert </w:t>
            </w:r>
            <w:r w:rsidR="00843357" w:rsidRPr="0006680D">
              <w:rPr>
                <w:b/>
                <w:bCs/>
                <w:color w:val="000000" w:themeColor="text1"/>
                <w:sz w:val="22"/>
                <w:szCs w:val="22"/>
                <w:lang w:val="en-US"/>
              </w:rPr>
              <w:t>Comparative</w:t>
            </w:r>
            <w:r w:rsidRPr="0006680D">
              <w:rPr>
                <w:b/>
                <w:bCs/>
                <w:color w:val="000000" w:themeColor="text1"/>
                <w:sz w:val="22"/>
                <w:szCs w:val="22"/>
                <w:lang w:val="en-US"/>
              </w:rPr>
              <w:t xml:space="preserve"> FY</w:t>
            </w:r>
          </w:p>
        </w:tc>
      </w:tr>
      <w:tr w:rsidR="0006680D" w:rsidRPr="0006680D" w14:paraId="69EF66FC" w14:textId="77777777" w:rsidTr="004905FA">
        <w:trPr>
          <w:trHeight w:val="340"/>
          <w:tblHeader/>
        </w:trPr>
        <w:tc>
          <w:tcPr>
            <w:tcW w:w="2688" w:type="pct"/>
            <w:vMerge/>
            <w:noWrap/>
            <w:vAlign w:val="center"/>
            <w:hideMark/>
          </w:tcPr>
          <w:p w14:paraId="4485FF00" w14:textId="77777777" w:rsidR="007136F1" w:rsidRPr="0006680D" w:rsidRDefault="007136F1" w:rsidP="0073084F">
            <w:pPr>
              <w:rPr>
                <w:b/>
                <w:bCs/>
                <w:color w:val="000000" w:themeColor="text1"/>
                <w:sz w:val="22"/>
                <w:szCs w:val="22"/>
                <w:lang w:val="en-US"/>
              </w:rPr>
            </w:pPr>
          </w:p>
        </w:tc>
        <w:tc>
          <w:tcPr>
            <w:tcW w:w="398" w:type="pct"/>
            <w:shd w:val="clear" w:color="auto" w:fill="0070C0"/>
            <w:noWrap/>
            <w:vAlign w:val="center"/>
            <w:hideMark/>
          </w:tcPr>
          <w:p w14:paraId="63946C47" w14:textId="77777777" w:rsidR="007136F1" w:rsidRPr="0006680D" w:rsidRDefault="007136F1" w:rsidP="0073084F">
            <w:pPr>
              <w:jc w:val="center"/>
              <w:rPr>
                <w:color w:val="000000" w:themeColor="text1"/>
                <w:sz w:val="22"/>
                <w:szCs w:val="22"/>
                <w:lang w:val="en-US"/>
              </w:rPr>
            </w:pPr>
          </w:p>
        </w:tc>
        <w:tc>
          <w:tcPr>
            <w:tcW w:w="957" w:type="pct"/>
            <w:shd w:val="clear" w:color="auto" w:fill="0070C0"/>
            <w:noWrap/>
            <w:vAlign w:val="bottom"/>
            <w:hideMark/>
          </w:tcPr>
          <w:p w14:paraId="500AD25C" w14:textId="57ED0371" w:rsidR="007136F1" w:rsidRPr="0006680D" w:rsidRDefault="007136F1" w:rsidP="00E754A2">
            <w:pPr>
              <w:jc w:val="center"/>
              <w:rPr>
                <w:b/>
                <w:color w:val="000000" w:themeColor="text1"/>
                <w:sz w:val="22"/>
                <w:szCs w:val="22"/>
                <w:lang w:val="en-US"/>
              </w:rPr>
            </w:pPr>
            <w:r w:rsidRPr="0006680D">
              <w:rPr>
                <w:b/>
                <w:bCs/>
                <w:color w:val="000000" w:themeColor="text1"/>
                <w:sz w:val="22"/>
                <w:szCs w:val="22"/>
                <w:lang w:val="en-US"/>
              </w:rPr>
              <w:t>Kshs</w:t>
            </w:r>
          </w:p>
        </w:tc>
        <w:tc>
          <w:tcPr>
            <w:tcW w:w="957" w:type="pct"/>
            <w:shd w:val="clear" w:color="auto" w:fill="0070C0"/>
            <w:noWrap/>
            <w:vAlign w:val="bottom"/>
            <w:hideMark/>
          </w:tcPr>
          <w:p w14:paraId="4A34E2D8" w14:textId="23692F35" w:rsidR="007136F1" w:rsidRPr="0006680D" w:rsidRDefault="007136F1" w:rsidP="00E754A2">
            <w:pPr>
              <w:jc w:val="center"/>
              <w:rPr>
                <w:b/>
                <w:color w:val="000000" w:themeColor="text1"/>
                <w:sz w:val="22"/>
                <w:szCs w:val="22"/>
                <w:lang w:val="en-US"/>
              </w:rPr>
            </w:pPr>
            <w:r w:rsidRPr="0006680D">
              <w:rPr>
                <w:b/>
                <w:bCs/>
                <w:color w:val="000000" w:themeColor="text1"/>
                <w:sz w:val="22"/>
                <w:szCs w:val="22"/>
                <w:lang w:val="en-US"/>
              </w:rPr>
              <w:t>Kshs</w:t>
            </w:r>
          </w:p>
        </w:tc>
      </w:tr>
      <w:tr w:rsidR="0006680D" w:rsidRPr="0006680D" w14:paraId="3F4F4E65" w14:textId="77777777" w:rsidTr="00B244B8">
        <w:trPr>
          <w:trHeight w:val="340"/>
        </w:trPr>
        <w:tc>
          <w:tcPr>
            <w:tcW w:w="2688" w:type="pct"/>
            <w:noWrap/>
            <w:vAlign w:val="center"/>
            <w:hideMark/>
          </w:tcPr>
          <w:p w14:paraId="204ECEAE" w14:textId="77777777" w:rsidR="00B01FCB" w:rsidRPr="0006680D" w:rsidRDefault="00B01FCB" w:rsidP="00371653">
            <w:pPr>
              <w:rPr>
                <w:b/>
                <w:bCs/>
                <w:color w:val="000000" w:themeColor="text1"/>
                <w:sz w:val="22"/>
                <w:szCs w:val="22"/>
                <w:lang w:val="en-US"/>
              </w:rPr>
            </w:pPr>
            <w:r w:rsidRPr="0006680D">
              <w:rPr>
                <w:b/>
                <w:bCs/>
                <w:color w:val="000000" w:themeColor="text1"/>
                <w:sz w:val="22"/>
                <w:szCs w:val="22"/>
                <w:lang w:val="en-US"/>
              </w:rPr>
              <w:t>Revenue</w:t>
            </w:r>
            <w:r w:rsidRPr="0006680D">
              <w:rPr>
                <w:color w:val="000000" w:themeColor="text1"/>
                <w:sz w:val="22"/>
                <w:szCs w:val="22"/>
                <w:lang w:val="en-US"/>
              </w:rPr>
              <w:t xml:space="preserve"> </w:t>
            </w:r>
            <w:r w:rsidRPr="0006680D">
              <w:rPr>
                <w:b/>
                <w:bCs/>
                <w:color w:val="000000" w:themeColor="text1"/>
                <w:sz w:val="22"/>
                <w:szCs w:val="22"/>
                <w:lang w:val="en-US"/>
              </w:rPr>
              <w:t>from</w:t>
            </w:r>
            <w:r w:rsidRPr="0006680D">
              <w:rPr>
                <w:color w:val="000000" w:themeColor="text1"/>
                <w:sz w:val="22"/>
                <w:szCs w:val="22"/>
                <w:lang w:val="en-US"/>
              </w:rPr>
              <w:t xml:space="preserve"> </w:t>
            </w:r>
            <w:r w:rsidRPr="0006680D">
              <w:rPr>
                <w:b/>
                <w:bCs/>
                <w:color w:val="000000" w:themeColor="text1"/>
                <w:sz w:val="22"/>
                <w:szCs w:val="22"/>
                <w:lang w:val="en-US"/>
              </w:rPr>
              <w:t>non-exchange</w:t>
            </w:r>
            <w:r w:rsidRPr="0006680D">
              <w:rPr>
                <w:color w:val="000000" w:themeColor="text1"/>
                <w:sz w:val="22"/>
                <w:szCs w:val="22"/>
                <w:lang w:val="en-US"/>
              </w:rPr>
              <w:t xml:space="preserve"> </w:t>
            </w:r>
            <w:r w:rsidRPr="0006680D">
              <w:rPr>
                <w:b/>
                <w:bCs/>
                <w:color w:val="000000" w:themeColor="text1"/>
                <w:sz w:val="22"/>
                <w:szCs w:val="22"/>
                <w:lang w:val="en-US"/>
              </w:rPr>
              <w:t>transactions</w:t>
            </w:r>
          </w:p>
        </w:tc>
        <w:tc>
          <w:tcPr>
            <w:tcW w:w="398" w:type="pct"/>
            <w:noWrap/>
            <w:vAlign w:val="center"/>
            <w:hideMark/>
          </w:tcPr>
          <w:p w14:paraId="0A5BA9BA" w14:textId="77777777" w:rsidR="00B01FCB" w:rsidRPr="0006680D" w:rsidRDefault="00B01FCB" w:rsidP="00371653">
            <w:pPr>
              <w:jc w:val="center"/>
              <w:rPr>
                <w:color w:val="000000" w:themeColor="text1"/>
                <w:sz w:val="22"/>
                <w:szCs w:val="22"/>
                <w:lang w:val="en-US"/>
              </w:rPr>
            </w:pPr>
          </w:p>
        </w:tc>
        <w:tc>
          <w:tcPr>
            <w:tcW w:w="957" w:type="pct"/>
            <w:noWrap/>
            <w:vAlign w:val="center"/>
            <w:hideMark/>
          </w:tcPr>
          <w:p w14:paraId="798B071A" w14:textId="77777777" w:rsidR="00B01FCB" w:rsidRPr="0006680D" w:rsidRDefault="00B01FCB" w:rsidP="00E754A2">
            <w:pPr>
              <w:jc w:val="center"/>
              <w:rPr>
                <w:color w:val="000000" w:themeColor="text1"/>
                <w:sz w:val="22"/>
                <w:szCs w:val="22"/>
                <w:lang w:val="en-US"/>
              </w:rPr>
            </w:pPr>
          </w:p>
        </w:tc>
        <w:tc>
          <w:tcPr>
            <w:tcW w:w="957" w:type="pct"/>
            <w:noWrap/>
            <w:vAlign w:val="center"/>
            <w:hideMark/>
          </w:tcPr>
          <w:p w14:paraId="659C7C09" w14:textId="77777777" w:rsidR="00B01FCB" w:rsidRPr="0006680D" w:rsidRDefault="00B01FCB" w:rsidP="00E754A2">
            <w:pPr>
              <w:jc w:val="center"/>
              <w:rPr>
                <w:color w:val="000000" w:themeColor="text1"/>
                <w:sz w:val="22"/>
                <w:szCs w:val="22"/>
                <w:lang w:val="en-US"/>
              </w:rPr>
            </w:pPr>
          </w:p>
        </w:tc>
      </w:tr>
      <w:tr w:rsidR="0006680D" w:rsidRPr="0006680D" w14:paraId="1C99571D" w14:textId="77777777" w:rsidTr="00B244B8">
        <w:trPr>
          <w:trHeight w:val="340"/>
        </w:trPr>
        <w:tc>
          <w:tcPr>
            <w:tcW w:w="2688" w:type="pct"/>
            <w:noWrap/>
            <w:vAlign w:val="center"/>
          </w:tcPr>
          <w:p w14:paraId="0676A65E" w14:textId="0896ED1B" w:rsidR="00D1494C" w:rsidRPr="0006680D" w:rsidRDefault="00D1494C" w:rsidP="00371653">
            <w:pPr>
              <w:rPr>
                <w:color w:val="000000" w:themeColor="text1"/>
                <w:sz w:val="22"/>
                <w:szCs w:val="22"/>
                <w:lang w:val="en-US"/>
              </w:rPr>
            </w:pPr>
            <w:r w:rsidRPr="0006680D">
              <w:rPr>
                <w:color w:val="000000" w:themeColor="text1"/>
                <w:sz w:val="22"/>
                <w:szCs w:val="22"/>
                <w:lang w:val="en-US"/>
              </w:rPr>
              <w:t xml:space="preserve">Transfers from </w:t>
            </w:r>
            <w:r w:rsidR="00EF3616" w:rsidRPr="0006680D">
              <w:rPr>
                <w:color w:val="000000" w:themeColor="text1"/>
                <w:sz w:val="22"/>
                <w:szCs w:val="22"/>
                <w:lang w:val="en-US"/>
              </w:rPr>
              <w:t>the County Government entities</w:t>
            </w:r>
          </w:p>
        </w:tc>
        <w:tc>
          <w:tcPr>
            <w:tcW w:w="398" w:type="pct"/>
            <w:noWrap/>
            <w:vAlign w:val="center"/>
          </w:tcPr>
          <w:p w14:paraId="10D9256A" w14:textId="2F131CF6" w:rsidR="00D1494C" w:rsidRPr="0006680D" w:rsidRDefault="00187F79" w:rsidP="00371653">
            <w:pPr>
              <w:jc w:val="center"/>
              <w:rPr>
                <w:color w:val="000000" w:themeColor="text1"/>
                <w:sz w:val="22"/>
                <w:szCs w:val="22"/>
                <w:lang w:val="en-US"/>
              </w:rPr>
            </w:pPr>
            <w:r w:rsidRPr="0006680D">
              <w:rPr>
                <w:color w:val="000000" w:themeColor="text1"/>
                <w:sz w:val="22"/>
                <w:szCs w:val="22"/>
                <w:lang w:val="en-US"/>
              </w:rPr>
              <w:t>6</w:t>
            </w:r>
          </w:p>
        </w:tc>
        <w:tc>
          <w:tcPr>
            <w:tcW w:w="957" w:type="pct"/>
            <w:noWrap/>
            <w:vAlign w:val="center"/>
          </w:tcPr>
          <w:p w14:paraId="757D0EFF" w14:textId="7A189E39" w:rsidR="00D1494C"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tcPr>
          <w:p w14:paraId="59B55561" w14:textId="100031D4" w:rsidR="00D1494C"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5F5DB4AF" w14:textId="77777777" w:rsidTr="00B244B8">
        <w:trPr>
          <w:trHeight w:val="340"/>
        </w:trPr>
        <w:tc>
          <w:tcPr>
            <w:tcW w:w="2688" w:type="pct"/>
            <w:noWrap/>
            <w:vAlign w:val="center"/>
          </w:tcPr>
          <w:p w14:paraId="43508140" w14:textId="37B7AF45" w:rsidR="0048701B" w:rsidRPr="0006680D" w:rsidRDefault="0048701B" w:rsidP="00371653">
            <w:pPr>
              <w:rPr>
                <w:color w:val="000000" w:themeColor="text1"/>
                <w:sz w:val="22"/>
                <w:szCs w:val="22"/>
                <w:lang w:val="en-US"/>
              </w:rPr>
            </w:pPr>
            <w:r w:rsidRPr="0006680D">
              <w:rPr>
                <w:color w:val="000000" w:themeColor="text1"/>
                <w:sz w:val="22"/>
                <w:szCs w:val="22"/>
                <w:lang w:val="en-US"/>
              </w:rPr>
              <w:t>Transfers in Kind</w:t>
            </w:r>
          </w:p>
        </w:tc>
        <w:tc>
          <w:tcPr>
            <w:tcW w:w="398" w:type="pct"/>
            <w:noWrap/>
            <w:vAlign w:val="center"/>
          </w:tcPr>
          <w:p w14:paraId="027B4986" w14:textId="1CCBC794" w:rsidR="0048701B" w:rsidRPr="0006680D" w:rsidRDefault="0048701B" w:rsidP="00371653">
            <w:pPr>
              <w:jc w:val="center"/>
              <w:rPr>
                <w:color w:val="000000" w:themeColor="text1"/>
                <w:sz w:val="22"/>
                <w:szCs w:val="22"/>
                <w:lang w:val="en-US"/>
              </w:rPr>
            </w:pPr>
            <w:r w:rsidRPr="0006680D">
              <w:rPr>
                <w:color w:val="000000" w:themeColor="text1"/>
                <w:sz w:val="22"/>
                <w:szCs w:val="22"/>
                <w:lang w:val="en-US"/>
              </w:rPr>
              <w:t>7</w:t>
            </w:r>
          </w:p>
        </w:tc>
        <w:tc>
          <w:tcPr>
            <w:tcW w:w="957" w:type="pct"/>
            <w:noWrap/>
            <w:vAlign w:val="center"/>
          </w:tcPr>
          <w:p w14:paraId="4EC041EA" w14:textId="204173F4" w:rsidR="0048701B" w:rsidRPr="0006680D" w:rsidRDefault="00BF5934"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tcPr>
          <w:p w14:paraId="40AD9C9B" w14:textId="10DCE418" w:rsidR="0048701B" w:rsidRPr="0006680D" w:rsidRDefault="00BF5934"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38D3821B" w14:textId="77777777" w:rsidTr="00B244B8">
        <w:trPr>
          <w:trHeight w:val="340"/>
        </w:trPr>
        <w:tc>
          <w:tcPr>
            <w:tcW w:w="2688" w:type="pct"/>
            <w:noWrap/>
            <w:vAlign w:val="center"/>
          </w:tcPr>
          <w:p w14:paraId="669E2F66" w14:textId="58E2E03B" w:rsidR="00D1494C" w:rsidRPr="0006680D" w:rsidRDefault="00D1494C" w:rsidP="00371653">
            <w:pPr>
              <w:rPr>
                <w:color w:val="000000" w:themeColor="text1"/>
                <w:sz w:val="22"/>
                <w:szCs w:val="22"/>
                <w:lang w:val="en-US"/>
              </w:rPr>
            </w:pPr>
            <w:r w:rsidRPr="0006680D">
              <w:rPr>
                <w:color w:val="000000" w:themeColor="text1"/>
                <w:sz w:val="22"/>
                <w:szCs w:val="22"/>
                <w:lang w:val="en-US"/>
              </w:rPr>
              <w:t>Levies, Fines, and penalties</w:t>
            </w:r>
          </w:p>
        </w:tc>
        <w:tc>
          <w:tcPr>
            <w:tcW w:w="398" w:type="pct"/>
            <w:noWrap/>
            <w:vAlign w:val="center"/>
          </w:tcPr>
          <w:p w14:paraId="5D8D3C30" w14:textId="5A7EBA9D" w:rsidR="00D1494C" w:rsidRPr="0006680D" w:rsidRDefault="0048701B" w:rsidP="00371653">
            <w:pPr>
              <w:jc w:val="center"/>
              <w:rPr>
                <w:color w:val="000000" w:themeColor="text1"/>
                <w:sz w:val="22"/>
                <w:szCs w:val="22"/>
                <w:lang w:val="en-US"/>
              </w:rPr>
            </w:pPr>
            <w:r w:rsidRPr="0006680D">
              <w:rPr>
                <w:color w:val="000000" w:themeColor="text1"/>
                <w:sz w:val="22"/>
                <w:szCs w:val="22"/>
                <w:lang w:val="en-US"/>
              </w:rPr>
              <w:t>8</w:t>
            </w:r>
          </w:p>
        </w:tc>
        <w:tc>
          <w:tcPr>
            <w:tcW w:w="957" w:type="pct"/>
            <w:noWrap/>
            <w:vAlign w:val="center"/>
          </w:tcPr>
          <w:p w14:paraId="0E4AD901" w14:textId="55963986" w:rsidR="00D1494C"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tcPr>
          <w:p w14:paraId="6873AD7D" w14:textId="7E52D5E1" w:rsidR="00D1494C"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12832B86" w14:textId="77777777" w:rsidTr="00B244B8">
        <w:trPr>
          <w:trHeight w:val="340"/>
        </w:trPr>
        <w:tc>
          <w:tcPr>
            <w:tcW w:w="2688" w:type="pct"/>
            <w:noWrap/>
            <w:vAlign w:val="center"/>
          </w:tcPr>
          <w:p w14:paraId="272965B7" w14:textId="0FF2DEFB" w:rsidR="00D1494C" w:rsidRPr="0006680D" w:rsidRDefault="00D1494C" w:rsidP="00371653">
            <w:pPr>
              <w:rPr>
                <w:color w:val="000000" w:themeColor="text1"/>
                <w:sz w:val="22"/>
                <w:szCs w:val="22"/>
                <w:lang w:val="en-US"/>
              </w:rPr>
            </w:pPr>
            <w:r w:rsidRPr="0006680D">
              <w:rPr>
                <w:color w:val="000000" w:themeColor="text1"/>
                <w:sz w:val="22"/>
                <w:szCs w:val="22"/>
                <w:lang w:val="en-US"/>
              </w:rPr>
              <w:t>Public contributions and donations</w:t>
            </w:r>
          </w:p>
        </w:tc>
        <w:tc>
          <w:tcPr>
            <w:tcW w:w="398" w:type="pct"/>
            <w:noWrap/>
            <w:vAlign w:val="center"/>
          </w:tcPr>
          <w:p w14:paraId="7A2FEFAC" w14:textId="71F42745" w:rsidR="00D1494C" w:rsidRPr="0006680D" w:rsidRDefault="00B1714B" w:rsidP="00371653">
            <w:pPr>
              <w:jc w:val="center"/>
              <w:rPr>
                <w:color w:val="000000" w:themeColor="text1"/>
                <w:sz w:val="22"/>
                <w:szCs w:val="22"/>
                <w:lang w:val="en-US"/>
              </w:rPr>
            </w:pPr>
            <w:r w:rsidRPr="0006680D">
              <w:rPr>
                <w:color w:val="000000" w:themeColor="text1"/>
                <w:sz w:val="22"/>
                <w:szCs w:val="22"/>
                <w:lang w:val="en-US"/>
              </w:rPr>
              <w:t>9</w:t>
            </w:r>
          </w:p>
        </w:tc>
        <w:tc>
          <w:tcPr>
            <w:tcW w:w="957" w:type="pct"/>
            <w:noWrap/>
            <w:vAlign w:val="center"/>
          </w:tcPr>
          <w:p w14:paraId="1C0AA3A8" w14:textId="28B248ED" w:rsidR="00D1494C"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tcPr>
          <w:p w14:paraId="5F351568" w14:textId="6F85F57A" w:rsidR="00D1494C"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2B37D829" w14:textId="77777777" w:rsidTr="00B244B8">
        <w:trPr>
          <w:trHeight w:val="340"/>
        </w:trPr>
        <w:tc>
          <w:tcPr>
            <w:tcW w:w="2688" w:type="pct"/>
            <w:noWrap/>
            <w:vAlign w:val="center"/>
            <w:hideMark/>
          </w:tcPr>
          <w:p w14:paraId="48DAD51B" w14:textId="54F908E1" w:rsidR="00AA5EE8" w:rsidRPr="0006680D" w:rsidRDefault="00AA5EE8" w:rsidP="00AA5EE8">
            <w:pPr>
              <w:rPr>
                <w:bCs/>
                <w:color w:val="000000" w:themeColor="text1"/>
                <w:sz w:val="22"/>
                <w:szCs w:val="22"/>
              </w:rPr>
            </w:pPr>
            <w:r w:rsidRPr="0006680D">
              <w:rPr>
                <w:bCs/>
                <w:color w:val="000000" w:themeColor="text1"/>
                <w:sz w:val="22"/>
                <w:szCs w:val="22"/>
              </w:rPr>
              <w:t>Licenses, Fees, and Permits</w:t>
            </w:r>
          </w:p>
          <w:p w14:paraId="795B9B54" w14:textId="0364B0AF" w:rsidR="00B01FCB" w:rsidRPr="0006680D" w:rsidRDefault="00B01FCB" w:rsidP="00371653">
            <w:pPr>
              <w:rPr>
                <w:color w:val="000000" w:themeColor="text1"/>
                <w:sz w:val="22"/>
                <w:szCs w:val="22"/>
                <w:lang w:val="en-US"/>
              </w:rPr>
            </w:pPr>
          </w:p>
        </w:tc>
        <w:tc>
          <w:tcPr>
            <w:tcW w:w="398" w:type="pct"/>
            <w:noWrap/>
            <w:vAlign w:val="center"/>
            <w:hideMark/>
          </w:tcPr>
          <w:p w14:paraId="4A62F022" w14:textId="7BE9D5E1" w:rsidR="00B01FCB" w:rsidRPr="0006680D" w:rsidRDefault="00A048F0" w:rsidP="00371653">
            <w:pPr>
              <w:jc w:val="center"/>
              <w:rPr>
                <w:color w:val="000000" w:themeColor="text1"/>
                <w:sz w:val="22"/>
                <w:szCs w:val="22"/>
                <w:lang w:val="en-US"/>
              </w:rPr>
            </w:pPr>
            <w:r w:rsidRPr="0006680D">
              <w:rPr>
                <w:color w:val="000000" w:themeColor="text1"/>
                <w:sz w:val="22"/>
                <w:szCs w:val="22"/>
                <w:lang w:val="en-US"/>
              </w:rPr>
              <w:t>1</w:t>
            </w:r>
            <w:r w:rsidR="002414E3" w:rsidRPr="0006680D">
              <w:rPr>
                <w:color w:val="000000" w:themeColor="text1"/>
                <w:sz w:val="22"/>
                <w:szCs w:val="22"/>
                <w:lang w:val="en-US"/>
              </w:rPr>
              <w:t>0</w:t>
            </w:r>
          </w:p>
        </w:tc>
        <w:tc>
          <w:tcPr>
            <w:tcW w:w="957" w:type="pct"/>
            <w:noWrap/>
            <w:vAlign w:val="center"/>
            <w:hideMark/>
          </w:tcPr>
          <w:p w14:paraId="50A323B0" w14:textId="3B453E0C"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1D9D00E3" w14:textId="6A6A3470"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53E1789F" w14:textId="77777777" w:rsidTr="00B244B8">
        <w:trPr>
          <w:trHeight w:val="340"/>
        </w:trPr>
        <w:tc>
          <w:tcPr>
            <w:tcW w:w="2688" w:type="pct"/>
            <w:noWrap/>
            <w:vAlign w:val="center"/>
            <w:hideMark/>
          </w:tcPr>
          <w:p w14:paraId="02C79134"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 </w:t>
            </w:r>
          </w:p>
        </w:tc>
        <w:tc>
          <w:tcPr>
            <w:tcW w:w="398" w:type="pct"/>
            <w:noWrap/>
            <w:vAlign w:val="center"/>
            <w:hideMark/>
          </w:tcPr>
          <w:p w14:paraId="3D1A181C" w14:textId="680D680B" w:rsidR="00B01FCB" w:rsidRPr="0006680D" w:rsidRDefault="00B01FCB" w:rsidP="00371653">
            <w:pPr>
              <w:jc w:val="center"/>
              <w:rPr>
                <w:color w:val="000000" w:themeColor="text1"/>
                <w:sz w:val="22"/>
                <w:szCs w:val="22"/>
                <w:lang w:val="en-US"/>
              </w:rPr>
            </w:pPr>
          </w:p>
        </w:tc>
        <w:tc>
          <w:tcPr>
            <w:tcW w:w="957" w:type="pct"/>
            <w:noWrap/>
            <w:vAlign w:val="center"/>
            <w:hideMark/>
          </w:tcPr>
          <w:p w14:paraId="2D1BC810" w14:textId="076AA3FA" w:rsidR="00B01FCB" w:rsidRPr="0006680D" w:rsidRDefault="00371653" w:rsidP="00E754A2">
            <w:pPr>
              <w:jc w:val="center"/>
              <w:rPr>
                <w:b/>
                <w:bCs/>
                <w:color w:val="000000" w:themeColor="text1"/>
                <w:sz w:val="22"/>
                <w:szCs w:val="22"/>
                <w:lang w:val="en-US"/>
              </w:rPr>
            </w:pPr>
            <w:r w:rsidRPr="0006680D">
              <w:rPr>
                <w:b/>
                <w:bCs/>
                <w:color w:val="000000" w:themeColor="text1"/>
                <w:sz w:val="22"/>
                <w:szCs w:val="22"/>
                <w:lang w:val="en-US"/>
              </w:rPr>
              <w:t>xxx</w:t>
            </w:r>
          </w:p>
        </w:tc>
        <w:tc>
          <w:tcPr>
            <w:tcW w:w="957" w:type="pct"/>
            <w:noWrap/>
            <w:vAlign w:val="center"/>
            <w:hideMark/>
          </w:tcPr>
          <w:p w14:paraId="1DD6C8C9" w14:textId="212167E4" w:rsidR="00B01FCB" w:rsidRPr="0006680D" w:rsidRDefault="00371653" w:rsidP="00E754A2">
            <w:pPr>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0A6517EC" w14:textId="77777777" w:rsidTr="00B244B8">
        <w:trPr>
          <w:trHeight w:val="340"/>
        </w:trPr>
        <w:tc>
          <w:tcPr>
            <w:tcW w:w="2688" w:type="pct"/>
            <w:noWrap/>
            <w:vAlign w:val="center"/>
            <w:hideMark/>
          </w:tcPr>
          <w:p w14:paraId="0BDD4F0C" w14:textId="77777777" w:rsidR="00B01FCB" w:rsidRPr="0006680D" w:rsidRDefault="00B01FCB" w:rsidP="00371653">
            <w:pPr>
              <w:rPr>
                <w:color w:val="000000" w:themeColor="text1"/>
                <w:sz w:val="22"/>
                <w:szCs w:val="22"/>
                <w:lang w:val="en-US"/>
              </w:rPr>
            </w:pPr>
            <w:r w:rsidRPr="0006680D">
              <w:rPr>
                <w:b/>
                <w:bCs/>
                <w:color w:val="000000" w:themeColor="text1"/>
                <w:sz w:val="22"/>
                <w:szCs w:val="22"/>
                <w:lang w:val="en-US"/>
              </w:rPr>
              <w:t>Revenue</w:t>
            </w:r>
            <w:r w:rsidRPr="0006680D">
              <w:rPr>
                <w:color w:val="000000" w:themeColor="text1"/>
                <w:sz w:val="22"/>
                <w:szCs w:val="22"/>
                <w:lang w:val="en-US"/>
              </w:rPr>
              <w:t xml:space="preserve"> </w:t>
            </w:r>
            <w:r w:rsidRPr="0006680D">
              <w:rPr>
                <w:b/>
                <w:bCs/>
                <w:color w:val="000000" w:themeColor="text1"/>
                <w:sz w:val="22"/>
                <w:szCs w:val="22"/>
                <w:lang w:val="en-US"/>
              </w:rPr>
              <w:t>from</w:t>
            </w:r>
            <w:r w:rsidRPr="0006680D">
              <w:rPr>
                <w:color w:val="000000" w:themeColor="text1"/>
                <w:sz w:val="22"/>
                <w:szCs w:val="22"/>
                <w:lang w:val="en-US"/>
              </w:rPr>
              <w:t xml:space="preserve"> </w:t>
            </w:r>
            <w:r w:rsidRPr="0006680D">
              <w:rPr>
                <w:b/>
                <w:bCs/>
                <w:color w:val="000000" w:themeColor="text1"/>
                <w:sz w:val="22"/>
                <w:szCs w:val="22"/>
                <w:lang w:val="en-US"/>
              </w:rPr>
              <w:t>exchange</w:t>
            </w:r>
            <w:r w:rsidRPr="0006680D">
              <w:rPr>
                <w:color w:val="000000" w:themeColor="text1"/>
                <w:sz w:val="22"/>
                <w:szCs w:val="22"/>
                <w:lang w:val="en-US"/>
              </w:rPr>
              <w:t xml:space="preserve"> </w:t>
            </w:r>
            <w:r w:rsidRPr="0006680D">
              <w:rPr>
                <w:b/>
                <w:bCs/>
                <w:color w:val="000000" w:themeColor="text1"/>
                <w:sz w:val="22"/>
                <w:szCs w:val="22"/>
                <w:lang w:val="en-US"/>
              </w:rPr>
              <w:t>transactions</w:t>
            </w:r>
          </w:p>
        </w:tc>
        <w:tc>
          <w:tcPr>
            <w:tcW w:w="398" w:type="pct"/>
            <w:noWrap/>
            <w:vAlign w:val="center"/>
            <w:hideMark/>
          </w:tcPr>
          <w:p w14:paraId="442E2652" w14:textId="655D6A86" w:rsidR="00B01FCB" w:rsidRPr="0006680D" w:rsidRDefault="00B01FCB" w:rsidP="00371653">
            <w:pPr>
              <w:jc w:val="center"/>
              <w:rPr>
                <w:color w:val="000000" w:themeColor="text1"/>
                <w:sz w:val="22"/>
                <w:szCs w:val="22"/>
                <w:lang w:val="en-US"/>
              </w:rPr>
            </w:pPr>
          </w:p>
        </w:tc>
        <w:tc>
          <w:tcPr>
            <w:tcW w:w="957" w:type="pct"/>
            <w:noWrap/>
            <w:vAlign w:val="center"/>
            <w:hideMark/>
          </w:tcPr>
          <w:p w14:paraId="39810303" w14:textId="199B66E7" w:rsidR="00B01FCB" w:rsidRPr="0006680D" w:rsidRDefault="00B01FCB" w:rsidP="00E754A2">
            <w:pPr>
              <w:jc w:val="center"/>
              <w:rPr>
                <w:color w:val="000000" w:themeColor="text1"/>
                <w:sz w:val="22"/>
                <w:szCs w:val="22"/>
                <w:lang w:val="en-US"/>
              </w:rPr>
            </w:pPr>
          </w:p>
        </w:tc>
        <w:tc>
          <w:tcPr>
            <w:tcW w:w="957" w:type="pct"/>
            <w:noWrap/>
            <w:vAlign w:val="center"/>
            <w:hideMark/>
          </w:tcPr>
          <w:p w14:paraId="255D6129" w14:textId="79C773EC" w:rsidR="00B01FCB" w:rsidRPr="0006680D" w:rsidRDefault="00B01FCB" w:rsidP="00E754A2">
            <w:pPr>
              <w:jc w:val="center"/>
              <w:rPr>
                <w:color w:val="000000" w:themeColor="text1"/>
                <w:sz w:val="22"/>
                <w:szCs w:val="22"/>
                <w:lang w:val="en-US"/>
              </w:rPr>
            </w:pPr>
          </w:p>
        </w:tc>
      </w:tr>
      <w:tr w:rsidR="0006680D" w:rsidRPr="0006680D" w14:paraId="7BC964C5" w14:textId="77777777" w:rsidTr="00B244B8">
        <w:trPr>
          <w:trHeight w:val="340"/>
        </w:trPr>
        <w:tc>
          <w:tcPr>
            <w:tcW w:w="2688" w:type="pct"/>
            <w:noWrap/>
            <w:vAlign w:val="center"/>
            <w:hideMark/>
          </w:tcPr>
          <w:p w14:paraId="63536AC9"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Rendering of services</w:t>
            </w:r>
          </w:p>
        </w:tc>
        <w:tc>
          <w:tcPr>
            <w:tcW w:w="398" w:type="pct"/>
            <w:noWrap/>
            <w:vAlign w:val="center"/>
            <w:hideMark/>
          </w:tcPr>
          <w:p w14:paraId="123487C0" w14:textId="4BCC9289"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A048F0" w:rsidRPr="0006680D">
              <w:rPr>
                <w:color w:val="000000" w:themeColor="text1"/>
                <w:sz w:val="22"/>
                <w:szCs w:val="22"/>
                <w:lang w:val="en-US"/>
              </w:rPr>
              <w:t>1</w:t>
            </w:r>
          </w:p>
        </w:tc>
        <w:tc>
          <w:tcPr>
            <w:tcW w:w="957" w:type="pct"/>
            <w:noWrap/>
            <w:vAlign w:val="center"/>
            <w:hideMark/>
          </w:tcPr>
          <w:p w14:paraId="0448855B" w14:textId="73B713ED"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6D3094CD" w14:textId="51845A37"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532EC841" w14:textId="77777777" w:rsidTr="00B244B8">
        <w:trPr>
          <w:trHeight w:val="340"/>
        </w:trPr>
        <w:tc>
          <w:tcPr>
            <w:tcW w:w="2688" w:type="pct"/>
            <w:noWrap/>
            <w:vAlign w:val="center"/>
            <w:hideMark/>
          </w:tcPr>
          <w:p w14:paraId="782BD3C5" w14:textId="5B50EA51" w:rsidR="00B01FCB" w:rsidRPr="0006680D" w:rsidRDefault="00B01FCB" w:rsidP="00371653">
            <w:pPr>
              <w:rPr>
                <w:color w:val="000000" w:themeColor="text1"/>
                <w:sz w:val="22"/>
                <w:szCs w:val="22"/>
                <w:lang w:val="en-US"/>
              </w:rPr>
            </w:pPr>
            <w:r w:rsidRPr="0006680D">
              <w:rPr>
                <w:color w:val="000000" w:themeColor="text1"/>
                <w:sz w:val="22"/>
                <w:szCs w:val="22"/>
                <w:lang w:val="en-US"/>
              </w:rPr>
              <w:t xml:space="preserve">Sale of </w:t>
            </w:r>
            <w:r w:rsidR="004E67AB" w:rsidRPr="0006680D">
              <w:rPr>
                <w:color w:val="000000" w:themeColor="text1"/>
                <w:sz w:val="22"/>
                <w:szCs w:val="22"/>
                <w:lang w:val="en-US"/>
              </w:rPr>
              <w:t>goods</w:t>
            </w:r>
          </w:p>
        </w:tc>
        <w:tc>
          <w:tcPr>
            <w:tcW w:w="398" w:type="pct"/>
            <w:noWrap/>
            <w:vAlign w:val="center"/>
            <w:hideMark/>
          </w:tcPr>
          <w:p w14:paraId="446836A9" w14:textId="021E7547"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A048F0" w:rsidRPr="0006680D">
              <w:rPr>
                <w:color w:val="000000" w:themeColor="text1"/>
                <w:sz w:val="22"/>
                <w:szCs w:val="22"/>
                <w:lang w:val="en-US"/>
              </w:rPr>
              <w:t>2</w:t>
            </w:r>
          </w:p>
        </w:tc>
        <w:tc>
          <w:tcPr>
            <w:tcW w:w="957" w:type="pct"/>
            <w:noWrap/>
            <w:vAlign w:val="center"/>
            <w:hideMark/>
          </w:tcPr>
          <w:p w14:paraId="6D05C23D" w14:textId="5D85D834"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10F99DFE" w14:textId="72C43621"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3094D45F" w14:textId="77777777" w:rsidTr="00B244B8">
        <w:trPr>
          <w:trHeight w:val="340"/>
        </w:trPr>
        <w:tc>
          <w:tcPr>
            <w:tcW w:w="2688" w:type="pct"/>
            <w:noWrap/>
            <w:vAlign w:val="center"/>
            <w:hideMark/>
          </w:tcPr>
          <w:p w14:paraId="44C53B2E"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Rental revenue from facilities and equipment</w:t>
            </w:r>
          </w:p>
        </w:tc>
        <w:tc>
          <w:tcPr>
            <w:tcW w:w="398" w:type="pct"/>
            <w:noWrap/>
            <w:vAlign w:val="center"/>
            <w:hideMark/>
          </w:tcPr>
          <w:p w14:paraId="5D7C3E2F" w14:textId="6585E0A9"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A048F0" w:rsidRPr="0006680D">
              <w:rPr>
                <w:color w:val="000000" w:themeColor="text1"/>
                <w:sz w:val="22"/>
                <w:szCs w:val="22"/>
                <w:lang w:val="en-US"/>
              </w:rPr>
              <w:t>3</w:t>
            </w:r>
          </w:p>
        </w:tc>
        <w:tc>
          <w:tcPr>
            <w:tcW w:w="957" w:type="pct"/>
            <w:noWrap/>
            <w:vAlign w:val="center"/>
            <w:hideMark/>
          </w:tcPr>
          <w:p w14:paraId="026A6F30" w14:textId="6C5D77C3"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48383D4F" w14:textId="58C863B5"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7C08EF7F" w14:textId="77777777" w:rsidTr="00B244B8">
        <w:trPr>
          <w:trHeight w:val="340"/>
        </w:trPr>
        <w:tc>
          <w:tcPr>
            <w:tcW w:w="2688" w:type="pct"/>
            <w:noWrap/>
            <w:vAlign w:val="center"/>
            <w:hideMark/>
          </w:tcPr>
          <w:p w14:paraId="58A414BB" w14:textId="6A60ED97" w:rsidR="00B01FCB" w:rsidRPr="0006680D" w:rsidRDefault="00B01FCB" w:rsidP="00371653">
            <w:pPr>
              <w:rPr>
                <w:color w:val="000000" w:themeColor="text1"/>
                <w:sz w:val="22"/>
                <w:szCs w:val="22"/>
                <w:lang w:val="en-US"/>
              </w:rPr>
            </w:pPr>
            <w:r w:rsidRPr="0006680D">
              <w:rPr>
                <w:color w:val="000000" w:themeColor="text1"/>
                <w:sz w:val="22"/>
                <w:szCs w:val="22"/>
                <w:lang w:val="en-US"/>
              </w:rPr>
              <w:t xml:space="preserve">Finance income </w:t>
            </w:r>
          </w:p>
        </w:tc>
        <w:tc>
          <w:tcPr>
            <w:tcW w:w="398" w:type="pct"/>
            <w:noWrap/>
            <w:vAlign w:val="center"/>
            <w:hideMark/>
          </w:tcPr>
          <w:p w14:paraId="29BC2A11" w14:textId="5C089241"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A048F0" w:rsidRPr="0006680D">
              <w:rPr>
                <w:color w:val="000000" w:themeColor="text1"/>
                <w:sz w:val="22"/>
                <w:szCs w:val="22"/>
                <w:lang w:val="en-US"/>
              </w:rPr>
              <w:t>4</w:t>
            </w:r>
          </w:p>
        </w:tc>
        <w:tc>
          <w:tcPr>
            <w:tcW w:w="957" w:type="pct"/>
            <w:noWrap/>
            <w:vAlign w:val="center"/>
            <w:hideMark/>
          </w:tcPr>
          <w:p w14:paraId="32A6A9BD" w14:textId="1AA5F7F0"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3ECA9027" w14:textId="6C257C37"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4BF0F223" w14:textId="77777777" w:rsidTr="00B244B8">
        <w:trPr>
          <w:trHeight w:val="340"/>
        </w:trPr>
        <w:tc>
          <w:tcPr>
            <w:tcW w:w="2688" w:type="pct"/>
            <w:noWrap/>
            <w:vAlign w:val="center"/>
            <w:hideMark/>
          </w:tcPr>
          <w:p w14:paraId="09BA142A" w14:textId="4EC0F309" w:rsidR="00B01FCB" w:rsidRPr="0006680D" w:rsidRDefault="003B2F95" w:rsidP="00371653">
            <w:pPr>
              <w:rPr>
                <w:color w:val="000000" w:themeColor="text1"/>
                <w:sz w:val="22"/>
                <w:szCs w:val="22"/>
                <w:lang w:val="en-US"/>
              </w:rPr>
            </w:pPr>
            <w:r w:rsidRPr="0006680D">
              <w:rPr>
                <w:color w:val="000000" w:themeColor="text1"/>
                <w:sz w:val="22"/>
                <w:szCs w:val="22"/>
                <w:lang w:val="en-US"/>
              </w:rPr>
              <w:t xml:space="preserve">Other </w:t>
            </w:r>
            <w:r w:rsidR="00B01FCB" w:rsidRPr="0006680D">
              <w:rPr>
                <w:color w:val="000000" w:themeColor="text1"/>
                <w:sz w:val="22"/>
                <w:szCs w:val="22"/>
                <w:lang w:val="en-US"/>
              </w:rPr>
              <w:t>income</w:t>
            </w:r>
          </w:p>
        </w:tc>
        <w:tc>
          <w:tcPr>
            <w:tcW w:w="398" w:type="pct"/>
            <w:noWrap/>
            <w:vAlign w:val="center"/>
            <w:hideMark/>
          </w:tcPr>
          <w:p w14:paraId="42A43446" w14:textId="4FDFB6CE"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D4173D" w:rsidRPr="0006680D">
              <w:rPr>
                <w:color w:val="000000" w:themeColor="text1"/>
                <w:sz w:val="22"/>
                <w:szCs w:val="22"/>
                <w:lang w:val="en-US"/>
              </w:rPr>
              <w:t>5</w:t>
            </w:r>
          </w:p>
        </w:tc>
        <w:tc>
          <w:tcPr>
            <w:tcW w:w="957" w:type="pct"/>
            <w:noWrap/>
            <w:vAlign w:val="center"/>
            <w:hideMark/>
          </w:tcPr>
          <w:p w14:paraId="307630EE" w14:textId="751B3580"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413FE996" w14:textId="2FE06284"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77408791" w14:textId="77777777" w:rsidTr="00B244B8">
        <w:trPr>
          <w:trHeight w:val="340"/>
        </w:trPr>
        <w:tc>
          <w:tcPr>
            <w:tcW w:w="2688" w:type="pct"/>
            <w:noWrap/>
            <w:vAlign w:val="center"/>
            <w:hideMark/>
          </w:tcPr>
          <w:p w14:paraId="75860FF7" w14:textId="77777777" w:rsidR="00B01FCB" w:rsidRPr="0006680D" w:rsidRDefault="00B01FCB" w:rsidP="00371653">
            <w:pPr>
              <w:rPr>
                <w:color w:val="000000" w:themeColor="text1"/>
                <w:sz w:val="22"/>
                <w:szCs w:val="22"/>
                <w:lang w:val="en-US"/>
              </w:rPr>
            </w:pPr>
            <w:r w:rsidRPr="0006680D">
              <w:rPr>
                <w:b/>
                <w:bCs/>
                <w:color w:val="000000" w:themeColor="text1"/>
                <w:sz w:val="22"/>
                <w:szCs w:val="22"/>
                <w:lang w:val="en-US"/>
              </w:rPr>
              <w:t>Total</w:t>
            </w:r>
            <w:r w:rsidRPr="0006680D">
              <w:rPr>
                <w:color w:val="000000" w:themeColor="text1"/>
                <w:sz w:val="22"/>
                <w:szCs w:val="22"/>
                <w:lang w:val="en-US"/>
              </w:rPr>
              <w:t xml:space="preserve"> </w:t>
            </w:r>
            <w:r w:rsidRPr="0006680D">
              <w:rPr>
                <w:b/>
                <w:bCs/>
                <w:color w:val="000000" w:themeColor="text1"/>
                <w:sz w:val="22"/>
                <w:szCs w:val="22"/>
                <w:lang w:val="en-US"/>
              </w:rPr>
              <w:t>revenue</w:t>
            </w:r>
          </w:p>
        </w:tc>
        <w:tc>
          <w:tcPr>
            <w:tcW w:w="398" w:type="pct"/>
            <w:noWrap/>
            <w:vAlign w:val="center"/>
            <w:hideMark/>
          </w:tcPr>
          <w:p w14:paraId="331F5C1C" w14:textId="5474EBF4" w:rsidR="00B01FCB" w:rsidRPr="0006680D" w:rsidRDefault="00B01FCB" w:rsidP="00371653">
            <w:pPr>
              <w:jc w:val="center"/>
              <w:rPr>
                <w:color w:val="000000" w:themeColor="text1"/>
                <w:sz w:val="22"/>
                <w:szCs w:val="22"/>
                <w:lang w:val="en-US"/>
              </w:rPr>
            </w:pPr>
          </w:p>
        </w:tc>
        <w:tc>
          <w:tcPr>
            <w:tcW w:w="957" w:type="pct"/>
            <w:noWrap/>
            <w:vAlign w:val="center"/>
            <w:hideMark/>
          </w:tcPr>
          <w:p w14:paraId="551D6EDE" w14:textId="4E3034E6" w:rsidR="00B01FCB" w:rsidRPr="0006680D" w:rsidRDefault="00371653" w:rsidP="00E754A2">
            <w:pPr>
              <w:jc w:val="center"/>
              <w:rPr>
                <w:b/>
                <w:bCs/>
                <w:color w:val="000000" w:themeColor="text1"/>
                <w:sz w:val="22"/>
                <w:szCs w:val="22"/>
                <w:lang w:val="en-US"/>
              </w:rPr>
            </w:pPr>
            <w:r w:rsidRPr="0006680D">
              <w:rPr>
                <w:b/>
                <w:bCs/>
                <w:color w:val="000000" w:themeColor="text1"/>
                <w:sz w:val="22"/>
                <w:szCs w:val="22"/>
                <w:lang w:val="en-US"/>
              </w:rPr>
              <w:t>xxx</w:t>
            </w:r>
          </w:p>
        </w:tc>
        <w:tc>
          <w:tcPr>
            <w:tcW w:w="957" w:type="pct"/>
            <w:noWrap/>
            <w:vAlign w:val="center"/>
            <w:hideMark/>
          </w:tcPr>
          <w:p w14:paraId="65332C8A" w14:textId="2A6A3851" w:rsidR="00B01FCB" w:rsidRPr="0006680D" w:rsidRDefault="00371653" w:rsidP="00E754A2">
            <w:pPr>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2CBD6697" w14:textId="77777777" w:rsidTr="00B244B8">
        <w:trPr>
          <w:trHeight w:val="340"/>
        </w:trPr>
        <w:tc>
          <w:tcPr>
            <w:tcW w:w="2688" w:type="pct"/>
            <w:noWrap/>
            <w:vAlign w:val="center"/>
            <w:hideMark/>
          </w:tcPr>
          <w:p w14:paraId="019DB2ED" w14:textId="77777777" w:rsidR="00B01FCB" w:rsidRPr="0006680D" w:rsidRDefault="00B01FCB" w:rsidP="00371653">
            <w:pPr>
              <w:rPr>
                <w:b/>
                <w:bCs/>
                <w:color w:val="000000" w:themeColor="text1"/>
                <w:sz w:val="22"/>
                <w:szCs w:val="22"/>
                <w:lang w:val="en-US"/>
              </w:rPr>
            </w:pPr>
            <w:r w:rsidRPr="0006680D">
              <w:rPr>
                <w:b/>
                <w:bCs/>
                <w:color w:val="000000" w:themeColor="text1"/>
                <w:sz w:val="22"/>
                <w:szCs w:val="22"/>
                <w:lang w:val="en-US"/>
              </w:rPr>
              <w:t>Expenses</w:t>
            </w:r>
          </w:p>
        </w:tc>
        <w:tc>
          <w:tcPr>
            <w:tcW w:w="398" w:type="pct"/>
            <w:noWrap/>
            <w:vAlign w:val="center"/>
            <w:hideMark/>
          </w:tcPr>
          <w:p w14:paraId="19E5DB48" w14:textId="248CD7CB" w:rsidR="00B01FCB" w:rsidRPr="0006680D" w:rsidRDefault="00B01FCB" w:rsidP="00371653">
            <w:pPr>
              <w:jc w:val="center"/>
              <w:rPr>
                <w:color w:val="000000" w:themeColor="text1"/>
                <w:sz w:val="22"/>
                <w:szCs w:val="22"/>
                <w:lang w:val="en-US"/>
              </w:rPr>
            </w:pPr>
          </w:p>
        </w:tc>
        <w:tc>
          <w:tcPr>
            <w:tcW w:w="957" w:type="pct"/>
            <w:noWrap/>
            <w:vAlign w:val="center"/>
            <w:hideMark/>
          </w:tcPr>
          <w:p w14:paraId="221A20F1" w14:textId="47FF5052" w:rsidR="00B01FCB" w:rsidRPr="0006680D" w:rsidRDefault="00B01FCB" w:rsidP="00E754A2">
            <w:pPr>
              <w:jc w:val="center"/>
              <w:rPr>
                <w:color w:val="000000" w:themeColor="text1"/>
                <w:sz w:val="22"/>
                <w:szCs w:val="22"/>
                <w:lang w:val="en-US"/>
              </w:rPr>
            </w:pPr>
          </w:p>
        </w:tc>
        <w:tc>
          <w:tcPr>
            <w:tcW w:w="957" w:type="pct"/>
            <w:noWrap/>
            <w:vAlign w:val="center"/>
            <w:hideMark/>
          </w:tcPr>
          <w:p w14:paraId="5F6E7CFA" w14:textId="28B92BEA" w:rsidR="00B01FCB" w:rsidRPr="0006680D" w:rsidRDefault="00B01FCB" w:rsidP="00E754A2">
            <w:pPr>
              <w:jc w:val="center"/>
              <w:rPr>
                <w:color w:val="000000" w:themeColor="text1"/>
                <w:sz w:val="22"/>
                <w:szCs w:val="22"/>
                <w:lang w:val="en-US"/>
              </w:rPr>
            </w:pPr>
          </w:p>
        </w:tc>
      </w:tr>
      <w:tr w:rsidR="0006680D" w:rsidRPr="0006680D" w14:paraId="207878C6" w14:textId="77777777" w:rsidTr="00B244B8">
        <w:trPr>
          <w:trHeight w:val="340"/>
        </w:trPr>
        <w:tc>
          <w:tcPr>
            <w:tcW w:w="2688" w:type="pct"/>
            <w:noWrap/>
            <w:vAlign w:val="center"/>
            <w:hideMark/>
          </w:tcPr>
          <w:p w14:paraId="79156FE4" w14:textId="77777777" w:rsidR="00B01FCB" w:rsidRPr="0006680D" w:rsidRDefault="00342EE7" w:rsidP="00371653">
            <w:pPr>
              <w:rPr>
                <w:color w:val="000000" w:themeColor="text1"/>
                <w:sz w:val="22"/>
                <w:szCs w:val="22"/>
                <w:lang w:val="en-US"/>
              </w:rPr>
            </w:pPr>
            <w:r w:rsidRPr="0006680D">
              <w:rPr>
                <w:color w:val="000000" w:themeColor="text1"/>
                <w:sz w:val="22"/>
                <w:szCs w:val="22"/>
                <w:lang w:val="en-US"/>
              </w:rPr>
              <w:t>Use of goods and services</w:t>
            </w:r>
          </w:p>
        </w:tc>
        <w:tc>
          <w:tcPr>
            <w:tcW w:w="398" w:type="pct"/>
            <w:noWrap/>
            <w:vAlign w:val="center"/>
            <w:hideMark/>
          </w:tcPr>
          <w:p w14:paraId="46727125" w14:textId="4A3F4CA7"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D4173D" w:rsidRPr="0006680D">
              <w:rPr>
                <w:color w:val="000000" w:themeColor="text1"/>
                <w:sz w:val="22"/>
                <w:szCs w:val="22"/>
                <w:lang w:val="en-US"/>
              </w:rPr>
              <w:t>6</w:t>
            </w:r>
          </w:p>
        </w:tc>
        <w:tc>
          <w:tcPr>
            <w:tcW w:w="957" w:type="pct"/>
            <w:noWrap/>
            <w:vAlign w:val="center"/>
            <w:hideMark/>
          </w:tcPr>
          <w:p w14:paraId="2F6B60E6" w14:textId="62D6667B"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457123D5" w14:textId="7E7C11E4"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0BD00F28" w14:textId="77777777" w:rsidTr="00B244B8">
        <w:trPr>
          <w:trHeight w:val="340"/>
        </w:trPr>
        <w:tc>
          <w:tcPr>
            <w:tcW w:w="2688" w:type="pct"/>
            <w:noWrap/>
            <w:vAlign w:val="center"/>
            <w:hideMark/>
          </w:tcPr>
          <w:p w14:paraId="48BE07F7"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Employee costs</w:t>
            </w:r>
          </w:p>
        </w:tc>
        <w:tc>
          <w:tcPr>
            <w:tcW w:w="398" w:type="pct"/>
            <w:noWrap/>
            <w:vAlign w:val="center"/>
            <w:hideMark/>
          </w:tcPr>
          <w:p w14:paraId="3D4465DF" w14:textId="796C8E90"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D4173D" w:rsidRPr="0006680D">
              <w:rPr>
                <w:color w:val="000000" w:themeColor="text1"/>
                <w:sz w:val="22"/>
                <w:szCs w:val="22"/>
                <w:lang w:val="en-US"/>
              </w:rPr>
              <w:t>7</w:t>
            </w:r>
          </w:p>
        </w:tc>
        <w:tc>
          <w:tcPr>
            <w:tcW w:w="957" w:type="pct"/>
            <w:noWrap/>
            <w:vAlign w:val="center"/>
            <w:hideMark/>
          </w:tcPr>
          <w:p w14:paraId="0404FF5F" w14:textId="5626588B"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4EC58D71" w14:textId="181FC0DD"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49FD6786" w14:textId="77777777" w:rsidTr="00B244B8">
        <w:trPr>
          <w:trHeight w:val="340"/>
        </w:trPr>
        <w:tc>
          <w:tcPr>
            <w:tcW w:w="2688" w:type="pct"/>
            <w:noWrap/>
            <w:vAlign w:val="center"/>
            <w:hideMark/>
          </w:tcPr>
          <w:p w14:paraId="47E2229C" w14:textId="45449F64" w:rsidR="00B01FCB" w:rsidRPr="0006680D" w:rsidRDefault="00822607" w:rsidP="00371653">
            <w:pPr>
              <w:rPr>
                <w:color w:val="000000" w:themeColor="text1"/>
                <w:sz w:val="22"/>
                <w:szCs w:val="22"/>
                <w:lang w:val="en-US"/>
              </w:rPr>
            </w:pPr>
            <w:r w:rsidRPr="0006680D">
              <w:rPr>
                <w:color w:val="000000" w:themeColor="text1"/>
                <w:sz w:val="22"/>
                <w:szCs w:val="22"/>
                <w:lang w:val="en-US"/>
              </w:rPr>
              <w:t>Board Expenses</w:t>
            </w:r>
          </w:p>
        </w:tc>
        <w:tc>
          <w:tcPr>
            <w:tcW w:w="398" w:type="pct"/>
            <w:noWrap/>
            <w:vAlign w:val="center"/>
            <w:hideMark/>
          </w:tcPr>
          <w:p w14:paraId="49569389" w14:textId="54A619BB"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D4173D" w:rsidRPr="0006680D">
              <w:rPr>
                <w:color w:val="000000" w:themeColor="text1"/>
                <w:sz w:val="22"/>
                <w:szCs w:val="22"/>
                <w:lang w:val="en-US"/>
              </w:rPr>
              <w:t>8</w:t>
            </w:r>
          </w:p>
        </w:tc>
        <w:tc>
          <w:tcPr>
            <w:tcW w:w="957" w:type="pct"/>
            <w:noWrap/>
            <w:vAlign w:val="center"/>
            <w:hideMark/>
          </w:tcPr>
          <w:p w14:paraId="1966D8F2" w14:textId="15369523"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199D7E27" w14:textId="6A0411B1"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5CA00783" w14:textId="77777777" w:rsidTr="00B244B8">
        <w:trPr>
          <w:trHeight w:val="340"/>
        </w:trPr>
        <w:tc>
          <w:tcPr>
            <w:tcW w:w="2688" w:type="pct"/>
            <w:noWrap/>
            <w:vAlign w:val="center"/>
            <w:hideMark/>
          </w:tcPr>
          <w:p w14:paraId="197952DA"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Depreciation and amortization expense</w:t>
            </w:r>
          </w:p>
        </w:tc>
        <w:tc>
          <w:tcPr>
            <w:tcW w:w="398" w:type="pct"/>
            <w:noWrap/>
            <w:vAlign w:val="center"/>
            <w:hideMark/>
          </w:tcPr>
          <w:p w14:paraId="5E6C407F" w14:textId="0335F8AC"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1</w:t>
            </w:r>
            <w:r w:rsidR="00D4173D" w:rsidRPr="0006680D">
              <w:rPr>
                <w:color w:val="000000" w:themeColor="text1"/>
                <w:sz w:val="22"/>
                <w:szCs w:val="22"/>
                <w:lang w:val="en-US"/>
              </w:rPr>
              <w:t>9</w:t>
            </w:r>
          </w:p>
        </w:tc>
        <w:tc>
          <w:tcPr>
            <w:tcW w:w="957" w:type="pct"/>
            <w:noWrap/>
            <w:vAlign w:val="center"/>
            <w:hideMark/>
          </w:tcPr>
          <w:p w14:paraId="79F33707" w14:textId="3927930F"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02930128" w14:textId="3E418589"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0DEFD5C3" w14:textId="77777777" w:rsidTr="00B244B8">
        <w:trPr>
          <w:trHeight w:val="340"/>
        </w:trPr>
        <w:tc>
          <w:tcPr>
            <w:tcW w:w="2688" w:type="pct"/>
            <w:noWrap/>
            <w:vAlign w:val="center"/>
            <w:hideMark/>
          </w:tcPr>
          <w:p w14:paraId="024D1E56"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Repairs and maintenance</w:t>
            </w:r>
          </w:p>
        </w:tc>
        <w:tc>
          <w:tcPr>
            <w:tcW w:w="398" w:type="pct"/>
            <w:noWrap/>
            <w:vAlign w:val="center"/>
            <w:hideMark/>
          </w:tcPr>
          <w:p w14:paraId="63918961" w14:textId="48919AE0" w:rsidR="00B01FCB" w:rsidRPr="0006680D" w:rsidRDefault="00D4173D" w:rsidP="00371653">
            <w:pPr>
              <w:jc w:val="center"/>
              <w:rPr>
                <w:color w:val="000000" w:themeColor="text1"/>
                <w:sz w:val="22"/>
                <w:szCs w:val="22"/>
                <w:lang w:val="en-US"/>
              </w:rPr>
            </w:pPr>
            <w:r w:rsidRPr="0006680D">
              <w:rPr>
                <w:color w:val="000000" w:themeColor="text1"/>
                <w:sz w:val="22"/>
                <w:szCs w:val="22"/>
                <w:lang w:val="en-US"/>
              </w:rPr>
              <w:t>20</w:t>
            </w:r>
          </w:p>
        </w:tc>
        <w:tc>
          <w:tcPr>
            <w:tcW w:w="957" w:type="pct"/>
            <w:noWrap/>
            <w:vAlign w:val="center"/>
            <w:hideMark/>
          </w:tcPr>
          <w:p w14:paraId="61503AA9" w14:textId="72AC9F80"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5DE74FDE" w14:textId="636FDD52"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20F39766" w14:textId="77777777" w:rsidTr="00B244B8">
        <w:trPr>
          <w:trHeight w:val="340"/>
        </w:trPr>
        <w:tc>
          <w:tcPr>
            <w:tcW w:w="2688" w:type="pct"/>
            <w:noWrap/>
            <w:vAlign w:val="center"/>
            <w:hideMark/>
          </w:tcPr>
          <w:p w14:paraId="44E852B6"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Contracted services</w:t>
            </w:r>
          </w:p>
        </w:tc>
        <w:tc>
          <w:tcPr>
            <w:tcW w:w="398" w:type="pct"/>
            <w:noWrap/>
            <w:vAlign w:val="center"/>
            <w:hideMark/>
          </w:tcPr>
          <w:p w14:paraId="1FB9E4CA" w14:textId="14EF6CA8"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2</w:t>
            </w:r>
            <w:r w:rsidR="00D4173D" w:rsidRPr="0006680D">
              <w:rPr>
                <w:color w:val="000000" w:themeColor="text1"/>
                <w:sz w:val="22"/>
                <w:szCs w:val="22"/>
                <w:lang w:val="en-US"/>
              </w:rPr>
              <w:t>1</w:t>
            </w:r>
          </w:p>
        </w:tc>
        <w:tc>
          <w:tcPr>
            <w:tcW w:w="957" w:type="pct"/>
            <w:noWrap/>
            <w:vAlign w:val="center"/>
            <w:hideMark/>
          </w:tcPr>
          <w:p w14:paraId="398AD69A" w14:textId="558A7B50"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1E5794C9" w14:textId="3CA994D0"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2F80AF88" w14:textId="77777777" w:rsidTr="00B244B8">
        <w:trPr>
          <w:trHeight w:val="340"/>
        </w:trPr>
        <w:tc>
          <w:tcPr>
            <w:tcW w:w="2688" w:type="pct"/>
            <w:noWrap/>
            <w:vAlign w:val="center"/>
            <w:hideMark/>
          </w:tcPr>
          <w:p w14:paraId="3C03D642" w14:textId="1EC6AAF3" w:rsidR="00B01FCB" w:rsidRPr="0006680D" w:rsidRDefault="001C7D7A" w:rsidP="00371653">
            <w:pPr>
              <w:rPr>
                <w:color w:val="000000" w:themeColor="text1"/>
                <w:sz w:val="22"/>
                <w:szCs w:val="22"/>
                <w:lang w:val="en-US"/>
              </w:rPr>
            </w:pPr>
            <w:r>
              <w:rPr>
                <w:color w:val="000000" w:themeColor="text1"/>
                <w:sz w:val="22"/>
                <w:szCs w:val="22"/>
                <w:lang w:val="en-US"/>
              </w:rPr>
              <w:t xml:space="preserve">Transfers, </w:t>
            </w:r>
            <w:r w:rsidR="00B01FCB" w:rsidRPr="0006680D">
              <w:rPr>
                <w:color w:val="000000" w:themeColor="text1"/>
                <w:sz w:val="22"/>
                <w:szCs w:val="22"/>
                <w:lang w:val="en-US"/>
              </w:rPr>
              <w:t>Grants and subsidies</w:t>
            </w:r>
          </w:p>
        </w:tc>
        <w:tc>
          <w:tcPr>
            <w:tcW w:w="398" w:type="pct"/>
            <w:noWrap/>
            <w:vAlign w:val="center"/>
            <w:hideMark/>
          </w:tcPr>
          <w:p w14:paraId="7A3F7046" w14:textId="40281504"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2</w:t>
            </w:r>
            <w:r w:rsidR="00D4173D" w:rsidRPr="0006680D">
              <w:rPr>
                <w:color w:val="000000" w:themeColor="text1"/>
                <w:sz w:val="22"/>
                <w:szCs w:val="22"/>
                <w:lang w:val="en-US"/>
              </w:rPr>
              <w:t>2</w:t>
            </w:r>
          </w:p>
        </w:tc>
        <w:tc>
          <w:tcPr>
            <w:tcW w:w="957" w:type="pct"/>
            <w:noWrap/>
            <w:vAlign w:val="center"/>
            <w:hideMark/>
          </w:tcPr>
          <w:p w14:paraId="6EC32683" w14:textId="50BEC6DA"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4FA95DCF" w14:textId="41DF8A7D"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6680D" w:rsidRPr="0006680D" w14:paraId="7EF82679" w14:textId="77777777" w:rsidTr="00B244B8">
        <w:trPr>
          <w:trHeight w:val="340"/>
        </w:trPr>
        <w:tc>
          <w:tcPr>
            <w:tcW w:w="2688" w:type="pct"/>
            <w:noWrap/>
            <w:vAlign w:val="center"/>
            <w:hideMark/>
          </w:tcPr>
          <w:p w14:paraId="3484F0DF" w14:textId="77777777" w:rsidR="00B01FCB" w:rsidRPr="0006680D" w:rsidRDefault="00B01FCB" w:rsidP="00371653">
            <w:pPr>
              <w:rPr>
                <w:color w:val="000000" w:themeColor="text1"/>
                <w:sz w:val="22"/>
                <w:szCs w:val="22"/>
                <w:lang w:val="en-US"/>
              </w:rPr>
            </w:pPr>
            <w:r w:rsidRPr="0006680D">
              <w:rPr>
                <w:color w:val="000000" w:themeColor="text1"/>
                <w:sz w:val="22"/>
                <w:szCs w:val="22"/>
                <w:lang w:val="en-US"/>
              </w:rPr>
              <w:t>Finance costs</w:t>
            </w:r>
          </w:p>
        </w:tc>
        <w:tc>
          <w:tcPr>
            <w:tcW w:w="398" w:type="pct"/>
            <w:noWrap/>
            <w:vAlign w:val="center"/>
            <w:hideMark/>
          </w:tcPr>
          <w:p w14:paraId="6B196FE7" w14:textId="70E4F745" w:rsidR="00B01FCB" w:rsidRPr="0006680D" w:rsidRDefault="009703B8" w:rsidP="00371653">
            <w:pPr>
              <w:jc w:val="center"/>
              <w:rPr>
                <w:color w:val="000000" w:themeColor="text1"/>
                <w:sz w:val="22"/>
                <w:szCs w:val="22"/>
                <w:lang w:val="en-US"/>
              </w:rPr>
            </w:pPr>
            <w:r w:rsidRPr="0006680D">
              <w:rPr>
                <w:color w:val="000000" w:themeColor="text1"/>
                <w:sz w:val="22"/>
                <w:szCs w:val="22"/>
                <w:lang w:val="en-US"/>
              </w:rPr>
              <w:t>2</w:t>
            </w:r>
            <w:r w:rsidR="00685BA4" w:rsidRPr="0006680D">
              <w:rPr>
                <w:color w:val="000000" w:themeColor="text1"/>
                <w:sz w:val="22"/>
                <w:szCs w:val="22"/>
                <w:lang w:val="en-US"/>
              </w:rPr>
              <w:t>3</w:t>
            </w:r>
          </w:p>
        </w:tc>
        <w:tc>
          <w:tcPr>
            <w:tcW w:w="957" w:type="pct"/>
            <w:noWrap/>
            <w:vAlign w:val="center"/>
            <w:hideMark/>
          </w:tcPr>
          <w:p w14:paraId="49E6E967" w14:textId="37D0A977"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3A94F141" w14:textId="5B01FBB7" w:rsidR="00B01FCB" w:rsidRPr="0006680D" w:rsidRDefault="00371653" w:rsidP="00E754A2">
            <w:pPr>
              <w:jc w:val="center"/>
              <w:rPr>
                <w:color w:val="000000" w:themeColor="text1"/>
                <w:sz w:val="22"/>
                <w:szCs w:val="22"/>
                <w:lang w:val="en-US"/>
              </w:rPr>
            </w:pPr>
            <w:r w:rsidRPr="0006680D">
              <w:rPr>
                <w:color w:val="000000" w:themeColor="text1"/>
                <w:sz w:val="22"/>
                <w:szCs w:val="22"/>
                <w:lang w:val="en-US"/>
              </w:rPr>
              <w:t>xxx</w:t>
            </w:r>
          </w:p>
        </w:tc>
      </w:tr>
      <w:tr w:rsidR="00034AA0" w:rsidRPr="0006680D" w14:paraId="0E5F04F0" w14:textId="77777777" w:rsidTr="00B244B8">
        <w:trPr>
          <w:trHeight w:val="340"/>
        </w:trPr>
        <w:tc>
          <w:tcPr>
            <w:tcW w:w="2688" w:type="pct"/>
            <w:noWrap/>
            <w:vAlign w:val="center"/>
          </w:tcPr>
          <w:p w14:paraId="16CF2934" w14:textId="25365EE4" w:rsidR="00034AA0" w:rsidRPr="0006680D" w:rsidRDefault="00034AA0" w:rsidP="00034AA0">
            <w:pPr>
              <w:rPr>
                <w:color w:val="000000" w:themeColor="text1"/>
                <w:sz w:val="22"/>
                <w:szCs w:val="22"/>
                <w:lang w:val="en-US"/>
              </w:rPr>
            </w:pPr>
            <w:r w:rsidRPr="007849DA">
              <w:rPr>
                <w:color w:val="000000" w:themeColor="text1"/>
              </w:rPr>
              <w:t xml:space="preserve">Social </w:t>
            </w:r>
            <w:r>
              <w:rPr>
                <w:color w:val="000000" w:themeColor="text1"/>
              </w:rPr>
              <w:t>b</w:t>
            </w:r>
            <w:r w:rsidRPr="007849DA">
              <w:rPr>
                <w:color w:val="000000" w:themeColor="text1"/>
              </w:rPr>
              <w:t>enefits</w:t>
            </w:r>
          </w:p>
        </w:tc>
        <w:tc>
          <w:tcPr>
            <w:tcW w:w="398" w:type="pct"/>
            <w:noWrap/>
            <w:vAlign w:val="center"/>
          </w:tcPr>
          <w:p w14:paraId="246C6099" w14:textId="415F5740" w:rsidR="00034AA0" w:rsidRPr="0006680D" w:rsidRDefault="00034AA0" w:rsidP="00034AA0">
            <w:pPr>
              <w:jc w:val="center"/>
              <w:rPr>
                <w:color w:val="000000" w:themeColor="text1"/>
                <w:sz w:val="22"/>
                <w:szCs w:val="22"/>
                <w:lang w:val="en-US"/>
              </w:rPr>
            </w:pPr>
            <w:r w:rsidRPr="007849DA">
              <w:rPr>
                <w:color w:val="000000" w:themeColor="text1"/>
              </w:rPr>
              <w:t>2</w:t>
            </w:r>
            <w:r>
              <w:rPr>
                <w:color w:val="000000" w:themeColor="text1"/>
              </w:rPr>
              <w:t>4</w:t>
            </w:r>
          </w:p>
        </w:tc>
        <w:tc>
          <w:tcPr>
            <w:tcW w:w="957" w:type="pct"/>
            <w:noWrap/>
            <w:vAlign w:val="center"/>
          </w:tcPr>
          <w:p w14:paraId="6CC2839A" w14:textId="72B4F61E" w:rsidR="00034AA0" w:rsidRPr="0006680D" w:rsidRDefault="00034AA0" w:rsidP="00034AA0">
            <w:pPr>
              <w:jc w:val="center"/>
              <w:rPr>
                <w:color w:val="000000" w:themeColor="text1"/>
                <w:sz w:val="22"/>
                <w:szCs w:val="22"/>
                <w:lang w:val="en-US"/>
              </w:rPr>
            </w:pPr>
            <w:r w:rsidRPr="007849DA">
              <w:rPr>
                <w:color w:val="000000" w:themeColor="text1"/>
              </w:rPr>
              <w:t>xxx</w:t>
            </w:r>
          </w:p>
        </w:tc>
        <w:tc>
          <w:tcPr>
            <w:tcW w:w="957" w:type="pct"/>
            <w:noWrap/>
            <w:vAlign w:val="center"/>
          </w:tcPr>
          <w:p w14:paraId="7D3FA9B8" w14:textId="2352DA1B" w:rsidR="00034AA0" w:rsidRPr="0006680D" w:rsidRDefault="00034AA0" w:rsidP="00034AA0">
            <w:pPr>
              <w:jc w:val="center"/>
              <w:rPr>
                <w:color w:val="000000" w:themeColor="text1"/>
                <w:sz w:val="22"/>
                <w:szCs w:val="22"/>
                <w:lang w:val="en-US"/>
              </w:rPr>
            </w:pPr>
            <w:r w:rsidRPr="007849DA">
              <w:rPr>
                <w:color w:val="000000" w:themeColor="text1"/>
              </w:rPr>
              <w:t>xxx</w:t>
            </w:r>
          </w:p>
        </w:tc>
      </w:tr>
      <w:tr w:rsidR="00034AA0" w:rsidRPr="0006680D" w14:paraId="04C84314" w14:textId="77777777" w:rsidTr="00B244B8">
        <w:trPr>
          <w:trHeight w:val="340"/>
        </w:trPr>
        <w:tc>
          <w:tcPr>
            <w:tcW w:w="2688" w:type="pct"/>
            <w:noWrap/>
            <w:vAlign w:val="center"/>
            <w:hideMark/>
          </w:tcPr>
          <w:p w14:paraId="10E8E453" w14:textId="77777777" w:rsidR="00034AA0" w:rsidRPr="0006680D" w:rsidRDefault="00034AA0" w:rsidP="00034AA0">
            <w:pPr>
              <w:rPr>
                <w:color w:val="000000" w:themeColor="text1"/>
                <w:sz w:val="22"/>
                <w:szCs w:val="22"/>
                <w:lang w:val="en-US"/>
              </w:rPr>
            </w:pPr>
            <w:r w:rsidRPr="0006680D">
              <w:rPr>
                <w:b/>
                <w:bCs/>
                <w:color w:val="000000" w:themeColor="text1"/>
                <w:sz w:val="22"/>
                <w:szCs w:val="22"/>
                <w:lang w:val="en-US"/>
              </w:rPr>
              <w:t>Total</w:t>
            </w:r>
            <w:r w:rsidRPr="0006680D">
              <w:rPr>
                <w:color w:val="000000" w:themeColor="text1"/>
                <w:sz w:val="22"/>
                <w:szCs w:val="22"/>
                <w:lang w:val="en-US"/>
              </w:rPr>
              <w:t xml:space="preserve"> </w:t>
            </w:r>
            <w:r w:rsidRPr="0006680D">
              <w:rPr>
                <w:b/>
                <w:bCs/>
                <w:color w:val="000000" w:themeColor="text1"/>
                <w:sz w:val="22"/>
                <w:szCs w:val="22"/>
                <w:lang w:val="en-US"/>
              </w:rPr>
              <w:t>expenses</w:t>
            </w:r>
          </w:p>
        </w:tc>
        <w:tc>
          <w:tcPr>
            <w:tcW w:w="398" w:type="pct"/>
            <w:noWrap/>
            <w:vAlign w:val="center"/>
            <w:hideMark/>
          </w:tcPr>
          <w:p w14:paraId="518BFB13" w14:textId="0DDB8BE2" w:rsidR="00034AA0" w:rsidRPr="0006680D" w:rsidRDefault="00034AA0" w:rsidP="00034AA0">
            <w:pPr>
              <w:jc w:val="center"/>
              <w:rPr>
                <w:color w:val="000000" w:themeColor="text1"/>
                <w:sz w:val="22"/>
                <w:szCs w:val="22"/>
                <w:lang w:val="en-US"/>
              </w:rPr>
            </w:pPr>
          </w:p>
        </w:tc>
        <w:tc>
          <w:tcPr>
            <w:tcW w:w="957" w:type="pct"/>
            <w:noWrap/>
            <w:vAlign w:val="center"/>
            <w:hideMark/>
          </w:tcPr>
          <w:p w14:paraId="022BE737" w14:textId="7622923D" w:rsidR="00034AA0" w:rsidRPr="0006680D" w:rsidRDefault="00034AA0" w:rsidP="00034AA0">
            <w:pPr>
              <w:jc w:val="center"/>
              <w:rPr>
                <w:b/>
                <w:bCs/>
                <w:color w:val="000000" w:themeColor="text1"/>
                <w:sz w:val="22"/>
                <w:szCs w:val="22"/>
                <w:lang w:val="en-US"/>
              </w:rPr>
            </w:pPr>
            <w:r w:rsidRPr="0006680D">
              <w:rPr>
                <w:b/>
                <w:bCs/>
                <w:color w:val="000000" w:themeColor="text1"/>
                <w:sz w:val="22"/>
                <w:szCs w:val="22"/>
                <w:lang w:val="en-US"/>
              </w:rPr>
              <w:t>xxx</w:t>
            </w:r>
          </w:p>
        </w:tc>
        <w:tc>
          <w:tcPr>
            <w:tcW w:w="957" w:type="pct"/>
            <w:noWrap/>
            <w:vAlign w:val="center"/>
            <w:hideMark/>
          </w:tcPr>
          <w:p w14:paraId="6951DE41" w14:textId="27512A8B" w:rsidR="00034AA0" w:rsidRPr="0006680D" w:rsidRDefault="00034AA0" w:rsidP="00034AA0">
            <w:pPr>
              <w:jc w:val="center"/>
              <w:rPr>
                <w:b/>
                <w:bCs/>
                <w:color w:val="000000" w:themeColor="text1"/>
                <w:sz w:val="22"/>
                <w:szCs w:val="22"/>
                <w:lang w:val="en-US"/>
              </w:rPr>
            </w:pPr>
            <w:r w:rsidRPr="0006680D">
              <w:rPr>
                <w:b/>
                <w:bCs/>
                <w:color w:val="000000" w:themeColor="text1"/>
                <w:sz w:val="22"/>
                <w:szCs w:val="22"/>
                <w:lang w:val="en-US"/>
              </w:rPr>
              <w:t>xxx</w:t>
            </w:r>
          </w:p>
        </w:tc>
      </w:tr>
      <w:tr w:rsidR="00034AA0" w:rsidRPr="0006680D" w14:paraId="398DE9A9" w14:textId="77777777" w:rsidTr="00B244B8">
        <w:trPr>
          <w:trHeight w:val="340"/>
        </w:trPr>
        <w:tc>
          <w:tcPr>
            <w:tcW w:w="2688" w:type="pct"/>
            <w:noWrap/>
            <w:vAlign w:val="center"/>
            <w:hideMark/>
          </w:tcPr>
          <w:p w14:paraId="11C20A1F" w14:textId="77777777" w:rsidR="00034AA0" w:rsidRPr="0006680D" w:rsidRDefault="00034AA0" w:rsidP="00034AA0">
            <w:pPr>
              <w:rPr>
                <w:color w:val="000000" w:themeColor="text1"/>
                <w:sz w:val="22"/>
                <w:szCs w:val="22"/>
                <w:lang w:val="en-US"/>
              </w:rPr>
            </w:pPr>
            <w:r w:rsidRPr="0006680D">
              <w:rPr>
                <w:b/>
                <w:bCs/>
                <w:color w:val="000000" w:themeColor="text1"/>
                <w:sz w:val="22"/>
                <w:szCs w:val="22"/>
                <w:lang w:val="en-US"/>
              </w:rPr>
              <w:t>Other</w:t>
            </w:r>
            <w:r w:rsidRPr="0006680D">
              <w:rPr>
                <w:color w:val="000000" w:themeColor="text1"/>
                <w:sz w:val="22"/>
                <w:szCs w:val="22"/>
                <w:lang w:val="en-US"/>
              </w:rPr>
              <w:t xml:space="preserve"> </w:t>
            </w:r>
            <w:r w:rsidRPr="0006680D">
              <w:rPr>
                <w:b/>
                <w:bCs/>
                <w:color w:val="000000" w:themeColor="text1"/>
                <w:sz w:val="22"/>
                <w:szCs w:val="22"/>
                <w:lang w:val="en-US"/>
              </w:rPr>
              <w:t>gains/(losses)</w:t>
            </w:r>
          </w:p>
        </w:tc>
        <w:tc>
          <w:tcPr>
            <w:tcW w:w="398" w:type="pct"/>
            <w:noWrap/>
            <w:vAlign w:val="center"/>
            <w:hideMark/>
          </w:tcPr>
          <w:p w14:paraId="5C0AEF0C" w14:textId="3A9205DD" w:rsidR="00034AA0" w:rsidRPr="0006680D" w:rsidRDefault="00034AA0" w:rsidP="00034AA0">
            <w:pPr>
              <w:jc w:val="center"/>
              <w:rPr>
                <w:color w:val="000000" w:themeColor="text1"/>
                <w:sz w:val="22"/>
                <w:szCs w:val="22"/>
                <w:lang w:val="en-US"/>
              </w:rPr>
            </w:pPr>
          </w:p>
        </w:tc>
        <w:tc>
          <w:tcPr>
            <w:tcW w:w="957" w:type="pct"/>
            <w:noWrap/>
            <w:vAlign w:val="center"/>
            <w:hideMark/>
          </w:tcPr>
          <w:p w14:paraId="2A818A82" w14:textId="6FD9DE0D" w:rsidR="00034AA0" w:rsidRPr="0006680D" w:rsidRDefault="00034AA0" w:rsidP="00034AA0">
            <w:pPr>
              <w:jc w:val="center"/>
              <w:rPr>
                <w:color w:val="000000" w:themeColor="text1"/>
                <w:sz w:val="22"/>
                <w:szCs w:val="22"/>
                <w:lang w:val="en-US"/>
              </w:rPr>
            </w:pPr>
          </w:p>
        </w:tc>
        <w:tc>
          <w:tcPr>
            <w:tcW w:w="957" w:type="pct"/>
            <w:noWrap/>
            <w:vAlign w:val="center"/>
            <w:hideMark/>
          </w:tcPr>
          <w:p w14:paraId="46AB6D53" w14:textId="14288479" w:rsidR="00034AA0" w:rsidRPr="0006680D" w:rsidRDefault="00034AA0" w:rsidP="00034AA0">
            <w:pPr>
              <w:jc w:val="center"/>
              <w:rPr>
                <w:color w:val="000000" w:themeColor="text1"/>
                <w:sz w:val="22"/>
                <w:szCs w:val="22"/>
                <w:lang w:val="en-US"/>
              </w:rPr>
            </w:pPr>
          </w:p>
        </w:tc>
      </w:tr>
      <w:tr w:rsidR="00034AA0" w:rsidRPr="0006680D" w14:paraId="4A9DC4C6" w14:textId="77777777" w:rsidTr="00B244B8">
        <w:trPr>
          <w:trHeight w:val="340"/>
        </w:trPr>
        <w:tc>
          <w:tcPr>
            <w:tcW w:w="2688" w:type="pct"/>
            <w:noWrap/>
            <w:vAlign w:val="center"/>
            <w:hideMark/>
          </w:tcPr>
          <w:p w14:paraId="1449D070" w14:textId="3C5BE19A" w:rsidR="00034AA0" w:rsidRPr="0006680D" w:rsidRDefault="00034AA0" w:rsidP="00034AA0">
            <w:pPr>
              <w:rPr>
                <w:color w:val="000000" w:themeColor="text1"/>
                <w:sz w:val="22"/>
                <w:szCs w:val="22"/>
                <w:lang w:val="en-US"/>
              </w:rPr>
            </w:pPr>
            <w:r w:rsidRPr="0006680D">
              <w:rPr>
                <w:color w:val="000000" w:themeColor="text1"/>
                <w:sz w:val="22"/>
                <w:szCs w:val="22"/>
                <w:lang w:val="en-US"/>
              </w:rPr>
              <w:t>Gain/Loss on sale of assets</w:t>
            </w:r>
          </w:p>
        </w:tc>
        <w:tc>
          <w:tcPr>
            <w:tcW w:w="398" w:type="pct"/>
            <w:noWrap/>
            <w:vAlign w:val="center"/>
            <w:hideMark/>
          </w:tcPr>
          <w:p w14:paraId="6ECE1C92" w14:textId="0E7A5C63"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2</w:t>
            </w:r>
            <w:r w:rsidR="00506D6C">
              <w:rPr>
                <w:color w:val="000000" w:themeColor="text1"/>
                <w:sz w:val="22"/>
                <w:szCs w:val="22"/>
                <w:lang w:val="en-US"/>
              </w:rPr>
              <w:t>5</w:t>
            </w:r>
          </w:p>
        </w:tc>
        <w:tc>
          <w:tcPr>
            <w:tcW w:w="957" w:type="pct"/>
            <w:noWrap/>
            <w:vAlign w:val="center"/>
            <w:hideMark/>
          </w:tcPr>
          <w:p w14:paraId="742AFC9B" w14:textId="716ED139"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3029B1FB" w14:textId="435D6B8C"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r>
      <w:tr w:rsidR="00034AA0" w:rsidRPr="0006680D" w14:paraId="6371739F" w14:textId="77777777" w:rsidTr="00B244B8">
        <w:trPr>
          <w:trHeight w:val="340"/>
        </w:trPr>
        <w:tc>
          <w:tcPr>
            <w:tcW w:w="2688" w:type="pct"/>
            <w:noWrap/>
            <w:vAlign w:val="center"/>
            <w:hideMark/>
          </w:tcPr>
          <w:p w14:paraId="2192AA8F" w14:textId="26441930" w:rsidR="00034AA0" w:rsidRPr="0006680D" w:rsidRDefault="00034AA0" w:rsidP="00034AA0">
            <w:pPr>
              <w:rPr>
                <w:color w:val="000000" w:themeColor="text1"/>
                <w:sz w:val="22"/>
                <w:szCs w:val="22"/>
                <w:lang w:val="en-US"/>
              </w:rPr>
            </w:pPr>
            <w:r w:rsidRPr="0006680D">
              <w:rPr>
                <w:color w:val="000000" w:themeColor="text1"/>
                <w:sz w:val="22"/>
                <w:szCs w:val="22"/>
                <w:lang w:val="en-US"/>
              </w:rPr>
              <w:t>Gain/Loss on foreign exchange transactions</w:t>
            </w:r>
          </w:p>
        </w:tc>
        <w:tc>
          <w:tcPr>
            <w:tcW w:w="398" w:type="pct"/>
            <w:noWrap/>
            <w:vAlign w:val="center"/>
            <w:hideMark/>
          </w:tcPr>
          <w:p w14:paraId="12A6067F" w14:textId="608CF794"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2</w:t>
            </w:r>
            <w:r w:rsidR="00506D6C">
              <w:rPr>
                <w:color w:val="000000" w:themeColor="text1"/>
                <w:sz w:val="22"/>
                <w:szCs w:val="22"/>
                <w:lang w:val="en-US"/>
              </w:rPr>
              <w:t>6</w:t>
            </w:r>
          </w:p>
        </w:tc>
        <w:tc>
          <w:tcPr>
            <w:tcW w:w="957" w:type="pct"/>
            <w:noWrap/>
            <w:vAlign w:val="center"/>
            <w:hideMark/>
          </w:tcPr>
          <w:p w14:paraId="0653E1C0" w14:textId="4EB4EF58"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5B082B49" w14:textId="71F3ACCD"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r>
      <w:tr w:rsidR="00034AA0" w:rsidRPr="0006680D" w14:paraId="6DFBDD5B" w14:textId="77777777" w:rsidTr="00B244B8">
        <w:trPr>
          <w:trHeight w:val="340"/>
        </w:trPr>
        <w:tc>
          <w:tcPr>
            <w:tcW w:w="2688" w:type="pct"/>
            <w:noWrap/>
            <w:vAlign w:val="center"/>
            <w:hideMark/>
          </w:tcPr>
          <w:p w14:paraId="126D8E61" w14:textId="7438ECFE" w:rsidR="00034AA0" w:rsidRPr="0006680D" w:rsidRDefault="00034AA0" w:rsidP="00034AA0">
            <w:pPr>
              <w:rPr>
                <w:color w:val="000000" w:themeColor="text1"/>
                <w:sz w:val="22"/>
                <w:szCs w:val="22"/>
                <w:lang w:val="en-US"/>
              </w:rPr>
            </w:pPr>
            <w:r w:rsidRPr="0006680D">
              <w:rPr>
                <w:color w:val="000000" w:themeColor="text1"/>
                <w:sz w:val="22"/>
                <w:szCs w:val="22"/>
                <w:lang w:val="en-US"/>
              </w:rPr>
              <w:t>Gain /Loss on fair value of investments</w:t>
            </w:r>
          </w:p>
        </w:tc>
        <w:tc>
          <w:tcPr>
            <w:tcW w:w="398" w:type="pct"/>
            <w:noWrap/>
            <w:vAlign w:val="center"/>
            <w:hideMark/>
          </w:tcPr>
          <w:p w14:paraId="0FFBDD22" w14:textId="54C25C8A"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2</w:t>
            </w:r>
            <w:r w:rsidR="00506D6C">
              <w:rPr>
                <w:color w:val="000000" w:themeColor="text1"/>
                <w:sz w:val="22"/>
                <w:szCs w:val="22"/>
                <w:lang w:val="en-US"/>
              </w:rPr>
              <w:t>7</w:t>
            </w:r>
          </w:p>
        </w:tc>
        <w:tc>
          <w:tcPr>
            <w:tcW w:w="957" w:type="pct"/>
            <w:noWrap/>
            <w:vAlign w:val="center"/>
            <w:hideMark/>
          </w:tcPr>
          <w:p w14:paraId="4C5F162D" w14:textId="2C393799"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76E2985B" w14:textId="2A16BDA1"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r>
      <w:tr w:rsidR="00A97C4A" w:rsidRPr="0006680D" w14:paraId="15414ED8" w14:textId="77777777" w:rsidTr="00B244B8">
        <w:trPr>
          <w:trHeight w:val="340"/>
        </w:trPr>
        <w:tc>
          <w:tcPr>
            <w:tcW w:w="2688" w:type="pct"/>
            <w:noWrap/>
            <w:vAlign w:val="center"/>
          </w:tcPr>
          <w:p w14:paraId="04BA82D0" w14:textId="4C2D6E90" w:rsidR="00A97C4A" w:rsidRPr="0006680D" w:rsidRDefault="00A97C4A" w:rsidP="00034AA0">
            <w:pPr>
              <w:rPr>
                <w:color w:val="000000" w:themeColor="text1"/>
                <w:sz w:val="22"/>
                <w:szCs w:val="22"/>
                <w:lang w:val="en-US"/>
              </w:rPr>
            </w:pPr>
            <w:r w:rsidRPr="00A97C4A">
              <w:rPr>
                <w:color w:val="000000" w:themeColor="text1"/>
                <w:sz w:val="22"/>
                <w:szCs w:val="22"/>
                <w:lang w:val="en-US"/>
              </w:rPr>
              <w:t>Gain/Loss on Fair Value on Investment Property</w:t>
            </w:r>
          </w:p>
        </w:tc>
        <w:tc>
          <w:tcPr>
            <w:tcW w:w="398" w:type="pct"/>
            <w:noWrap/>
            <w:vAlign w:val="center"/>
          </w:tcPr>
          <w:p w14:paraId="02392A6D" w14:textId="0100445E" w:rsidR="00A97C4A" w:rsidRPr="0006680D" w:rsidRDefault="00A97C4A" w:rsidP="00034AA0">
            <w:pPr>
              <w:jc w:val="center"/>
              <w:rPr>
                <w:color w:val="000000" w:themeColor="text1"/>
                <w:sz w:val="22"/>
                <w:szCs w:val="22"/>
                <w:lang w:val="en-US"/>
              </w:rPr>
            </w:pPr>
            <w:r>
              <w:rPr>
                <w:color w:val="000000" w:themeColor="text1"/>
                <w:sz w:val="22"/>
                <w:szCs w:val="22"/>
                <w:lang w:val="en-US"/>
              </w:rPr>
              <w:t>28</w:t>
            </w:r>
          </w:p>
        </w:tc>
        <w:tc>
          <w:tcPr>
            <w:tcW w:w="957" w:type="pct"/>
            <w:noWrap/>
            <w:vAlign w:val="center"/>
          </w:tcPr>
          <w:p w14:paraId="661D484D" w14:textId="62BE8ABA" w:rsidR="00A97C4A" w:rsidRPr="0006680D" w:rsidRDefault="00A97C4A" w:rsidP="00034AA0">
            <w:pPr>
              <w:jc w:val="center"/>
              <w:rPr>
                <w:color w:val="000000" w:themeColor="text1"/>
                <w:sz w:val="22"/>
                <w:szCs w:val="22"/>
                <w:lang w:val="en-US"/>
              </w:rPr>
            </w:pPr>
            <w:r>
              <w:rPr>
                <w:color w:val="000000" w:themeColor="text1"/>
                <w:sz w:val="22"/>
                <w:szCs w:val="22"/>
                <w:lang w:val="en-US"/>
              </w:rPr>
              <w:t>xxx</w:t>
            </w:r>
          </w:p>
        </w:tc>
        <w:tc>
          <w:tcPr>
            <w:tcW w:w="957" w:type="pct"/>
            <w:noWrap/>
            <w:vAlign w:val="center"/>
          </w:tcPr>
          <w:p w14:paraId="0C6B8E5D" w14:textId="40860A15" w:rsidR="00A97C4A" w:rsidRPr="0006680D" w:rsidRDefault="00A97C4A" w:rsidP="00034AA0">
            <w:pPr>
              <w:jc w:val="center"/>
              <w:rPr>
                <w:color w:val="000000" w:themeColor="text1"/>
                <w:sz w:val="22"/>
                <w:szCs w:val="22"/>
                <w:lang w:val="en-US"/>
              </w:rPr>
            </w:pPr>
            <w:r>
              <w:rPr>
                <w:color w:val="000000" w:themeColor="text1"/>
                <w:sz w:val="22"/>
                <w:szCs w:val="22"/>
                <w:lang w:val="en-US"/>
              </w:rPr>
              <w:t>xxx</w:t>
            </w:r>
          </w:p>
        </w:tc>
      </w:tr>
      <w:tr w:rsidR="00034AA0" w:rsidRPr="0006680D" w14:paraId="127808E1" w14:textId="77777777" w:rsidTr="00B244B8">
        <w:trPr>
          <w:trHeight w:val="340"/>
        </w:trPr>
        <w:tc>
          <w:tcPr>
            <w:tcW w:w="2688" w:type="pct"/>
            <w:noWrap/>
            <w:vAlign w:val="center"/>
            <w:hideMark/>
          </w:tcPr>
          <w:p w14:paraId="7267E776" w14:textId="77777777" w:rsidR="00034AA0" w:rsidRPr="0006680D" w:rsidRDefault="00034AA0" w:rsidP="00034AA0">
            <w:pPr>
              <w:rPr>
                <w:color w:val="000000" w:themeColor="text1"/>
                <w:sz w:val="22"/>
                <w:szCs w:val="22"/>
                <w:lang w:val="en-US"/>
              </w:rPr>
            </w:pPr>
            <w:r w:rsidRPr="0006680D">
              <w:rPr>
                <w:color w:val="000000" w:themeColor="text1"/>
                <w:sz w:val="22"/>
                <w:szCs w:val="22"/>
                <w:lang w:val="en-US"/>
              </w:rPr>
              <w:t>Impairment loss</w:t>
            </w:r>
          </w:p>
        </w:tc>
        <w:tc>
          <w:tcPr>
            <w:tcW w:w="398" w:type="pct"/>
            <w:noWrap/>
            <w:vAlign w:val="center"/>
            <w:hideMark/>
          </w:tcPr>
          <w:p w14:paraId="1727A05E" w14:textId="308F8653"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2</w:t>
            </w:r>
            <w:r w:rsidR="001B0EE4">
              <w:rPr>
                <w:color w:val="000000" w:themeColor="text1"/>
                <w:sz w:val="22"/>
                <w:szCs w:val="22"/>
                <w:lang w:val="en-US"/>
              </w:rPr>
              <w:t>9</w:t>
            </w:r>
          </w:p>
        </w:tc>
        <w:tc>
          <w:tcPr>
            <w:tcW w:w="957" w:type="pct"/>
            <w:noWrap/>
            <w:vAlign w:val="center"/>
            <w:hideMark/>
          </w:tcPr>
          <w:p w14:paraId="663FEB6C" w14:textId="3B36803B"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3D376DB2" w14:textId="635E298D"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r>
      <w:tr w:rsidR="00034AA0" w:rsidRPr="0006680D" w14:paraId="6FC4AD6D" w14:textId="77777777" w:rsidTr="00B244B8">
        <w:trPr>
          <w:trHeight w:val="340"/>
        </w:trPr>
        <w:tc>
          <w:tcPr>
            <w:tcW w:w="2688" w:type="pct"/>
            <w:noWrap/>
            <w:vAlign w:val="center"/>
            <w:hideMark/>
          </w:tcPr>
          <w:p w14:paraId="21F95098" w14:textId="0891EA6C" w:rsidR="00034AA0" w:rsidRPr="0006680D" w:rsidRDefault="00034AA0" w:rsidP="00034AA0">
            <w:pPr>
              <w:rPr>
                <w:color w:val="000000" w:themeColor="text1"/>
                <w:sz w:val="22"/>
                <w:szCs w:val="22"/>
                <w:lang w:val="en-US"/>
              </w:rPr>
            </w:pPr>
            <w:r w:rsidRPr="0006680D">
              <w:rPr>
                <w:b/>
                <w:bCs/>
                <w:color w:val="000000" w:themeColor="text1"/>
                <w:sz w:val="22"/>
                <w:szCs w:val="22"/>
                <w:lang w:val="en-US"/>
              </w:rPr>
              <w:t>Surplus/ (deficit)</w:t>
            </w:r>
            <w:r w:rsidRPr="0006680D">
              <w:rPr>
                <w:color w:val="000000" w:themeColor="text1"/>
                <w:sz w:val="22"/>
                <w:szCs w:val="22"/>
                <w:lang w:val="en-US"/>
              </w:rPr>
              <w:t xml:space="preserve"> </w:t>
            </w:r>
            <w:r w:rsidRPr="0006680D">
              <w:rPr>
                <w:b/>
                <w:bCs/>
                <w:color w:val="000000" w:themeColor="text1"/>
                <w:sz w:val="22"/>
                <w:szCs w:val="22"/>
                <w:lang w:val="en-US"/>
              </w:rPr>
              <w:t>before</w:t>
            </w:r>
            <w:r w:rsidRPr="0006680D">
              <w:rPr>
                <w:color w:val="000000" w:themeColor="text1"/>
                <w:sz w:val="22"/>
                <w:szCs w:val="22"/>
                <w:lang w:val="en-US"/>
              </w:rPr>
              <w:t xml:space="preserve"> </w:t>
            </w:r>
            <w:r w:rsidRPr="0006680D">
              <w:rPr>
                <w:b/>
                <w:bCs/>
                <w:color w:val="000000" w:themeColor="text1"/>
                <w:sz w:val="22"/>
                <w:szCs w:val="22"/>
                <w:lang w:val="en-US"/>
              </w:rPr>
              <w:t>tax</w:t>
            </w:r>
          </w:p>
        </w:tc>
        <w:tc>
          <w:tcPr>
            <w:tcW w:w="398" w:type="pct"/>
            <w:noWrap/>
            <w:vAlign w:val="center"/>
            <w:hideMark/>
          </w:tcPr>
          <w:p w14:paraId="74959B2D" w14:textId="3EE715C3" w:rsidR="00034AA0" w:rsidRPr="0006680D" w:rsidRDefault="00034AA0" w:rsidP="00034AA0">
            <w:pPr>
              <w:jc w:val="center"/>
              <w:rPr>
                <w:color w:val="000000" w:themeColor="text1"/>
                <w:sz w:val="22"/>
                <w:szCs w:val="22"/>
                <w:lang w:val="en-US"/>
              </w:rPr>
            </w:pPr>
          </w:p>
        </w:tc>
        <w:tc>
          <w:tcPr>
            <w:tcW w:w="957" w:type="pct"/>
            <w:noWrap/>
            <w:vAlign w:val="center"/>
            <w:hideMark/>
          </w:tcPr>
          <w:p w14:paraId="2A6F03E3" w14:textId="107CD295" w:rsidR="00034AA0" w:rsidRPr="0006680D" w:rsidRDefault="00034AA0" w:rsidP="00034AA0">
            <w:pPr>
              <w:jc w:val="center"/>
              <w:rPr>
                <w:b/>
                <w:bCs/>
                <w:color w:val="000000" w:themeColor="text1"/>
                <w:sz w:val="22"/>
                <w:szCs w:val="22"/>
                <w:lang w:val="en-US"/>
              </w:rPr>
            </w:pPr>
            <w:r w:rsidRPr="0006680D">
              <w:rPr>
                <w:b/>
                <w:bCs/>
                <w:color w:val="000000" w:themeColor="text1"/>
                <w:sz w:val="22"/>
                <w:szCs w:val="22"/>
                <w:lang w:val="en-US"/>
              </w:rPr>
              <w:t>xxx/(xxx)</w:t>
            </w:r>
          </w:p>
        </w:tc>
        <w:tc>
          <w:tcPr>
            <w:tcW w:w="957" w:type="pct"/>
            <w:noWrap/>
            <w:vAlign w:val="center"/>
            <w:hideMark/>
          </w:tcPr>
          <w:p w14:paraId="7FF4DCB9" w14:textId="73C9B842" w:rsidR="00034AA0" w:rsidRPr="0006680D" w:rsidRDefault="00034AA0" w:rsidP="00034AA0">
            <w:pPr>
              <w:jc w:val="center"/>
              <w:rPr>
                <w:b/>
                <w:bCs/>
                <w:color w:val="000000" w:themeColor="text1"/>
                <w:sz w:val="22"/>
                <w:szCs w:val="22"/>
                <w:lang w:val="en-US"/>
              </w:rPr>
            </w:pPr>
            <w:r w:rsidRPr="0006680D">
              <w:rPr>
                <w:b/>
                <w:bCs/>
                <w:color w:val="000000" w:themeColor="text1"/>
                <w:sz w:val="22"/>
                <w:szCs w:val="22"/>
                <w:lang w:val="en-US"/>
              </w:rPr>
              <w:t>xxx/(xxx)</w:t>
            </w:r>
          </w:p>
        </w:tc>
      </w:tr>
      <w:tr w:rsidR="00034AA0" w:rsidRPr="0006680D" w14:paraId="298C2925" w14:textId="77777777" w:rsidTr="00B244B8">
        <w:trPr>
          <w:trHeight w:val="340"/>
        </w:trPr>
        <w:tc>
          <w:tcPr>
            <w:tcW w:w="2688" w:type="pct"/>
            <w:noWrap/>
            <w:vAlign w:val="center"/>
            <w:hideMark/>
          </w:tcPr>
          <w:p w14:paraId="673E1120" w14:textId="77777777" w:rsidR="00034AA0" w:rsidRPr="0006680D" w:rsidRDefault="00034AA0" w:rsidP="00034AA0">
            <w:pPr>
              <w:rPr>
                <w:color w:val="000000" w:themeColor="text1"/>
                <w:sz w:val="22"/>
                <w:szCs w:val="22"/>
                <w:lang w:val="en-US"/>
              </w:rPr>
            </w:pPr>
            <w:r w:rsidRPr="0006680D">
              <w:rPr>
                <w:color w:val="000000" w:themeColor="text1"/>
                <w:sz w:val="22"/>
                <w:szCs w:val="22"/>
                <w:lang w:val="en-US"/>
              </w:rPr>
              <w:lastRenderedPageBreak/>
              <w:t>Taxation</w:t>
            </w:r>
          </w:p>
        </w:tc>
        <w:tc>
          <w:tcPr>
            <w:tcW w:w="398" w:type="pct"/>
            <w:noWrap/>
            <w:vAlign w:val="center"/>
            <w:hideMark/>
          </w:tcPr>
          <w:p w14:paraId="5323F36E" w14:textId="438D7500" w:rsidR="00034AA0" w:rsidRPr="0006680D" w:rsidRDefault="001B0EE4" w:rsidP="00034AA0">
            <w:pPr>
              <w:jc w:val="center"/>
              <w:rPr>
                <w:color w:val="000000" w:themeColor="text1"/>
                <w:sz w:val="22"/>
                <w:szCs w:val="22"/>
                <w:lang w:val="en-US"/>
              </w:rPr>
            </w:pPr>
            <w:r>
              <w:rPr>
                <w:color w:val="000000" w:themeColor="text1"/>
                <w:sz w:val="22"/>
                <w:szCs w:val="22"/>
                <w:lang w:val="en-US"/>
              </w:rPr>
              <w:t>30</w:t>
            </w:r>
          </w:p>
        </w:tc>
        <w:tc>
          <w:tcPr>
            <w:tcW w:w="957" w:type="pct"/>
            <w:noWrap/>
            <w:vAlign w:val="center"/>
            <w:hideMark/>
          </w:tcPr>
          <w:p w14:paraId="253EB800" w14:textId="585A51E3"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c>
          <w:tcPr>
            <w:tcW w:w="957" w:type="pct"/>
            <w:noWrap/>
            <w:vAlign w:val="center"/>
            <w:hideMark/>
          </w:tcPr>
          <w:p w14:paraId="7225A732" w14:textId="6BA7428F" w:rsidR="00034AA0" w:rsidRPr="0006680D" w:rsidRDefault="00034AA0" w:rsidP="00034AA0">
            <w:pPr>
              <w:jc w:val="center"/>
              <w:rPr>
                <w:color w:val="000000" w:themeColor="text1"/>
                <w:sz w:val="22"/>
                <w:szCs w:val="22"/>
                <w:lang w:val="en-US"/>
              </w:rPr>
            </w:pPr>
            <w:r w:rsidRPr="0006680D">
              <w:rPr>
                <w:color w:val="000000" w:themeColor="text1"/>
                <w:sz w:val="22"/>
                <w:szCs w:val="22"/>
                <w:lang w:val="en-US"/>
              </w:rPr>
              <w:t>(xxx)</w:t>
            </w:r>
          </w:p>
        </w:tc>
      </w:tr>
      <w:tr w:rsidR="00366590" w:rsidRPr="0006680D" w14:paraId="4848E3C5" w14:textId="77777777" w:rsidTr="00B244B8">
        <w:trPr>
          <w:trHeight w:val="340"/>
        </w:trPr>
        <w:tc>
          <w:tcPr>
            <w:tcW w:w="2688" w:type="pct"/>
            <w:noWrap/>
            <w:vAlign w:val="center"/>
          </w:tcPr>
          <w:p w14:paraId="18A0A756" w14:textId="59DEEEF5" w:rsidR="00366590" w:rsidRPr="0006680D" w:rsidRDefault="00366590" w:rsidP="00366590">
            <w:pPr>
              <w:rPr>
                <w:color w:val="000000" w:themeColor="text1"/>
                <w:sz w:val="22"/>
                <w:szCs w:val="22"/>
                <w:lang w:val="en-US"/>
              </w:rPr>
            </w:pPr>
            <w:r>
              <w:rPr>
                <w:color w:val="231F20"/>
                <w:sz w:val="22"/>
                <w:szCs w:val="22"/>
                <w:lang w:val="en-US"/>
              </w:rPr>
              <w:t>Surplus/Deficit</w:t>
            </w:r>
            <w:r w:rsidRPr="00716EAC">
              <w:rPr>
                <w:color w:val="231F20"/>
                <w:sz w:val="22"/>
                <w:szCs w:val="22"/>
                <w:lang w:val="en-US"/>
              </w:rPr>
              <w:t xml:space="preserve"> from Discontinued Operations</w:t>
            </w:r>
          </w:p>
        </w:tc>
        <w:tc>
          <w:tcPr>
            <w:tcW w:w="398" w:type="pct"/>
            <w:noWrap/>
            <w:vAlign w:val="center"/>
          </w:tcPr>
          <w:p w14:paraId="66403BA6" w14:textId="58821BAC" w:rsidR="00366590" w:rsidRDefault="00366590" w:rsidP="00366590">
            <w:pPr>
              <w:jc w:val="center"/>
              <w:rPr>
                <w:color w:val="000000" w:themeColor="text1"/>
                <w:sz w:val="22"/>
                <w:szCs w:val="22"/>
                <w:lang w:val="en-US"/>
              </w:rPr>
            </w:pPr>
            <w:r>
              <w:rPr>
                <w:sz w:val="22"/>
                <w:szCs w:val="22"/>
                <w:lang w:val="en-US"/>
              </w:rPr>
              <w:t>31</w:t>
            </w:r>
          </w:p>
        </w:tc>
        <w:tc>
          <w:tcPr>
            <w:tcW w:w="957" w:type="pct"/>
            <w:noWrap/>
            <w:vAlign w:val="center"/>
          </w:tcPr>
          <w:p w14:paraId="493D2BFE" w14:textId="126C7A31" w:rsidR="00366590" w:rsidRPr="0006680D" w:rsidRDefault="00366590" w:rsidP="00366590">
            <w:pPr>
              <w:jc w:val="center"/>
              <w:rPr>
                <w:color w:val="000000" w:themeColor="text1"/>
                <w:sz w:val="22"/>
                <w:szCs w:val="22"/>
                <w:lang w:val="en-US"/>
              </w:rPr>
            </w:pPr>
            <w:r w:rsidRPr="00EC5762">
              <w:rPr>
                <w:sz w:val="22"/>
                <w:szCs w:val="22"/>
                <w:lang w:val="en-US"/>
              </w:rPr>
              <w:t>xxx</w:t>
            </w:r>
          </w:p>
        </w:tc>
        <w:tc>
          <w:tcPr>
            <w:tcW w:w="957" w:type="pct"/>
            <w:noWrap/>
            <w:vAlign w:val="center"/>
          </w:tcPr>
          <w:p w14:paraId="4ACD7D33" w14:textId="66986212" w:rsidR="00366590" w:rsidRPr="0006680D" w:rsidRDefault="00366590" w:rsidP="00366590">
            <w:pPr>
              <w:jc w:val="center"/>
              <w:rPr>
                <w:color w:val="000000" w:themeColor="text1"/>
                <w:sz w:val="22"/>
                <w:szCs w:val="22"/>
                <w:lang w:val="en-US"/>
              </w:rPr>
            </w:pPr>
            <w:r w:rsidRPr="00EC5762">
              <w:rPr>
                <w:sz w:val="22"/>
                <w:szCs w:val="22"/>
                <w:lang w:val="en-US"/>
              </w:rPr>
              <w:t>xxx</w:t>
            </w:r>
          </w:p>
        </w:tc>
      </w:tr>
      <w:tr w:rsidR="00366590" w:rsidRPr="0006680D" w14:paraId="66E84C85" w14:textId="77777777" w:rsidTr="00B244B8">
        <w:trPr>
          <w:trHeight w:val="340"/>
        </w:trPr>
        <w:tc>
          <w:tcPr>
            <w:tcW w:w="2688" w:type="pct"/>
            <w:noWrap/>
            <w:vAlign w:val="center"/>
            <w:hideMark/>
          </w:tcPr>
          <w:p w14:paraId="01132D36" w14:textId="45D334AE" w:rsidR="00366590" w:rsidRPr="0006680D" w:rsidRDefault="00366590" w:rsidP="00366590">
            <w:pPr>
              <w:rPr>
                <w:color w:val="000000" w:themeColor="text1"/>
                <w:sz w:val="22"/>
                <w:szCs w:val="22"/>
                <w:lang w:val="en-US"/>
              </w:rPr>
            </w:pPr>
            <w:r w:rsidRPr="0006680D">
              <w:rPr>
                <w:b/>
                <w:bCs/>
                <w:color w:val="000000" w:themeColor="text1"/>
                <w:sz w:val="22"/>
                <w:szCs w:val="22"/>
                <w:lang w:val="en-US"/>
              </w:rPr>
              <w:t>Surplus/(deficit)</w:t>
            </w:r>
            <w:r w:rsidRPr="0006680D">
              <w:rPr>
                <w:color w:val="000000" w:themeColor="text1"/>
                <w:sz w:val="22"/>
                <w:szCs w:val="22"/>
                <w:lang w:val="en-US"/>
              </w:rPr>
              <w:t xml:space="preserve"> </w:t>
            </w:r>
            <w:r w:rsidRPr="0006680D">
              <w:rPr>
                <w:b/>
                <w:bCs/>
                <w:color w:val="000000" w:themeColor="text1"/>
                <w:sz w:val="22"/>
                <w:szCs w:val="22"/>
                <w:lang w:val="en-US"/>
              </w:rPr>
              <w:t>for</w:t>
            </w:r>
            <w:r w:rsidRPr="0006680D">
              <w:rPr>
                <w:color w:val="000000" w:themeColor="text1"/>
                <w:sz w:val="22"/>
                <w:szCs w:val="22"/>
                <w:lang w:val="en-US"/>
              </w:rPr>
              <w:t xml:space="preserve"> </w:t>
            </w:r>
            <w:r w:rsidRPr="0006680D">
              <w:rPr>
                <w:b/>
                <w:bCs/>
                <w:color w:val="000000" w:themeColor="text1"/>
                <w:sz w:val="22"/>
                <w:szCs w:val="22"/>
                <w:lang w:val="en-US"/>
              </w:rPr>
              <w:t>the</w:t>
            </w:r>
            <w:r w:rsidRPr="0006680D">
              <w:rPr>
                <w:color w:val="000000" w:themeColor="text1"/>
                <w:sz w:val="22"/>
                <w:szCs w:val="22"/>
                <w:lang w:val="en-US"/>
              </w:rPr>
              <w:t xml:space="preserve"> </w:t>
            </w:r>
            <w:r w:rsidRPr="0006680D">
              <w:rPr>
                <w:b/>
                <w:bCs/>
                <w:color w:val="000000" w:themeColor="text1"/>
                <w:sz w:val="22"/>
                <w:szCs w:val="22"/>
                <w:lang w:val="en-US"/>
              </w:rPr>
              <w:t>period/year</w:t>
            </w:r>
          </w:p>
        </w:tc>
        <w:tc>
          <w:tcPr>
            <w:tcW w:w="398" w:type="pct"/>
            <w:noWrap/>
            <w:vAlign w:val="center"/>
            <w:hideMark/>
          </w:tcPr>
          <w:p w14:paraId="57BA3001" w14:textId="5DDB909C" w:rsidR="00366590" w:rsidRPr="0006680D" w:rsidRDefault="00366590" w:rsidP="00366590">
            <w:pPr>
              <w:jc w:val="center"/>
              <w:rPr>
                <w:color w:val="000000" w:themeColor="text1"/>
                <w:sz w:val="22"/>
                <w:szCs w:val="22"/>
                <w:lang w:val="en-US"/>
              </w:rPr>
            </w:pPr>
          </w:p>
        </w:tc>
        <w:tc>
          <w:tcPr>
            <w:tcW w:w="957" w:type="pct"/>
            <w:noWrap/>
            <w:vAlign w:val="center"/>
            <w:hideMark/>
          </w:tcPr>
          <w:p w14:paraId="1CD089D5" w14:textId="755F2F13" w:rsidR="00366590" w:rsidRPr="0006680D" w:rsidRDefault="00366590" w:rsidP="00366590">
            <w:pPr>
              <w:jc w:val="center"/>
              <w:rPr>
                <w:b/>
                <w:bCs/>
                <w:color w:val="000000" w:themeColor="text1"/>
                <w:sz w:val="22"/>
                <w:szCs w:val="22"/>
                <w:lang w:val="en-US"/>
              </w:rPr>
            </w:pPr>
            <w:r w:rsidRPr="0006680D">
              <w:rPr>
                <w:b/>
                <w:bCs/>
                <w:color w:val="000000" w:themeColor="text1"/>
                <w:sz w:val="22"/>
                <w:szCs w:val="22"/>
                <w:lang w:val="en-US"/>
              </w:rPr>
              <w:t>xxx (xxx)</w:t>
            </w:r>
          </w:p>
        </w:tc>
        <w:tc>
          <w:tcPr>
            <w:tcW w:w="957" w:type="pct"/>
            <w:noWrap/>
            <w:vAlign w:val="center"/>
            <w:hideMark/>
          </w:tcPr>
          <w:p w14:paraId="07446BCD" w14:textId="472748C3" w:rsidR="00366590" w:rsidRPr="0006680D" w:rsidRDefault="00366590" w:rsidP="00366590">
            <w:pPr>
              <w:jc w:val="center"/>
              <w:rPr>
                <w:b/>
                <w:bCs/>
                <w:color w:val="000000" w:themeColor="text1"/>
                <w:sz w:val="22"/>
                <w:szCs w:val="22"/>
                <w:lang w:val="en-US"/>
              </w:rPr>
            </w:pPr>
            <w:r w:rsidRPr="0006680D">
              <w:rPr>
                <w:b/>
                <w:bCs/>
                <w:color w:val="000000" w:themeColor="text1"/>
                <w:sz w:val="22"/>
                <w:szCs w:val="22"/>
                <w:lang w:val="en-US"/>
              </w:rPr>
              <w:t>xxx/(xxx)</w:t>
            </w:r>
          </w:p>
        </w:tc>
      </w:tr>
      <w:tr w:rsidR="00366590" w:rsidRPr="0006680D" w14:paraId="2A8E1CCA" w14:textId="77777777" w:rsidTr="00B244B8">
        <w:trPr>
          <w:trHeight w:val="340"/>
        </w:trPr>
        <w:tc>
          <w:tcPr>
            <w:tcW w:w="2688" w:type="pct"/>
            <w:noWrap/>
            <w:vAlign w:val="center"/>
          </w:tcPr>
          <w:p w14:paraId="78CC7B3B" w14:textId="4E25806D" w:rsidR="00366590" w:rsidRPr="0006680D" w:rsidRDefault="00366590" w:rsidP="00366590">
            <w:pPr>
              <w:rPr>
                <w:bCs/>
                <w:color w:val="000000" w:themeColor="text1"/>
                <w:sz w:val="22"/>
                <w:szCs w:val="22"/>
                <w:lang w:val="en-US"/>
              </w:rPr>
            </w:pPr>
            <w:r w:rsidRPr="0006680D">
              <w:rPr>
                <w:bCs/>
                <w:color w:val="000000" w:themeColor="text1"/>
                <w:sz w:val="22"/>
                <w:szCs w:val="22"/>
                <w:lang w:val="en-US"/>
              </w:rPr>
              <w:t>Remission to County Treasury</w:t>
            </w:r>
          </w:p>
        </w:tc>
        <w:tc>
          <w:tcPr>
            <w:tcW w:w="398" w:type="pct"/>
            <w:noWrap/>
            <w:vAlign w:val="center"/>
          </w:tcPr>
          <w:p w14:paraId="57A07C5F" w14:textId="3028683E" w:rsidR="00366590" w:rsidRPr="0006680D" w:rsidRDefault="00DC4756" w:rsidP="00366590">
            <w:pPr>
              <w:jc w:val="center"/>
              <w:rPr>
                <w:color w:val="000000" w:themeColor="text1"/>
                <w:sz w:val="22"/>
                <w:szCs w:val="22"/>
                <w:lang w:val="en-US"/>
              </w:rPr>
            </w:pPr>
            <w:r>
              <w:rPr>
                <w:color w:val="000000" w:themeColor="text1"/>
                <w:sz w:val="22"/>
                <w:szCs w:val="22"/>
                <w:lang w:val="en-US"/>
              </w:rPr>
              <w:t>55</w:t>
            </w:r>
          </w:p>
        </w:tc>
        <w:tc>
          <w:tcPr>
            <w:tcW w:w="957" w:type="pct"/>
            <w:noWrap/>
            <w:vAlign w:val="center"/>
          </w:tcPr>
          <w:p w14:paraId="42D01EC1" w14:textId="030C890E" w:rsidR="00366590" w:rsidRPr="0006680D" w:rsidRDefault="00366590" w:rsidP="00366590">
            <w:pPr>
              <w:jc w:val="center"/>
              <w:rPr>
                <w:b/>
                <w:bCs/>
                <w:color w:val="000000" w:themeColor="text1"/>
                <w:sz w:val="22"/>
                <w:szCs w:val="22"/>
                <w:lang w:val="en-US"/>
              </w:rPr>
            </w:pPr>
            <w:r w:rsidRPr="0006680D">
              <w:rPr>
                <w:b/>
                <w:bCs/>
                <w:color w:val="000000" w:themeColor="text1"/>
                <w:sz w:val="22"/>
                <w:szCs w:val="22"/>
                <w:lang w:val="en-US"/>
              </w:rPr>
              <w:t>xxx</w:t>
            </w:r>
          </w:p>
        </w:tc>
        <w:tc>
          <w:tcPr>
            <w:tcW w:w="957" w:type="pct"/>
            <w:noWrap/>
            <w:vAlign w:val="center"/>
          </w:tcPr>
          <w:p w14:paraId="4538AE93" w14:textId="12F29AC8" w:rsidR="00366590" w:rsidRPr="0006680D" w:rsidRDefault="00366590" w:rsidP="00366590">
            <w:pPr>
              <w:jc w:val="center"/>
              <w:rPr>
                <w:b/>
                <w:bCs/>
                <w:color w:val="000000" w:themeColor="text1"/>
                <w:sz w:val="22"/>
                <w:szCs w:val="22"/>
                <w:lang w:val="en-US"/>
              </w:rPr>
            </w:pPr>
            <w:r w:rsidRPr="0006680D">
              <w:rPr>
                <w:b/>
                <w:bCs/>
                <w:color w:val="000000" w:themeColor="text1"/>
                <w:sz w:val="22"/>
                <w:szCs w:val="22"/>
                <w:lang w:val="en-US"/>
              </w:rPr>
              <w:t>xxx</w:t>
            </w:r>
          </w:p>
        </w:tc>
      </w:tr>
      <w:tr w:rsidR="00366590" w:rsidRPr="0006680D" w14:paraId="13AC587C" w14:textId="77777777" w:rsidTr="00B244B8">
        <w:trPr>
          <w:trHeight w:val="340"/>
        </w:trPr>
        <w:tc>
          <w:tcPr>
            <w:tcW w:w="2688" w:type="pct"/>
            <w:noWrap/>
            <w:vAlign w:val="center"/>
          </w:tcPr>
          <w:p w14:paraId="28F32DA0" w14:textId="77777777" w:rsidR="00366590" w:rsidRPr="0006680D" w:rsidRDefault="00366590" w:rsidP="00366590">
            <w:pPr>
              <w:rPr>
                <w:b/>
                <w:bCs/>
                <w:color w:val="000000" w:themeColor="text1"/>
                <w:sz w:val="22"/>
                <w:szCs w:val="22"/>
                <w:lang w:val="en-US"/>
              </w:rPr>
            </w:pPr>
            <w:r w:rsidRPr="0006680D">
              <w:rPr>
                <w:b/>
                <w:bCs/>
                <w:color w:val="000000" w:themeColor="text1"/>
                <w:sz w:val="22"/>
                <w:szCs w:val="22"/>
                <w:lang w:val="en-US"/>
              </w:rPr>
              <w:t>Net Surplus for the year</w:t>
            </w:r>
          </w:p>
        </w:tc>
        <w:tc>
          <w:tcPr>
            <w:tcW w:w="398" w:type="pct"/>
            <w:noWrap/>
            <w:vAlign w:val="center"/>
          </w:tcPr>
          <w:p w14:paraId="142A2E77" w14:textId="77777777" w:rsidR="00366590" w:rsidRPr="0006680D" w:rsidRDefault="00366590" w:rsidP="00366590">
            <w:pPr>
              <w:jc w:val="center"/>
              <w:rPr>
                <w:color w:val="000000" w:themeColor="text1"/>
                <w:sz w:val="22"/>
                <w:szCs w:val="22"/>
                <w:lang w:val="en-US"/>
              </w:rPr>
            </w:pPr>
          </w:p>
        </w:tc>
        <w:tc>
          <w:tcPr>
            <w:tcW w:w="957" w:type="pct"/>
            <w:noWrap/>
            <w:vAlign w:val="center"/>
          </w:tcPr>
          <w:p w14:paraId="31454ED1" w14:textId="0028A315" w:rsidR="00366590" w:rsidRPr="0006680D" w:rsidRDefault="00366590" w:rsidP="00366590">
            <w:pPr>
              <w:jc w:val="center"/>
              <w:rPr>
                <w:b/>
                <w:bCs/>
                <w:color w:val="000000" w:themeColor="text1"/>
                <w:sz w:val="22"/>
                <w:szCs w:val="22"/>
                <w:lang w:val="en-US"/>
              </w:rPr>
            </w:pPr>
            <w:r w:rsidRPr="0006680D">
              <w:rPr>
                <w:b/>
                <w:bCs/>
                <w:color w:val="000000" w:themeColor="text1"/>
                <w:sz w:val="22"/>
                <w:szCs w:val="22"/>
                <w:lang w:val="en-US"/>
              </w:rPr>
              <w:t>xxx</w:t>
            </w:r>
          </w:p>
        </w:tc>
        <w:tc>
          <w:tcPr>
            <w:tcW w:w="957" w:type="pct"/>
            <w:noWrap/>
            <w:vAlign w:val="center"/>
          </w:tcPr>
          <w:p w14:paraId="4AED7B9F" w14:textId="32051E7E" w:rsidR="00366590" w:rsidRPr="0006680D" w:rsidRDefault="00366590" w:rsidP="00366590">
            <w:pPr>
              <w:jc w:val="center"/>
              <w:rPr>
                <w:b/>
                <w:bCs/>
                <w:color w:val="000000" w:themeColor="text1"/>
                <w:sz w:val="22"/>
                <w:szCs w:val="22"/>
                <w:lang w:val="en-US"/>
              </w:rPr>
            </w:pPr>
            <w:r w:rsidRPr="0006680D">
              <w:rPr>
                <w:b/>
                <w:bCs/>
                <w:color w:val="000000" w:themeColor="text1"/>
                <w:sz w:val="22"/>
                <w:szCs w:val="22"/>
                <w:lang w:val="en-US"/>
              </w:rPr>
              <w:t>xxx</w:t>
            </w:r>
          </w:p>
        </w:tc>
      </w:tr>
    </w:tbl>
    <w:p w14:paraId="4F611CB3" w14:textId="77777777" w:rsidR="00F85F80" w:rsidRPr="0006680D" w:rsidRDefault="00F85F80" w:rsidP="00B2787A">
      <w:pPr>
        <w:spacing w:line="360" w:lineRule="auto"/>
        <w:jc w:val="both"/>
        <w:rPr>
          <w:color w:val="000000" w:themeColor="text1"/>
        </w:rPr>
      </w:pPr>
    </w:p>
    <w:p w14:paraId="01FA1C14" w14:textId="54209BA6" w:rsidR="00373B6D" w:rsidRPr="0006680D" w:rsidRDefault="00316051" w:rsidP="00143E08">
      <w:pPr>
        <w:spacing w:after="240" w:line="276" w:lineRule="auto"/>
        <w:jc w:val="both"/>
        <w:rPr>
          <w:color w:val="000000" w:themeColor="text1"/>
          <w:lang w:val="en-US"/>
        </w:rPr>
      </w:pPr>
      <w:r w:rsidRPr="0006680D">
        <w:rPr>
          <w:color w:val="000000" w:themeColor="text1"/>
        </w:rPr>
        <w:t xml:space="preserve">The notes set out on pages </w:t>
      </w:r>
      <w:r w:rsidR="00270CF1" w:rsidRPr="0006680D">
        <w:rPr>
          <w:color w:val="000000" w:themeColor="text1"/>
        </w:rPr>
        <w:t xml:space="preserve">xxx to xxx form an integral part of </w:t>
      </w:r>
      <w:r w:rsidR="00452C6D" w:rsidRPr="0006680D">
        <w:rPr>
          <w:color w:val="000000" w:themeColor="text1"/>
        </w:rPr>
        <w:t>these Financial</w:t>
      </w:r>
      <w:r w:rsidR="00270CF1" w:rsidRPr="0006680D">
        <w:rPr>
          <w:color w:val="000000" w:themeColor="text1"/>
        </w:rPr>
        <w:t xml:space="preserve"> Statements</w:t>
      </w:r>
      <w:r w:rsidR="00F040D6" w:rsidRPr="0006680D">
        <w:rPr>
          <w:color w:val="000000" w:themeColor="text1"/>
        </w:rPr>
        <w:t xml:space="preserve">. </w:t>
      </w:r>
      <w:r w:rsidR="00373B6D" w:rsidRPr="0006680D">
        <w:rPr>
          <w:color w:val="000000" w:themeColor="text1"/>
          <w:lang w:val="en-US"/>
        </w:rPr>
        <w:t xml:space="preserve">The Financial Statements set out on pages xxx to xxx were </w:t>
      </w:r>
      <w:r w:rsidR="0068612B" w:rsidRPr="0006680D">
        <w:rPr>
          <w:color w:val="000000" w:themeColor="text1"/>
          <w:lang w:val="en-US"/>
        </w:rPr>
        <w:t>signed by</w:t>
      </w:r>
      <w:r w:rsidR="00373B6D" w:rsidRPr="0006680D">
        <w:rPr>
          <w:color w:val="000000" w:themeColor="text1"/>
          <w:lang w:val="en-US"/>
        </w:rPr>
        <w:t>:</w:t>
      </w:r>
    </w:p>
    <w:p w14:paraId="7E886EDA" w14:textId="77777777" w:rsidR="00143E08" w:rsidRPr="0006680D" w:rsidRDefault="00143E08" w:rsidP="00143E08">
      <w:pPr>
        <w:spacing w:after="240" w:line="276" w:lineRule="auto"/>
        <w:jc w:val="both"/>
        <w:rPr>
          <w:color w:val="000000" w:themeColor="text1"/>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72"/>
        <w:gridCol w:w="3144"/>
        <w:gridCol w:w="3144"/>
      </w:tblGrid>
      <w:tr w:rsidR="0006680D" w:rsidRPr="0006680D" w14:paraId="79346135" w14:textId="77777777" w:rsidTr="00935D59">
        <w:trPr>
          <w:trHeight w:val="283"/>
        </w:trPr>
        <w:tc>
          <w:tcPr>
            <w:tcW w:w="3212" w:type="dxa"/>
          </w:tcPr>
          <w:p w14:paraId="78671670"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w:t>
            </w:r>
          </w:p>
        </w:tc>
        <w:tc>
          <w:tcPr>
            <w:tcW w:w="3213" w:type="dxa"/>
          </w:tcPr>
          <w:p w14:paraId="25D4B848"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w:t>
            </w:r>
          </w:p>
        </w:tc>
        <w:tc>
          <w:tcPr>
            <w:tcW w:w="3213" w:type="dxa"/>
          </w:tcPr>
          <w:p w14:paraId="6CAE63B7"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w:t>
            </w:r>
          </w:p>
        </w:tc>
      </w:tr>
      <w:tr w:rsidR="0006680D" w:rsidRPr="0006680D" w14:paraId="711FC048" w14:textId="77777777" w:rsidTr="00935D59">
        <w:trPr>
          <w:trHeight w:val="283"/>
        </w:trPr>
        <w:tc>
          <w:tcPr>
            <w:tcW w:w="3212" w:type="dxa"/>
          </w:tcPr>
          <w:p w14:paraId="69822683"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Name:</w:t>
            </w:r>
          </w:p>
        </w:tc>
        <w:tc>
          <w:tcPr>
            <w:tcW w:w="3213" w:type="dxa"/>
          </w:tcPr>
          <w:p w14:paraId="410C5DF6"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Name:</w:t>
            </w:r>
          </w:p>
        </w:tc>
        <w:tc>
          <w:tcPr>
            <w:tcW w:w="3213" w:type="dxa"/>
          </w:tcPr>
          <w:p w14:paraId="127D6F33"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Name:</w:t>
            </w:r>
          </w:p>
        </w:tc>
      </w:tr>
      <w:tr w:rsidR="0006680D" w:rsidRPr="0006680D" w14:paraId="0C0B3E50" w14:textId="77777777" w:rsidTr="00935D59">
        <w:trPr>
          <w:trHeight w:val="283"/>
        </w:trPr>
        <w:tc>
          <w:tcPr>
            <w:tcW w:w="3212" w:type="dxa"/>
          </w:tcPr>
          <w:p w14:paraId="6A20724E"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Chairman of the Board</w:t>
            </w:r>
          </w:p>
        </w:tc>
        <w:tc>
          <w:tcPr>
            <w:tcW w:w="3213" w:type="dxa"/>
          </w:tcPr>
          <w:p w14:paraId="79CE069B"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Accounting Officer</w:t>
            </w:r>
          </w:p>
        </w:tc>
        <w:tc>
          <w:tcPr>
            <w:tcW w:w="3213" w:type="dxa"/>
          </w:tcPr>
          <w:p w14:paraId="6FE05434"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lang w:val="en-US"/>
              </w:rPr>
              <w:t>Head of Finance</w:t>
            </w:r>
          </w:p>
        </w:tc>
      </w:tr>
      <w:tr w:rsidR="0006680D" w:rsidRPr="0006680D" w14:paraId="67F266D6" w14:textId="77777777" w:rsidTr="00935D59">
        <w:trPr>
          <w:trHeight w:val="283"/>
        </w:trPr>
        <w:tc>
          <w:tcPr>
            <w:tcW w:w="3212" w:type="dxa"/>
          </w:tcPr>
          <w:p w14:paraId="26623A70" w14:textId="77777777" w:rsidR="00143E08" w:rsidRPr="0006680D" w:rsidRDefault="00143E08" w:rsidP="00935D59">
            <w:pPr>
              <w:spacing w:line="360" w:lineRule="auto"/>
              <w:jc w:val="both"/>
              <w:rPr>
                <w:b/>
                <w:bCs/>
                <w:color w:val="000000" w:themeColor="text1"/>
              </w:rPr>
            </w:pPr>
          </w:p>
        </w:tc>
        <w:tc>
          <w:tcPr>
            <w:tcW w:w="3213" w:type="dxa"/>
          </w:tcPr>
          <w:p w14:paraId="21689715" w14:textId="77777777" w:rsidR="00143E08" w:rsidRPr="0006680D" w:rsidRDefault="00143E08" w:rsidP="00935D59">
            <w:pPr>
              <w:spacing w:line="360" w:lineRule="auto"/>
              <w:jc w:val="both"/>
              <w:rPr>
                <w:b/>
                <w:bCs/>
                <w:color w:val="000000" w:themeColor="text1"/>
              </w:rPr>
            </w:pPr>
          </w:p>
        </w:tc>
        <w:tc>
          <w:tcPr>
            <w:tcW w:w="3213" w:type="dxa"/>
          </w:tcPr>
          <w:p w14:paraId="4478C38A" w14:textId="77777777" w:rsidR="00143E08" w:rsidRPr="0006680D" w:rsidRDefault="00143E08" w:rsidP="00935D59">
            <w:pPr>
              <w:spacing w:line="360" w:lineRule="auto"/>
              <w:jc w:val="both"/>
              <w:rPr>
                <w:b/>
                <w:bCs/>
                <w:color w:val="000000" w:themeColor="text1"/>
              </w:rPr>
            </w:pPr>
            <w:r w:rsidRPr="0006680D">
              <w:rPr>
                <w:b/>
                <w:bCs/>
                <w:color w:val="000000" w:themeColor="text1"/>
              </w:rPr>
              <w:t>ICPAK M/No:</w:t>
            </w:r>
          </w:p>
        </w:tc>
      </w:tr>
      <w:tr w:rsidR="00143E08" w:rsidRPr="0006680D" w14:paraId="6D025CBA" w14:textId="77777777" w:rsidTr="00935D59">
        <w:trPr>
          <w:trHeight w:val="283"/>
        </w:trPr>
        <w:tc>
          <w:tcPr>
            <w:tcW w:w="3212" w:type="dxa"/>
          </w:tcPr>
          <w:p w14:paraId="59601A8C"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rPr>
              <w:t>Date</w:t>
            </w:r>
            <w:r w:rsidRPr="0006680D">
              <w:rPr>
                <w:b/>
                <w:bCs/>
                <w:color w:val="000000" w:themeColor="text1"/>
              </w:rPr>
              <w:tab/>
            </w:r>
          </w:p>
        </w:tc>
        <w:tc>
          <w:tcPr>
            <w:tcW w:w="3213" w:type="dxa"/>
          </w:tcPr>
          <w:p w14:paraId="56E761E5"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rPr>
              <w:t>Date</w:t>
            </w:r>
            <w:r w:rsidRPr="0006680D">
              <w:rPr>
                <w:b/>
                <w:bCs/>
                <w:color w:val="000000" w:themeColor="text1"/>
              </w:rPr>
              <w:tab/>
            </w:r>
          </w:p>
        </w:tc>
        <w:tc>
          <w:tcPr>
            <w:tcW w:w="3213" w:type="dxa"/>
          </w:tcPr>
          <w:p w14:paraId="05A383C2" w14:textId="77777777" w:rsidR="00143E08" w:rsidRPr="0006680D" w:rsidRDefault="00143E08" w:rsidP="00935D59">
            <w:pPr>
              <w:spacing w:line="360" w:lineRule="auto"/>
              <w:jc w:val="both"/>
              <w:rPr>
                <w:b/>
                <w:bCs/>
                <w:color w:val="000000" w:themeColor="text1"/>
                <w:lang w:val="en-US"/>
              </w:rPr>
            </w:pPr>
            <w:r w:rsidRPr="0006680D">
              <w:rPr>
                <w:b/>
                <w:bCs/>
                <w:color w:val="000000" w:themeColor="text1"/>
              </w:rPr>
              <w:t>Date</w:t>
            </w:r>
            <w:r w:rsidRPr="0006680D">
              <w:rPr>
                <w:b/>
                <w:bCs/>
                <w:color w:val="000000" w:themeColor="text1"/>
              </w:rPr>
              <w:tab/>
            </w:r>
          </w:p>
        </w:tc>
      </w:tr>
    </w:tbl>
    <w:p w14:paraId="6BC19C21" w14:textId="7D8F7F3E" w:rsidR="00373B6D" w:rsidRPr="0006680D" w:rsidRDefault="00373B6D" w:rsidP="00373B6D">
      <w:pPr>
        <w:spacing w:line="360" w:lineRule="auto"/>
        <w:jc w:val="both"/>
        <w:rPr>
          <w:color w:val="000000" w:themeColor="text1"/>
          <w:lang w:val="en-US"/>
        </w:rPr>
      </w:pPr>
    </w:p>
    <w:p w14:paraId="1F651113" w14:textId="77777777" w:rsidR="00F040D6" w:rsidRPr="0006680D" w:rsidRDefault="00F040D6" w:rsidP="00373B6D">
      <w:pPr>
        <w:spacing w:line="360" w:lineRule="auto"/>
        <w:jc w:val="both"/>
        <w:rPr>
          <w:color w:val="000000" w:themeColor="text1"/>
          <w:lang w:val="en-US"/>
        </w:rPr>
      </w:pPr>
    </w:p>
    <w:p w14:paraId="0511650A" w14:textId="77777777" w:rsidR="00373B6D" w:rsidRPr="0006680D" w:rsidRDefault="00373B6D" w:rsidP="00373B6D">
      <w:pPr>
        <w:spacing w:line="360" w:lineRule="auto"/>
        <w:jc w:val="both"/>
        <w:rPr>
          <w:color w:val="000000" w:themeColor="text1"/>
          <w:lang w:val="en-US"/>
        </w:rPr>
      </w:pPr>
    </w:p>
    <w:p w14:paraId="7313CA35" w14:textId="77777777" w:rsidR="00373B6D" w:rsidRPr="0006680D" w:rsidRDefault="00373B6D" w:rsidP="00373B6D">
      <w:pPr>
        <w:spacing w:line="360" w:lineRule="auto"/>
        <w:jc w:val="both"/>
        <w:rPr>
          <w:color w:val="000000" w:themeColor="text1"/>
          <w:lang w:val="en-US"/>
        </w:rPr>
      </w:pPr>
    </w:p>
    <w:p w14:paraId="7D3975EC" w14:textId="49D9B2ED" w:rsidR="000356F7" w:rsidRPr="0068612B" w:rsidRDefault="00843357" w:rsidP="001063BD">
      <w:pPr>
        <w:pStyle w:val="NoSpacing"/>
        <w:rPr>
          <w:i/>
          <w:iCs/>
          <w:color w:val="EE0000"/>
        </w:rPr>
      </w:pPr>
      <w:r w:rsidRPr="0068612B">
        <w:rPr>
          <w:i/>
          <w:iCs/>
          <w:color w:val="EE0000"/>
        </w:rPr>
        <w:t xml:space="preserve">*Comparative year </w:t>
      </w:r>
      <w:r w:rsidR="00BD62E2" w:rsidRPr="0068612B">
        <w:rPr>
          <w:i/>
          <w:iCs/>
          <w:color w:val="EE0000"/>
        </w:rPr>
        <w:t>means prior year</w:t>
      </w:r>
      <w:r w:rsidR="008244D6" w:rsidRPr="0068612B">
        <w:rPr>
          <w:i/>
          <w:iCs/>
          <w:color w:val="EE0000"/>
        </w:rPr>
        <w:t>.</w:t>
      </w:r>
    </w:p>
    <w:p w14:paraId="22D3D1E0" w14:textId="77777777" w:rsidR="004434B1" w:rsidRPr="0006680D" w:rsidRDefault="004434B1" w:rsidP="004434B1">
      <w:pPr>
        <w:rPr>
          <w:color w:val="000000" w:themeColor="text1"/>
        </w:rPr>
      </w:pPr>
    </w:p>
    <w:p w14:paraId="01F9587E" w14:textId="77777777" w:rsidR="00942D3A" w:rsidRPr="0006680D" w:rsidRDefault="00942D3A" w:rsidP="00942D3A">
      <w:pPr>
        <w:rPr>
          <w:color w:val="000000" w:themeColor="text1"/>
        </w:rPr>
      </w:pPr>
    </w:p>
    <w:p w14:paraId="6F2C9047" w14:textId="77777777" w:rsidR="00942D3A" w:rsidRPr="0006680D" w:rsidRDefault="00942D3A" w:rsidP="00942D3A">
      <w:pPr>
        <w:rPr>
          <w:color w:val="000000" w:themeColor="text1"/>
        </w:rPr>
      </w:pPr>
    </w:p>
    <w:p w14:paraId="1279AFB8" w14:textId="77777777" w:rsidR="00942D3A" w:rsidRPr="0006680D" w:rsidRDefault="00942D3A" w:rsidP="00942D3A">
      <w:pPr>
        <w:rPr>
          <w:color w:val="000000" w:themeColor="text1"/>
        </w:rPr>
      </w:pPr>
    </w:p>
    <w:p w14:paraId="5C014EC7" w14:textId="77777777" w:rsidR="00942D3A" w:rsidRPr="0006680D" w:rsidRDefault="00942D3A" w:rsidP="00942D3A">
      <w:pPr>
        <w:rPr>
          <w:color w:val="000000" w:themeColor="text1"/>
        </w:rPr>
      </w:pPr>
    </w:p>
    <w:p w14:paraId="381D9CD7" w14:textId="1D5F616B" w:rsidR="00942D3A" w:rsidRPr="0006680D" w:rsidRDefault="00942D3A" w:rsidP="00942D3A">
      <w:pPr>
        <w:tabs>
          <w:tab w:val="left" w:pos="2843"/>
        </w:tabs>
        <w:rPr>
          <w:color w:val="000000" w:themeColor="text1"/>
        </w:rPr>
      </w:pPr>
      <w:r w:rsidRPr="0006680D">
        <w:rPr>
          <w:color w:val="000000" w:themeColor="text1"/>
        </w:rPr>
        <w:tab/>
      </w:r>
    </w:p>
    <w:p w14:paraId="646F68F4" w14:textId="77777777" w:rsidR="00942D3A" w:rsidRPr="0006680D" w:rsidRDefault="00942D3A" w:rsidP="00942D3A">
      <w:pPr>
        <w:rPr>
          <w:color w:val="000000" w:themeColor="text1"/>
        </w:rPr>
      </w:pPr>
    </w:p>
    <w:p w14:paraId="36556DDF" w14:textId="0B4B57AE" w:rsidR="00942D3A" w:rsidRPr="0006680D" w:rsidRDefault="00942D3A" w:rsidP="00942D3A">
      <w:pPr>
        <w:rPr>
          <w:color w:val="000000" w:themeColor="text1"/>
        </w:rPr>
        <w:sectPr w:rsidR="00942D3A" w:rsidRPr="0006680D" w:rsidSect="009E2AE5">
          <w:headerReference w:type="even" r:id="rId27"/>
          <w:headerReference w:type="default" r:id="rId28"/>
          <w:headerReference w:type="first" r:id="rId29"/>
          <w:footerReference w:type="first" r:id="rId30"/>
          <w:pgSz w:w="12240" w:h="15840" w:code="1"/>
          <w:pgMar w:top="1440" w:right="1440" w:bottom="1440" w:left="1440" w:header="289" w:footer="283" w:gutter="0"/>
          <w:pgNumType w:start="1"/>
          <w:cols w:space="720"/>
          <w:titlePg/>
          <w:docGrid w:linePitch="326"/>
        </w:sectPr>
      </w:pPr>
    </w:p>
    <w:p w14:paraId="67913B00" w14:textId="1E5A12E5" w:rsidR="00501B79" w:rsidRPr="0006680D" w:rsidRDefault="00541E6C" w:rsidP="00D26DF1">
      <w:pPr>
        <w:pStyle w:val="Heading1"/>
        <w:numPr>
          <w:ilvl w:val="0"/>
          <w:numId w:val="21"/>
        </w:numPr>
        <w:tabs>
          <w:tab w:val="left" w:pos="450"/>
        </w:tabs>
        <w:spacing w:line="360" w:lineRule="auto"/>
        <w:ind w:left="450"/>
        <w:jc w:val="both"/>
        <w:rPr>
          <w:color w:val="000000" w:themeColor="text1"/>
        </w:rPr>
      </w:pPr>
      <w:bookmarkStart w:id="28" w:name="_Toc138945734"/>
      <w:r w:rsidRPr="0006680D">
        <w:rPr>
          <w:color w:val="000000" w:themeColor="text1"/>
        </w:rPr>
        <w:lastRenderedPageBreak/>
        <w:t xml:space="preserve"> </w:t>
      </w:r>
      <w:bookmarkStart w:id="29" w:name="_Toc233525427"/>
      <w:r w:rsidR="00D1099C" w:rsidRPr="0006680D">
        <w:rPr>
          <w:color w:val="000000" w:themeColor="text1"/>
        </w:rPr>
        <w:t xml:space="preserve">Statement </w:t>
      </w:r>
      <w:r w:rsidR="00371653" w:rsidRPr="0006680D">
        <w:rPr>
          <w:color w:val="000000" w:themeColor="text1"/>
        </w:rPr>
        <w:t>of</w:t>
      </w:r>
      <w:r w:rsidR="00B923A5" w:rsidRPr="0006680D">
        <w:rPr>
          <w:color w:val="000000" w:themeColor="text1"/>
        </w:rPr>
        <w:t xml:space="preserve"> Financial Position as a</w:t>
      </w:r>
      <w:r w:rsidR="00D1099C" w:rsidRPr="0006680D">
        <w:rPr>
          <w:color w:val="000000" w:themeColor="text1"/>
        </w:rPr>
        <w:t>t 30 June 20</w:t>
      </w:r>
      <w:r w:rsidR="002F1C90" w:rsidRPr="0006680D">
        <w:rPr>
          <w:color w:val="000000" w:themeColor="text1"/>
        </w:rPr>
        <w:t>xx</w:t>
      </w:r>
      <w:bookmarkEnd w:id="28"/>
      <w:bookmarkEnd w:id="29"/>
    </w:p>
    <w:tbl>
      <w:tblPr>
        <w:tblW w:w="9912"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103"/>
        <w:gridCol w:w="851"/>
        <w:gridCol w:w="1979"/>
        <w:gridCol w:w="1979"/>
      </w:tblGrid>
      <w:tr w:rsidR="0006680D" w:rsidRPr="0006680D" w14:paraId="1D01BF62" w14:textId="77777777" w:rsidTr="008244D6">
        <w:trPr>
          <w:trHeight w:val="340"/>
          <w:tblHeader/>
        </w:trPr>
        <w:tc>
          <w:tcPr>
            <w:tcW w:w="5103" w:type="dxa"/>
            <w:vMerge w:val="restart"/>
            <w:shd w:val="clear" w:color="auto" w:fill="0070C0"/>
            <w:noWrap/>
            <w:vAlign w:val="center"/>
            <w:hideMark/>
          </w:tcPr>
          <w:p w14:paraId="49916DDA" w14:textId="4F6558F5" w:rsidR="00414D5A" w:rsidRPr="0006680D" w:rsidRDefault="00414D5A" w:rsidP="002F1C90">
            <w:pPr>
              <w:autoSpaceDE/>
              <w:autoSpaceDN/>
              <w:spacing w:line="276" w:lineRule="auto"/>
              <w:rPr>
                <w:b/>
                <w:bCs/>
                <w:color w:val="000000" w:themeColor="text1"/>
                <w:sz w:val="22"/>
                <w:szCs w:val="22"/>
                <w:lang w:val="en-US"/>
              </w:rPr>
            </w:pPr>
          </w:p>
        </w:tc>
        <w:tc>
          <w:tcPr>
            <w:tcW w:w="851" w:type="dxa"/>
            <w:shd w:val="clear" w:color="auto" w:fill="0070C0"/>
            <w:noWrap/>
            <w:vAlign w:val="center"/>
            <w:hideMark/>
          </w:tcPr>
          <w:p w14:paraId="6B3031E3" w14:textId="58155D16" w:rsidR="00414D5A" w:rsidRPr="0006680D" w:rsidRDefault="00414D5A" w:rsidP="002F1C90">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Note</w:t>
            </w:r>
          </w:p>
        </w:tc>
        <w:tc>
          <w:tcPr>
            <w:tcW w:w="1979" w:type="dxa"/>
            <w:shd w:val="clear" w:color="auto" w:fill="0070C0"/>
            <w:noWrap/>
            <w:vAlign w:val="center"/>
            <w:hideMark/>
          </w:tcPr>
          <w:p w14:paraId="32F6CEAC" w14:textId="1B0112C4" w:rsidR="00414D5A" w:rsidRPr="0006680D" w:rsidRDefault="00414D5A" w:rsidP="004905FA">
            <w:pPr>
              <w:autoSpaceDE/>
              <w:autoSpaceDN/>
              <w:spacing w:line="276" w:lineRule="auto"/>
              <w:jc w:val="center"/>
              <w:rPr>
                <w:b/>
                <w:color w:val="000000" w:themeColor="text1"/>
                <w:sz w:val="22"/>
                <w:szCs w:val="22"/>
                <w:lang w:val="en-US"/>
              </w:rPr>
            </w:pPr>
            <w:r w:rsidRPr="0006680D">
              <w:rPr>
                <w:b/>
                <w:bCs/>
                <w:color w:val="000000" w:themeColor="text1"/>
                <w:sz w:val="22"/>
                <w:szCs w:val="22"/>
                <w:lang w:val="en-US"/>
              </w:rPr>
              <w:t>Insert Current FY</w:t>
            </w:r>
          </w:p>
        </w:tc>
        <w:tc>
          <w:tcPr>
            <w:tcW w:w="1979" w:type="dxa"/>
            <w:shd w:val="clear" w:color="auto" w:fill="0070C0"/>
            <w:noWrap/>
            <w:vAlign w:val="center"/>
            <w:hideMark/>
          </w:tcPr>
          <w:p w14:paraId="4163640B" w14:textId="6D077512" w:rsidR="00414D5A" w:rsidRPr="0006680D" w:rsidRDefault="00BD62E2" w:rsidP="004905FA">
            <w:pPr>
              <w:autoSpaceDE/>
              <w:autoSpaceDN/>
              <w:spacing w:line="276" w:lineRule="auto"/>
              <w:jc w:val="center"/>
              <w:rPr>
                <w:b/>
                <w:color w:val="000000" w:themeColor="text1"/>
                <w:sz w:val="22"/>
                <w:szCs w:val="22"/>
                <w:lang w:val="en-US"/>
              </w:rPr>
            </w:pPr>
            <w:r w:rsidRPr="0006680D">
              <w:rPr>
                <w:b/>
                <w:bCs/>
                <w:color w:val="000000" w:themeColor="text1"/>
                <w:sz w:val="22"/>
                <w:szCs w:val="22"/>
                <w:lang w:val="en-US"/>
              </w:rPr>
              <w:t>Insert Comparative FY</w:t>
            </w:r>
          </w:p>
        </w:tc>
      </w:tr>
      <w:tr w:rsidR="0006680D" w:rsidRPr="0006680D" w14:paraId="2C04E0D1" w14:textId="77777777" w:rsidTr="008244D6">
        <w:trPr>
          <w:trHeight w:val="340"/>
          <w:tblHeader/>
        </w:trPr>
        <w:tc>
          <w:tcPr>
            <w:tcW w:w="5103" w:type="dxa"/>
            <w:vMerge/>
            <w:shd w:val="clear" w:color="auto" w:fill="0070C0"/>
            <w:noWrap/>
            <w:vAlign w:val="center"/>
            <w:hideMark/>
          </w:tcPr>
          <w:p w14:paraId="6717CDB8" w14:textId="77777777" w:rsidR="00414D5A" w:rsidRPr="0006680D" w:rsidRDefault="00414D5A" w:rsidP="00371653">
            <w:pPr>
              <w:autoSpaceDE/>
              <w:autoSpaceDN/>
              <w:spacing w:line="276" w:lineRule="auto"/>
              <w:rPr>
                <w:b/>
                <w:bCs/>
                <w:color w:val="000000" w:themeColor="text1"/>
                <w:sz w:val="22"/>
                <w:szCs w:val="22"/>
                <w:lang w:val="en-US"/>
              </w:rPr>
            </w:pPr>
          </w:p>
        </w:tc>
        <w:tc>
          <w:tcPr>
            <w:tcW w:w="851" w:type="dxa"/>
            <w:shd w:val="clear" w:color="auto" w:fill="0070C0"/>
            <w:noWrap/>
            <w:vAlign w:val="center"/>
            <w:hideMark/>
          </w:tcPr>
          <w:p w14:paraId="173BF1C0" w14:textId="77777777" w:rsidR="00414D5A" w:rsidRPr="0006680D" w:rsidRDefault="00414D5A" w:rsidP="00371653">
            <w:pPr>
              <w:autoSpaceDE/>
              <w:autoSpaceDN/>
              <w:spacing w:line="276" w:lineRule="auto"/>
              <w:jc w:val="center"/>
              <w:rPr>
                <w:color w:val="000000" w:themeColor="text1"/>
                <w:sz w:val="22"/>
                <w:szCs w:val="22"/>
                <w:lang w:val="en-US"/>
              </w:rPr>
            </w:pPr>
          </w:p>
        </w:tc>
        <w:tc>
          <w:tcPr>
            <w:tcW w:w="1979" w:type="dxa"/>
            <w:shd w:val="clear" w:color="auto" w:fill="0070C0"/>
            <w:noWrap/>
            <w:vAlign w:val="center"/>
            <w:hideMark/>
          </w:tcPr>
          <w:p w14:paraId="71B6076C" w14:textId="595FD046" w:rsidR="00414D5A" w:rsidRPr="0006680D" w:rsidRDefault="00414D5A" w:rsidP="004905FA">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c>
          <w:tcPr>
            <w:tcW w:w="1979" w:type="dxa"/>
            <w:shd w:val="clear" w:color="auto" w:fill="0070C0"/>
            <w:noWrap/>
            <w:vAlign w:val="center"/>
            <w:hideMark/>
          </w:tcPr>
          <w:p w14:paraId="6F47AEAC" w14:textId="3C29D299" w:rsidR="00414D5A" w:rsidRPr="0006680D" w:rsidRDefault="00414D5A" w:rsidP="004905FA">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r>
      <w:tr w:rsidR="0006680D" w:rsidRPr="0006680D" w14:paraId="0932C21E" w14:textId="77777777" w:rsidTr="008244D6">
        <w:trPr>
          <w:trHeight w:val="340"/>
        </w:trPr>
        <w:tc>
          <w:tcPr>
            <w:tcW w:w="5103" w:type="dxa"/>
            <w:noWrap/>
            <w:vAlign w:val="center"/>
            <w:hideMark/>
          </w:tcPr>
          <w:p w14:paraId="52316DCB" w14:textId="47A8BE32" w:rsidR="00E74D3F" w:rsidRPr="0006680D" w:rsidRDefault="004270EA" w:rsidP="00371653">
            <w:pPr>
              <w:autoSpaceDE/>
              <w:autoSpaceDN/>
              <w:spacing w:line="276" w:lineRule="auto"/>
              <w:rPr>
                <w:b/>
                <w:bCs/>
                <w:color w:val="000000" w:themeColor="text1"/>
                <w:sz w:val="22"/>
                <w:szCs w:val="22"/>
                <w:lang w:val="en-US"/>
              </w:rPr>
            </w:pPr>
            <w:r w:rsidRPr="0006680D">
              <w:rPr>
                <w:b/>
                <w:bCs/>
                <w:color w:val="000000" w:themeColor="text1"/>
                <w:sz w:val="22"/>
                <w:szCs w:val="22"/>
                <w:lang w:val="en-US"/>
              </w:rPr>
              <w:t>Assets</w:t>
            </w:r>
          </w:p>
        </w:tc>
        <w:tc>
          <w:tcPr>
            <w:tcW w:w="851" w:type="dxa"/>
            <w:noWrap/>
            <w:vAlign w:val="center"/>
            <w:hideMark/>
          </w:tcPr>
          <w:p w14:paraId="4D4DE39B" w14:textId="77777777" w:rsidR="00E74D3F" w:rsidRPr="0006680D" w:rsidRDefault="00E74D3F" w:rsidP="00371653">
            <w:pPr>
              <w:autoSpaceDE/>
              <w:autoSpaceDN/>
              <w:spacing w:line="276" w:lineRule="auto"/>
              <w:jc w:val="center"/>
              <w:rPr>
                <w:color w:val="000000" w:themeColor="text1"/>
                <w:sz w:val="22"/>
                <w:szCs w:val="22"/>
                <w:lang w:val="en-US"/>
              </w:rPr>
            </w:pPr>
          </w:p>
        </w:tc>
        <w:tc>
          <w:tcPr>
            <w:tcW w:w="1979" w:type="dxa"/>
            <w:noWrap/>
            <w:vAlign w:val="center"/>
            <w:hideMark/>
          </w:tcPr>
          <w:p w14:paraId="40218980" w14:textId="77777777" w:rsidR="00E74D3F" w:rsidRPr="0006680D" w:rsidRDefault="00E74D3F" w:rsidP="004905FA">
            <w:pPr>
              <w:autoSpaceDE/>
              <w:autoSpaceDN/>
              <w:spacing w:line="276" w:lineRule="auto"/>
              <w:jc w:val="center"/>
              <w:rPr>
                <w:color w:val="000000" w:themeColor="text1"/>
                <w:sz w:val="22"/>
                <w:szCs w:val="22"/>
                <w:lang w:val="en-US"/>
              </w:rPr>
            </w:pPr>
          </w:p>
        </w:tc>
        <w:tc>
          <w:tcPr>
            <w:tcW w:w="1979" w:type="dxa"/>
            <w:noWrap/>
            <w:vAlign w:val="center"/>
            <w:hideMark/>
          </w:tcPr>
          <w:p w14:paraId="61A4C552" w14:textId="77777777" w:rsidR="00E74D3F" w:rsidRPr="0006680D" w:rsidRDefault="00E74D3F" w:rsidP="004905FA">
            <w:pPr>
              <w:autoSpaceDE/>
              <w:autoSpaceDN/>
              <w:spacing w:line="276" w:lineRule="auto"/>
              <w:jc w:val="center"/>
              <w:rPr>
                <w:color w:val="000000" w:themeColor="text1"/>
                <w:sz w:val="22"/>
                <w:szCs w:val="22"/>
                <w:lang w:val="en-US"/>
              </w:rPr>
            </w:pPr>
          </w:p>
        </w:tc>
      </w:tr>
      <w:tr w:rsidR="0006680D" w:rsidRPr="0006680D" w14:paraId="1A91BEFB" w14:textId="77777777" w:rsidTr="008244D6">
        <w:trPr>
          <w:trHeight w:val="340"/>
        </w:trPr>
        <w:tc>
          <w:tcPr>
            <w:tcW w:w="5103" w:type="dxa"/>
            <w:noWrap/>
            <w:vAlign w:val="center"/>
            <w:hideMark/>
          </w:tcPr>
          <w:p w14:paraId="7B4DBEE1" w14:textId="36F2609F" w:rsidR="00E74D3F" w:rsidRPr="0006680D" w:rsidRDefault="004270EA" w:rsidP="00371653">
            <w:pPr>
              <w:autoSpaceDE/>
              <w:autoSpaceDN/>
              <w:spacing w:line="276" w:lineRule="auto"/>
              <w:rPr>
                <w:color w:val="000000" w:themeColor="text1"/>
                <w:sz w:val="22"/>
                <w:szCs w:val="22"/>
                <w:lang w:val="en-US"/>
              </w:rPr>
            </w:pPr>
            <w:r w:rsidRPr="0006680D">
              <w:rPr>
                <w:b/>
                <w:bCs/>
                <w:color w:val="000000" w:themeColor="text1"/>
                <w:sz w:val="22"/>
                <w:szCs w:val="22"/>
                <w:lang w:val="en-US"/>
              </w:rPr>
              <w:t>Current</w:t>
            </w:r>
            <w:r w:rsidRPr="0006680D">
              <w:rPr>
                <w:color w:val="000000" w:themeColor="text1"/>
                <w:sz w:val="22"/>
                <w:szCs w:val="22"/>
                <w:lang w:val="en-US"/>
              </w:rPr>
              <w:t xml:space="preserve"> </w:t>
            </w:r>
            <w:r w:rsidRPr="0006680D">
              <w:rPr>
                <w:b/>
                <w:bCs/>
                <w:color w:val="000000" w:themeColor="text1"/>
                <w:sz w:val="22"/>
                <w:szCs w:val="22"/>
                <w:lang w:val="en-US"/>
              </w:rPr>
              <w:t>Assets</w:t>
            </w:r>
          </w:p>
        </w:tc>
        <w:tc>
          <w:tcPr>
            <w:tcW w:w="851" w:type="dxa"/>
            <w:noWrap/>
            <w:vAlign w:val="center"/>
            <w:hideMark/>
          </w:tcPr>
          <w:p w14:paraId="70A0B09A" w14:textId="06D98543" w:rsidR="00E74D3F" w:rsidRPr="0006680D" w:rsidRDefault="00E74D3F" w:rsidP="00371653">
            <w:pPr>
              <w:autoSpaceDE/>
              <w:autoSpaceDN/>
              <w:spacing w:line="276" w:lineRule="auto"/>
              <w:jc w:val="center"/>
              <w:rPr>
                <w:color w:val="000000" w:themeColor="text1"/>
                <w:sz w:val="22"/>
                <w:szCs w:val="22"/>
                <w:lang w:val="en-US"/>
              </w:rPr>
            </w:pPr>
          </w:p>
        </w:tc>
        <w:tc>
          <w:tcPr>
            <w:tcW w:w="1979" w:type="dxa"/>
            <w:noWrap/>
            <w:vAlign w:val="center"/>
            <w:hideMark/>
          </w:tcPr>
          <w:p w14:paraId="5FA3EF51" w14:textId="61DA193B" w:rsidR="00E74D3F" w:rsidRPr="0006680D" w:rsidRDefault="00E74D3F" w:rsidP="004905FA">
            <w:pPr>
              <w:autoSpaceDE/>
              <w:autoSpaceDN/>
              <w:spacing w:line="276" w:lineRule="auto"/>
              <w:jc w:val="center"/>
              <w:rPr>
                <w:color w:val="000000" w:themeColor="text1"/>
                <w:sz w:val="22"/>
                <w:szCs w:val="22"/>
                <w:lang w:val="en-US"/>
              </w:rPr>
            </w:pPr>
          </w:p>
        </w:tc>
        <w:tc>
          <w:tcPr>
            <w:tcW w:w="1979" w:type="dxa"/>
            <w:noWrap/>
            <w:vAlign w:val="center"/>
            <w:hideMark/>
          </w:tcPr>
          <w:p w14:paraId="2F20DB81" w14:textId="0706C7A0" w:rsidR="00E74D3F" w:rsidRPr="0006680D" w:rsidRDefault="00E74D3F" w:rsidP="004905FA">
            <w:pPr>
              <w:autoSpaceDE/>
              <w:autoSpaceDN/>
              <w:spacing w:line="276" w:lineRule="auto"/>
              <w:jc w:val="center"/>
              <w:rPr>
                <w:color w:val="000000" w:themeColor="text1"/>
                <w:sz w:val="22"/>
                <w:szCs w:val="22"/>
                <w:lang w:val="en-US"/>
              </w:rPr>
            </w:pPr>
          </w:p>
        </w:tc>
      </w:tr>
      <w:tr w:rsidR="00426585" w:rsidRPr="0006680D" w14:paraId="70BB360D" w14:textId="77777777" w:rsidTr="008244D6">
        <w:trPr>
          <w:trHeight w:val="340"/>
        </w:trPr>
        <w:tc>
          <w:tcPr>
            <w:tcW w:w="5103" w:type="dxa"/>
            <w:noWrap/>
            <w:vAlign w:val="center"/>
            <w:hideMark/>
          </w:tcPr>
          <w:p w14:paraId="645851DD" w14:textId="114187E8"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Cash and Cash equivalents</w:t>
            </w:r>
          </w:p>
        </w:tc>
        <w:tc>
          <w:tcPr>
            <w:tcW w:w="851" w:type="dxa"/>
            <w:noWrap/>
            <w:vAlign w:val="center"/>
            <w:hideMark/>
          </w:tcPr>
          <w:p w14:paraId="2B496B58" w14:textId="19FBD6AB"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3</w:t>
            </w:r>
            <w:r>
              <w:rPr>
                <w:color w:val="000000" w:themeColor="text1"/>
                <w:sz w:val="22"/>
                <w:szCs w:val="22"/>
                <w:lang w:val="en-US"/>
              </w:rPr>
              <w:t>2</w:t>
            </w:r>
          </w:p>
        </w:tc>
        <w:tc>
          <w:tcPr>
            <w:tcW w:w="1979" w:type="dxa"/>
            <w:noWrap/>
            <w:vAlign w:val="center"/>
            <w:hideMark/>
          </w:tcPr>
          <w:p w14:paraId="3AA7E390" w14:textId="2BD7AB81"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55D1E7EC" w14:textId="72F99555"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095D7F41" w14:textId="77777777" w:rsidTr="0030083A">
        <w:trPr>
          <w:trHeight w:val="340"/>
        </w:trPr>
        <w:tc>
          <w:tcPr>
            <w:tcW w:w="5103" w:type="dxa"/>
            <w:noWrap/>
            <w:vAlign w:val="center"/>
            <w:hideMark/>
          </w:tcPr>
          <w:p w14:paraId="59159173" w14:textId="497883F5"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Receivables from Exchange Transactions</w:t>
            </w:r>
          </w:p>
        </w:tc>
        <w:tc>
          <w:tcPr>
            <w:tcW w:w="851" w:type="dxa"/>
            <w:noWrap/>
            <w:vAlign w:val="center"/>
          </w:tcPr>
          <w:p w14:paraId="2B79C504" w14:textId="6D670C6D"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3</w:t>
            </w:r>
            <w:r>
              <w:rPr>
                <w:color w:val="000000" w:themeColor="text1"/>
                <w:sz w:val="22"/>
                <w:szCs w:val="22"/>
                <w:lang w:val="en-US"/>
              </w:rPr>
              <w:t>3</w:t>
            </w:r>
          </w:p>
        </w:tc>
        <w:tc>
          <w:tcPr>
            <w:tcW w:w="1979" w:type="dxa"/>
            <w:noWrap/>
            <w:vAlign w:val="center"/>
            <w:hideMark/>
          </w:tcPr>
          <w:p w14:paraId="7987F4EE" w14:textId="78F302DC"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6FCC3D6D" w14:textId="289C613D"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27654D99" w14:textId="77777777" w:rsidTr="0030083A">
        <w:trPr>
          <w:trHeight w:val="340"/>
        </w:trPr>
        <w:tc>
          <w:tcPr>
            <w:tcW w:w="5103" w:type="dxa"/>
            <w:noWrap/>
            <w:vAlign w:val="center"/>
            <w:hideMark/>
          </w:tcPr>
          <w:p w14:paraId="62E78F71" w14:textId="3479FB36"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Receivables from Non-Exchange Transactions</w:t>
            </w:r>
          </w:p>
        </w:tc>
        <w:tc>
          <w:tcPr>
            <w:tcW w:w="851" w:type="dxa"/>
            <w:noWrap/>
            <w:vAlign w:val="center"/>
          </w:tcPr>
          <w:p w14:paraId="6876D00B" w14:textId="2554952E"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3</w:t>
            </w:r>
            <w:r>
              <w:rPr>
                <w:color w:val="000000" w:themeColor="text1"/>
                <w:sz w:val="22"/>
                <w:szCs w:val="22"/>
                <w:lang w:val="en-US"/>
              </w:rPr>
              <w:t>4</w:t>
            </w:r>
          </w:p>
        </w:tc>
        <w:tc>
          <w:tcPr>
            <w:tcW w:w="1979" w:type="dxa"/>
            <w:noWrap/>
            <w:vAlign w:val="center"/>
            <w:hideMark/>
          </w:tcPr>
          <w:p w14:paraId="311828B6" w14:textId="6926778F"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06DEAB7B" w14:textId="50F9EEB6"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1B3356A9" w14:textId="77777777" w:rsidTr="0030083A">
        <w:trPr>
          <w:trHeight w:val="340"/>
        </w:trPr>
        <w:tc>
          <w:tcPr>
            <w:tcW w:w="5103" w:type="dxa"/>
            <w:noWrap/>
            <w:vAlign w:val="center"/>
            <w:hideMark/>
          </w:tcPr>
          <w:p w14:paraId="10FEE8DB" w14:textId="5BC96257"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Inventories</w:t>
            </w:r>
          </w:p>
        </w:tc>
        <w:tc>
          <w:tcPr>
            <w:tcW w:w="851" w:type="dxa"/>
            <w:noWrap/>
            <w:vAlign w:val="center"/>
          </w:tcPr>
          <w:p w14:paraId="1E37DF78" w14:textId="38EBC89F"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3</w:t>
            </w:r>
            <w:r>
              <w:rPr>
                <w:color w:val="000000" w:themeColor="text1"/>
                <w:sz w:val="22"/>
                <w:szCs w:val="22"/>
                <w:lang w:val="en-US"/>
              </w:rPr>
              <w:t>5</w:t>
            </w:r>
          </w:p>
        </w:tc>
        <w:tc>
          <w:tcPr>
            <w:tcW w:w="1979" w:type="dxa"/>
            <w:noWrap/>
            <w:vAlign w:val="center"/>
            <w:hideMark/>
          </w:tcPr>
          <w:p w14:paraId="6084C420" w14:textId="17A15191"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6064EF0B" w14:textId="2B7A7505"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4C882180" w14:textId="77777777" w:rsidTr="0030083A">
        <w:trPr>
          <w:trHeight w:val="340"/>
        </w:trPr>
        <w:tc>
          <w:tcPr>
            <w:tcW w:w="5103" w:type="dxa"/>
            <w:noWrap/>
            <w:vAlign w:val="center"/>
            <w:hideMark/>
          </w:tcPr>
          <w:p w14:paraId="1B9046D2" w14:textId="54AFA2DE"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Investments in financial assets</w:t>
            </w:r>
          </w:p>
        </w:tc>
        <w:tc>
          <w:tcPr>
            <w:tcW w:w="851" w:type="dxa"/>
            <w:noWrap/>
            <w:vAlign w:val="center"/>
          </w:tcPr>
          <w:p w14:paraId="08F9AD53" w14:textId="487C5D78" w:rsidR="00426585" w:rsidRPr="0006680D" w:rsidRDefault="00426585" w:rsidP="00426585">
            <w:pPr>
              <w:autoSpaceDE/>
              <w:autoSpaceDN/>
              <w:spacing w:line="276" w:lineRule="auto"/>
              <w:jc w:val="center"/>
              <w:rPr>
                <w:color w:val="000000" w:themeColor="text1"/>
                <w:sz w:val="22"/>
                <w:szCs w:val="22"/>
                <w:lang w:val="en-US"/>
              </w:rPr>
            </w:pPr>
            <w:r w:rsidRPr="004B506E">
              <w:rPr>
                <w:color w:val="000000" w:themeColor="text1"/>
              </w:rPr>
              <w:t>3</w:t>
            </w:r>
            <w:r>
              <w:rPr>
                <w:color w:val="000000" w:themeColor="text1"/>
              </w:rPr>
              <w:t>6</w:t>
            </w:r>
          </w:p>
        </w:tc>
        <w:tc>
          <w:tcPr>
            <w:tcW w:w="1979" w:type="dxa"/>
            <w:noWrap/>
            <w:vAlign w:val="center"/>
            <w:hideMark/>
          </w:tcPr>
          <w:p w14:paraId="6D7B041E" w14:textId="45E9C387"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2359F13B" w14:textId="56D9E131"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5CEF749B" w14:textId="77777777" w:rsidTr="008244D6">
        <w:trPr>
          <w:trHeight w:val="340"/>
        </w:trPr>
        <w:tc>
          <w:tcPr>
            <w:tcW w:w="5103" w:type="dxa"/>
            <w:noWrap/>
            <w:vAlign w:val="center"/>
          </w:tcPr>
          <w:p w14:paraId="17F248EC" w14:textId="7B925443"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Prepayments</w:t>
            </w:r>
          </w:p>
        </w:tc>
        <w:tc>
          <w:tcPr>
            <w:tcW w:w="851" w:type="dxa"/>
            <w:noWrap/>
            <w:vAlign w:val="center"/>
          </w:tcPr>
          <w:p w14:paraId="44E43D42" w14:textId="2B5BA3A1" w:rsidR="00426585" w:rsidRPr="0006680D"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3</w:t>
            </w:r>
            <w:r w:rsidR="00EC1C7B">
              <w:rPr>
                <w:color w:val="000000" w:themeColor="text1"/>
                <w:sz w:val="22"/>
                <w:szCs w:val="22"/>
                <w:lang w:val="en-US"/>
              </w:rPr>
              <w:t>7</w:t>
            </w:r>
          </w:p>
        </w:tc>
        <w:tc>
          <w:tcPr>
            <w:tcW w:w="1979" w:type="dxa"/>
            <w:noWrap/>
            <w:vAlign w:val="center"/>
          </w:tcPr>
          <w:p w14:paraId="030ED74F" w14:textId="5A3FDBF7" w:rsidR="00426585" w:rsidRPr="0006680D" w:rsidRDefault="00426585" w:rsidP="00426585">
            <w:pPr>
              <w:autoSpaceDE/>
              <w:autoSpaceDN/>
              <w:spacing w:line="276" w:lineRule="auto"/>
              <w:jc w:val="center"/>
              <w:rPr>
                <w:b/>
                <w:bCs/>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6B66AC5E" w14:textId="5EE67EA0" w:rsidR="00426585" w:rsidRPr="0006680D" w:rsidRDefault="00426585" w:rsidP="00426585">
            <w:pPr>
              <w:autoSpaceDE/>
              <w:autoSpaceDN/>
              <w:spacing w:line="276" w:lineRule="auto"/>
              <w:jc w:val="center"/>
              <w:rPr>
                <w:b/>
                <w:bCs/>
                <w:color w:val="000000" w:themeColor="text1"/>
                <w:sz w:val="22"/>
                <w:szCs w:val="22"/>
                <w:lang w:val="en-US"/>
              </w:rPr>
            </w:pPr>
            <w:r w:rsidRPr="0006680D">
              <w:rPr>
                <w:color w:val="000000" w:themeColor="text1"/>
                <w:sz w:val="22"/>
                <w:szCs w:val="22"/>
                <w:lang w:val="en-US"/>
              </w:rPr>
              <w:t>xxx</w:t>
            </w:r>
          </w:p>
        </w:tc>
      </w:tr>
      <w:tr w:rsidR="00426585" w:rsidRPr="0006680D" w14:paraId="1F527D0C" w14:textId="77777777" w:rsidTr="00012C31">
        <w:trPr>
          <w:trHeight w:val="340"/>
        </w:trPr>
        <w:tc>
          <w:tcPr>
            <w:tcW w:w="5103" w:type="dxa"/>
            <w:noWrap/>
            <w:vAlign w:val="center"/>
          </w:tcPr>
          <w:p w14:paraId="7027951B" w14:textId="0DF7277C" w:rsidR="00426585" w:rsidRPr="00334ABB" w:rsidRDefault="00426585" w:rsidP="00426585">
            <w:pPr>
              <w:autoSpaceDE/>
              <w:autoSpaceDN/>
              <w:spacing w:line="276" w:lineRule="auto"/>
              <w:rPr>
                <w:b/>
                <w:bCs/>
                <w:color w:val="000000" w:themeColor="text1"/>
                <w:sz w:val="22"/>
                <w:szCs w:val="22"/>
                <w:lang w:val="en-US"/>
              </w:rPr>
            </w:pPr>
            <w:r w:rsidRPr="00334ABB">
              <w:rPr>
                <w:color w:val="000000" w:themeColor="text1"/>
                <w:sz w:val="22"/>
                <w:szCs w:val="22"/>
              </w:rPr>
              <w:t xml:space="preserve">Non – Current Assets as Held for Sale </w:t>
            </w:r>
          </w:p>
        </w:tc>
        <w:tc>
          <w:tcPr>
            <w:tcW w:w="851" w:type="dxa"/>
            <w:noWrap/>
            <w:vAlign w:val="center"/>
          </w:tcPr>
          <w:p w14:paraId="39901509" w14:textId="4358BBEA" w:rsidR="00426585" w:rsidRPr="0006680D" w:rsidRDefault="005476E0" w:rsidP="00426585">
            <w:pPr>
              <w:autoSpaceDE/>
              <w:autoSpaceDN/>
              <w:spacing w:line="276" w:lineRule="auto"/>
              <w:jc w:val="center"/>
              <w:rPr>
                <w:color w:val="000000" w:themeColor="text1"/>
                <w:sz w:val="22"/>
                <w:szCs w:val="22"/>
                <w:lang w:val="en-US"/>
              </w:rPr>
            </w:pPr>
            <w:r>
              <w:rPr>
                <w:color w:val="000000" w:themeColor="text1"/>
                <w:sz w:val="22"/>
                <w:szCs w:val="22"/>
                <w:lang w:val="en-US"/>
              </w:rPr>
              <w:t>3</w:t>
            </w:r>
            <w:r w:rsidR="00EC1C7B">
              <w:rPr>
                <w:color w:val="000000" w:themeColor="text1"/>
                <w:sz w:val="22"/>
                <w:szCs w:val="22"/>
                <w:lang w:val="en-US"/>
              </w:rPr>
              <w:t>8</w:t>
            </w:r>
          </w:p>
        </w:tc>
        <w:tc>
          <w:tcPr>
            <w:tcW w:w="1979" w:type="dxa"/>
            <w:noWrap/>
          </w:tcPr>
          <w:p w14:paraId="6783D29C" w14:textId="2595E45B" w:rsidR="00426585" w:rsidRPr="0006680D" w:rsidRDefault="00426585" w:rsidP="00426585">
            <w:pPr>
              <w:autoSpaceDE/>
              <w:autoSpaceDN/>
              <w:spacing w:line="276" w:lineRule="auto"/>
              <w:jc w:val="center"/>
              <w:rPr>
                <w:b/>
                <w:bCs/>
                <w:color w:val="000000" w:themeColor="text1"/>
                <w:sz w:val="22"/>
                <w:szCs w:val="22"/>
                <w:lang w:val="en-US"/>
              </w:rPr>
            </w:pPr>
            <w:r w:rsidRPr="004B506E">
              <w:rPr>
                <w:color w:val="000000" w:themeColor="text1"/>
              </w:rPr>
              <w:t>xxx</w:t>
            </w:r>
          </w:p>
        </w:tc>
        <w:tc>
          <w:tcPr>
            <w:tcW w:w="1979" w:type="dxa"/>
            <w:noWrap/>
            <w:vAlign w:val="center"/>
          </w:tcPr>
          <w:p w14:paraId="47338A6E" w14:textId="02664E6E" w:rsidR="00426585" w:rsidRPr="0006680D" w:rsidRDefault="00426585" w:rsidP="00426585">
            <w:pPr>
              <w:autoSpaceDE/>
              <w:autoSpaceDN/>
              <w:spacing w:line="276" w:lineRule="auto"/>
              <w:jc w:val="center"/>
              <w:rPr>
                <w:b/>
                <w:bCs/>
                <w:color w:val="000000" w:themeColor="text1"/>
                <w:sz w:val="22"/>
                <w:szCs w:val="22"/>
                <w:lang w:val="en-US"/>
              </w:rPr>
            </w:pPr>
            <w:r w:rsidRPr="004B506E">
              <w:rPr>
                <w:color w:val="000000" w:themeColor="text1"/>
              </w:rPr>
              <w:t>xxx</w:t>
            </w:r>
          </w:p>
        </w:tc>
      </w:tr>
      <w:tr w:rsidR="00426585" w:rsidRPr="0006680D" w14:paraId="4568A7D0" w14:textId="77777777" w:rsidTr="008244D6">
        <w:trPr>
          <w:trHeight w:val="340"/>
        </w:trPr>
        <w:tc>
          <w:tcPr>
            <w:tcW w:w="5103" w:type="dxa"/>
            <w:noWrap/>
            <w:vAlign w:val="center"/>
            <w:hideMark/>
          </w:tcPr>
          <w:p w14:paraId="1D7A06C4" w14:textId="28675668" w:rsidR="00426585" w:rsidRPr="0006680D" w:rsidRDefault="00426585" w:rsidP="00426585">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 Current Assets</w:t>
            </w:r>
          </w:p>
        </w:tc>
        <w:tc>
          <w:tcPr>
            <w:tcW w:w="851" w:type="dxa"/>
            <w:noWrap/>
            <w:vAlign w:val="center"/>
            <w:hideMark/>
          </w:tcPr>
          <w:p w14:paraId="6D6249D1" w14:textId="0A96C2B9"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6EB6D51A" w14:textId="60034C4E"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979" w:type="dxa"/>
            <w:noWrap/>
            <w:vAlign w:val="center"/>
            <w:hideMark/>
          </w:tcPr>
          <w:p w14:paraId="771A4226" w14:textId="1D269E48"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426585" w:rsidRPr="0006680D" w14:paraId="55ABDC7E" w14:textId="77777777" w:rsidTr="008244D6">
        <w:trPr>
          <w:trHeight w:val="340"/>
        </w:trPr>
        <w:tc>
          <w:tcPr>
            <w:tcW w:w="5103" w:type="dxa"/>
            <w:noWrap/>
            <w:vAlign w:val="center"/>
          </w:tcPr>
          <w:p w14:paraId="08BCC7D9" w14:textId="77777777" w:rsidR="00426585" w:rsidRPr="0006680D" w:rsidRDefault="00426585" w:rsidP="00426585">
            <w:pPr>
              <w:autoSpaceDE/>
              <w:autoSpaceDN/>
              <w:spacing w:line="276" w:lineRule="auto"/>
              <w:rPr>
                <w:b/>
                <w:bCs/>
                <w:color w:val="000000" w:themeColor="text1"/>
                <w:sz w:val="22"/>
                <w:szCs w:val="22"/>
                <w:lang w:val="en-US"/>
              </w:rPr>
            </w:pPr>
          </w:p>
        </w:tc>
        <w:tc>
          <w:tcPr>
            <w:tcW w:w="851" w:type="dxa"/>
            <w:noWrap/>
            <w:vAlign w:val="center"/>
          </w:tcPr>
          <w:p w14:paraId="4D4B9238"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673545A2" w14:textId="77777777" w:rsidR="00426585" w:rsidRPr="0006680D" w:rsidRDefault="00426585" w:rsidP="00426585">
            <w:pPr>
              <w:autoSpaceDE/>
              <w:autoSpaceDN/>
              <w:spacing w:line="276" w:lineRule="auto"/>
              <w:jc w:val="center"/>
              <w:rPr>
                <w:b/>
                <w:bCs/>
                <w:color w:val="000000" w:themeColor="text1"/>
                <w:sz w:val="22"/>
                <w:szCs w:val="22"/>
                <w:lang w:val="en-US"/>
              </w:rPr>
            </w:pPr>
          </w:p>
        </w:tc>
        <w:tc>
          <w:tcPr>
            <w:tcW w:w="1979" w:type="dxa"/>
            <w:noWrap/>
            <w:vAlign w:val="center"/>
          </w:tcPr>
          <w:p w14:paraId="01BD4926" w14:textId="77777777" w:rsidR="00426585" w:rsidRPr="0006680D" w:rsidRDefault="00426585" w:rsidP="00426585">
            <w:pPr>
              <w:autoSpaceDE/>
              <w:autoSpaceDN/>
              <w:spacing w:line="276" w:lineRule="auto"/>
              <w:jc w:val="center"/>
              <w:rPr>
                <w:b/>
                <w:bCs/>
                <w:color w:val="000000" w:themeColor="text1"/>
                <w:sz w:val="22"/>
                <w:szCs w:val="22"/>
                <w:lang w:val="en-US"/>
              </w:rPr>
            </w:pPr>
          </w:p>
        </w:tc>
      </w:tr>
      <w:tr w:rsidR="00426585" w:rsidRPr="0006680D" w14:paraId="1932DF78" w14:textId="77777777" w:rsidTr="008244D6">
        <w:trPr>
          <w:trHeight w:val="340"/>
        </w:trPr>
        <w:tc>
          <w:tcPr>
            <w:tcW w:w="5103" w:type="dxa"/>
            <w:noWrap/>
            <w:vAlign w:val="center"/>
            <w:hideMark/>
          </w:tcPr>
          <w:p w14:paraId="5AFAA1B7" w14:textId="75E83928" w:rsidR="00426585" w:rsidRPr="0006680D" w:rsidRDefault="00426585" w:rsidP="00426585">
            <w:pPr>
              <w:autoSpaceDE/>
              <w:autoSpaceDN/>
              <w:spacing w:line="276" w:lineRule="auto"/>
              <w:rPr>
                <w:color w:val="000000" w:themeColor="text1"/>
                <w:sz w:val="22"/>
                <w:szCs w:val="22"/>
                <w:lang w:val="en-US"/>
              </w:rPr>
            </w:pPr>
            <w:r w:rsidRPr="0006680D">
              <w:rPr>
                <w:b/>
                <w:bCs/>
                <w:color w:val="000000" w:themeColor="text1"/>
                <w:sz w:val="22"/>
                <w:szCs w:val="22"/>
                <w:lang w:val="en-US"/>
              </w:rPr>
              <w:t>Non-Current</w:t>
            </w:r>
            <w:r w:rsidRPr="0006680D">
              <w:rPr>
                <w:color w:val="000000" w:themeColor="text1"/>
                <w:sz w:val="22"/>
                <w:szCs w:val="22"/>
                <w:lang w:val="en-US"/>
              </w:rPr>
              <w:t xml:space="preserve"> </w:t>
            </w:r>
            <w:r w:rsidRPr="0006680D">
              <w:rPr>
                <w:b/>
                <w:bCs/>
                <w:color w:val="000000" w:themeColor="text1"/>
                <w:sz w:val="22"/>
                <w:szCs w:val="22"/>
                <w:lang w:val="en-US"/>
              </w:rPr>
              <w:t>Assets</w:t>
            </w:r>
          </w:p>
        </w:tc>
        <w:tc>
          <w:tcPr>
            <w:tcW w:w="851" w:type="dxa"/>
            <w:noWrap/>
            <w:vAlign w:val="center"/>
            <w:hideMark/>
          </w:tcPr>
          <w:p w14:paraId="5C1ACA70" w14:textId="089345B6"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0AD5062E" w14:textId="14E61A42"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295ABDDF" w14:textId="5A89FFDC" w:rsidR="00426585" w:rsidRPr="0006680D" w:rsidRDefault="00426585" w:rsidP="00426585">
            <w:pPr>
              <w:autoSpaceDE/>
              <w:autoSpaceDN/>
              <w:spacing w:line="276" w:lineRule="auto"/>
              <w:jc w:val="center"/>
              <w:rPr>
                <w:color w:val="000000" w:themeColor="text1"/>
                <w:sz w:val="22"/>
                <w:szCs w:val="22"/>
                <w:lang w:val="en-US"/>
              </w:rPr>
            </w:pPr>
          </w:p>
        </w:tc>
      </w:tr>
      <w:tr w:rsidR="00426585" w:rsidRPr="0006680D" w14:paraId="2F5CF2DA" w14:textId="77777777" w:rsidTr="008244D6">
        <w:trPr>
          <w:trHeight w:val="340"/>
        </w:trPr>
        <w:tc>
          <w:tcPr>
            <w:tcW w:w="5103" w:type="dxa"/>
            <w:noWrap/>
            <w:vAlign w:val="center"/>
          </w:tcPr>
          <w:p w14:paraId="72369D9D" w14:textId="78C25710"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Receivables from Exchange Transactions</w:t>
            </w:r>
          </w:p>
        </w:tc>
        <w:tc>
          <w:tcPr>
            <w:tcW w:w="851" w:type="dxa"/>
            <w:noWrap/>
            <w:vAlign w:val="center"/>
          </w:tcPr>
          <w:p w14:paraId="34497437" w14:textId="1E3A93C0"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3</w:t>
            </w:r>
            <w:r w:rsidR="00C37C9C">
              <w:rPr>
                <w:color w:val="000000" w:themeColor="text1"/>
                <w:sz w:val="22"/>
                <w:szCs w:val="22"/>
                <w:lang w:val="en-US"/>
              </w:rPr>
              <w:t>3</w:t>
            </w:r>
          </w:p>
        </w:tc>
        <w:tc>
          <w:tcPr>
            <w:tcW w:w="1979" w:type="dxa"/>
            <w:noWrap/>
            <w:vAlign w:val="center"/>
          </w:tcPr>
          <w:p w14:paraId="00FC3647" w14:textId="6CF9A3DB"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66BB0287" w14:textId="400FF368"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5442862E" w14:textId="77777777" w:rsidTr="008244D6">
        <w:trPr>
          <w:trHeight w:val="340"/>
        </w:trPr>
        <w:tc>
          <w:tcPr>
            <w:tcW w:w="5103" w:type="dxa"/>
            <w:noWrap/>
            <w:vAlign w:val="center"/>
          </w:tcPr>
          <w:p w14:paraId="4DD45092" w14:textId="5923593F"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Investments in financial assets</w:t>
            </w:r>
          </w:p>
        </w:tc>
        <w:tc>
          <w:tcPr>
            <w:tcW w:w="851" w:type="dxa"/>
            <w:noWrap/>
            <w:vAlign w:val="center"/>
          </w:tcPr>
          <w:p w14:paraId="6523D54B" w14:textId="3897D846"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3</w:t>
            </w:r>
            <w:r w:rsidR="00044720">
              <w:rPr>
                <w:color w:val="000000" w:themeColor="text1"/>
                <w:sz w:val="22"/>
                <w:szCs w:val="22"/>
                <w:lang w:val="en-US"/>
              </w:rPr>
              <w:t>6</w:t>
            </w:r>
          </w:p>
        </w:tc>
        <w:tc>
          <w:tcPr>
            <w:tcW w:w="1979" w:type="dxa"/>
            <w:noWrap/>
            <w:vAlign w:val="center"/>
          </w:tcPr>
          <w:p w14:paraId="2ABA796F" w14:textId="40BE7132"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4ED17356" w14:textId="65096048"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4FA811CA" w14:textId="77777777" w:rsidTr="008244D6">
        <w:trPr>
          <w:trHeight w:val="340"/>
        </w:trPr>
        <w:tc>
          <w:tcPr>
            <w:tcW w:w="5103" w:type="dxa"/>
            <w:noWrap/>
            <w:vAlign w:val="center"/>
            <w:hideMark/>
          </w:tcPr>
          <w:p w14:paraId="4FB3AEB2" w14:textId="7BFFEA00"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Property, Plant and Equipment</w:t>
            </w:r>
          </w:p>
        </w:tc>
        <w:tc>
          <w:tcPr>
            <w:tcW w:w="851" w:type="dxa"/>
            <w:noWrap/>
            <w:vAlign w:val="center"/>
            <w:hideMark/>
          </w:tcPr>
          <w:p w14:paraId="3B41D408" w14:textId="49B1F675"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3</w:t>
            </w:r>
            <w:r w:rsidR="00C37C9C">
              <w:rPr>
                <w:color w:val="000000" w:themeColor="text1"/>
                <w:sz w:val="22"/>
                <w:szCs w:val="22"/>
                <w:lang w:val="en-US"/>
              </w:rPr>
              <w:t>9</w:t>
            </w:r>
          </w:p>
        </w:tc>
        <w:tc>
          <w:tcPr>
            <w:tcW w:w="1979" w:type="dxa"/>
            <w:noWrap/>
            <w:vAlign w:val="center"/>
            <w:hideMark/>
          </w:tcPr>
          <w:p w14:paraId="677009ED" w14:textId="385E8213"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5039ACD4" w14:textId="496E9298"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2675322B" w14:textId="77777777" w:rsidTr="008244D6">
        <w:trPr>
          <w:trHeight w:val="340"/>
        </w:trPr>
        <w:tc>
          <w:tcPr>
            <w:tcW w:w="5103" w:type="dxa"/>
            <w:noWrap/>
            <w:vAlign w:val="center"/>
          </w:tcPr>
          <w:p w14:paraId="60E7425C" w14:textId="21ED4D55" w:rsidR="00426585" w:rsidRPr="0006680D" w:rsidRDefault="00426585" w:rsidP="00426585">
            <w:pPr>
              <w:autoSpaceDE/>
              <w:autoSpaceDN/>
              <w:spacing w:line="276" w:lineRule="auto"/>
              <w:rPr>
                <w:color w:val="000000" w:themeColor="text1"/>
                <w:sz w:val="22"/>
                <w:szCs w:val="22"/>
                <w:lang w:val="en-US"/>
              </w:rPr>
            </w:pPr>
            <w:r w:rsidRPr="00C00234">
              <w:rPr>
                <w:color w:val="000000" w:themeColor="text1"/>
              </w:rPr>
              <w:t xml:space="preserve">Right of </w:t>
            </w:r>
            <w:r>
              <w:rPr>
                <w:color w:val="000000" w:themeColor="text1"/>
              </w:rPr>
              <w:t>u</w:t>
            </w:r>
            <w:r w:rsidRPr="00C00234">
              <w:rPr>
                <w:color w:val="000000" w:themeColor="text1"/>
              </w:rPr>
              <w:t xml:space="preserve">se </w:t>
            </w:r>
            <w:r>
              <w:rPr>
                <w:color w:val="000000" w:themeColor="text1"/>
              </w:rPr>
              <w:t>a</w:t>
            </w:r>
            <w:r w:rsidRPr="00C00234">
              <w:rPr>
                <w:color w:val="000000" w:themeColor="text1"/>
              </w:rPr>
              <w:t>ssets</w:t>
            </w:r>
          </w:p>
        </w:tc>
        <w:tc>
          <w:tcPr>
            <w:tcW w:w="851" w:type="dxa"/>
            <w:noWrap/>
            <w:vAlign w:val="center"/>
          </w:tcPr>
          <w:p w14:paraId="22E9BF5B" w14:textId="3FC8AFFF" w:rsidR="00426585" w:rsidRPr="0006680D" w:rsidRDefault="00C37C9C" w:rsidP="00426585">
            <w:pPr>
              <w:autoSpaceDE/>
              <w:autoSpaceDN/>
              <w:spacing w:line="276" w:lineRule="auto"/>
              <w:jc w:val="center"/>
              <w:rPr>
                <w:color w:val="000000" w:themeColor="text1"/>
                <w:sz w:val="22"/>
                <w:szCs w:val="22"/>
                <w:lang w:val="en-US"/>
              </w:rPr>
            </w:pPr>
            <w:r>
              <w:rPr>
                <w:color w:val="000000" w:themeColor="text1"/>
                <w:sz w:val="22"/>
                <w:szCs w:val="22"/>
                <w:lang w:val="en-US"/>
              </w:rPr>
              <w:t>40</w:t>
            </w:r>
          </w:p>
        </w:tc>
        <w:tc>
          <w:tcPr>
            <w:tcW w:w="1979" w:type="dxa"/>
            <w:noWrap/>
            <w:vAlign w:val="center"/>
          </w:tcPr>
          <w:p w14:paraId="7C5ECA2A" w14:textId="078C1B66" w:rsidR="00426585" w:rsidRPr="0006680D" w:rsidRDefault="00426585" w:rsidP="00426585">
            <w:pPr>
              <w:autoSpaceDE/>
              <w:autoSpaceDN/>
              <w:spacing w:line="276" w:lineRule="auto"/>
              <w:jc w:val="center"/>
              <w:rPr>
                <w:color w:val="000000" w:themeColor="text1"/>
                <w:sz w:val="22"/>
                <w:szCs w:val="22"/>
                <w:lang w:val="en-US"/>
              </w:rPr>
            </w:pPr>
            <w:r w:rsidRPr="005C6214">
              <w:rPr>
                <w:sz w:val="22"/>
                <w:szCs w:val="22"/>
                <w:lang w:val="en-US"/>
              </w:rPr>
              <w:t>xxx</w:t>
            </w:r>
          </w:p>
        </w:tc>
        <w:tc>
          <w:tcPr>
            <w:tcW w:w="1979" w:type="dxa"/>
            <w:noWrap/>
            <w:vAlign w:val="center"/>
          </w:tcPr>
          <w:p w14:paraId="5B7EB1BB" w14:textId="2503D3A0" w:rsidR="00426585" w:rsidRPr="0006680D" w:rsidRDefault="00426585" w:rsidP="00426585">
            <w:pPr>
              <w:autoSpaceDE/>
              <w:autoSpaceDN/>
              <w:spacing w:line="276" w:lineRule="auto"/>
              <w:jc w:val="center"/>
              <w:rPr>
                <w:color w:val="000000" w:themeColor="text1"/>
                <w:sz w:val="22"/>
                <w:szCs w:val="22"/>
                <w:lang w:val="en-US"/>
              </w:rPr>
            </w:pPr>
            <w:r w:rsidRPr="005C6214">
              <w:rPr>
                <w:sz w:val="22"/>
                <w:szCs w:val="22"/>
                <w:lang w:val="en-US"/>
              </w:rPr>
              <w:t>xxx</w:t>
            </w:r>
          </w:p>
        </w:tc>
      </w:tr>
      <w:tr w:rsidR="00426585" w:rsidRPr="0006680D" w14:paraId="1877F54A" w14:textId="77777777" w:rsidTr="008244D6">
        <w:trPr>
          <w:trHeight w:val="340"/>
        </w:trPr>
        <w:tc>
          <w:tcPr>
            <w:tcW w:w="5103" w:type="dxa"/>
            <w:noWrap/>
            <w:vAlign w:val="center"/>
            <w:hideMark/>
          </w:tcPr>
          <w:p w14:paraId="5407C504" w14:textId="1FDF3EC0"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Intangible Assets</w:t>
            </w:r>
          </w:p>
        </w:tc>
        <w:tc>
          <w:tcPr>
            <w:tcW w:w="851" w:type="dxa"/>
            <w:noWrap/>
            <w:vAlign w:val="center"/>
            <w:hideMark/>
          </w:tcPr>
          <w:p w14:paraId="491E1A8C" w14:textId="5F4EF6CF" w:rsidR="00426585" w:rsidRPr="0006680D" w:rsidRDefault="00C37C9C" w:rsidP="00426585">
            <w:pPr>
              <w:autoSpaceDE/>
              <w:autoSpaceDN/>
              <w:spacing w:line="276" w:lineRule="auto"/>
              <w:jc w:val="center"/>
              <w:rPr>
                <w:color w:val="000000" w:themeColor="text1"/>
                <w:sz w:val="22"/>
                <w:szCs w:val="22"/>
                <w:lang w:val="en-US"/>
              </w:rPr>
            </w:pPr>
            <w:r>
              <w:rPr>
                <w:color w:val="000000" w:themeColor="text1"/>
                <w:sz w:val="22"/>
                <w:szCs w:val="22"/>
                <w:lang w:val="en-US"/>
              </w:rPr>
              <w:t>41</w:t>
            </w:r>
          </w:p>
        </w:tc>
        <w:tc>
          <w:tcPr>
            <w:tcW w:w="1979" w:type="dxa"/>
            <w:noWrap/>
            <w:vAlign w:val="center"/>
            <w:hideMark/>
          </w:tcPr>
          <w:p w14:paraId="22ED3C83" w14:textId="0F26801C"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0237244B" w14:textId="45ECECDD"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08E887CD" w14:textId="77777777" w:rsidTr="008244D6">
        <w:trPr>
          <w:trHeight w:val="340"/>
        </w:trPr>
        <w:tc>
          <w:tcPr>
            <w:tcW w:w="5103" w:type="dxa"/>
            <w:noWrap/>
            <w:vAlign w:val="center"/>
            <w:hideMark/>
          </w:tcPr>
          <w:p w14:paraId="4D09D986" w14:textId="3D29A336"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Investment Property</w:t>
            </w:r>
          </w:p>
        </w:tc>
        <w:tc>
          <w:tcPr>
            <w:tcW w:w="851" w:type="dxa"/>
            <w:noWrap/>
            <w:vAlign w:val="center"/>
            <w:hideMark/>
          </w:tcPr>
          <w:p w14:paraId="0DEAB8A8" w14:textId="2C6FA3DC" w:rsidR="00426585" w:rsidRPr="0006680D" w:rsidRDefault="00C37C9C" w:rsidP="00426585">
            <w:pPr>
              <w:autoSpaceDE/>
              <w:autoSpaceDN/>
              <w:spacing w:line="276" w:lineRule="auto"/>
              <w:jc w:val="center"/>
              <w:rPr>
                <w:color w:val="000000" w:themeColor="text1"/>
                <w:sz w:val="22"/>
                <w:szCs w:val="22"/>
                <w:lang w:val="en-US"/>
              </w:rPr>
            </w:pPr>
            <w:r>
              <w:rPr>
                <w:color w:val="000000" w:themeColor="text1"/>
                <w:sz w:val="22"/>
                <w:szCs w:val="22"/>
                <w:lang w:val="en-US"/>
              </w:rPr>
              <w:t>42</w:t>
            </w:r>
          </w:p>
        </w:tc>
        <w:tc>
          <w:tcPr>
            <w:tcW w:w="1979" w:type="dxa"/>
            <w:noWrap/>
            <w:vAlign w:val="center"/>
            <w:hideMark/>
          </w:tcPr>
          <w:p w14:paraId="00BAC9BF" w14:textId="30A57A84"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18DA4728" w14:textId="308BA8B0"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6E5A6917" w14:textId="77777777" w:rsidTr="00854743">
        <w:trPr>
          <w:trHeight w:val="340"/>
        </w:trPr>
        <w:tc>
          <w:tcPr>
            <w:tcW w:w="5103" w:type="dxa"/>
            <w:noWrap/>
            <w:vAlign w:val="center"/>
          </w:tcPr>
          <w:p w14:paraId="407A4541" w14:textId="192DA14B"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Biological Assets</w:t>
            </w:r>
          </w:p>
        </w:tc>
        <w:tc>
          <w:tcPr>
            <w:tcW w:w="851" w:type="dxa"/>
            <w:noWrap/>
            <w:vAlign w:val="center"/>
          </w:tcPr>
          <w:p w14:paraId="2DBFA3BC" w14:textId="327A0208" w:rsidR="00426585" w:rsidRPr="0006680D"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4</w:t>
            </w:r>
            <w:r w:rsidR="00C37C9C">
              <w:rPr>
                <w:color w:val="000000" w:themeColor="text1"/>
                <w:sz w:val="22"/>
                <w:szCs w:val="22"/>
                <w:lang w:val="en-US"/>
              </w:rPr>
              <w:t>3</w:t>
            </w:r>
          </w:p>
        </w:tc>
        <w:tc>
          <w:tcPr>
            <w:tcW w:w="1979" w:type="dxa"/>
            <w:noWrap/>
          </w:tcPr>
          <w:p w14:paraId="2BF923F6" w14:textId="07D435A0" w:rsidR="00426585" w:rsidRPr="0006680D" w:rsidRDefault="00426585" w:rsidP="00426585">
            <w:pPr>
              <w:autoSpaceDE/>
              <w:autoSpaceDN/>
              <w:spacing w:line="276" w:lineRule="auto"/>
              <w:jc w:val="center"/>
              <w:rPr>
                <w:color w:val="000000" w:themeColor="text1"/>
                <w:sz w:val="22"/>
                <w:szCs w:val="22"/>
                <w:lang w:val="en-US"/>
              </w:rPr>
            </w:pPr>
            <w:r w:rsidRPr="00580E1A">
              <w:rPr>
                <w:color w:val="000000" w:themeColor="text1"/>
                <w:sz w:val="22"/>
                <w:szCs w:val="22"/>
                <w:lang w:val="en-US"/>
              </w:rPr>
              <w:t>xxx</w:t>
            </w:r>
          </w:p>
        </w:tc>
        <w:tc>
          <w:tcPr>
            <w:tcW w:w="1979" w:type="dxa"/>
            <w:noWrap/>
          </w:tcPr>
          <w:p w14:paraId="0FE564D8" w14:textId="7319E78E" w:rsidR="00426585" w:rsidRPr="0006680D" w:rsidRDefault="00426585" w:rsidP="00426585">
            <w:pPr>
              <w:autoSpaceDE/>
              <w:autoSpaceDN/>
              <w:spacing w:line="276" w:lineRule="auto"/>
              <w:jc w:val="center"/>
              <w:rPr>
                <w:color w:val="000000" w:themeColor="text1"/>
                <w:sz w:val="22"/>
                <w:szCs w:val="22"/>
                <w:lang w:val="en-US"/>
              </w:rPr>
            </w:pPr>
            <w:r w:rsidRPr="00580E1A">
              <w:rPr>
                <w:color w:val="000000" w:themeColor="text1"/>
                <w:sz w:val="22"/>
                <w:szCs w:val="22"/>
                <w:lang w:val="en-US"/>
              </w:rPr>
              <w:t>xxx</w:t>
            </w:r>
          </w:p>
        </w:tc>
      </w:tr>
      <w:tr w:rsidR="00426585" w:rsidRPr="0006680D" w14:paraId="35A6C18F" w14:textId="77777777" w:rsidTr="005F0E08">
        <w:trPr>
          <w:trHeight w:val="340"/>
        </w:trPr>
        <w:tc>
          <w:tcPr>
            <w:tcW w:w="5103" w:type="dxa"/>
            <w:noWrap/>
            <w:vAlign w:val="center"/>
          </w:tcPr>
          <w:p w14:paraId="5DAEAB24" w14:textId="712E3F47" w:rsidR="00426585" w:rsidRPr="000D1351" w:rsidRDefault="00426585" w:rsidP="00426585">
            <w:pPr>
              <w:autoSpaceDE/>
              <w:autoSpaceDN/>
              <w:spacing w:line="276" w:lineRule="auto"/>
              <w:rPr>
                <w:color w:val="000000" w:themeColor="text1"/>
                <w:sz w:val="22"/>
                <w:szCs w:val="22"/>
                <w:lang w:val="en-US"/>
              </w:rPr>
            </w:pPr>
            <w:r w:rsidRPr="000D1351">
              <w:rPr>
                <w:color w:val="000000" w:themeColor="text1"/>
                <w:sz w:val="22"/>
                <w:szCs w:val="22"/>
                <w:lang w:val="en-US"/>
              </w:rPr>
              <w:t>Tangible Natural Resources held for Conservation</w:t>
            </w:r>
          </w:p>
        </w:tc>
        <w:tc>
          <w:tcPr>
            <w:tcW w:w="851" w:type="dxa"/>
            <w:noWrap/>
            <w:vAlign w:val="center"/>
          </w:tcPr>
          <w:p w14:paraId="10E872C0" w14:textId="35B68A5F" w:rsidR="00426585" w:rsidRPr="000D1351" w:rsidRDefault="00426585" w:rsidP="00426585">
            <w:pPr>
              <w:autoSpaceDE/>
              <w:autoSpaceDN/>
              <w:spacing w:line="276" w:lineRule="auto"/>
              <w:jc w:val="center"/>
              <w:rPr>
                <w:color w:val="000000" w:themeColor="text1"/>
                <w:sz w:val="22"/>
                <w:szCs w:val="22"/>
                <w:lang w:val="en-US"/>
              </w:rPr>
            </w:pPr>
            <w:r w:rsidRPr="000D1351">
              <w:rPr>
                <w:color w:val="000000" w:themeColor="text1"/>
                <w:sz w:val="22"/>
                <w:szCs w:val="22"/>
                <w:lang w:val="en-US"/>
              </w:rPr>
              <w:t>4</w:t>
            </w:r>
            <w:r w:rsidR="00643E83">
              <w:rPr>
                <w:color w:val="000000" w:themeColor="text1"/>
                <w:sz w:val="22"/>
                <w:szCs w:val="22"/>
                <w:lang w:val="en-US"/>
              </w:rPr>
              <w:t>4</w:t>
            </w:r>
          </w:p>
        </w:tc>
        <w:tc>
          <w:tcPr>
            <w:tcW w:w="1979" w:type="dxa"/>
            <w:noWrap/>
            <w:vAlign w:val="center"/>
          </w:tcPr>
          <w:p w14:paraId="4086EE17" w14:textId="74893BF1" w:rsidR="00426585" w:rsidRPr="00580E1A"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xxx</w:t>
            </w:r>
          </w:p>
        </w:tc>
        <w:tc>
          <w:tcPr>
            <w:tcW w:w="1979" w:type="dxa"/>
            <w:noWrap/>
            <w:vAlign w:val="center"/>
          </w:tcPr>
          <w:p w14:paraId="1368C6FE" w14:textId="4FCD6FE8" w:rsidR="00426585" w:rsidRPr="00580E1A"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xxx</w:t>
            </w:r>
          </w:p>
        </w:tc>
      </w:tr>
      <w:tr w:rsidR="00426585" w:rsidRPr="0006680D" w14:paraId="1B76A7BD" w14:textId="77777777" w:rsidTr="005F0E08">
        <w:trPr>
          <w:trHeight w:val="340"/>
        </w:trPr>
        <w:tc>
          <w:tcPr>
            <w:tcW w:w="5103" w:type="dxa"/>
            <w:noWrap/>
            <w:vAlign w:val="center"/>
          </w:tcPr>
          <w:p w14:paraId="3000A904" w14:textId="174AEB94" w:rsidR="00426585" w:rsidRPr="000D1351" w:rsidRDefault="00426585" w:rsidP="00426585">
            <w:pPr>
              <w:autoSpaceDE/>
              <w:autoSpaceDN/>
              <w:spacing w:line="276" w:lineRule="auto"/>
              <w:rPr>
                <w:color w:val="000000" w:themeColor="text1"/>
                <w:sz w:val="22"/>
                <w:szCs w:val="22"/>
                <w:lang w:val="en-US"/>
              </w:rPr>
            </w:pPr>
            <w:r w:rsidRPr="000D1351">
              <w:rPr>
                <w:color w:val="000000" w:themeColor="text1"/>
                <w:sz w:val="22"/>
                <w:szCs w:val="22"/>
                <w:lang w:val="en-US"/>
              </w:rPr>
              <w:t>Heritage Assets</w:t>
            </w:r>
          </w:p>
        </w:tc>
        <w:tc>
          <w:tcPr>
            <w:tcW w:w="851" w:type="dxa"/>
            <w:noWrap/>
            <w:vAlign w:val="center"/>
          </w:tcPr>
          <w:p w14:paraId="2460C497" w14:textId="5E94EFF0" w:rsidR="00426585" w:rsidRPr="000D1351" w:rsidRDefault="00426585" w:rsidP="00426585">
            <w:pPr>
              <w:autoSpaceDE/>
              <w:autoSpaceDN/>
              <w:spacing w:line="276" w:lineRule="auto"/>
              <w:jc w:val="center"/>
              <w:rPr>
                <w:color w:val="000000" w:themeColor="text1"/>
                <w:sz w:val="22"/>
                <w:szCs w:val="22"/>
                <w:lang w:val="en-US"/>
              </w:rPr>
            </w:pPr>
            <w:r w:rsidRPr="000D1351">
              <w:rPr>
                <w:color w:val="000000" w:themeColor="text1"/>
                <w:sz w:val="22"/>
                <w:szCs w:val="22"/>
                <w:lang w:val="en-US"/>
              </w:rPr>
              <w:t>4</w:t>
            </w:r>
            <w:r w:rsidR="00643E83">
              <w:rPr>
                <w:color w:val="000000" w:themeColor="text1"/>
                <w:sz w:val="22"/>
                <w:szCs w:val="22"/>
                <w:lang w:val="en-US"/>
              </w:rPr>
              <w:t>5</w:t>
            </w:r>
          </w:p>
        </w:tc>
        <w:tc>
          <w:tcPr>
            <w:tcW w:w="1979" w:type="dxa"/>
            <w:noWrap/>
            <w:vAlign w:val="center"/>
          </w:tcPr>
          <w:p w14:paraId="2F6288EF" w14:textId="1476254F" w:rsidR="00426585" w:rsidRPr="00580E1A"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xxx</w:t>
            </w:r>
          </w:p>
        </w:tc>
        <w:tc>
          <w:tcPr>
            <w:tcW w:w="1979" w:type="dxa"/>
            <w:noWrap/>
            <w:vAlign w:val="center"/>
          </w:tcPr>
          <w:p w14:paraId="722BF583" w14:textId="1381FA34" w:rsidR="00426585" w:rsidRPr="00580E1A"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xxx</w:t>
            </w:r>
          </w:p>
        </w:tc>
      </w:tr>
      <w:tr w:rsidR="00426585" w:rsidRPr="0006680D" w14:paraId="4BD26353" w14:textId="77777777" w:rsidTr="008244D6">
        <w:trPr>
          <w:trHeight w:val="340"/>
        </w:trPr>
        <w:tc>
          <w:tcPr>
            <w:tcW w:w="5103" w:type="dxa"/>
            <w:noWrap/>
            <w:vAlign w:val="center"/>
          </w:tcPr>
          <w:p w14:paraId="6C9AFFCA" w14:textId="4F08A942" w:rsidR="00426585" w:rsidRPr="0006680D" w:rsidRDefault="00426585" w:rsidP="00426585">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 Non- Current Assets</w:t>
            </w:r>
          </w:p>
        </w:tc>
        <w:tc>
          <w:tcPr>
            <w:tcW w:w="851" w:type="dxa"/>
            <w:noWrap/>
            <w:vAlign w:val="center"/>
          </w:tcPr>
          <w:p w14:paraId="1153C872"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563D6BCB" w14:textId="0553D7CD" w:rsidR="00426585" w:rsidRPr="0006680D" w:rsidRDefault="00426585" w:rsidP="00426585">
            <w:pPr>
              <w:autoSpaceDE/>
              <w:autoSpaceDN/>
              <w:spacing w:line="276" w:lineRule="auto"/>
              <w:jc w:val="center"/>
              <w:rPr>
                <w:color w:val="000000" w:themeColor="text1"/>
                <w:sz w:val="22"/>
                <w:szCs w:val="22"/>
                <w:lang w:val="en-US"/>
              </w:rPr>
            </w:pPr>
            <w:r w:rsidRPr="0006680D">
              <w:rPr>
                <w:b/>
                <w:bCs/>
                <w:color w:val="000000" w:themeColor="text1"/>
                <w:sz w:val="22"/>
                <w:szCs w:val="22"/>
                <w:lang w:val="en-US"/>
              </w:rPr>
              <w:t>xxx</w:t>
            </w:r>
          </w:p>
        </w:tc>
        <w:tc>
          <w:tcPr>
            <w:tcW w:w="1979" w:type="dxa"/>
            <w:noWrap/>
            <w:vAlign w:val="center"/>
          </w:tcPr>
          <w:p w14:paraId="0D5D354C" w14:textId="6BD4CE03" w:rsidR="00426585" w:rsidRPr="0006680D" w:rsidRDefault="00426585" w:rsidP="00426585">
            <w:pPr>
              <w:autoSpaceDE/>
              <w:autoSpaceDN/>
              <w:spacing w:line="276" w:lineRule="auto"/>
              <w:jc w:val="center"/>
              <w:rPr>
                <w:color w:val="000000" w:themeColor="text1"/>
                <w:sz w:val="22"/>
                <w:szCs w:val="22"/>
                <w:lang w:val="en-US"/>
              </w:rPr>
            </w:pPr>
            <w:r w:rsidRPr="0006680D">
              <w:rPr>
                <w:b/>
                <w:bCs/>
                <w:color w:val="000000" w:themeColor="text1"/>
                <w:sz w:val="22"/>
                <w:szCs w:val="22"/>
                <w:lang w:val="en-US"/>
              </w:rPr>
              <w:t>xxx</w:t>
            </w:r>
          </w:p>
        </w:tc>
      </w:tr>
      <w:tr w:rsidR="00426585" w:rsidRPr="0006680D" w14:paraId="0B463883" w14:textId="77777777" w:rsidTr="008244D6">
        <w:trPr>
          <w:trHeight w:val="340"/>
        </w:trPr>
        <w:tc>
          <w:tcPr>
            <w:tcW w:w="5103" w:type="dxa"/>
            <w:noWrap/>
            <w:vAlign w:val="center"/>
            <w:hideMark/>
          </w:tcPr>
          <w:p w14:paraId="0409F9AC" w14:textId="042A27AE" w:rsidR="00426585" w:rsidRPr="0006680D" w:rsidRDefault="00426585" w:rsidP="00426585">
            <w:pPr>
              <w:autoSpaceDE/>
              <w:autoSpaceDN/>
              <w:spacing w:line="276" w:lineRule="auto"/>
              <w:rPr>
                <w:color w:val="000000" w:themeColor="text1"/>
                <w:sz w:val="22"/>
                <w:szCs w:val="22"/>
                <w:lang w:val="en-US"/>
              </w:rPr>
            </w:pPr>
            <w:r w:rsidRPr="0006680D">
              <w:rPr>
                <w:b/>
                <w:bCs/>
                <w:color w:val="000000" w:themeColor="text1"/>
                <w:sz w:val="22"/>
                <w:szCs w:val="22"/>
                <w:lang w:val="en-US"/>
              </w:rPr>
              <w:t>Total</w:t>
            </w:r>
            <w:r w:rsidRPr="0006680D">
              <w:rPr>
                <w:color w:val="000000" w:themeColor="text1"/>
                <w:sz w:val="22"/>
                <w:szCs w:val="22"/>
                <w:lang w:val="en-US"/>
              </w:rPr>
              <w:t xml:space="preserve"> </w:t>
            </w:r>
            <w:r w:rsidRPr="0006680D">
              <w:rPr>
                <w:b/>
                <w:bCs/>
                <w:color w:val="000000" w:themeColor="text1"/>
                <w:sz w:val="22"/>
                <w:szCs w:val="22"/>
                <w:lang w:val="en-US"/>
              </w:rPr>
              <w:t>Assets (A)</w:t>
            </w:r>
          </w:p>
        </w:tc>
        <w:tc>
          <w:tcPr>
            <w:tcW w:w="851" w:type="dxa"/>
            <w:noWrap/>
            <w:vAlign w:val="center"/>
            <w:hideMark/>
          </w:tcPr>
          <w:p w14:paraId="0DBBEFB6" w14:textId="4FA062EB"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7DE7E3BE" w14:textId="650221F5"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979" w:type="dxa"/>
            <w:noWrap/>
            <w:vAlign w:val="center"/>
            <w:hideMark/>
          </w:tcPr>
          <w:p w14:paraId="4418ECEE" w14:textId="5C06D60E"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426585" w:rsidRPr="0006680D" w14:paraId="5DDC4980" w14:textId="77777777" w:rsidTr="008244D6">
        <w:trPr>
          <w:trHeight w:val="340"/>
        </w:trPr>
        <w:tc>
          <w:tcPr>
            <w:tcW w:w="5103" w:type="dxa"/>
            <w:noWrap/>
            <w:vAlign w:val="center"/>
          </w:tcPr>
          <w:p w14:paraId="27C768FA" w14:textId="77777777" w:rsidR="00426585" w:rsidRPr="0006680D" w:rsidRDefault="00426585" w:rsidP="00426585">
            <w:pPr>
              <w:autoSpaceDE/>
              <w:autoSpaceDN/>
              <w:spacing w:line="276" w:lineRule="auto"/>
              <w:rPr>
                <w:b/>
                <w:bCs/>
                <w:color w:val="000000" w:themeColor="text1"/>
                <w:sz w:val="22"/>
                <w:szCs w:val="22"/>
                <w:lang w:val="en-US"/>
              </w:rPr>
            </w:pPr>
          </w:p>
        </w:tc>
        <w:tc>
          <w:tcPr>
            <w:tcW w:w="851" w:type="dxa"/>
            <w:noWrap/>
            <w:vAlign w:val="center"/>
          </w:tcPr>
          <w:p w14:paraId="2812FEF6"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7BCBE96C" w14:textId="77777777" w:rsidR="00426585" w:rsidRPr="0006680D" w:rsidRDefault="00426585" w:rsidP="00426585">
            <w:pPr>
              <w:autoSpaceDE/>
              <w:autoSpaceDN/>
              <w:spacing w:line="276" w:lineRule="auto"/>
              <w:jc w:val="center"/>
              <w:rPr>
                <w:b/>
                <w:bCs/>
                <w:color w:val="000000" w:themeColor="text1"/>
                <w:sz w:val="22"/>
                <w:szCs w:val="22"/>
                <w:lang w:val="en-US"/>
              </w:rPr>
            </w:pPr>
          </w:p>
        </w:tc>
        <w:tc>
          <w:tcPr>
            <w:tcW w:w="1979" w:type="dxa"/>
            <w:noWrap/>
            <w:vAlign w:val="center"/>
          </w:tcPr>
          <w:p w14:paraId="58C6CE11" w14:textId="77777777" w:rsidR="00426585" w:rsidRPr="0006680D" w:rsidRDefault="00426585" w:rsidP="00426585">
            <w:pPr>
              <w:autoSpaceDE/>
              <w:autoSpaceDN/>
              <w:spacing w:line="276" w:lineRule="auto"/>
              <w:jc w:val="center"/>
              <w:rPr>
                <w:b/>
                <w:bCs/>
                <w:color w:val="000000" w:themeColor="text1"/>
                <w:sz w:val="22"/>
                <w:szCs w:val="22"/>
                <w:lang w:val="en-US"/>
              </w:rPr>
            </w:pPr>
          </w:p>
        </w:tc>
      </w:tr>
      <w:tr w:rsidR="00426585" w:rsidRPr="0006680D" w14:paraId="3C68DA05" w14:textId="77777777" w:rsidTr="008244D6">
        <w:trPr>
          <w:trHeight w:val="340"/>
        </w:trPr>
        <w:tc>
          <w:tcPr>
            <w:tcW w:w="5103" w:type="dxa"/>
            <w:noWrap/>
            <w:vAlign w:val="center"/>
            <w:hideMark/>
          </w:tcPr>
          <w:p w14:paraId="1FF2A919" w14:textId="43FB66F0" w:rsidR="00426585" w:rsidRPr="0006680D" w:rsidRDefault="00426585" w:rsidP="00426585">
            <w:pPr>
              <w:autoSpaceDE/>
              <w:autoSpaceDN/>
              <w:spacing w:line="276" w:lineRule="auto"/>
              <w:rPr>
                <w:b/>
                <w:bCs/>
                <w:color w:val="000000" w:themeColor="text1"/>
                <w:sz w:val="22"/>
                <w:szCs w:val="22"/>
                <w:lang w:val="en-US"/>
              </w:rPr>
            </w:pPr>
            <w:r w:rsidRPr="0006680D">
              <w:rPr>
                <w:b/>
                <w:bCs/>
                <w:color w:val="000000" w:themeColor="text1"/>
                <w:sz w:val="22"/>
                <w:szCs w:val="22"/>
                <w:lang w:val="en-US"/>
              </w:rPr>
              <w:t>Liabilities</w:t>
            </w:r>
          </w:p>
        </w:tc>
        <w:tc>
          <w:tcPr>
            <w:tcW w:w="851" w:type="dxa"/>
            <w:noWrap/>
            <w:vAlign w:val="center"/>
            <w:hideMark/>
          </w:tcPr>
          <w:p w14:paraId="3B4DDDB4" w14:textId="704F663D"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353F1004" w14:textId="31122002"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4F564A2F" w14:textId="1F62AB4B" w:rsidR="00426585" w:rsidRPr="0006680D" w:rsidRDefault="00426585" w:rsidP="00426585">
            <w:pPr>
              <w:autoSpaceDE/>
              <w:autoSpaceDN/>
              <w:spacing w:line="276" w:lineRule="auto"/>
              <w:jc w:val="center"/>
              <w:rPr>
                <w:color w:val="000000" w:themeColor="text1"/>
                <w:sz w:val="22"/>
                <w:szCs w:val="22"/>
                <w:lang w:val="en-US"/>
              </w:rPr>
            </w:pPr>
          </w:p>
        </w:tc>
      </w:tr>
      <w:tr w:rsidR="00426585" w:rsidRPr="0006680D" w14:paraId="775B78A6" w14:textId="77777777" w:rsidTr="008244D6">
        <w:trPr>
          <w:trHeight w:val="340"/>
        </w:trPr>
        <w:tc>
          <w:tcPr>
            <w:tcW w:w="5103" w:type="dxa"/>
            <w:noWrap/>
            <w:vAlign w:val="center"/>
            <w:hideMark/>
          </w:tcPr>
          <w:p w14:paraId="1D80CFB4" w14:textId="3DA27275" w:rsidR="00426585" w:rsidRPr="0006680D" w:rsidRDefault="00426585" w:rsidP="00426585">
            <w:pPr>
              <w:autoSpaceDE/>
              <w:autoSpaceDN/>
              <w:spacing w:line="276" w:lineRule="auto"/>
              <w:rPr>
                <w:color w:val="000000" w:themeColor="text1"/>
                <w:sz w:val="22"/>
                <w:szCs w:val="22"/>
                <w:lang w:val="en-US"/>
              </w:rPr>
            </w:pPr>
            <w:r w:rsidRPr="0006680D">
              <w:rPr>
                <w:b/>
                <w:bCs/>
                <w:color w:val="000000" w:themeColor="text1"/>
                <w:sz w:val="22"/>
                <w:szCs w:val="22"/>
                <w:lang w:val="en-US"/>
              </w:rPr>
              <w:t>Current</w:t>
            </w:r>
            <w:r w:rsidRPr="0006680D">
              <w:rPr>
                <w:color w:val="000000" w:themeColor="text1"/>
                <w:sz w:val="22"/>
                <w:szCs w:val="22"/>
                <w:lang w:val="en-US"/>
              </w:rPr>
              <w:t xml:space="preserve"> </w:t>
            </w:r>
            <w:r w:rsidRPr="0006680D">
              <w:rPr>
                <w:b/>
                <w:bCs/>
                <w:color w:val="000000" w:themeColor="text1"/>
                <w:sz w:val="22"/>
                <w:szCs w:val="22"/>
                <w:lang w:val="en-US"/>
              </w:rPr>
              <w:t>Liabilities</w:t>
            </w:r>
          </w:p>
        </w:tc>
        <w:tc>
          <w:tcPr>
            <w:tcW w:w="851" w:type="dxa"/>
            <w:noWrap/>
            <w:vAlign w:val="center"/>
            <w:hideMark/>
          </w:tcPr>
          <w:p w14:paraId="71ACF6B7" w14:textId="2752296D"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1381D1E1" w14:textId="160BF186"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765D60E7" w14:textId="633D5AA0" w:rsidR="00426585" w:rsidRPr="0006680D" w:rsidRDefault="00426585" w:rsidP="00426585">
            <w:pPr>
              <w:autoSpaceDE/>
              <w:autoSpaceDN/>
              <w:spacing w:line="276" w:lineRule="auto"/>
              <w:jc w:val="center"/>
              <w:rPr>
                <w:color w:val="000000" w:themeColor="text1"/>
                <w:sz w:val="22"/>
                <w:szCs w:val="22"/>
                <w:lang w:val="en-US"/>
              </w:rPr>
            </w:pPr>
          </w:p>
        </w:tc>
      </w:tr>
      <w:tr w:rsidR="00426585" w:rsidRPr="0006680D" w14:paraId="1125668D" w14:textId="77777777" w:rsidTr="008244D6">
        <w:trPr>
          <w:trHeight w:val="340"/>
        </w:trPr>
        <w:tc>
          <w:tcPr>
            <w:tcW w:w="5103" w:type="dxa"/>
            <w:noWrap/>
            <w:vAlign w:val="center"/>
            <w:hideMark/>
          </w:tcPr>
          <w:p w14:paraId="0B306687" w14:textId="3205E6F9"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 xml:space="preserve">Trade and Other Payables </w:t>
            </w:r>
          </w:p>
        </w:tc>
        <w:tc>
          <w:tcPr>
            <w:tcW w:w="851" w:type="dxa"/>
            <w:noWrap/>
            <w:vAlign w:val="center"/>
            <w:hideMark/>
          </w:tcPr>
          <w:p w14:paraId="5ADA0403" w14:textId="06435D9A" w:rsidR="00426585" w:rsidRPr="0006680D"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4</w:t>
            </w:r>
            <w:r w:rsidR="00A77F14">
              <w:rPr>
                <w:color w:val="000000" w:themeColor="text1"/>
                <w:sz w:val="22"/>
                <w:szCs w:val="22"/>
                <w:lang w:val="en-US"/>
              </w:rPr>
              <w:t>6</w:t>
            </w:r>
          </w:p>
        </w:tc>
        <w:tc>
          <w:tcPr>
            <w:tcW w:w="1979" w:type="dxa"/>
            <w:noWrap/>
            <w:vAlign w:val="center"/>
            <w:hideMark/>
          </w:tcPr>
          <w:p w14:paraId="78D8BF0D" w14:textId="221980EA"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2E265F5E" w14:textId="2E3C2205"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301FD2D6" w14:textId="77777777" w:rsidTr="008244D6">
        <w:trPr>
          <w:trHeight w:val="340"/>
        </w:trPr>
        <w:tc>
          <w:tcPr>
            <w:tcW w:w="5103" w:type="dxa"/>
            <w:noWrap/>
            <w:vAlign w:val="center"/>
            <w:hideMark/>
          </w:tcPr>
          <w:p w14:paraId="62DBFB0C" w14:textId="3DE03DAD"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Refundable Deposits from Customers</w:t>
            </w:r>
          </w:p>
        </w:tc>
        <w:tc>
          <w:tcPr>
            <w:tcW w:w="851" w:type="dxa"/>
            <w:noWrap/>
            <w:vAlign w:val="center"/>
            <w:hideMark/>
          </w:tcPr>
          <w:p w14:paraId="2C3AF4AB" w14:textId="506CCE52"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4</w:t>
            </w:r>
            <w:r w:rsidR="00A77F14">
              <w:rPr>
                <w:color w:val="000000" w:themeColor="text1"/>
                <w:sz w:val="22"/>
                <w:szCs w:val="22"/>
                <w:lang w:val="en-US"/>
              </w:rPr>
              <w:t>7</w:t>
            </w:r>
          </w:p>
        </w:tc>
        <w:tc>
          <w:tcPr>
            <w:tcW w:w="1979" w:type="dxa"/>
            <w:noWrap/>
            <w:vAlign w:val="center"/>
            <w:hideMark/>
          </w:tcPr>
          <w:p w14:paraId="6CC920E1" w14:textId="011248C1"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7AFF52FE" w14:textId="35F156EF"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7618FEDC" w14:textId="77777777" w:rsidTr="008244D6">
        <w:trPr>
          <w:trHeight w:val="340"/>
        </w:trPr>
        <w:tc>
          <w:tcPr>
            <w:tcW w:w="5103" w:type="dxa"/>
            <w:noWrap/>
            <w:vAlign w:val="center"/>
            <w:hideMark/>
          </w:tcPr>
          <w:p w14:paraId="4FE81942" w14:textId="31C787B4"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Current Provisions</w:t>
            </w:r>
          </w:p>
        </w:tc>
        <w:tc>
          <w:tcPr>
            <w:tcW w:w="851" w:type="dxa"/>
            <w:noWrap/>
            <w:vAlign w:val="center"/>
            <w:hideMark/>
          </w:tcPr>
          <w:p w14:paraId="161DD7B0" w14:textId="5910B1C3"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4</w:t>
            </w:r>
            <w:r w:rsidR="00A77F14">
              <w:rPr>
                <w:color w:val="000000" w:themeColor="text1"/>
                <w:sz w:val="22"/>
                <w:szCs w:val="22"/>
                <w:lang w:val="en-US"/>
              </w:rPr>
              <w:t>8</w:t>
            </w:r>
          </w:p>
        </w:tc>
        <w:tc>
          <w:tcPr>
            <w:tcW w:w="1979" w:type="dxa"/>
            <w:noWrap/>
            <w:vAlign w:val="center"/>
            <w:hideMark/>
          </w:tcPr>
          <w:p w14:paraId="11E84532" w14:textId="64F0E01A"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16B342DE" w14:textId="25FDE30D"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49F1CA77" w14:textId="77777777" w:rsidTr="008244D6">
        <w:trPr>
          <w:trHeight w:val="340"/>
        </w:trPr>
        <w:tc>
          <w:tcPr>
            <w:tcW w:w="5103" w:type="dxa"/>
            <w:noWrap/>
            <w:vAlign w:val="center"/>
            <w:hideMark/>
          </w:tcPr>
          <w:p w14:paraId="37F63150" w14:textId="5A965A3F" w:rsidR="00426585" w:rsidRPr="0006680D" w:rsidRDefault="00426585" w:rsidP="00426585">
            <w:pPr>
              <w:autoSpaceDE/>
              <w:autoSpaceDN/>
              <w:spacing w:line="276" w:lineRule="auto"/>
              <w:rPr>
                <w:color w:val="000000" w:themeColor="text1"/>
                <w:sz w:val="22"/>
                <w:szCs w:val="22"/>
                <w:lang w:val="en-US"/>
              </w:rPr>
            </w:pPr>
            <w:r w:rsidRPr="00C00234">
              <w:rPr>
                <w:color w:val="000000" w:themeColor="text1"/>
              </w:rPr>
              <w:t xml:space="preserve">Current </w:t>
            </w:r>
            <w:r>
              <w:rPr>
                <w:color w:val="000000" w:themeColor="text1"/>
              </w:rPr>
              <w:t>l</w:t>
            </w:r>
            <w:r w:rsidRPr="00C00234">
              <w:rPr>
                <w:color w:val="000000" w:themeColor="text1"/>
              </w:rPr>
              <w:t xml:space="preserve">ease </w:t>
            </w:r>
            <w:r>
              <w:rPr>
                <w:color w:val="000000" w:themeColor="text1"/>
              </w:rPr>
              <w:t>l</w:t>
            </w:r>
            <w:r w:rsidRPr="00C00234">
              <w:rPr>
                <w:color w:val="000000" w:themeColor="text1"/>
              </w:rPr>
              <w:t>iabili</w:t>
            </w:r>
            <w:r>
              <w:rPr>
                <w:color w:val="000000" w:themeColor="text1"/>
              </w:rPr>
              <w:t>ty</w:t>
            </w:r>
          </w:p>
        </w:tc>
        <w:tc>
          <w:tcPr>
            <w:tcW w:w="851" w:type="dxa"/>
            <w:noWrap/>
            <w:vAlign w:val="center"/>
            <w:hideMark/>
          </w:tcPr>
          <w:p w14:paraId="7ACE9969" w14:textId="0C78331F" w:rsidR="00426585" w:rsidRPr="0006680D" w:rsidRDefault="00426585" w:rsidP="00426585">
            <w:pPr>
              <w:autoSpaceDE/>
              <w:autoSpaceDN/>
              <w:spacing w:line="276" w:lineRule="auto"/>
              <w:jc w:val="center"/>
              <w:rPr>
                <w:color w:val="000000" w:themeColor="text1"/>
                <w:sz w:val="22"/>
                <w:szCs w:val="22"/>
                <w:lang w:val="en-US"/>
              </w:rPr>
            </w:pPr>
            <w:r w:rsidRPr="005C6214">
              <w:rPr>
                <w:sz w:val="22"/>
                <w:szCs w:val="22"/>
                <w:lang w:val="en-US"/>
              </w:rPr>
              <w:t>4</w:t>
            </w:r>
            <w:r w:rsidR="00A77F14">
              <w:rPr>
                <w:sz w:val="22"/>
                <w:szCs w:val="22"/>
                <w:lang w:val="en-US"/>
              </w:rPr>
              <w:t>9</w:t>
            </w:r>
          </w:p>
        </w:tc>
        <w:tc>
          <w:tcPr>
            <w:tcW w:w="1979" w:type="dxa"/>
            <w:noWrap/>
            <w:vAlign w:val="center"/>
            <w:hideMark/>
          </w:tcPr>
          <w:p w14:paraId="62E038B2" w14:textId="6D487DA5" w:rsidR="00426585" w:rsidRPr="0006680D" w:rsidRDefault="00426585" w:rsidP="00426585">
            <w:pPr>
              <w:autoSpaceDE/>
              <w:autoSpaceDN/>
              <w:spacing w:line="276" w:lineRule="auto"/>
              <w:jc w:val="center"/>
              <w:rPr>
                <w:color w:val="000000" w:themeColor="text1"/>
                <w:sz w:val="22"/>
                <w:szCs w:val="22"/>
                <w:lang w:val="en-US"/>
              </w:rPr>
            </w:pPr>
            <w:r w:rsidRPr="00D01796">
              <w:rPr>
                <w:sz w:val="22"/>
                <w:szCs w:val="22"/>
                <w:lang w:val="en-US"/>
              </w:rPr>
              <w:t>xxx</w:t>
            </w:r>
          </w:p>
        </w:tc>
        <w:tc>
          <w:tcPr>
            <w:tcW w:w="1979" w:type="dxa"/>
            <w:noWrap/>
            <w:vAlign w:val="center"/>
            <w:hideMark/>
          </w:tcPr>
          <w:p w14:paraId="4EEBDFB4" w14:textId="2559E26A" w:rsidR="00426585" w:rsidRPr="0006680D" w:rsidRDefault="00426585" w:rsidP="00426585">
            <w:pPr>
              <w:autoSpaceDE/>
              <w:autoSpaceDN/>
              <w:spacing w:line="276" w:lineRule="auto"/>
              <w:jc w:val="center"/>
              <w:rPr>
                <w:color w:val="000000" w:themeColor="text1"/>
                <w:sz w:val="22"/>
                <w:szCs w:val="22"/>
                <w:lang w:val="en-US"/>
              </w:rPr>
            </w:pPr>
            <w:r w:rsidRPr="00D01796">
              <w:rPr>
                <w:sz w:val="22"/>
                <w:szCs w:val="22"/>
                <w:lang w:val="en-US"/>
              </w:rPr>
              <w:t>xxx</w:t>
            </w:r>
          </w:p>
        </w:tc>
      </w:tr>
      <w:tr w:rsidR="00426585" w:rsidRPr="0006680D" w14:paraId="08155C12" w14:textId="77777777" w:rsidTr="008244D6">
        <w:trPr>
          <w:trHeight w:val="340"/>
        </w:trPr>
        <w:tc>
          <w:tcPr>
            <w:tcW w:w="5103" w:type="dxa"/>
            <w:noWrap/>
            <w:vAlign w:val="center"/>
            <w:hideMark/>
          </w:tcPr>
          <w:p w14:paraId="13C5E852" w14:textId="473289F3"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Deferred Income</w:t>
            </w:r>
          </w:p>
        </w:tc>
        <w:tc>
          <w:tcPr>
            <w:tcW w:w="851" w:type="dxa"/>
            <w:noWrap/>
            <w:vAlign w:val="center"/>
            <w:hideMark/>
          </w:tcPr>
          <w:p w14:paraId="2A6E5946" w14:textId="63B6F2EB" w:rsidR="00426585" w:rsidRPr="0006680D" w:rsidRDefault="00A77F14" w:rsidP="00426585">
            <w:pPr>
              <w:autoSpaceDE/>
              <w:autoSpaceDN/>
              <w:spacing w:line="276" w:lineRule="auto"/>
              <w:jc w:val="center"/>
              <w:rPr>
                <w:color w:val="000000" w:themeColor="text1"/>
                <w:sz w:val="22"/>
                <w:szCs w:val="22"/>
                <w:lang w:val="en-US"/>
              </w:rPr>
            </w:pPr>
            <w:r>
              <w:rPr>
                <w:color w:val="000000" w:themeColor="text1"/>
                <w:sz w:val="22"/>
                <w:szCs w:val="22"/>
                <w:lang w:val="en-US"/>
              </w:rPr>
              <w:t>50</w:t>
            </w:r>
          </w:p>
        </w:tc>
        <w:tc>
          <w:tcPr>
            <w:tcW w:w="1979" w:type="dxa"/>
            <w:noWrap/>
            <w:vAlign w:val="center"/>
            <w:hideMark/>
          </w:tcPr>
          <w:p w14:paraId="666390D8" w14:textId="7B8A1354"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14B89413" w14:textId="5A44E351"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615D6049" w14:textId="77777777" w:rsidTr="008244D6">
        <w:trPr>
          <w:trHeight w:val="340"/>
        </w:trPr>
        <w:tc>
          <w:tcPr>
            <w:tcW w:w="5103" w:type="dxa"/>
            <w:noWrap/>
            <w:vAlign w:val="center"/>
            <w:hideMark/>
          </w:tcPr>
          <w:p w14:paraId="3679D6BC" w14:textId="38745A7C"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Employee Benefit Obligation</w:t>
            </w:r>
          </w:p>
        </w:tc>
        <w:tc>
          <w:tcPr>
            <w:tcW w:w="851" w:type="dxa"/>
            <w:noWrap/>
            <w:vAlign w:val="center"/>
            <w:hideMark/>
          </w:tcPr>
          <w:p w14:paraId="7B2FCCF9" w14:textId="5FB43A4D" w:rsidR="00426585" w:rsidRPr="0006680D" w:rsidRDefault="00FF219B" w:rsidP="00426585">
            <w:pPr>
              <w:autoSpaceDE/>
              <w:autoSpaceDN/>
              <w:spacing w:line="276" w:lineRule="auto"/>
              <w:jc w:val="center"/>
              <w:rPr>
                <w:color w:val="000000" w:themeColor="text1"/>
                <w:sz w:val="22"/>
                <w:szCs w:val="22"/>
                <w:lang w:val="en-US"/>
              </w:rPr>
            </w:pPr>
            <w:r>
              <w:rPr>
                <w:color w:val="000000" w:themeColor="text1"/>
                <w:sz w:val="22"/>
                <w:szCs w:val="22"/>
                <w:lang w:val="en-US"/>
              </w:rPr>
              <w:t>51</w:t>
            </w:r>
          </w:p>
        </w:tc>
        <w:tc>
          <w:tcPr>
            <w:tcW w:w="1979" w:type="dxa"/>
            <w:noWrap/>
            <w:vAlign w:val="center"/>
            <w:hideMark/>
          </w:tcPr>
          <w:p w14:paraId="73D77520" w14:textId="42A817E4"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2BB53274" w14:textId="0D88B7A4"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428D937D" w14:textId="77777777" w:rsidTr="008244D6">
        <w:trPr>
          <w:trHeight w:val="340"/>
        </w:trPr>
        <w:tc>
          <w:tcPr>
            <w:tcW w:w="5103" w:type="dxa"/>
            <w:noWrap/>
            <w:vAlign w:val="center"/>
          </w:tcPr>
          <w:p w14:paraId="2A0D5B9B" w14:textId="35C73C53"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Payments received in advance</w:t>
            </w:r>
          </w:p>
        </w:tc>
        <w:tc>
          <w:tcPr>
            <w:tcW w:w="851" w:type="dxa"/>
            <w:noWrap/>
            <w:vAlign w:val="center"/>
          </w:tcPr>
          <w:p w14:paraId="5D801D44" w14:textId="3C3DBE32" w:rsidR="00426585" w:rsidRPr="0006680D" w:rsidRDefault="00FF219B" w:rsidP="00426585">
            <w:pPr>
              <w:autoSpaceDE/>
              <w:autoSpaceDN/>
              <w:spacing w:line="276" w:lineRule="auto"/>
              <w:jc w:val="center"/>
              <w:rPr>
                <w:color w:val="000000" w:themeColor="text1"/>
                <w:sz w:val="22"/>
                <w:szCs w:val="22"/>
                <w:lang w:val="en-US"/>
              </w:rPr>
            </w:pPr>
            <w:r>
              <w:rPr>
                <w:color w:val="000000" w:themeColor="text1"/>
                <w:sz w:val="22"/>
                <w:szCs w:val="22"/>
                <w:lang w:val="en-US"/>
              </w:rPr>
              <w:t>52</w:t>
            </w:r>
          </w:p>
        </w:tc>
        <w:tc>
          <w:tcPr>
            <w:tcW w:w="1979" w:type="dxa"/>
            <w:noWrap/>
            <w:vAlign w:val="center"/>
          </w:tcPr>
          <w:p w14:paraId="16EF94A2" w14:textId="6C44491A"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0025BB42" w14:textId="12B568ED"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1F17E68E" w14:textId="77777777" w:rsidTr="008244D6">
        <w:trPr>
          <w:trHeight w:val="113"/>
        </w:trPr>
        <w:tc>
          <w:tcPr>
            <w:tcW w:w="5103" w:type="dxa"/>
            <w:noWrap/>
            <w:vAlign w:val="center"/>
          </w:tcPr>
          <w:p w14:paraId="574C2994" w14:textId="181CF7A4"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Short term borrowings (Current portion)</w:t>
            </w:r>
          </w:p>
        </w:tc>
        <w:tc>
          <w:tcPr>
            <w:tcW w:w="851" w:type="dxa"/>
            <w:noWrap/>
            <w:vAlign w:val="center"/>
          </w:tcPr>
          <w:p w14:paraId="1FE405B5" w14:textId="25305B2B" w:rsidR="00426585" w:rsidRPr="0006680D" w:rsidRDefault="00FF219B" w:rsidP="00426585">
            <w:pPr>
              <w:autoSpaceDE/>
              <w:autoSpaceDN/>
              <w:spacing w:line="276" w:lineRule="auto"/>
              <w:jc w:val="center"/>
              <w:rPr>
                <w:color w:val="000000" w:themeColor="text1"/>
                <w:sz w:val="22"/>
                <w:szCs w:val="22"/>
                <w:lang w:val="en-US"/>
              </w:rPr>
            </w:pPr>
            <w:r>
              <w:rPr>
                <w:color w:val="000000" w:themeColor="text1"/>
                <w:sz w:val="22"/>
                <w:szCs w:val="22"/>
                <w:lang w:val="en-US"/>
              </w:rPr>
              <w:t>53</w:t>
            </w:r>
          </w:p>
        </w:tc>
        <w:tc>
          <w:tcPr>
            <w:tcW w:w="1979" w:type="dxa"/>
            <w:noWrap/>
            <w:vAlign w:val="center"/>
          </w:tcPr>
          <w:p w14:paraId="09BBBCA9" w14:textId="5D93F994"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024152F3" w14:textId="10DA9A21"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1394349A" w14:textId="77777777" w:rsidTr="008244D6">
        <w:trPr>
          <w:trHeight w:val="113"/>
        </w:trPr>
        <w:tc>
          <w:tcPr>
            <w:tcW w:w="5103" w:type="dxa"/>
            <w:noWrap/>
            <w:vAlign w:val="center"/>
          </w:tcPr>
          <w:p w14:paraId="70D01CFE" w14:textId="417E103F" w:rsidR="00426585" w:rsidRPr="0006680D" w:rsidRDefault="00426585" w:rsidP="00426585">
            <w:pPr>
              <w:autoSpaceDE/>
              <w:autoSpaceDN/>
              <w:spacing w:line="276" w:lineRule="auto"/>
              <w:rPr>
                <w:color w:val="000000" w:themeColor="text1"/>
                <w:sz w:val="22"/>
                <w:szCs w:val="22"/>
              </w:rPr>
            </w:pPr>
            <w:r w:rsidRPr="0006680D">
              <w:rPr>
                <w:color w:val="000000" w:themeColor="text1"/>
                <w:sz w:val="22"/>
                <w:szCs w:val="22"/>
              </w:rPr>
              <w:t>Service Concession Arrangements</w:t>
            </w:r>
          </w:p>
        </w:tc>
        <w:tc>
          <w:tcPr>
            <w:tcW w:w="851" w:type="dxa"/>
            <w:noWrap/>
            <w:vAlign w:val="center"/>
          </w:tcPr>
          <w:p w14:paraId="7AF54072" w14:textId="18DF38C0" w:rsidR="00426585" w:rsidRPr="0006680D"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5</w:t>
            </w:r>
            <w:r w:rsidR="00FF219B">
              <w:rPr>
                <w:color w:val="000000" w:themeColor="text1"/>
                <w:sz w:val="22"/>
                <w:szCs w:val="22"/>
                <w:lang w:val="en-US"/>
              </w:rPr>
              <w:t>4</w:t>
            </w:r>
          </w:p>
        </w:tc>
        <w:tc>
          <w:tcPr>
            <w:tcW w:w="1979" w:type="dxa"/>
            <w:noWrap/>
            <w:vAlign w:val="center"/>
          </w:tcPr>
          <w:p w14:paraId="2DB63F24" w14:textId="5EC5103E"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43A106F1" w14:textId="5D9AF246"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57CAA20E" w14:textId="77777777" w:rsidTr="008244D6">
        <w:trPr>
          <w:trHeight w:val="113"/>
        </w:trPr>
        <w:tc>
          <w:tcPr>
            <w:tcW w:w="5103" w:type="dxa"/>
            <w:noWrap/>
            <w:vAlign w:val="center"/>
            <w:hideMark/>
          </w:tcPr>
          <w:p w14:paraId="060BE22C" w14:textId="0021F17C"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lastRenderedPageBreak/>
              <w:t>Taxation</w:t>
            </w:r>
          </w:p>
        </w:tc>
        <w:tc>
          <w:tcPr>
            <w:tcW w:w="851" w:type="dxa"/>
            <w:noWrap/>
            <w:vAlign w:val="center"/>
            <w:hideMark/>
          </w:tcPr>
          <w:p w14:paraId="10F06996" w14:textId="33B25584" w:rsidR="00426585" w:rsidRPr="0006680D"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5</w:t>
            </w:r>
            <w:r w:rsidR="00DC4756">
              <w:rPr>
                <w:color w:val="000000" w:themeColor="text1"/>
                <w:sz w:val="22"/>
                <w:szCs w:val="22"/>
                <w:lang w:val="en-US"/>
              </w:rPr>
              <w:t>6</w:t>
            </w:r>
          </w:p>
        </w:tc>
        <w:tc>
          <w:tcPr>
            <w:tcW w:w="1979" w:type="dxa"/>
            <w:noWrap/>
            <w:vAlign w:val="center"/>
            <w:hideMark/>
          </w:tcPr>
          <w:p w14:paraId="720F4A6C" w14:textId="1A9BCD7B"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4FA71482" w14:textId="75DB5A5E"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36D18284" w14:textId="77777777" w:rsidTr="008244D6">
        <w:trPr>
          <w:trHeight w:val="340"/>
        </w:trPr>
        <w:tc>
          <w:tcPr>
            <w:tcW w:w="5103" w:type="dxa"/>
            <w:noWrap/>
            <w:vAlign w:val="center"/>
            <w:hideMark/>
          </w:tcPr>
          <w:p w14:paraId="13B7E355" w14:textId="13737F56" w:rsidR="00426585" w:rsidRPr="0006680D" w:rsidRDefault="00426585" w:rsidP="00426585">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 Current Liabilities</w:t>
            </w:r>
          </w:p>
        </w:tc>
        <w:tc>
          <w:tcPr>
            <w:tcW w:w="851" w:type="dxa"/>
            <w:noWrap/>
            <w:vAlign w:val="center"/>
            <w:hideMark/>
          </w:tcPr>
          <w:p w14:paraId="1098EB1B" w14:textId="01E2071F"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55801943" w14:textId="1A81EF34"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979" w:type="dxa"/>
            <w:noWrap/>
            <w:vAlign w:val="center"/>
            <w:hideMark/>
          </w:tcPr>
          <w:p w14:paraId="2E5610DC" w14:textId="0B9E4A7A"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426585" w:rsidRPr="0006680D" w14:paraId="55DC28DB" w14:textId="77777777" w:rsidTr="008244D6">
        <w:trPr>
          <w:trHeight w:val="340"/>
        </w:trPr>
        <w:tc>
          <w:tcPr>
            <w:tcW w:w="5103" w:type="dxa"/>
            <w:noWrap/>
            <w:vAlign w:val="center"/>
          </w:tcPr>
          <w:p w14:paraId="6E75E2DE" w14:textId="77777777" w:rsidR="00426585" w:rsidRPr="0006680D" w:rsidRDefault="00426585" w:rsidP="00426585">
            <w:pPr>
              <w:autoSpaceDE/>
              <w:autoSpaceDN/>
              <w:spacing w:line="276" w:lineRule="auto"/>
              <w:rPr>
                <w:color w:val="000000" w:themeColor="text1"/>
                <w:sz w:val="22"/>
                <w:szCs w:val="22"/>
                <w:lang w:val="en-US"/>
              </w:rPr>
            </w:pPr>
          </w:p>
        </w:tc>
        <w:tc>
          <w:tcPr>
            <w:tcW w:w="851" w:type="dxa"/>
            <w:noWrap/>
            <w:vAlign w:val="center"/>
          </w:tcPr>
          <w:p w14:paraId="3B8D5C4E"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391AE757" w14:textId="77777777" w:rsidR="00426585" w:rsidRPr="0006680D" w:rsidRDefault="00426585" w:rsidP="00426585">
            <w:pPr>
              <w:autoSpaceDE/>
              <w:autoSpaceDN/>
              <w:spacing w:line="276" w:lineRule="auto"/>
              <w:jc w:val="center"/>
              <w:rPr>
                <w:b/>
                <w:bCs/>
                <w:color w:val="000000" w:themeColor="text1"/>
                <w:sz w:val="22"/>
                <w:szCs w:val="22"/>
                <w:lang w:val="en-US"/>
              </w:rPr>
            </w:pPr>
          </w:p>
        </w:tc>
        <w:tc>
          <w:tcPr>
            <w:tcW w:w="1979" w:type="dxa"/>
            <w:noWrap/>
            <w:vAlign w:val="center"/>
          </w:tcPr>
          <w:p w14:paraId="5829C7A0" w14:textId="77777777" w:rsidR="00426585" w:rsidRPr="0006680D" w:rsidRDefault="00426585" w:rsidP="00426585">
            <w:pPr>
              <w:autoSpaceDE/>
              <w:autoSpaceDN/>
              <w:spacing w:line="276" w:lineRule="auto"/>
              <w:jc w:val="center"/>
              <w:rPr>
                <w:b/>
                <w:bCs/>
                <w:color w:val="000000" w:themeColor="text1"/>
                <w:sz w:val="22"/>
                <w:szCs w:val="22"/>
                <w:lang w:val="en-US"/>
              </w:rPr>
            </w:pPr>
          </w:p>
        </w:tc>
      </w:tr>
      <w:tr w:rsidR="00426585" w:rsidRPr="0006680D" w14:paraId="1730EE8D" w14:textId="77777777" w:rsidTr="008244D6">
        <w:trPr>
          <w:trHeight w:val="340"/>
        </w:trPr>
        <w:tc>
          <w:tcPr>
            <w:tcW w:w="5103" w:type="dxa"/>
            <w:noWrap/>
            <w:vAlign w:val="center"/>
            <w:hideMark/>
          </w:tcPr>
          <w:p w14:paraId="1E88DD71" w14:textId="70111AAA" w:rsidR="00426585" w:rsidRPr="0006680D" w:rsidRDefault="00426585" w:rsidP="00426585">
            <w:pPr>
              <w:autoSpaceDE/>
              <w:autoSpaceDN/>
              <w:spacing w:line="276" w:lineRule="auto"/>
              <w:rPr>
                <w:color w:val="000000" w:themeColor="text1"/>
                <w:sz w:val="22"/>
                <w:szCs w:val="22"/>
                <w:lang w:val="en-US"/>
              </w:rPr>
            </w:pPr>
            <w:r w:rsidRPr="0006680D">
              <w:rPr>
                <w:b/>
                <w:bCs/>
                <w:color w:val="000000" w:themeColor="text1"/>
                <w:sz w:val="22"/>
                <w:szCs w:val="22"/>
                <w:lang w:val="en-US"/>
              </w:rPr>
              <w:t>Non-Current</w:t>
            </w:r>
            <w:r w:rsidRPr="0006680D">
              <w:rPr>
                <w:color w:val="000000" w:themeColor="text1"/>
                <w:sz w:val="22"/>
                <w:szCs w:val="22"/>
                <w:lang w:val="en-US"/>
              </w:rPr>
              <w:t xml:space="preserve"> </w:t>
            </w:r>
            <w:r w:rsidRPr="0006680D">
              <w:rPr>
                <w:b/>
                <w:bCs/>
                <w:color w:val="000000" w:themeColor="text1"/>
                <w:sz w:val="22"/>
                <w:szCs w:val="22"/>
                <w:lang w:val="en-US"/>
              </w:rPr>
              <w:t>Liabilities</w:t>
            </w:r>
          </w:p>
        </w:tc>
        <w:tc>
          <w:tcPr>
            <w:tcW w:w="851" w:type="dxa"/>
            <w:noWrap/>
            <w:vAlign w:val="center"/>
            <w:hideMark/>
          </w:tcPr>
          <w:p w14:paraId="03A40994" w14:textId="29275015"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471017DB" w14:textId="6437F8B0"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4F700306" w14:textId="524C6794" w:rsidR="00426585" w:rsidRPr="0006680D" w:rsidRDefault="00426585" w:rsidP="00426585">
            <w:pPr>
              <w:autoSpaceDE/>
              <w:autoSpaceDN/>
              <w:spacing w:line="276" w:lineRule="auto"/>
              <w:jc w:val="center"/>
              <w:rPr>
                <w:color w:val="000000" w:themeColor="text1"/>
                <w:sz w:val="22"/>
                <w:szCs w:val="22"/>
                <w:lang w:val="en-US"/>
              </w:rPr>
            </w:pPr>
          </w:p>
        </w:tc>
      </w:tr>
      <w:tr w:rsidR="00426585" w:rsidRPr="0006680D" w14:paraId="75FC4903" w14:textId="77777777" w:rsidTr="008244D6">
        <w:trPr>
          <w:trHeight w:val="340"/>
        </w:trPr>
        <w:tc>
          <w:tcPr>
            <w:tcW w:w="5103" w:type="dxa"/>
            <w:noWrap/>
            <w:vAlign w:val="center"/>
          </w:tcPr>
          <w:p w14:paraId="00A64E9B" w14:textId="486F789E"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Non-Current Provisions</w:t>
            </w:r>
          </w:p>
        </w:tc>
        <w:tc>
          <w:tcPr>
            <w:tcW w:w="851" w:type="dxa"/>
            <w:noWrap/>
            <w:vAlign w:val="center"/>
          </w:tcPr>
          <w:p w14:paraId="07224C08" w14:textId="474A0F64"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4</w:t>
            </w:r>
            <w:r w:rsidR="00201536">
              <w:rPr>
                <w:color w:val="000000" w:themeColor="text1"/>
                <w:sz w:val="22"/>
                <w:szCs w:val="22"/>
                <w:lang w:val="en-US"/>
              </w:rPr>
              <w:t>8</w:t>
            </w:r>
          </w:p>
        </w:tc>
        <w:tc>
          <w:tcPr>
            <w:tcW w:w="1979" w:type="dxa"/>
            <w:noWrap/>
            <w:vAlign w:val="center"/>
          </w:tcPr>
          <w:p w14:paraId="49CB7977" w14:textId="178AACF0"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1DFFB62B" w14:textId="3E192AB6"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6B4EC154" w14:textId="77777777" w:rsidTr="008244D6">
        <w:trPr>
          <w:trHeight w:val="340"/>
        </w:trPr>
        <w:tc>
          <w:tcPr>
            <w:tcW w:w="5103" w:type="dxa"/>
            <w:noWrap/>
            <w:vAlign w:val="center"/>
            <w:hideMark/>
          </w:tcPr>
          <w:p w14:paraId="4B3C43E1" w14:textId="30681DA2"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Non-Current Employee Benefit Obligation</w:t>
            </w:r>
          </w:p>
        </w:tc>
        <w:tc>
          <w:tcPr>
            <w:tcW w:w="851" w:type="dxa"/>
            <w:noWrap/>
            <w:vAlign w:val="center"/>
            <w:hideMark/>
          </w:tcPr>
          <w:p w14:paraId="6204F277" w14:textId="2D39298D" w:rsidR="00426585" w:rsidRPr="0006680D" w:rsidRDefault="00023C75" w:rsidP="00426585">
            <w:pPr>
              <w:autoSpaceDE/>
              <w:autoSpaceDN/>
              <w:spacing w:line="276" w:lineRule="auto"/>
              <w:jc w:val="center"/>
              <w:rPr>
                <w:color w:val="000000" w:themeColor="text1"/>
                <w:sz w:val="22"/>
                <w:szCs w:val="22"/>
                <w:lang w:val="en-US"/>
              </w:rPr>
            </w:pPr>
            <w:r>
              <w:rPr>
                <w:color w:val="000000" w:themeColor="text1"/>
                <w:sz w:val="22"/>
                <w:szCs w:val="22"/>
                <w:lang w:val="en-US"/>
              </w:rPr>
              <w:t>51</w:t>
            </w:r>
          </w:p>
        </w:tc>
        <w:tc>
          <w:tcPr>
            <w:tcW w:w="1979" w:type="dxa"/>
            <w:noWrap/>
            <w:vAlign w:val="center"/>
            <w:hideMark/>
          </w:tcPr>
          <w:p w14:paraId="72D6B65D" w14:textId="42DD52A8"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321F06A5" w14:textId="31DB398B"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05D3CABE" w14:textId="77777777" w:rsidTr="008244D6">
        <w:trPr>
          <w:trHeight w:val="340"/>
        </w:trPr>
        <w:tc>
          <w:tcPr>
            <w:tcW w:w="5103" w:type="dxa"/>
            <w:noWrap/>
            <w:vAlign w:val="center"/>
            <w:hideMark/>
          </w:tcPr>
          <w:p w14:paraId="4E64D3B8" w14:textId="7A782E62"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Long term Borrowings</w:t>
            </w:r>
          </w:p>
        </w:tc>
        <w:tc>
          <w:tcPr>
            <w:tcW w:w="851" w:type="dxa"/>
            <w:noWrap/>
            <w:vAlign w:val="center"/>
            <w:hideMark/>
          </w:tcPr>
          <w:p w14:paraId="0D1B272B" w14:textId="5B89A140" w:rsidR="00426585" w:rsidRPr="0006680D" w:rsidRDefault="008A08E4" w:rsidP="00426585">
            <w:pPr>
              <w:autoSpaceDE/>
              <w:autoSpaceDN/>
              <w:spacing w:line="276" w:lineRule="auto"/>
              <w:jc w:val="center"/>
              <w:rPr>
                <w:color w:val="000000" w:themeColor="text1"/>
                <w:sz w:val="22"/>
                <w:szCs w:val="22"/>
                <w:lang w:val="en-US"/>
              </w:rPr>
            </w:pPr>
            <w:r>
              <w:rPr>
                <w:color w:val="000000" w:themeColor="text1"/>
                <w:sz w:val="22"/>
                <w:szCs w:val="22"/>
                <w:lang w:val="en-US"/>
              </w:rPr>
              <w:t>53</w:t>
            </w:r>
          </w:p>
        </w:tc>
        <w:tc>
          <w:tcPr>
            <w:tcW w:w="1979" w:type="dxa"/>
            <w:noWrap/>
            <w:vAlign w:val="center"/>
            <w:hideMark/>
          </w:tcPr>
          <w:p w14:paraId="65BA509F" w14:textId="16648336"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37B3BFD9" w14:textId="10EBA72B"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4BDE30EB" w14:textId="77777777" w:rsidTr="008244D6">
        <w:trPr>
          <w:trHeight w:val="340"/>
        </w:trPr>
        <w:tc>
          <w:tcPr>
            <w:tcW w:w="5103" w:type="dxa"/>
            <w:noWrap/>
            <w:vAlign w:val="center"/>
            <w:hideMark/>
          </w:tcPr>
          <w:p w14:paraId="29158582" w14:textId="33B6F8BF"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Service Concession Liability</w:t>
            </w:r>
          </w:p>
        </w:tc>
        <w:tc>
          <w:tcPr>
            <w:tcW w:w="851" w:type="dxa"/>
            <w:noWrap/>
            <w:vAlign w:val="center"/>
            <w:hideMark/>
          </w:tcPr>
          <w:p w14:paraId="39AFA5B1" w14:textId="6405F634" w:rsidR="00426585" w:rsidRPr="0006680D" w:rsidRDefault="00426585" w:rsidP="00426585">
            <w:pPr>
              <w:autoSpaceDE/>
              <w:autoSpaceDN/>
              <w:spacing w:line="276" w:lineRule="auto"/>
              <w:jc w:val="center"/>
              <w:rPr>
                <w:color w:val="000000" w:themeColor="text1"/>
                <w:sz w:val="22"/>
                <w:szCs w:val="22"/>
                <w:lang w:val="en-US"/>
              </w:rPr>
            </w:pPr>
            <w:r>
              <w:rPr>
                <w:color w:val="000000" w:themeColor="text1"/>
                <w:sz w:val="22"/>
                <w:szCs w:val="22"/>
                <w:lang w:val="en-US"/>
              </w:rPr>
              <w:t>5</w:t>
            </w:r>
            <w:r w:rsidR="008A08E4">
              <w:rPr>
                <w:color w:val="000000" w:themeColor="text1"/>
                <w:sz w:val="22"/>
                <w:szCs w:val="22"/>
                <w:lang w:val="en-US"/>
              </w:rPr>
              <w:t>4</w:t>
            </w:r>
          </w:p>
        </w:tc>
        <w:tc>
          <w:tcPr>
            <w:tcW w:w="1979" w:type="dxa"/>
            <w:noWrap/>
            <w:vAlign w:val="center"/>
            <w:hideMark/>
          </w:tcPr>
          <w:p w14:paraId="22744C7F" w14:textId="232AB3E5"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62A76BC4" w14:textId="753E70D3"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3AB91034" w14:textId="77777777" w:rsidTr="008244D6">
        <w:trPr>
          <w:trHeight w:val="340"/>
        </w:trPr>
        <w:tc>
          <w:tcPr>
            <w:tcW w:w="5103" w:type="dxa"/>
            <w:noWrap/>
            <w:vAlign w:val="center"/>
            <w:hideMark/>
          </w:tcPr>
          <w:p w14:paraId="260784BC" w14:textId="56424DBF"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Deferred Tax Liabilities</w:t>
            </w:r>
          </w:p>
        </w:tc>
        <w:tc>
          <w:tcPr>
            <w:tcW w:w="851" w:type="dxa"/>
            <w:noWrap/>
            <w:vAlign w:val="center"/>
            <w:hideMark/>
          </w:tcPr>
          <w:p w14:paraId="097BE037" w14:textId="7CA2A236"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5</w:t>
            </w:r>
            <w:r w:rsidR="008A08E4">
              <w:rPr>
                <w:color w:val="000000" w:themeColor="text1"/>
                <w:sz w:val="22"/>
                <w:szCs w:val="22"/>
                <w:lang w:val="en-US"/>
              </w:rPr>
              <w:t>7</w:t>
            </w:r>
          </w:p>
        </w:tc>
        <w:tc>
          <w:tcPr>
            <w:tcW w:w="1979" w:type="dxa"/>
            <w:noWrap/>
            <w:vAlign w:val="center"/>
            <w:hideMark/>
          </w:tcPr>
          <w:p w14:paraId="70554F21" w14:textId="13E64A00"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13C9AB30" w14:textId="2B80FDD7"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0E13494C" w14:textId="77777777" w:rsidTr="008244D6">
        <w:trPr>
          <w:trHeight w:val="340"/>
        </w:trPr>
        <w:tc>
          <w:tcPr>
            <w:tcW w:w="5103" w:type="dxa"/>
            <w:noWrap/>
            <w:vAlign w:val="center"/>
            <w:hideMark/>
          </w:tcPr>
          <w:p w14:paraId="68AF6478" w14:textId="407FB2B1" w:rsidR="00426585" w:rsidRPr="0006680D" w:rsidRDefault="00426585" w:rsidP="00426585">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 Non- Current Liabilities</w:t>
            </w:r>
          </w:p>
        </w:tc>
        <w:tc>
          <w:tcPr>
            <w:tcW w:w="851" w:type="dxa"/>
            <w:noWrap/>
            <w:vAlign w:val="center"/>
            <w:hideMark/>
          </w:tcPr>
          <w:p w14:paraId="2BAE37AC" w14:textId="0FB77433"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559A806C" w14:textId="4D6B9286"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979" w:type="dxa"/>
            <w:noWrap/>
            <w:vAlign w:val="center"/>
            <w:hideMark/>
          </w:tcPr>
          <w:p w14:paraId="233D9F41" w14:textId="79AB2F01"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426585" w:rsidRPr="0006680D" w14:paraId="471208D2" w14:textId="77777777" w:rsidTr="008244D6">
        <w:trPr>
          <w:trHeight w:val="340"/>
        </w:trPr>
        <w:tc>
          <w:tcPr>
            <w:tcW w:w="5103" w:type="dxa"/>
            <w:noWrap/>
            <w:vAlign w:val="center"/>
            <w:hideMark/>
          </w:tcPr>
          <w:p w14:paraId="14EFA36E" w14:textId="22456F36" w:rsidR="00426585" w:rsidRPr="0006680D" w:rsidRDefault="00426585" w:rsidP="00426585">
            <w:pPr>
              <w:autoSpaceDE/>
              <w:autoSpaceDN/>
              <w:spacing w:line="276" w:lineRule="auto"/>
              <w:rPr>
                <w:color w:val="000000" w:themeColor="text1"/>
                <w:sz w:val="22"/>
                <w:szCs w:val="22"/>
                <w:lang w:val="en-US"/>
              </w:rPr>
            </w:pPr>
            <w:r w:rsidRPr="0006680D">
              <w:rPr>
                <w:b/>
                <w:bCs/>
                <w:color w:val="000000" w:themeColor="text1"/>
                <w:sz w:val="22"/>
                <w:szCs w:val="22"/>
                <w:lang w:val="en-US"/>
              </w:rPr>
              <w:t>Total</w:t>
            </w:r>
            <w:r w:rsidRPr="0006680D">
              <w:rPr>
                <w:color w:val="000000" w:themeColor="text1"/>
                <w:sz w:val="22"/>
                <w:szCs w:val="22"/>
                <w:lang w:val="en-US"/>
              </w:rPr>
              <w:t xml:space="preserve"> </w:t>
            </w:r>
            <w:r w:rsidRPr="0006680D">
              <w:rPr>
                <w:b/>
                <w:bCs/>
                <w:color w:val="000000" w:themeColor="text1"/>
                <w:sz w:val="22"/>
                <w:szCs w:val="22"/>
                <w:lang w:val="en-US"/>
              </w:rPr>
              <w:t>Liabilities (B)</w:t>
            </w:r>
          </w:p>
        </w:tc>
        <w:tc>
          <w:tcPr>
            <w:tcW w:w="851" w:type="dxa"/>
            <w:noWrap/>
            <w:vAlign w:val="center"/>
            <w:hideMark/>
          </w:tcPr>
          <w:p w14:paraId="485D7CFD" w14:textId="0C6951AF"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4590E16F" w14:textId="3D94ACC3" w:rsidR="00426585" w:rsidRPr="0006680D" w:rsidRDefault="00426585" w:rsidP="00426585">
            <w:pPr>
              <w:autoSpaceDE/>
              <w:autoSpaceDN/>
              <w:spacing w:line="276" w:lineRule="auto"/>
              <w:jc w:val="center"/>
              <w:rPr>
                <w:b/>
                <w:bCs/>
                <w:color w:val="000000" w:themeColor="text1"/>
                <w:sz w:val="22"/>
                <w:szCs w:val="22"/>
                <w:lang w:val="en-US"/>
              </w:rPr>
            </w:pPr>
            <w:r w:rsidRPr="0006680D">
              <w:rPr>
                <w:b/>
                <w:color w:val="000000" w:themeColor="text1"/>
                <w:sz w:val="22"/>
                <w:szCs w:val="22"/>
                <w:lang w:val="en-US"/>
              </w:rPr>
              <w:t>xxx</w:t>
            </w:r>
          </w:p>
        </w:tc>
        <w:tc>
          <w:tcPr>
            <w:tcW w:w="1979" w:type="dxa"/>
            <w:noWrap/>
            <w:vAlign w:val="center"/>
            <w:hideMark/>
          </w:tcPr>
          <w:p w14:paraId="62252BE6" w14:textId="74B598AD"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426585" w:rsidRPr="0006680D" w14:paraId="209521D3" w14:textId="77777777" w:rsidTr="008244D6">
        <w:trPr>
          <w:trHeight w:val="340"/>
        </w:trPr>
        <w:tc>
          <w:tcPr>
            <w:tcW w:w="5103" w:type="dxa"/>
            <w:noWrap/>
            <w:vAlign w:val="center"/>
          </w:tcPr>
          <w:p w14:paraId="1A56BB77" w14:textId="77777777" w:rsidR="00426585" w:rsidRPr="0006680D" w:rsidRDefault="00426585" w:rsidP="00426585">
            <w:pPr>
              <w:autoSpaceDE/>
              <w:autoSpaceDN/>
              <w:spacing w:line="276" w:lineRule="auto"/>
              <w:rPr>
                <w:b/>
                <w:bCs/>
                <w:color w:val="000000" w:themeColor="text1"/>
                <w:sz w:val="22"/>
                <w:szCs w:val="22"/>
                <w:lang w:val="en-US"/>
              </w:rPr>
            </w:pPr>
          </w:p>
        </w:tc>
        <w:tc>
          <w:tcPr>
            <w:tcW w:w="851" w:type="dxa"/>
            <w:noWrap/>
            <w:vAlign w:val="center"/>
          </w:tcPr>
          <w:p w14:paraId="0C6274A3"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382151BB" w14:textId="77777777" w:rsidR="00426585" w:rsidRPr="0006680D" w:rsidRDefault="00426585" w:rsidP="00426585">
            <w:pPr>
              <w:autoSpaceDE/>
              <w:autoSpaceDN/>
              <w:spacing w:line="276" w:lineRule="auto"/>
              <w:jc w:val="center"/>
              <w:rPr>
                <w:b/>
                <w:bCs/>
                <w:color w:val="000000" w:themeColor="text1"/>
                <w:sz w:val="22"/>
                <w:szCs w:val="22"/>
                <w:lang w:val="en-US"/>
              </w:rPr>
            </w:pPr>
          </w:p>
        </w:tc>
        <w:tc>
          <w:tcPr>
            <w:tcW w:w="1979" w:type="dxa"/>
            <w:noWrap/>
            <w:vAlign w:val="center"/>
          </w:tcPr>
          <w:p w14:paraId="71493578" w14:textId="77777777" w:rsidR="00426585" w:rsidRPr="0006680D" w:rsidRDefault="00426585" w:rsidP="00426585">
            <w:pPr>
              <w:autoSpaceDE/>
              <w:autoSpaceDN/>
              <w:spacing w:line="276" w:lineRule="auto"/>
              <w:jc w:val="center"/>
              <w:rPr>
                <w:b/>
                <w:bCs/>
                <w:color w:val="000000" w:themeColor="text1"/>
                <w:sz w:val="22"/>
                <w:szCs w:val="22"/>
                <w:lang w:val="en-US"/>
              </w:rPr>
            </w:pPr>
          </w:p>
        </w:tc>
      </w:tr>
      <w:tr w:rsidR="00426585" w:rsidRPr="0006680D" w14:paraId="1160E203" w14:textId="77777777" w:rsidTr="008244D6">
        <w:trPr>
          <w:trHeight w:val="340"/>
        </w:trPr>
        <w:tc>
          <w:tcPr>
            <w:tcW w:w="5103" w:type="dxa"/>
            <w:noWrap/>
            <w:vAlign w:val="center"/>
            <w:hideMark/>
          </w:tcPr>
          <w:p w14:paraId="19E93A35" w14:textId="5118ECB5" w:rsidR="00426585" w:rsidRPr="0006680D" w:rsidRDefault="00426585" w:rsidP="00426585">
            <w:pPr>
              <w:autoSpaceDE/>
              <w:autoSpaceDN/>
              <w:spacing w:line="276" w:lineRule="auto"/>
              <w:rPr>
                <w:color w:val="000000" w:themeColor="text1"/>
                <w:sz w:val="22"/>
                <w:szCs w:val="22"/>
                <w:lang w:val="en-US"/>
              </w:rPr>
            </w:pPr>
            <w:r w:rsidRPr="0006680D">
              <w:rPr>
                <w:b/>
                <w:bCs/>
                <w:color w:val="000000" w:themeColor="text1"/>
                <w:sz w:val="22"/>
                <w:szCs w:val="22"/>
                <w:lang w:val="en-US"/>
              </w:rPr>
              <w:t>Net</w:t>
            </w:r>
            <w:r w:rsidRPr="0006680D">
              <w:rPr>
                <w:color w:val="000000" w:themeColor="text1"/>
                <w:sz w:val="22"/>
                <w:szCs w:val="22"/>
                <w:lang w:val="en-US"/>
              </w:rPr>
              <w:t xml:space="preserve"> </w:t>
            </w:r>
            <w:r w:rsidRPr="0006680D">
              <w:rPr>
                <w:b/>
                <w:bCs/>
                <w:color w:val="000000" w:themeColor="text1"/>
                <w:sz w:val="22"/>
                <w:szCs w:val="22"/>
                <w:lang w:val="en-US"/>
              </w:rPr>
              <w:t>Assets (A-B)</w:t>
            </w:r>
          </w:p>
        </w:tc>
        <w:tc>
          <w:tcPr>
            <w:tcW w:w="851" w:type="dxa"/>
            <w:noWrap/>
            <w:vAlign w:val="center"/>
            <w:hideMark/>
          </w:tcPr>
          <w:p w14:paraId="236AB588" w14:textId="0B644C1E"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4FC2F7AD" w14:textId="5292A218"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979" w:type="dxa"/>
            <w:noWrap/>
            <w:vAlign w:val="center"/>
          </w:tcPr>
          <w:p w14:paraId="05A47674" w14:textId="46BFC227"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426585" w:rsidRPr="0006680D" w14:paraId="1F34A89D" w14:textId="77777777" w:rsidTr="008244D6">
        <w:trPr>
          <w:trHeight w:val="340"/>
        </w:trPr>
        <w:tc>
          <w:tcPr>
            <w:tcW w:w="5103" w:type="dxa"/>
            <w:noWrap/>
            <w:vAlign w:val="center"/>
          </w:tcPr>
          <w:p w14:paraId="58357ED0" w14:textId="77777777" w:rsidR="00426585" w:rsidRPr="0006680D" w:rsidRDefault="00426585" w:rsidP="00426585">
            <w:pPr>
              <w:autoSpaceDE/>
              <w:autoSpaceDN/>
              <w:spacing w:line="276" w:lineRule="auto"/>
              <w:rPr>
                <w:b/>
                <w:bCs/>
                <w:color w:val="000000" w:themeColor="text1"/>
                <w:sz w:val="22"/>
                <w:szCs w:val="22"/>
                <w:lang w:val="en-US"/>
              </w:rPr>
            </w:pPr>
          </w:p>
        </w:tc>
        <w:tc>
          <w:tcPr>
            <w:tcW w:w="851" w:type="dxa"/>
            <w:noWrap/>
            <w:vAlign w:val="center"/>
          </w:tcPr>
          <w:p w14:paraId="174EDBAA"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474DC407" w14:textId="77777777" w:rsidR="00426585" w:rsidRPr="0006680D" w:rsidRDefault="00426585" w:rsidP="00426585">
            <w:pPr>
              <w:autoSpaceDE/>
              <w:autoSpaceDN/>
              <w:spacing w:line="276" w:lineRule="auto"/>
              <w:jc w:val="center"/>
              <w:rPr>
                <w:b/>
                <w:bCs/>
                <w:color w:val="000000" w:themeColor="text1"/>
                <w:sz w:val="22"/>
                <w:szCs w:val="22"/>
                <w:lang w:val="en-US"/>
              </w:rPr>
            </w:pPr>
          </w:p>
        </w:tc>
        <w:tc>
          <w:tcPr>
            <w:tcW w:w="1979" w:type="dxa"/>
            <w:noWrap/>
            <w:vAlign w:val="center"/>
          </w:tcPr>
          <w:p w14:paraId="0D660E06" w14:textId="77777777" w:rsidR="00426585" w:rsidRPr="0006680D" w:rsidRDefault="00426585" w:rsidP="00426585">
            <w:pPr>
              <w:autoSpaceDE/>
              <w:autoSpaceDN/>
              <w:spacing w:line="276" w:lineRule="auto"/>
              <w:jc w:val="center"/>
              <w:rPr>
                <w:b/>
                <w:bCs/>
                <w:color w:val="000000" w:themeColor="text1"/>
                <w:sz w:val="22"/>
                <w:szCs w:val="22"/>
                <w:lang w:val="en-US"/>
              </w:rPr>
            </w:pPr>
          </w:p>
        </w:tc>
      </w:tr>
      <w:tr w:rsidR="00426585" w:rsidRPr="0006680D" w14:paraId="31F48E64" w14:textId="77777777" w:rsidTr="008244D6">
        <w:trPr>
          <w:trHeight w:val="340"/>
        </w:trPr>
        <w:tc>
          <w:tcPr>
            <w:tcW w:w="5103" w:type="dxa"/>
            <w:noWrap/>
            <w:vAlign w:val="center"/>
          </w:tcPr>
          <w:p w14:paraId="47C9D4FF" w14:textId="53F98DA7" w:rsidR="00426585" w:rsidRPr="0006680D" w:rsidRDefault="00426585" w:rsidP="00426585">
            <w:pPr>
              <w:autoSpaceDE/>
              <w:autoSpaceDN/>
              <w:spacing w:line="276" w:lineRule="auto"/>
              <w:rPr>
                <w:b/>
                <w:bCs/>
                <w:color w:val="000000" w:themeColor="text1"/>
                <w:sz w:val="22"/>
                <w:szCs w:val="22"/>
                <w:lang w:val="en-US"/>
              </w:rPr>
            </w:pPr>
            <w:r w:rsidRPr="0006680D">
              <w:rPr>
                <w:b/>
                <w:bCs/>
                <w:color w:val="000000" w:themeColor="text1"/>
                <w:sz w:val="22"/>
                <w:szCs w:val="22"/>
                <w:lang w:val="en-US"/>
              </w:rPr>
              <w:t>Represented By:</w:t>
            </w:r>
          </w:p>
        </w:tc>
        <w:tc>
          <w:tcPr>
            <w:tcW w:w="851" w:type="dxa"/>
            <w:noWrap/>
            <w:vAlign w:val="center"/>
          </w:tcPr>
          <w:p w14:paraId="24FD24E3"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1E7CE1AC" w14:textId="77777777" w:rsidR="00426585" w:rsidRPr="0006680D" w:rsidRDefault="00426585" w:rsidP="00426585">
            <w:pPr>
              <w:autoSpaceDE/>
              <w:autoSpaceDN/>
              <w:spacing w:line="276" w:lineRule="auto"/>
              <w:jc w:val="center"/>
              <w:rPr>
                <w:b/>
                <w:bCs/>
                <w:color w:val="000000" w:themeColor="text1"/>
                <w:sz w:val="22"/>
                <w:szCs w:val="22"/>
                <w:lang w:val="en-US"/>
              </w:rPr>
            </w:pPr>
          </w:p>
        </w:tc>
        <w:tc>
          <w:tcPr>
            <w:tcW w:w="1979" w:type="dxa"/>
            <w:noWrap/>
            <w:vAlign w:val="center"/>
          </w:tcPr>
          <w:p w14:paraId="37EA48B8" w14:textId="77777777" w:rsidR="00426585" w:rsidRPr="0006680D" w:rsidRDefault="00426585" w:rsidP="00426585">
            <w:pPr>
              <w:autoSpaceDE/>
              <w:autoSpaceDN/>
              <w:spacing w:line="276" w:lineRule="auto"/>
              <w:jc w:val="center"/>
              <w:rPr>
                <w:b/>
                <w:bCs/>
                <w:color w:val="000000" w:themeColor="text1"/>
                <w:sz w:val="22"/>
                <w:szCs w:val="22"/>
                <w:lang w:val="en-US"/>
              </w:rPr>
            </w:pPr>
          </w:p>
        </w:tc>
      </w:tr>
      <w:tr w:rsidR="00426585" w:rsidRPr="0006680D" w14:paraId="5A9E3478" w14:textId="77777777" w:rsidTr="008244D6">
        <w:trPr>
          <w:trHeight w:val="340"/>
        </w:trPr>
        <w:tc>
          <w:tcPr>
            <w:tcW w:w="5103" w:type="dxa"/>
            <w:noWrap/>
            <w:vAlign w:val="center"/>
          </w:tcPr>
          <w:p w14:paraId="41914F6A" w14:textId="1664DE75"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eastAsia="en-GB"/>
              </w:rPr>
              <w:t>Ordinary share capital</w:t>
            </w:r>
          </w:p>
        </w:tc>
        <w:tc>
          <w:tcPr>
            <w:tcW w:w="851" w:type="dxa"/>
            <w:noWrap/>
            <w:vAlign w:val="center"/>
          </w:tcPr>
          <w:p w14:paraId="7EA070D8"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6C15F86A" w14:textId="7A52D47E"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tcPr>
          <w:p w14:paraId="21E7F491" w14:textId="0E439ECC"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648A1B43" w14:textId="77777777" w:rsidTr="008244D6">
        <w:trPr>
          <w:trHeight w:val="340"/>
        </w:trPr>
        <w:tc>
          <w:tcPr>
            <w:tcW w:w="5103" w:type="dxa"/>
            <w:noWrap/>
            <w:vAlign w:val="center"/>
            <w:hideMark/>
          </w:tcPr>
          <w:p w14:paraId="4CCB4476" w14:textId="52F01FF4"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eastAsia="en-GB"/>
              </w:rPr>
              <w:t>Revaluation reserve</w:t>
            </w:r>
            <w:r w:rsidRPr="0006680D">
              <w:rPr>
                <w:color w:val="000000" w:themeColor="text1"/>
                <w:sz w:val="22"/>
                <w:szCs w:val="22"/>
                <w:lang w:val="en-US"/>
              </w:rPr>
              <w:t xml:space="preserve"> </w:t>
            </w:r>
          </w:p>
        </w:tc>
        <w:tc>
          <w:tcPr>
            <w:tcW w:w="851" w:type="dxa"/>
            <w:noWrap/>
            <w:vAlign w:val="center"/>
            <w:hideMark/>
          </w:tcPr>
          <w:p w14:paraId="2D0E45A0" w14:textId="21C8C982"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1791CE0A" w14:textId="56AEE2E7"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4F9A10FA" w14:textId="532FBAA5"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20537C33" w14:textId="77777777" w:rsidTr="008244D6">
        <w:trPr>
          <w:trHeight w:val="340"/>
        </w:trPr>
        <w:tc>
          <w:tcPr>
            <w:tcW w:w="5103" w:type="dxa"/>
            <w:noWrap/>
            <w:vAlign w:val="center"/>
            <w:hideMark/>
          </w:tcPr>
          <w:p w14:paraId="2144CE61" w14:textId="1925B8F4"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Accumulated Surplus</w:t>
            </w:r>
          </w:p>
        </w:tc>
        <w:tc>
          <w:tcPr>
            <w:tcW w:w="851" w:type="dxa"/>
            <w:noWrap/>
            <w:vAlign w:val="center"/>
            <w:hideMark/>
          </w:tcPr>
          <w:p w14:paraId="67AE2E6F" w14:textId="2313E64C"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2038584E" w14:textId="3A27448E"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2CA0651B" w14:textId="2D063DFD"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633229B6" w14:textId="77777777" w:rsidTr="008244D6">
        <w:trPr>
          <w:trHeight w:val="340"/>
        </w:trPr>
        <w:tc>
          <w:tcPr>
            <w:tcW w:w="5103" w:type="dxa"/>
            <w:noWrap/>
            <w:vAlign w:val="center"/>
            <w:hideMark/>
          </w:tcPr>
          <w:p w14:paraId="3DD07DA1" w14:textId="19734D61" w:rsidR="00426585" w:rsidRPr="0006680D" w:rsidRDefault="00426585" w:rsidP="00426585">
            <w:pPr>
              <w:autoSpaceDE/>
              <w:autoSpaceDN/>
              <w:spacing w:line="276" w:lineRule="auto"/>
              <w:rPr>
                <w:color w:val="000000" w:themeColor="text1"/>
                <w:sz w:val="22"/>
                <w:szCs w:val="22"/>
                <w:lang w:val="en-US"/>
              </w:rPr>
            </w:pPr>
            <w:r w:rsidRPr="0006680D">
              <w:rPr>
                <w:color w:val="000000" w:themeColor="text1"/>
                <w:sz w:val="22"/>
                <w:szCs w:val="22"/>
                <w:lang w:val="en-US"/>
              </w:rPr>
              <w:t>Capital fund</w:t>
            </w:r>
          </w:p>
        </w:tc>
        <w:tc>
          <w:tcPr>
            <w:tcW w:w="851" w:type="dxa"/>
            <w:noWrap/>
            <w:vAlign w:val="center"/>
            <w:hideMark/>
          </w:tcPr>
          <w:p w14:paraId="02705FCF" w14:textId="05FECF7A"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hideMark/>
          </w:tcPr>
          <w:p w14:paraId="2C184544" w14:textId="0D0C5056"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979" w:type="dxa"/>
            <w:noWrap/>
            <w:vAlign w:val="center"/>
            <w:hideMark/>
          </w:tcPr>
          <w:p w14:paraId="3A261CF8" w14:textId="42A3703C" w:rsidR="00426585" w:rsidRPr="0006680D" w:rsidRDefault="00426585" w:rsidP="0042658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426585" w:rsidRPr="0006680D" w14:paraId="50EE452F" w14:textId="77777777" w:rsidTr="008244D6">
        <w:trPr>
          <w:trHeight w:val="340"/>
        </w:trPr>
        <w:tc>
          <w:tcPr>
            <w:tcW w:w="5103" w:type="dxa"/>
            <w:noWrap/>
            <w:vAlign w:val="center"/>
          </w:tcPr>
          <w:p w14:paraId="7AA36328" w14:textId="18C197F0" w:rsidR="00426585" w:rsidRPr="0006680D" w:rsidRDefault="00426585" w:rsidP="00426585">
            <w:pPr>
              <w:autoSpaceDE/>
              <w:autoSpaceDN/>
              <w:spacing w:line="276" w:lineRule="auto"/>
              <w:rPr>
                <w:b/>
                <w:bCs/>
                <w:color w:val="000000" w:themeColor="text1"/>
                <w:sz w:val="22"/>
                <w:szCs w:val="22"/>
                <w:lang w:val="en-US"/>
              </w:rPr>
            </w:pPr>
            <w:r w:rsidRPr="0006680D">
              <w:rPr>
                <w:b/>
                <w:bCs/>
                <w:color w:val="000000" w:themeColor="text1"/>
                <w:sz w:val="22"/>
                <w:szCs w:val="22"/>
                <w:lang w:val="en-US"/>
              </w:rPr>
              <w:t>Net Assets</w:t>
            </w:r>
          </w:p>
        </w:tc>
        <w:tc>
          <w:tcPr>
            <w:tcW w:w="851" w:type="dxa"/>
            <w:noWrap/>
            <w:vAlign w:val="center"/>
          </w:tcPr>
          <w:p w14:paraId="691FF0F0" w14:textId="77777777" w:rsidR="00426585" w:rsidRPr="0006680D" w:rsidRDefault="00426585" w:rsidP="00426585">
            <w:pPr>
              <w:autoSpaceDE/>
              <w:autoSpaceDN/>
              <w:spacing w:line="276" w:lineRule="auto"/>
              <w:jc w:val="center"/>
              <w:rPr>
                <w:color w:val="000000" w:themeColor="text1"/>
                <w:sz w:val="22"/>
                <w:szCs w:val="22"/>
                <w:lang w:val="en-US"/>
              </w:rPr>
            </w:pPr>
          </w:p>
        </w:tc>
        <w:tc>
          <w:tcPr>
            <w:tcW w:w="1979" w:type="dxa"/>
            <w:noWrap/>
            <w:vAlign w:val="center"/>
          </w:tcPr>
          <w:p w14:paraId="096B0753" w14:textId="4E465CCE"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979" w:type="dxa"/>
            <w:noWrap/>
            <w:vAlign w:val="center"/>
          </w:tcPr>
          <w:p w14:paraId="6A04B059" w14:textId="6D2F81D6" w:rsidR="00426585" w:rsidRPr="0006680D" w:rsidRDefault="00426585" w:rsidP="0042658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74AC14ED" w14:textId="77777777" w:rsidR="00E85F3F" w:rsidRPr="0006680D" w:rsidRDefault="00E85F3F" w:rsidP="00E85F3F">
      <w:pPr>
        <w:spacing w:line="360" w:lineRule="auto"/>
        <w:jc w:val="both"/>
        <w:rPr>
          <w:color w:val="000000" w:themeColor="text1"/>
          <w:sz w:val="10"/>
          <w:szCs w:val="10"/>
          <w:lang w:val="en-US"/>
        </w:rPr>
      </w:pPr>
    </w:p>
    <w:p w14:paraId="6009066B" w14:textId="77777777" w:rsidR="001D4F1A" w:rsidRPr="0006680D" w:rsidRDefault="001D4F1A" w:rsidP="001D4F1A">
      <w:pPr>
        <w:spacing w:after="240" w:line="276" w:lineRule="auto"/>
        <w:jc w:val="both"/>
        <w:rPr>
          <w:color w:val="000000" w:themeColor="text1"/>
          <w:lang w:val="en-US"/>
        </w:rPr>
      </w:pPr>
      <w:r w:rsidRPr="0006680D">
        <w:rPr>
          <w:color w:val="000000" w:themeColor="text1"/>
        </w:rPr>
        <w:t xml:space="preserve">The notes set out on pages xxx to xxx form an integral part of these Financial Statements. </w:t>
      </w:r>
      <w:r w:rsidRPr="0006680D">
        <w:rPr>
          <w:color w:val="000000" w:themeColor="text1"/>
          <w:lang w:val="en-US"/>
        </w:rPr>
        <w:t>The Financial Statements set out on pages xxx to xxx were signed by:</w:t>
      </w:r>
    </w:p>
    <w:p w14:paraId="2B579A54" w14:textId="77777777" w:rsidR="008244D6" w:rsidRPr="0006680D" w:rsidRDefault="008244D6" w:rsidP="00E85F3F">
      <w:pPr>
        <w:spacing w:line="360" w:lineRule="auto"/>
        <w:jc w:val="both"/>
        <w:rPr>
          <w:color w:val="000000" w:themeColor="text1"/>
          <w:sz w:val="22"/>
          <w:szCs w:val="22"/>
          <w:lang w:val="en-US"/>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2"/>
        <w:gridCol w:w="3213"/>
        <w:gridCol w:w="3213"/>
      </w:tblGrid>
      <w:tr w:rsidR="0006680D" w:rsidRPr="0006680D" w14:paraId="313CB4D5" w14:textId="77777777">
        <w:trPr>
          <w:trHeight w:val="283"/>
        </w:trPr>
        <w:tc>
          <w:tcPr>
            <w:tcW w:w="3212" w:type="dxa"/>
          </w:tcPr>
          <w:p w14:paraId="4FA9758F"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w:t>
            </w:r>
          </w:p>
        </w:tc>
        <w:tc>
          <w:tcPr>
            <w:tcW w:w="3213" w:type="dxa"/>
          </w:tcPr>
          <w:p w14:paraId="330FDC6C"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w:t>
            </w:r>
          </w:p>
        </w:tc>
        <w:tc>
          <w:tcPr>
            <w:tcW w:w="3213" w:type="dxa"/>
          </w:tcPr>
          <w:p w14:paraId="0287DD2D"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w:t>
            </w:r>
          </w:p>
        </w:tc>
      </w:tr>
      <w:tr w:rsidR="0006680D" w:rsidRPr="0006680D" w14:paraId="7A217456" w14:textId="77777777">
        <w:trPr>
          <w:trHeight w:val="283"/>
        </w:trPr>
        <w:tc>
          <w:tcPr>
            <w:tcW w:w="3212" w:type="dxa"/>
          </w:tcPr>
          <w:p w14:paraId="00F20CAD"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Name:</w:t>
            </w:r>
          </w:p>
        </w:tc>
        <w:tc>
          <w:tcPr>
            <w:tcW w:w="3213" w:type="dxa"/>
          </w:tcPr>
          <w:p w14:paraId="60DD034A"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Name:</w:t>
            </w:r>
          </w:p>
        </w:tc>
        <w:tc>
          <w:tcPr>
            <w:tcW w:w="3213" w:type="dxa"/>
          </w:tcPr>
          <w:p w14:paraId="19D421CD"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Name:</w:t>
            </w:r>
          </w:p>
        </w:tc>
      </w:tr>
      <w:tr w:rsidR="0006680D" w:rsidRPr="0006680D" w14:paraId="1637820C" w14:textId="77777777">
        <w:trPr>
          <w:trHeight w:val="283"/>
        </w:trPr>
        <w:tc>
          <w:tcPr>
            <w:tcW w:w="3212" w:type="dxa"/>
          </w:tcPr>
          <w:p w14:paraId="7078F04A"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Chairman of the Board</w:t>
            </w:r>
          </w:p>
        </w:tc>
        <w:tc>
          <w:tcPr>
            <w:tcW w:w="3213" w:type="dxa"/>
          </w:tcPr>
          <w:p w14:paraId="6AA73A0C"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Accounting Officer</w:t>
            </w:r>
          </w:p>
        </w:tc>
        <w:tc>
          <w:tcPr>
            <w:tcW w:w="3213" w:type="dxa"/>
          </w:tcPr>
          <w:p w14:paraId="2C6ABF3E" w14:textId="77777777" w:rsidR="005D2E46" w:rsidRPr="0006680D" w:rsidRDefault="005D2E46">
            <w:pPr>
              <w:spacing w:line="360" w:lineRule="auto"/>
              <w:jc w:val="both"/>
              <w:rPr>
                <w:b/>
                <w:bCs/>
                <w:color w:val="000000" w:themeColor="text1"/>
                <w:lang w:val="en-US"/>
              </w:rPr>
            </w:pPr>
            <w:r w:rsidRPr="0006680D">
              <w:rPr>
                <w:b/>
                <w:bCs/>
                <w:color w:val="000000" w:themeColor="text1"/>
                <w:lang w:val="en-US"/>
              </w:rPr>
              <w:t>Head of Finance</w:t>
            </w:r>
          </w:p>
        </w:tc>
      </w:tr>
      <w:tr w:rsidR="0006680D" w:rsidRPr="0006680D" w14:paraId="16A4816E" w14:textId="77777777">
        <w:trPr>
          <w:trHeight w:val="283"/>
        </w:trPr>
        <w:tc>
          <w:tcPr>
            <w:tcW w:w="3212" w:type="dxa"/>
          </w:tcPr>
          <w:p w14:paraId="6A84B5A3" w14:textId="77777777" w:rsidR="005D2E46" w:rsidRPr="0006680D" w:rsidRDefault="005D2E46">
            <w:pPr>
              <w:spacing w:line="360" w:lineRule="auto"/>
              <w:jc w:val="both"/>
              <w:rPr>
                <w:b/>
                <w:bCs/>
                <w:color w:val="000000" w:themeColor="text1"/>
              </w:rPr>
            </w:pPr>
          </w:p>
        </w:tc>
        <w:tc>
          <w:tcPr>
            <w:tcW w:w="3213" w:type="dxa"/>
          </w:tcPr>
          <w:p w14:paraId="00391FA9" w14:textId="77777777" w:rsidR="005D2E46" w:rsidRPr="0006680D" w:rsidRDefault="005D2E46">
            <w:pPr>
              <w:spacing w:line="360" w:lineRule="auto"/>
              <w:jc w:val="both"/>
              <w:rPr>
                <w:b/>
                <w:bCs/>
                <w:color w:val="000000" w:themeColor="text1"/>
              </w:rPr>
            </w:pPr>
          </w:p>
        </w:tc>
        <w:tc>
          <w:tcPr>
            <w:tcW w:w="3213" w:type="dxa"/>
          </w:tcPr>
          <w:p w14:paraId="2A804A06" w14:textId="77777777" w:rsidR="005D2E46" w:rsidRPr="0006680D" w:rsidRDefault="005D2E46">
            <w:pPr>
              <w:spacing w:line="360" w:lineRule="auto"/>
              <w:jc w:val="both"/>
              <w:rPr>
                <w:b/>
                <w:bCs/>
                <w:color w:val="000000" w:themeColor="text1"/>
              </w:rPr>
            </w:pPr>
            <w:r w:rsidRPr="0006680D">
              <w:rPr>
                <w:b/>
                <w:bCs/>
                <w:color w:val="000000" w:themeColor="text1"/>
              </w:rPr>
              <w:t>ICPAK M/No:</w:t>
            </w:r>
          </w:p>
        </w:tc>
      </w:tr>
      <w:tr w:rsidR="005D2E46" w:rsidRPr="0006680D" w14:paraId="4AFAC933" w14:textId="77777777">
        <w:trPr>
          <w:trHeight w:val="283"/>
        </w:trPr>
        <w:tc>
          <w:tcPr>
            <w:tcW w:w="3212" w:type="dxa"/>
          </w:tcPr>
          <w:p w14:paraId="40061222" w14:textId="77777777" w:rsidR="005D2E46" w:rsidRPr="0006680D" w:rsidRDefault="005D2E46">
            <w:pPr>
              <w:spacing w:line="360" w:lineRule="auto"/>
              <w:jc w:val="both"/>
              <w:rPr>
                <w:b/>
                <w:bCs/>
                <w:color w:val="000000" w:themeColor="text1"/>
                <w:lang w:val="en-US"/>
              </w:rPr>
            </w:pPr>
            <w:r w:rsidRPr="0006680D">
              <w:rPr>
                <w:b/>
                <w:bCs/>
                <w:color w:val="000000" w:themeColor="text1"/>
              </w:rPr>
              <w:t>Date</w:t>
            </w:r>
            <w:r w:rsidRPr="0006680D">
              <w:rPr>
                <w:b/>
                <w:bCs/>
                <w:color w:val="000000" w:themeColor="text1"/>
              </w:rPr>
              <w:tab/>
            </w:r>
          </w:p>
        </w:tc>
        <w:tc>
          <w:tcPr>
            <w:tcW w:w="3213" w:type="dxa"/>
          </w:tcPr>
          <w:p w14:paraId="43F26C88" w14:textId="77777777" w:rsidR="005D2E46" w:rsidRPr="0006680D" w:rsidRDefault="005D2E46">
            <w:pPr>
              <w:spacing w:line="360" w:lineRule="auto"/>
              <w:jc w:val="both"/>
              <w:rPr>
                <w:b/>
                <w:bCs/>
                <w:color w:val="000000" w:themeColor="text1"/>
                <w:lang w:val="en-US"/>
              </w:rPr>
            </w:pPr>
            <w:r w:rsidRPr="0006680D">
              <w:rPr>
                <w:b/>
                <w:bCs/>
                <w:color w:val="000000" w:themeColor="text1"/>
              </w:rPr>
              <w:t>Date</w:t>
            </w:r>
            <w:r w:rsidRPr="0006680D">
              <w:rPr>
                <w:b/>
                <w:bCs/>
                <w:color w:val="000000" w:themeColor="text1"/>
              </w:rPr>
              <w:tab/>
            </w:r>
          </w:p>
        </w:tc>
        <w:tc>
          <w:tcPr>
            <w:tcW w:w="3213" w:type="dxa"/>
          </w:tcPr>
          <w:p w14:paraId="463A7080" w14:textId="77777777" w:rsidR="005D2E46" w:rsidRPr="0006680D" w:rsidRDefault="005D2E46">
            <w:pPr>
              <w:spacing w:line="360" w:lineRule="auto"/>
              <w:jc w:val="both"/>
              <w:rPr>
                <w:b/>
                <w:bCs/>
                <w:color w:val="000000" w:themeColor="text1"/>
                <w:lang w:val="en-US"/>
              </w:rPr>
            </w:pPr>
            <w:r w:rsidRPr="0006680D">
              <w:rPr>
                <w:b/>
                <w:bCs/>
                <w:color w:val="000000" w:themeColor="text1"/>
              </w:rPr>
              <w:t>Date</w:t>
            </w:r>
            <w:r w:rsidRPr="0006680D">
              <w:rPr>
                <w:b/>
                <w:bCs/>
                <w:color w:val="000000" w:themeColor="text1"/>
              </w:rPr>
              <w:tab/>
            </w:r>
          </w:p>
        </w:tc>
      </w:tr>
    </w:tbl>
    <w:p w14:paraId="4BBD9BD2" w14:textId="00F500DB" w:rsidR="00270CF1" w:rsidRPr="0006680D" w:rsidRDefault="00270CF1" w:rsidP="00B2787A">
      <w:pPr>
        <w:spacing w:line="360" w:lineRule="auto"/>
        <w:jc w:val="both"/>
        <w:rPr>
          <w:color w:val="000000" w:themeColor="text1"/>
          <w:lang w:val="en-US"/>
        </w:rPr>
      </w:pPr>
    </w:p>
    <w:p w14:paraId="522E808A" w14:textId="5D0603B3" w:rsidR="004270EA" w:rsidRPr="0006680D" w:rsidRDefault="004270EA" w:rsidP="00B2787A">
      <w:pPr>
        <w:spacing w:line="360" w:lineRule="auto"/>
        <w:jc w:val="both"/>
        <w:rPr>
          <w:color w:val="000000" w:themeColor="text1"/>
          <w:lang w:val="en-US"/>
        </w:rPr>
      </w:pPr>
    </w:p>
    <w:p w14:paraId="65660450" w14:textId="15C05372" w:rsidR="004270EA" w:rsidRPr="0006680D" w:rsidRDefault="004270EA" w:rsidP="00B2787A">
      <w:pPr>
        <w:spacing w:line="360" w:lineRule="auto"/>
        <w:jc w:val="both"/>
        <w:rPr>
          <w:color w:val="000000" w:themeColor="text1"/>
          <w:lang w:val="en-US"/>
        </w:rPr>
      </w:pPr>
    </w:p>
    <w:p w14:paraId="7E655A57" w14:textId="77777777" w:rsidR="00E85F3F" w:rsidRPr="0006680D" w:rsidRDefault="00E85F3F" w:rsidP="00541E6C">
      <w:pPr>
        <w:spacing w:line="360" w:lineRule="auto"/>
        <w:ind w:left="-450" w:firstLine="450"/>
        <w:jc w:val="both"/>
        <w:rPr>
          <w:color w:val="000000" w:themeColor="text1"/>
        </w:rPr>
      </w:pPr>
    </w:p>
    <w:p w14:paraId="3BA56066" w14:textId="67C7FDED" w:rsidR="00E85F3F" w:rsidRPr="0006680D" w:rsidRDefault="00E85F3F" w:rsidP="00541E6C">
      <w:pPr>
        <w:spacing w:line="360" w:lineRule="auto"/>
        <w:ind w:left="-450" w:firstLine="450"/>
        <w:jc w:val="both"/>
        <w:rPr>
          <w:color w:val="000000" w:themeColor="text1"/>
        </w:rPr>
        <w:sectPr w:rsidR="00E85F3F" w:rsidRPr="0006680D" w:rsidSect="00040938">
          <w:pgSz w:w="12240" w:h="15840" w:code="1"/>
          <w:pgMar w:top="864" w:right="1152" w:bottom="720" w:left="1440" w:header="289" w:footer="142" w:gutter="0"/>
          <w:cols w:space="720"/>
          <w:titlePg/>
        </w:sectPr>
      </w:pPr>
    </w:p>
    <w:p w14:paraId="4C75BE7B" w14:textId="4C4DD5CF" w:rsidR="00501B79" w:rsidRPr="0006680D" w:rsidRDefault="00541E6C" w:rsidP="00D26DF1">
      <w:pPr>
        <w:pStyle w:val="Heading1"/>
        <w:numPr>
          <w:ilvl w:val="0"/>
          <w:numId w:val="21"/>
        </w:numPr>
        <w:tabs>
          <w:tab w:val="left" w:pos="450"/>
        </w:tabs>
        <w:spacing w:line="360" w:lineRule="auto"/>
        <w:ind w:left="450"/>
        <w:jc w:val="both"/>
        <w:rPr>
          <w:color w:val="000000" w:themeColor="text1"/>
        </w:rPr>
      </w:pPr>
      <w:bookmarkStart w:id="30" w:name="_Toc138945735"/>
      <w:r w:rsidRPr="0006680D">
        <w:rPr>
          <w:color w:val="000000" w:themeColor="text1"/>
        </w:rPr>
        <w:lastRenderedPageBreak/>
        <w:t xml:space="preserve"> </w:t>
      </w:r>
      <w:bookmarkStart w:id="31" w:name="_Toc233525428"/>
      <w:r w:rsidR="00E50935" w:rsidRPr="0006680D">
        <w:rPr>
          <w:color w:val="000000" w:themeColor="text1"/>
        </w:rPr>
        <w:t xml:space="preserve">Statement </w:t>
      </w:r>
      <w:r w:rsidR="00192796" w:rsidRPr="0006680D">
        <w:rPr>
          <w:color w:val="000000" w:themeColor="text1"/>
        </w:rPr>
        <w:t>of</w:t>
      </w:r>
      <w:r w:rsidR="00B923A5" w:rsidRPr="0006680D">
        <w:rPr>
          <w:color w:val="000000" w:themeColor="text1"/>
        </w:rPr>
        <w:t xml:space="preserve"> Changes i</w:t>
      </w:r>
      <w:r w:rsidR="00E50935" w:rsidRPr="0006680D">
        <w:rPr>
          <w:color w:val="000000" w:themeColor="text1"/>
        </w:rPr>
        <w:t xml:space="preserve">n Net Assets </w:t>
      </w:r>
      <w:r w:rsidR="00B923A5" w:rsidRPr="0006680D">
        <w:rPr>
          <w:bCs/>
          <w:color w:val="000000" w:themeColor="text1"/>
        </w:rPr>
        <w:t>for the year e</w:t>
      </w:r>
      <w:r w:rsidR="00E50935" w:rsidRPr="0006680D">
        <w:rPr>
          <w:bCs/>
          <w:color w:val="000000" w:themeColor="text1"/>
        </w:rPr>
        <w:t>nded 30 June 20</w:t>
      </w:r>
      <w:r w:rsidR="002F1C90" w:rsidRPr="0006680D">
        <w:rPr>
          <w:bCs/>
          <w:color w:val="000000" w:themeColor="text1"/>
        </w:rPr>
        <w:t>xx</w:t>
      </w:r>
      <w:bookmarkEnd w:id="30"/>
      <w:bookmarkEnd w:id="31"/>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673"/>
        <w:gridCol w:w="1223"/>
        <w:gridCol w:w="1224"/>
        <w:gridCol w:w="1223"/>
        <w:gridCol w:w="1224"/>
        <w:gridCol w:w="1223"/>
        <w:gridCol w:w="1224"/>
        <w:gridCol w:w="1224"/>
      </w:tblGrid>
      <w:tr w:rsidR="0006680D" w:rsidRPr="0006680D" w14:paraId="0A156C63" w14:textId="77777777" w:rsidTr="00D0447E">
        <w:trPr>
          <w:trHeight w:val="510"/>
          <w:tblHeader/>
        </w:trPr>
        <w:tc>
          <w:tcPr>
            <w:tcW w:w="4673" w:type="dxa"/>
            <w:shd w:val="clear" w:color="auto" w:fill="0070C0"/>
            <w:vAlign w:val="center"/>
          </w:tcPr>
          <w:p w14:paraId="5C194F32" w14:textId="232A07F7" w:rsidR="00E50935" w:rsidRPr="0006680D" w:rsidRDefault="007136F1" w:rsidP="00040806">
            <w:pPr>
              <w:autoSpaceDE/>
              <w:autoSpaceDN/>
              <w:spacing w:line="276" w:lineRule="auto"/>
              <w:contextualSpacing/>
              <w:rPr>
                <w:b/>
                <w:bCs/>
                <w:color w:val="000000" w:themeColor="text1"/>
                <w:sz w:val="22"/>
                <w:szCs w:val="22"/>
                <w:lang w:eastAsia="en-GB"/>
              </w:rPr>
            </w:pPr>
            <w:r w:rsidRPr="0006680D">
              <w:rPr>
                <w:b/>
                <w:bCs/>
                <w:color w:val="000000" w:themeColor="text1"/>
                <w:sz w:val="22"/>
                <w:szCs w:val="22"/>
                <w:lang w:eastAsia="en-GB"/>
              </w:rPr>
              <w:t>Description</w:t>
            </w:r>
          </w:p>
        </w:tc>
        <w:tc>
          <w:tcPr>
            <w:tcW w:w="1223" w:type="dxa"/>
            <w:shd w:val="clear" w:color="auto" w:fill="0070C0"/>
            <w:vAlign w:val="center"/>
            <w:hideMark/>
          </w:tcPr>
          <w:p w14:paraId="52001B30" w14:textId="68B690A0" w:rsidR="00E50935" w:rsidRPr="0006680D" w:rsidRDefault="00E50935" w:rsidP="00D0447E">
            <w:pPr>
              <w:autoSpaceDE/>
              <w:autoSpaceDN/>
              <w:spacing w:line="276" w:lineRule="auto"/>
              <w:contextualSpacing/>
              <w:jc w:val="center"/>
              <w:rPr>
                <w:b/>
                <w:bCs/>
                <w:color w:val="000000" w:themeColor="text1"/>
                <w:sz w:val="20"/>
                <w:szCs w:val="20"/>
                <w:lang w:eastAsia="en-GB"/>
              </w:rPr>
            </w:pPr>
            <w:r w:rsidRPr="0006680D">
              <w:rPr>
                <w:b/>
                <w:bCs/>
                <w:color w:val="000000" w:themeColor="text1"/>
                <w:sz w:val="20"/>
                <w:szCs w:val="20"/>
                <w:lang w:eastAsia="en-GB"/>
              </w:rPr>
              <w:t>Ordinary share capital</w:t>
            </w:r>
          </w:p>
        </w:tc>
        <w:tc>
          <w:tcPr>
            <w:tcW w:w="1224" w:type="dxa"/>
            <w:shd w:val="clear" w:color="auto" w:fill="0070C0"/>
            <w:vAlign w:val="center"/>
            <w:hideMark/>
          </w:tcPr>
          <w:p w14:paraId="691FDB19" w14:textId="77777777" w:rsidR="00E50935" w:rsidRPr="0006680D" w:rsidRDefault="00E50935" w:rsidP="00D0447E">
            <w:pPr>
              <w:autoSpaceDE/>
              <w:autoSpaceDN/>
              <w:spacing w:line="276" w:lineRule="auto"/>
              <w:contextualSpacing/>
              <w:jc w:val="center"/>
              <w:rPr>
                <w:b/>
                <w:bCs/>
                <w:color w:val="000000" w:themeColor="text1"/>
                <w:sz w:val="20"/>
                <w:szCs w:val="20"/>
                <w:lang w:eastAsia="en-GB"/>
              </w:rPr>
            </w:pPr>
            <w:r w:rsidRPr="0006680D">
              <w:rPr>
                <w:b/>
                <w:bCs/>
                <w:color w:val="000000" w:themeColor="text1"/>
                <w:sz w:val="20"/>
                <w:szCs w:val="20"/>
                <w:lang w:eastAsia="en-GB"/>
              </w:rPr>
              <w:t>Revaluation reserve</w:t>
            </w:r>
          </w:p>
        </w:tc>
        <w:tc>
          <w:tcPr>
            <w:tcW w:w="1223" w:type="dxa"/>
            <w:shd w:val="clear" w:color="auto" w:fill="0070C0"/>
            <w:vAlign w:val="center"/>
            <w:hideMark/>
          </w:tcPr>
          <w:p w14:paraId="0625460C" w14:textId="77777777" w:rsidR="00E50935" w:rsidRPr="0006680D" w:rsidRDefault="00E50935" w:rsidP="00D0447E">
            <w:pPr>
              <w:autoSpaceDE/>
              <w:autoSpaceDN/>
              <w:spacing w:line="276" w:lineRule="auto"/>
              <w:contextualSpacing/>
              <w:jc w:val="center"/>
              <w:rPr>
                <w:b/>
                <w:bCs/>
                <w:color w:val="000000" w:themeColor="text1"/>
                <w:sz w:val="20"/>
                <w:szCs w:val="20"/>
                <w:lang w:eastAsia="en-GB"/>
              </w:rPr>
            </w:pPr>
            <w:r w:rsidRPr="0006680D">
              <w:rPr>
                <w:b/>
                <w:bCs/>
                <w:color w:val="000000" w:themeColor="text1"/>
                <w:sz w:val="20"/>
                <w:szCs w:val="20"/>
                <w:lang w:eastAsia="en-GB"/>
              </w:rPr>
              <w:t>Fair value adjustment reserve</w:t>
            </w:r>
          </w:p>
        </w:tc>
        <w:tc>
          <w:tcPr>
            <w:tcW w:w="1224" w:type="dxa"/>
            <w:shd w:val="clear" w:color="auto" w:fill="0070C0"/>
            <w:vAlign w:val="center"/>
            <w:hideMark/>
          </w:tcPr>
          <w:p w14:paraId="5EFCE66A" w14:textId="60CE892B" w:rsidR="00E50935" w:rsidRPr="0006680D" w:rsidRDefault="000D04AB" w:rsidP="00D0447E">
            <w:pPr>
              <w:autoSpaceDE/>
              <w:autoSpaceDN/>
              <w:spacing w:line="276" w:lineRule="auto"/>
              <w:contextualSpacing/>
              <w:jc w:val="center"/>
              <w:rPr>
                <w:b/>
                <w:bCs/>
                <w:color w:val="000000" w:themeColor="text1"/>
                <w:sz w:val="20"/>
                <w:szCs w:val="20"/>
                <w:lang w:eastAsia="en-GB"/>
              </w:rPr>
            </w:pPr>
            <w:r w:rsidRPr="0006680D">
              <w:rPr>
                <w:b/>
                <w:bCs/>
                <w:color w:val="000000" w:themeColor="text1"/>
                <w:sz w:val="20"/>
                <w:szCs w:val="20"/>
                <w:lang w:eastAsia="en-GB"/>
              </w:rPr>
              <w:t>Accumulated Surplus</w:t>
            </w:r>
          </w:p>
        </w:tc>
        <w:tc>
          <w:tcPr>
            <w:tcW w:w="1223" w:type="dxa"/>
            <w:shd w:val="clear" w:color="auto" w:fill="0070C0"/>
            <w:vAlign w:val="center"/>
            <w:hideMark/>
          </w:tcPr>
          <w:p w14:paraId="27206938" w14:textId="77777777" w:rsidR="00E50935" w:rsidRPr="0006680D" w:rsidRDefault="00E50935" w:rsidP="00D0447E">
            <w:pPr>
              <w:autoSpaceDE/>
              <w:autoSpaceDN/>
              <w:spacing w:line="276" w:lineRule="auto"/>
              <w:contextualSpacing/>
              <w:jc w:val="center"/>
              <w:rPr>
                <w:b/>
                <w:bCs/>
                <w:color w:val="000000" w:themeColor="text1"/>
                <w:sz w:val="20"/>
                <w:szCs w:val="20"/>
                <w:lang w:eastAsia="en-GB"/>
              </w:rPr>
            </w:pPr>
            <w:r w:rsidRPr="0006680D">
              <w:rPr>
                <w:b/>
                <w:bCs/>
                <w:color w:val="000000" w:themeColor="text1"/>
                <w:sz w:val="20"/>
                <w:szCs w:val="20"/>
                <w:lang w:eastAsia="en-GB"/>
              </w:rPr>
              <w:t>Proposed dividends</w:t>
            </w:r>
          </w:p>
        </w:tc>
        <w:tc>
          <w:tcPr>
            <w:tcW w:w="1224" w:type="dxa"/>
            <w:shd w:val="clear" w:color="auto" w:fill="0070C0"/>
            <w:vAlign w:val="center"/>
          </w:tcPr>
          <w:p w14:paraId="217154B9" w14:textId="77777777" w:rsidR="00E50935" w:rsidRPr="0006680D" w:rsidRDefault="00E50935" w:rsidP="00D0447E">
            <w:pPr>
              <w:autoSpaceDE/>
              <w:autoSpaceDN/>
              <w:spacing w:line="276" w:lineRule="auto"/>
              <w:contextualSpacing/>
              <w:jc w:val="center"/>
              <w:rPr>
                <w:b/>
                <w:bCs/>
                <w:color w:val="000000" w:themeColor="text1"/>
                <w:sz w:val="20"/>
                <w:szCs w:val="20"/>
                <w:lang w:eastAsia="en-GB"/>
              </w:rPr>
            </w:pPr>
            <w:r w:rsidRPr="0006680D">
              <w:rPr>
                <w:b/>
                <w:bCs/>
                <w:color w:val="000000" w:themeColor="text1"/>
                <w:sz w:val="20"/>
                <w:szCs w:val="20"/>
                <w:lang w:eastAsia="en-GB"/>
              </w:rPr>
              <w:t>Capital/</w:t>
            </w:r>
          </w:p>
          <w:p w14:paraId="13CC0CB5" w14:textId="77777777" w:rsidR="00E50935" w:rsidRPr="0006680D" w:rsidRDefault="00E50935" w:rsidP="00D0447E">
            <w:pPr>
              <w:autoSpaceDE/>
              <w:autoSpaceDN/>
              <w:spacing w:line="276" w:lineRule="auto"/>
              <w:contextualSpacing/>
              <w:jc w:val="center"/>
              <w:rPr>
                <w:b/>
                <w:bCs/>
                <w:color w:val="000000" w:themeColor="text1"/>
                <w:sz w:val="20"/>
                <w:szCs w:val="20"/>
                <w:lang w:eastAsia="en-GB"/>
              </w:rPr>
            </w:pPr>
            <w:r w:rsidRPr="0006680D">
              <w:rPr>
                <w:b/>
                <w:bCs/>
                <w:color w:val="000000" w:themeColor="text1"/>
                <w:sz w:val="20"/>
                <w:szCs w:val="20"/>
                <w:lang w:eastAsia="en-GB"/>
              </w:rPr>
              <w:t>Development Grants/Fund</w:t>
            </w:r>
          </w:p>
        </w:tc>
        <w:tc>
          <w:tcPr>
            <w:tcW w:w="1224" w:type="dxa"/>
            <w:shd w:val="clear" w:color="auto" w:fill="0070C0"/>
            <w:vAlign w:val="center"/>
            <w:hideMark/>
          </w:tcPr>
          <w:p w14:paraId="16104AE2" w14:textId="77777777" w:rsidR="00E50935" w:rsidRPr="0006680D" w:rsidRDefault="00E50935" w:rsidP="00D0447E">
            <w:pPr>
              <w:autoSpaceDE/>
              <w:autoSpaceDN/>
              <w:spacing w:line="276" w:lineRule="auto"/>
              <w:jc w:val="center"/>
              <w:rPr>
                <w:b/>
                <w:bCs/>
                <w:color w:val="000000" w:themeColor="text1"/>
                <w:sz w:val="20"/>
                <w:szCs w:val="20"/>
                <w:lang w:eastAsia="en-GB"/>
              </w:rPr>
            </w:pPr>
            <w:r w:rsidRPr="0006680D">
              <w:rPr>
                <w:b/>
                <w:bCs/>
                <w:color w:val="000000" w:themeColor="text1"/>
                <w:sz w:val="20"/>
                <w:szCs w:val="20"/>
                <w:lang w:eastAsia="en-GB"/>
              </w:rPr>
              <w:t>Total</w:t>
            </w:r>
          </w:p>
        </w:tc>
      </w:tr>
      <w:tr w:rsidR="0006680D" w:rsidRPr="0006680D" w14:paraId="648FFEFA" w14:textId="77777777" w:rsidTr="00D0447E">
        <w:trPr>
          <w:trHeight w:val="287"/>
        </w:trPr>
        <w:tc>
          <w:tcPr>
            <w:tcW w:w="4673" w:type="dxa"/>
            <w:noWrap/>
            <w:vAlign w:val="center"/>
          </w:tcPr>
          <w:p w14:paraId="66E61034" w14:textId="77777777" w:rsidR="00B923A5" w:rsidRPr="0006680D" w:rsidRDefault="00B923A5" w:rsidP="00B923A5">
            <w:pPr>
              <w:tabs>
                <w:tab w:val="left" w:pos="333"/>
                <w:tab w:val="decimal" w:pos="9214"/>
              </w:tabs>
              <w:spacing w:line="276" w:lineRule="auto"/>
              <w:rPr>
                <w:b/>
                <w:color w:val="000000" w:themeColor="text1"/>
                <w:sz w:val="22"/>
                <w:szCs w:val="22"/>
              </w:rPr>
            </w:pPr>
          </w:p>
        </w:tc>
        <w:tc>
          <w:tcPr>
            <w:tcW w:w="1223" w:type="dxa"/>
            <w:noWrap/>
            <w:vAlign w:val="center"/>
          </w:tcPr>
          <w:p w14:paraId="23087675" w14:textId="2C0466BD" w:rsidR="00B923A5" w:rsidRPr="0006680D" w:rsidRDefault="00B923A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Kshs</w:t>
            </w:r>
          </w:p>
        </w:tc>
        <w:tc>
          <w:tcPr>
            <w:tcW w:w="1224" w:type="dxa"/>
            <w:noWrap/>
            <w:vAlign w:val="center"/>
          </w:tcPr>
          <w:p w14:paraId="16B518A2" w14:textId="5E3D418B" w:rsidR="00B923A5" w:rsidRPr="0006680D" w:rsidRDefault="00B923A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Kshs</w:t>
            </w:r>
          </w:p>
        </w:tc>
        <w:tc>
          <w:tcPr>
            <w:tcW w:w="1223" w:type="dxa"/>
            <w:noWrap/>
            <w:vAlign w:val="center"/>
          </w:tcPr>
          <w:p w14:paraId="3C7EC62F" w14:textId="6F0856DF" w:rsidR="00B923A5" w:rsidRPr="0006680D" w:rsidRDefault="00B923A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Kshs</w:t>
            </w:r>
          </w:p>
        </w:tc>
        <w:tc>
          <w:tcPr>
            <w:tcW w:w="1224" w:type="dxa"/>
            <w:noWrap/>
            <w:vAlign w:val="center"/>
          </w:tcPr>
          <w:p w14:paraId="6685CFEA" w14:textId="2DF9A000" w:rsidR="00B923A5" w:rsidRPr="0006680D" w:rsidRDefault="00B923A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Kshs</w:t>
            </w:r>
          </w:p>
        </w:tc>
        <w:tc>
          <w:tcPr>
            <w:tcW w:w="1223" w:type="dxa"/>
            <w:noWrap/>
            <w:vAlign w:val="center"/>
          </w:tcPr>
          <w:p w14:paraId="368631DB" w14:textId="5C7BE48F" w:rsidR="00B923A5" w:rsidRPr="0006680D" w:rsidRDefault="00B923A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Kshs</w:t>
            </w:r>
          </w:p>
        </w:tc>
        <w:tc>
          <w:tcPr>
            <w:tcW w:w="1224" w:type="dxa"/>
            <w:vAlign w:val="center"/>
          </w:tcPr>
          <w:p w14:paraId="55335CF9" w14:textId="17FC2382" w:rsidR="00B923A5" w:rsidRPr="0006680D" w:rsidRDefault="00B923A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Kshs</w:t>
            </w:r>
          </w:p>
        </w:tc>
        <w:tc>
          <w:tcPr>
            <w:tcW w:w="1224" w:type="dxa"/>
            <w:noWrap/>
            <w:vAlign w:val="center"/>
          </w:tcPr>
          <w:p w14:paraId="2E82A210" w14:textId="3EEAF8BC" w:rsidR="00B923A5" w:rsidRPr="0006680D" w:rsidRDefault="00B923A5" w:rsidP="00D0447E">
            <w:pPr>
              <w:autoSpaceDE/>
              <w:autoSpaceDN/>
              <w:spacing w:line="276" w:lineRule="auto"/>
              <w:jc w:val="center"/>
              <w:rPr>
                <w:b/>
                <w:color w:val="000000" w:themeColor="text1"/>
                <w:sz w:val="22"/>
                <w:szCs w:val="22"/>
                <w:lang w:eastAsia="en-GB"/>
              </w:rPr>
            </w:pPr>
            <w:r w:rsidRPr="0006680D">
              <w:rPr>
                <w:b/>
                <w:color w:val="000000" w:themeColor="text1"/>
                <w:sz w:val="22"/>
                <w:szCs w:val="22"/>
              </w:rPr>
              <w:t>Kshs</w:t>
            </w:r>
          </w:p>
        </w:tc>
      </w:tr>
      <w:tr w:rsidR="0006680D" w:rsidRPr="0006680D" w14:paraId="7A3E9653" w14:textId="77777777" w:rsidTr="00D0447E">
        <w:trPr>
          <w:trHeight w:val="260"/>
        </w:trPr>
        <w:tc>
          <w:tcPr>
            <w:tcW w:w="4673" w:type="dxa"/>
            <w:noWrap/>
            <w:vAlign w:val="center"/>
            <w:hideMark/>
          </w:tcPr>
          <w:p w14:paraId="72EBD2DA" w14:textId="064CF02A" w:rsidR="00E50935" w:rsidRPr="0006680D" w:rsidRDefault="00192796" w:rsidP="00040806">
            <w:pPr>
              <w:tabs>
                <w:tab w:val="left" w:pos="333"/>
                <w:tab w:val="decimal" w:pos="9214"/>
              </w:tabs>
              <w:spacing w:line="276" w:lineRule="auto"/>
              <w:rPr>
                <w:b/>
                <w:color w:val="000000" w:themeColor="text1"/>
                <w:sz w:val="22"/>
                <w:szCs w:val="22"/>
              </w:rPr>
            </w:pPr>
            <w:r w:rsidRPr="0006680D">
              <w:rPr>
                <w:b/>
                <w:color w:val="000000" w:themeColor="text1"/>
                <w:sz w:val="22"/>
                <w:szCs w:val="22"/>
              </w:rPr>
              <w:t xml:space="preserve">As at </w:t>
            </w:r>
            <w:r w:rsidR="00630D46" w:rsidRPr="0006680D">
              <w:rPr>
                <w:b/>
                <w:color w:val="000000" w:themeColor="text1"/>
                <w:sz w:val="22"/>
                <w:szCs w:val="22"/>
              </w:rPr>
              <w:t>July</w:t>
            </w:r>
            <w:r w:rsidRPr="0006680D">
              <w:rPr>
                <w:b/>
                <w:color w:val="000000" w:themeColor="text1"/>
                <w:sz w:val="22"/>
                <w:szCs w:val="22"/>
              </w:rPr>
              <w:t xml:space="preserve"> 1, </w:t>
            </w:r>
            <w:r w:rsidR="00E17957" w:rsidRPr="0006680D">
              <w:rPr>
                <w:b/>
                <w:color w:val="000000" w:themeColor="text1"/>
                <w:sz w:val="22"/>
                <w:szCs w:val="22"/>
              </w:rPr>
              <w:t>(Previous FY)</w:t>
            </w:r>
          </w:p>
        </w:tc>
        <w:tc>
          <w:tcPr>
            <w:tcW w:w="1223" w:type="dxa"/>
            <w:noWrap/>
            <w:vAlign w:val="center"/>
            <w:hideMark/>
          </w:tcPr>
          <w:p w14:paraId="5C04DA92" w14:textId="60DE91A1"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41420A1A"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1D8A52FA"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5E9DF7E4"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6D3BD312"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vAlign w:val="center"/>
          </w:tcPr>
          <w:p w14:paraId="2B1D534D"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1F116AE5" w14:textId="77777777" w:rsidR="00E50935" w:rsidRPr="0006680D" w:rsidRDefault="00E50935" w:rsidP="00D0447E">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xxx</w:t>
            </w:r>
          </w:p>
        </w:tc>
      </w:tr>
      <w:tr w:rsidR="0006680D" w:rsidRPr="0006680D" w14:paraId="0039CE26" w14:textId="77777777" w:rsidTr="00D0447E">
        <w:trPr>
          <w:trHeight w:val="323"/>
        </w:trPr>
        <w:tc>
          <w:tcPr>
            <w:tcW w:w="4673" w:type="dxa"/>
            <w:noWrap/>
            <w:vAlign w:val="center"/>
          </w:tcPr>
          <w:p w14:paraId="2417DE8E" w14:textId="50F11C52" w:rsidR="00E50935" w:rsidRPr="0006680D" w:rsidRDefault="00192796" w:rsidP="00040806">
            <w:pPr>
              <w:tabs>
                <w:tab w:val="left" w:pos="333"/>
                <w:tab w:val="decimal" w:pos="9214"/>
              </w:tabs>
              <w:spacing w:line="276" w:lineRule="auto"/>
              <w:rPr>
                <w:bCs/>
                <w:color w:val="000000" w:themeColor="text1"/>
                <w:sz w:val="22"/>
                <w:szCs w:val="22"/>
              </w:rPr>
            </w:pPr>
            <w:r w:rsidRPr="0006680D">
              <w:rPr>
                <w:bCs/>
                <w:color w:val="000000" w:themeColor="text1"/>
                <w:sz w:val="22"/>
                <w:szCs w:val="22"/>
              </w:rPr>
              <w:t>Issued new capital</w:t>
            </w:r>
          </w:p>
        </w:tc>
        <w:tc>
          <w:tcPr>
            <w:tcW w:w="1223" w:type="dxa"/>
            <w:noWrap/>
            <w:vAlign w:val="center"/>
          </w:tcPr>
          <w:p w14:paraId="1A0A6BF4" w14:textId="71250D5B"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color w:val="000000" w:themeColor="text1"/>
                <w:sz w:val="22"/>
                <w:szCs w:val="22"/>
              </w:rPr>
              <w:t>xxx</w:t>
            </w:r>
          </w:p>
        </w:tc>
        <w:tc>
          <w:tcPr>
            <w:tcW w:w="1224" w:type="dxa"/>
            <w:noWrap/>
            <w:vAlign w:val="center"/>
          </w:tcPr>
          <w:p w14:paraId="1CDC1F39" w14:textId="70FE5BF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color w:val="000000" w:themeColor="text1"/>
                <w:sz w:val="22"/>
                <w:szCs w:val="22"/>
              </w:rPr>
              <w:t>-</w:t>
            </w:r>
          </w:p>
        </w:tc>
        <w:tc>
          <w:tcPr>
            <w:tcW w:w="1223" w:type="dxa"/>
            <w:noWrap/>
            <w:vAlign w:val="center"/>
          </w:tcPr>
          <w:p w14:paraId="43A68E4C" w14:textId="691AFF39"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color w:val="000000" w:themeColor="text1"/>
                <w:sz w:val="22"/>
                <w:szCs w:val="22"/>
              </w:rPr>
              <w:t>-</w:t>
            </w:r>
          </w:p>
        </w:tc>
        <w:tc>
          <w:tcPr>
            <w:tcW w:w="1224" w:type="dxa"/>
            <w:noWrap/>
            <w:vAlign w:val="center"/>
          </w:tcPr>
          <w:p w14:paraId="67ADC31D" w14:textId="4BBE2E82"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color w:val="000000" w:themeColor="text1"/>
                <w:sz w:val="22"/>
                <w:szCs w:val="22"/>
              </w:rPr>
              <w:t>-</w:t>
            </w:r>
          </w:p>
        </w:tc>
        <w:tc>
          <w:tcPr>
            <w:tcW w:w="1223" w:type="dxa"/>
            <w:noWrap/>
            <w:vAlign w:val="center"/>
          </w:tcPr>
          <w:p w14:paraId="102310A5" w14:textId="5A0B1448"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color w:val="000000" w:themeColor="text1"/>
                <w:sz w:val="22"/>
                <w:szCs w:val="22"/>
              </w:rPr>
              <w:t>-</w:t>
            </w:r>
          </w:p>
        </w:tc>
        <w:tc>
          <w:tcPr>
            <w:tcW w:w="1224" w:type="dxa"/>
            <w:vAlign w:val="center"/>
          </w:tcPr>
          <w:p w14:paraId="2C424D01" w14:textId="7615ECF0"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color w:val="000000" w:themeColor="text1"/>
                <w:sz w:val="22"/>
                <w:szCs w:val="22"/>
              </w:rPr>
              <w:t>-</w:t>
            </w:r>
          </w:p>
        </w:tc>
        <w:tc>
          <w:tcPr>
            <w:tcW w:w="1224" w:type="dxa"/>
            <w:noWrap/>
            <w:vAlign w:val="center"/>
          </w:tcPr>
          <w:p w14:paraId="0690E8A6" w14:textId="497B4841" w:rsidR="00E50935" w:rsidRPr="0006680D" w:rsidRDefault="00E50935" w:rsidP="00D0447E">
            <w:pPr>
              <w:autoSpaceDE/>
              <w:autoSpaceDN/>
              <w:spacing w:line="276" w:lineRule="auto"/>
              <w:jc w:val="center"/>
              <w:rPr>
                <w:bCs/>
                <w:color w:val="000000" w:themeColor="text1"/>
                <w:sz w:val="22"/>
                <w:szCs w:val="22"/>
                <w:lang w:eastAsia="en-GB"/>
              </w:rPr>
            </w:pPr>
            <w:r w:rsidRPr="0006680D">
              <w:rPr>
                <w:bCs/>
                <w:color w:val="000000" w:themeColor="text1"/>
                <w:sz w:val="22"/>
                <w:szCs w:val="22"/>
                <w:lang w:eastAsia="en-GB"/>
              </w:rPr>
              <w:t>xxx</w:t>
            </w:r>
          </w:p>
        </w:tc>
      </w:tr>
      <w:tr w:rsidR="0006680D" w:rsidRPr="0006680D" w14:paraId="6CB63A87" w14:textId="77777777" w:rsidTr="00D0447E">
        <w:trPr>
          <w:trHeight w:val="269"/>
        </w:trPr>
        <w:tc>
          <w:tcPr>
            <w:tcW w:w="4673" w:type="dxa"/>
            <w:noWrap/>
            <w:vAlign w:val="center"/>
          </w:tcPr>
          <w:p w14:paraId="4E19E4C3" w14:textId="211A892C"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Revaluation gain</w:t>
            </w:r>
          </w:p>
        </w:tc>
        <w:tc>
          <w:tcPr>
            <w:tcW w:w="1223" w:type="dxa"/>
            <w:noWrap/>
            <w:vAlign w:val="center"/>
          </w:tcPr>
          <w:p w14:paraId="5269FB5C" w14:textId="07C3C16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46DCCF30" w14:textId="3D012CEB" w:rsidR="00E50935" w:rsidRPr="0006680D" w:rsidRDefault="00E50935" w:rsidP="00D0447E">
            <w:pPr>
              <w:tabs>
                <w:tab w:val="decimal" w:pos="5812"/>
                <w:tab w:val="decimal" w:pos="9214"/>
              </w:tabs>
              <w:spacing w:line="276" w:lineRule="auto"/>
              <w:jc w:val="center"/>
              <w:rPr>
                <w:color w:val="000000" w:themeColor="text1"/>
                <w:sz w:val="22"/>
                <w:szCs w:val="22"/>
              </w:rPr>
            </w:pPr>
          </w:p>
        </w:tc>
        <w:tc>
          <w:tcPr>
            <w:tcW w:w="1223" w:type="dxa"/>
            <w:noWrap/>
            <w:vAlign w:val="center"/>
          </w:tcPr>
          <w:p w14:paraId="20054B5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062724F7"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26C1D69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75526E44"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765D19DD" w14:textId="77777777" w:rsidR="00E50935" w:rsidRPr="0006680D" w:rsidRDefault="00E50935" w:rsidP="00D0447E">
            <w:pPr>
              <w:autoSpaceDE/>
              <w:autoSpaceDN/>
              <w:spacing w:line="276" w:lineRule="auto"/>
              <w:jc w:val="center"/>
              <w:rPr>
                <w:b/>
                <w:color w:val="000000" w:themeColor="text1"/>
                <w:sz w:val="22"/>
                <w:szCs w:val="22"/>
                <w:lang w:eastAsia="en-GB"/>
              </w:rPr>
            </w:pPr>
            <w:r w:rsidRPr="0006680D">
              <w:rPr>
                <w:color w:val="000000" w:themeColor="text1"/>
                <w:sz w:val="22"/>
                <w:szCs w:val="22"/>
              </w:rPr>
              <w:t>xxx</w:t>
            </w:r>
          </w:p>
        </w:tc>
      </w:tr>
      <w:tr w:rsidR="0006680D" w:rsidRPr="0006680D" w14:paraId="2F80F887" w14:textId="77777777" w:rsidTr="00D0447E">
        <w:trPr>
          <w:trHeight w:val="454"/>
        </w:trPr>
        <w:tc>
          <w:tcPr>
            <w:tcW w:w="4673" w:type="dxa"/>
            <w:noWrap/>
            <w:vAlign w:val="center"/>
            <w:hideMark/>
          </w:tcPr>
          <w:p w14:paraId="25F04801" w14:textId="1C11DB76" w:rsidR="00E50935" w:rsidRPr="0006680D" w:rsidRDefault="00192796" w:rsidP="00040806">
            <w:pPr>
              <w:autoSpaceDE/>
              <w:autoSpaceDN/>
              <w:spacing w:line="276" w:lineRule="auto"/>
              <w:rPr>
                <w:color w:val="000000" w:themeColor="text1"/>
                <w:sz w:val="22"/>
                <w:szCs w:val="22"/>
                <w:lang w:eastAsia="en-GB"/>
              </w:rPr>
            </w:pPr>
            <w:r w:rsidRPr="0006680D">
              <w:rPr>
                <w:color w:val="000000" w:themeColor="text1"/>
                <w:sz w:val="22"/>
                <w:szCs w:val="22"/>
              </w:rPr>
              <w:t>Transfer of excess depreciation on revaluation</w:t>
            </w:r>
          </w:p>
        </w:tc>
        <w:tc>
          <w:tcPr>
            <w:tcW w:w="1223" w:type="dxa"/>
            <w:noWrap/>
            <w:vAlign w:val="center"/>
            <w:hideMark/>
          </w:tcPr>
          <w:p w14:paraId="0E0704B1" w14:textId="3C83BE4E"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3E4BA1D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768D7186"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2B492482"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300A4866"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15883B3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26553FE5"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r>
      <w:tr w:rsidR="0006680D" w:rsidRPr="0006680D" w14:paraId="0E9F8ED3" w14:textId="77777777" w:rsidTr="00D0447E">
        <w:trPr>
          <w:trHeight w:val="269"/>
        </w:trPr>
        <w:tc>
          <w:tcPr>
            <w:tcW w:w="4673" w:type="dxa"/>
            <w:noWrap/>
            <w:vAlign w:val="center"/>
            <w:hideMark/>
          </w:tcPr>
          <w:p w14:paraId="01CB1FB3" w14:textId="1823CEF5"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Deferred tax on excess depreciation</w:t>
            </w:r>
          </w:p>
        </w:tc>
        <w:tc>
          <w:tcPr>
            <w:tcW w:w="1223" w:type="dxa"/>
            <w:noWrap/>
            <w:vAlign w:val="center"/>
            <w:hideMark/>
          </w:tcPr>
          <w:p w14:paraId="688BC288" w14:textId="21DF0C9F"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54B2D79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6C049F54"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0861489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1729774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2CD1DD2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0A1CD18C"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0517DA47" w14:textId="77777777" w:rsidTr="00D0447E">
        <w:trPr>
          <w:trHeight w:val="323"/>
        </w:trPr>
        <w:tc>
          <w:tcPr>
            <w:tcW w:w="4673" w:type="dxa"/>
            <w:noWrap/>
            <w:vAlign w:val="center"/>
            <w:hideMark/>
          </w:tcPr>
          <w:p w14:paraId="1A36F984" w14:textId="7475FF57"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Fair value adjustment o</w:t>
            </w:r>
            <w:r w:rsidR="009B2B67" w:rsidRPr="0006680D">
              <w:rPr>
                <w:color w:val="000000" w:themeColor="text1"/>
                <w:sz w:val="22"/>
                <w:szCs w:val="22"/>
              </w:rPr>
              <w:t>n</w:t>
            </w:r>
            <w:r w:rsidRPr="0006680D">
              <w:rPr>
                <w:color w:val="000000" w:themeColor="text1"/>
                <w:sz w:val="22"/>
                <w:szCs w:val="22"/>
              </w:rPr>
              <w:t xml:space="preserve"> investments</w:t>
            </w:r>
          </w:p>
        </w:tc>
        <w:tc>
          <w:tcPr>
            <w:tcW w:w="1223" w:type="dxa"/>
            <w:noWrap/>
            <w:vAlign w:val="center"/>
            <w:hideMark/>
          </w:tcPr>
          <w:p w14:paraId="4A0EEDA8" w14:textId="206932E5"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39C0226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1AF53B4A"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4CF0463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38C3B9DA"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47BDA74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51C81D46"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5557F8B1" w14:textId="77777777" w:rsidTr="00D0447E">
        <w:trPr>
          <w:trHeight w:val="260"/>
        </w:trPr>
        <w:tc>
          <w:tcPr>
            <w:tcW w:w="4673" w:type="dxa"/>
            <w:noWrap/>
            <w:vAlign w:val="center"/>
            <w:hideMark/>
          </w:tcPr>
          <w:p w14:paraId="7F1D9315" w14:textId="4C5E5BD4"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Surplus/ deficit for the year</w:t>
            </w:r>
          </w:p>
        </w:tc>
        <w:tc>
          <w:tcPr>
            <w:tcW w:w="1223" w:type="dxa"/>
            <w:noWrap/>
            <w:vAlign w:val="center"/>
            <w:hideMark/>
          </w:tcPr>
          <w:p w14:paraId="2CA07CCC" w14:textId="654BAEA1"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23E074CE"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74EDBC6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5F60C242"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1E0942E8"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64588B75"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33EAE4CA"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5EA68E6A" w14:textId="77777777" w:rsidTr="00D0447E">
        <w:trPr>
          <w:trHeight w:val="413"/>
        </w:trPr>
        <w:tc>
          <w:tcPr>
            <w:tcW w:w="4673" w:type="dxa"/>
            <w:noWrap/>
            <w:vAlign w:val="center"/>
          </w:tcPr>
          <w:p w14:paraId="2AEC79F1" w14:textId="1F7A2C74"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Capital/development grants received during the year</w:t>
            </w:r>
          </w:p>
        </w:tc>
        <w:tc>
          <w:tcPr>
            <w:tcW w:w="1223" w:type="dxa"/>
            <w:noWrap/>
            <w:vAlign w:val="center"/>
          </w:tcPr>
          <w:p w14:paraId="4D0ECBA5" w14:textId="31713690"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4BA76284"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6F7B392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654D10F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588FE42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2330E757"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tcPr>
          <w:p w14:paraId="2627C468"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rPr>
              <w:t>xxx</w:t>
            </w:r>
          </w:p>
        </w:tc>
      </w:tr>
      <w:tr w:rsidR="0006680D" w:rsidRPr="0006680D" w14:paraId="2122D9AE" w14:textId="77777777" w:rsidTr="00D0447E">
        <w:trPr>
          <w:trHeight w:val="454"/>
        </w:trPr>
        <w:tc>
          <w:tcPr>
            <w:tcW w:w="4673" w:type="dxa"/>
            <w:noWrap/>
            <w:vAlign w:val="center"/>
          </w:tcPr>
          <w:p w14:paraId="36B26109" w14:textId="2EABF19E"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Transfer of depreciation/amortisation from capital fund to retained earnings</w:t>
            </w:r>
          </w:p>
        </w:tc>
        <w:tc>
          <w:tcPr>
            <w:tcW w:w="1223" w:type="dxa"/>
            <w:noWrap/>
            <w:vAlign w:val="center"/>
          </w:tcPr>
          <w:p w14:paraId="744158A7" w14:textId="440041F6"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09F2FC54"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49C6C728"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69D31C8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tcPr>
          <w:p w14:paraId="62FB30F3"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5991D16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tcPr>
          <w:p w14:paraId="4A1BA201"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r>
      <w:tr w:rsidR="0006680D" w:rsidRPr="0006680D" w14:paraId="2DEB28BD" w14:textId="77777777" w:rsidTr="00D0447E">
        <w:trPr>
          <w:trHeight w:val="224"/>
        </w:trPr>
        <w:tc>
          <w:tcPr>
            <w:tcW w:w="4673" w:type="dxa"/>
            <w:noWrap/>
            <w:vAlign w:val="center"/>
            <w:hideMark/>
          </w:tcPr>
          <w:p w14:paraId="5105AF78" w14:textId="45109F56"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 xml:space="preserve">Dividends paid </w:t>
            </w:r>
          </w:p>
        </w:tc>
        <w:tc>
          <w:tcPr>
            <w:tcW w:w="1223" w:type="dxa"/>
            <w:noWrap/>
            <w:vAlign w:val="center"/>
            <w:hideMark/>
          </w:tcPr>
          <w:p w14:paraId="62295E77" w14:textId="6F255671"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6819ED32"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45AD7B9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2B6A52C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28F7563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vAlign w:val="center"/>
          </w:tcPr>
          <w:p w14:paraId="33B46536"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2A9B968B"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346F5F26" w14:textId="77777777" w:rsidTr="00D0447E">
        <w:trPr>
          <w:trHeight w:val="197"/>
        </w:trPr>
        <w:tc>
          <w:tcPr>
            <w:tcW w:w="4673" w:type="dxa"/>
            <w:noWrap/>
            <w:vAlign w:val="center"/>
            <w:hideMark/>
          </w:tcPr>
          <w:p w14:paraId="3186B71F" w14:textId="66B66DFD"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 xml:space="preserve">Interim dividends paid </w:t>
            </w:r>
          </w:p>
        </w:tc>
        <w:tc>
          <w:tcPr>
            <w:tcW w:w="1223" w:type="dxa"/>
            <w:noWrap/>
            <w:vAlign w:val="center"/>
            <w:hideMark/>
          </w:tcPr>
          <w:p w14:paraId="182BFFA6" w14:textId="648CB060"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6AFB3F8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43C1B932"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79EA9D2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389D151A"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7D3F583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0227302A"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4D90264B" w14:textId="77777777" w:rsidTr="00D0447E">
        <w:trPr>
          <w:trHeight w:val="242"/>
        </w:trPr>
        <w:tc>
          <w:tcPr>
            <w:tcW w:w="4673" w:type="dxa"/>
            <w:noWrap/>
            <w:vAlign w:val="center"/>
            <w:hideMark/>
          </w:tcPr>
          <w:p w14:paraId="2FA20EDF" w14:textId="2DB6B29C"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Proposed final dividends</w:t>
            </w:r>
          </w:p>
        </w:tc>
        <w:tc>
          <w:tcPr>
            <w:tcW w:w="1223" w:type="dxa"/>
            <w:noWrap/>
            <w:vAlign w:val="center"/>
            <w:hideMark/>
          </w:tcPr>
          <w:p w14:paraId="7721583A" w14:textId="2420E331"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55429365"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761D59F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5F103AA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0CA628CE"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vAlign w:val="center"/>
          </w:tcPr>
          <w:p w14:paraId="5D78130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627F6D47"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r>
      <w:tr w:rsidR="0006680D" w:rsidRPr="0006680D" w14:paraId="65D18123" w14:textId="77777777" w:rsidTr="00D0447E">
        <w:trPr>
          <w:trHeight w:val="305"/>
        </w:trPr>
        <w:tc>
          <w:tcPr>
            <w:tcW w:w="4673" w:type="dxa"/>
            <w:noWrap/>
            <w:vAlign w:val="center"/>
            <w:hideMark/>
          </w:tcPr>
          <w:p w14:paraId="2E19DB7F" w14:textId="30D0F029" w:rsidR="00E50935" w:rsidRPr="0006680D" w:rsidRDefault="00192796" w:rsidP="00040806">
            <w:pPr>
              <w:tabs>
                <w:tab w:val="left" w:pos="333"/>
                <w:tab w:val="decimal" w:pos="9214"/>
              </w:tabs>
              <w:spacing w:line="276" w:lineRule="auto"/>
              <w:rPr>
                <w:b/>
                <w:color w:val="000000" w:themeColor="text1"/>
                <w:sz w:val="22"/>
                <w:szCs w:val="22"/>
              </w:rPr>
            </w:pPr>
            <w:r w:rsidRPr="0006680D">
              <w:rPr>
                <w:b/>
                <w:color w:val="000000" w:themeColor="text1"/>
                <w:sz w:val="22"/>
                <w:szCs w:val="22"/>
              </w:rPr>
              <w:t xml:space="preserve">As at June 30, </w:t>
            </w:r>
            <w:r w:rsidR="00E17957" w:rsidRPr="0006680D">
              <w:rPr>
                <w:b/>
                <w:color w:val="000000" w:themeColor="text1"/>
                <w:sz w:val="22"/>
                <w:szCs w:val="22"/>
              </w:rPr>
              <w:t xml:space="preserve">(Previous </w:t>
            </w:r>
            <w:r w:rsidR="009B2B67" w:rsidRPr="0006680D">
              <w:rPr>
                <w:b/>
                <w:color w:val="000000" w:themeColor="text1"/>
                <w:sz w:val="22"/>
                <w:szCs w:val="22"/>
              </w:rPr>
              <w:t>FY)</w:t>
            </w:r>
          </w:p>
        </w:tc>
        <w:tc>
          <w:tcPr>
            <w:tcW w:w="1223" w:type="dxa"/>
            <w:noWrap/>
            <w:vAlign w:val="center"/>
            <w:hideMark/>
          </w:tcPr>
          <w:p w14:paraId="31065F38" w14:textId="70B97C5F"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5C7FB724" w14:textId="51A2E1B3"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2AA1CB14" w14:textId="650D7DE0"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1BF8806E" w14:textId="16E53B61"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2763BE59" w14:textId="7323BD3F"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vAlign w:val="center"/>
          </w:tcPr>
          <w:p w14:paraId="388A33A0" w14:textId="3D1FFEE4"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28EB4C0E" w14:textId="0F8244FA"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r>
      <w:tr w:rsidR="0006680D" w:rsidRPr="0006680D" w14:paraId="2741DEED" w14:textId="77777777" w:rsidTr="00D0447E">
        <w:trPr>
          <w:trHeight w:val="260"/>
        </w:trPr>
        <w:tc>
          <w:tcPr>
            <w:tcW w:w="4673" w:type="dxa"/>
            <w:noWrap/>
            <w:vAlign w:val="center"/>
            <w:hideMark/>
          </w:tcPr>
          <w:p w14:paraId="31540391" w14:textId="77777777" w:rsidR="00E50935" w:rsidRPr="0006680D" w:rsidRDefault="00E50935" w:rsidP="00040806">
            <w:pPr>
              <w:tabs>
                <w:tab w:val="left" w:pos="333"/>
                <w:tab w:val="decimal" w:pos="9214"/>
              </w:tabs>
              <w:spacing w:line="276" w:lineRule="auto"/>
              <w:rPr>
                <w:b/>
                <w:color w:val="000000" w:themeColor="text1"/>
                <w:sz w:val="22"/>
                <w:szCs w:val="22"/>
              </w:rPr>
            </w:pPr>
          </w:p>
        </w:tc>
        <w:tc>
          <w:tcPr>
            <w:tcW w:w="1223" w:type="dxa"/>
            <w:noWrap/>
            <w:vAlign w:val="center"/>
            <w:hideMark/>
          </w:tcPr>
          <w:p w14:paraId="7F19A212" w14:textId="740DD1A8" w:rsidR="00E50935" w:rsidRPr="0006680D" w:rsidRDefault="00E50935" w:rsidP="00D0447E">
            <w:pPr>
              <w:tabs>
                <w:tab w:val="decimal" w:pos="5812"/>
                <w:tab w:val="decimal" w:pos="9214"/>
              </w:tabs>
              <w:spacing w:line="276" w:lineRule="auto"/>
              <w:jc w:val="center"/>
              <w:rPr>
                <w:color w:val="000000" w:themeColor="text1"/>
                <w:sz w:val="22"/>
                <w:szCs w:val="22"/>
              </w:rPr>
            </w:pPr>
          </w:p>
        </w:tc>
        <w:tc>
          <w:tcPr>
            <w:tcW w:w="1224" w:type="dxa"/>
            <w:noWrap/>
            <w:vAlign w:val="center"/>
            <w:hideMark/>
          </w:tcPr>
          <w:p w14:paraId="156B88EC" w14:textId="77777777" w:rsidR="00E50935" w:rsidRPr="0006680D" w:rsidRDefault="00E50935" w:rsidP="00D0447E">
            <w:pPr>
              <w:tabs>
                <w:tab w:val="decimal" w:pos="5812"/>
                <w:tab w:val="decimal" w:pos="9214"/>
              </w:tabs>
              <w:spacing w:line="276" w:lineRule="auto"/>
              <w:jc w:val="center"/>
              <w:rPr>
                <w:color w:val="000000" w:themeColor="text1"/>
                <w:sz w:val="22"/>
                <w:szCs w:val="22"/>
              </w:rPr>
            </w:pPr>
          </w:p>
        </w:tc>
        <w:tc>
          <w:tcPr>
            <w:tcW w:w="1223" w:type="dxa"/>
            <w:noWrap/>
            <w:vAlign w:val="center"/>
            <w:hideMark/>
          </w:tcPr>
          <w:p w14:paraId="59708D4A" w14:textId="77777777" w:rsidR="00E50935" w:rsidRPr="0006680D" w:rsidRDefault="00E50935" w:rsidP="00D0447E">
            <w:pPr>
              <w:tabs>
                <w:tab w:val="decimal" w:pos="5812"/>
                <w:tab w:val="decimal" w:pos="9214"/>
              </w:tabs>
              <w:spacing w:line="276" w:lineRule="auto"/>
              <w:jc w:val="center"/>
              <w:rPr>
                <w:color w:val="000000" w:themeColor="text1"/>
                <w:sz w:val="22"/>
                <w:szCs w:val="22"/>
              </w:rPr>
            </w:pPr>
          </w:p>
        </w:tc>
        <w:tc>
          <w:tcPr>
            <w:tcW w:w="1224" w:type="dxa"/>
            <w:noWrap/>
            <w:vAlign w:val="center"/>
            <w:hideMark/>
          </w:tcPr>
          <w:p w14:paraId="4DE93BA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p>
        </w:tc>
        <w:tc>
          <w:tcPr>
            <w:tcW w:w="1223" w:type="dxa"/>
            <w:noWrap/>
            <w:vAlign w:val="center"/>
            <w:hideMark/>
          </w:tcPr>
          <w:p w14:paraId="07A170F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p>
        </w:tc>
        <w:tc>
          <w:tcPr>
            <w:tcW w:w="1224" w:type="dxa"/>
            <w:vAlign w:val="center"/>
          </w:tcPr>
          <w:p w14:paraId="5777BFF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p>
        </w:tc>
        <w:tc>
          <w:tcPr>
            <w:tcW w:w="1224" w:type="dxa"/>
            <w:noWrap/>
            <w:vAlign w:val="center"/>
            <w:hideMark/>
          </w:tcPr>
          <w:p w14:paraId="280D74AD" w14:textId="77777777" w:rsidR="00E50935" w:rsidRPr="0006680D" w:rsidRDefault="00E50935" w:rsidP="00D0447E">
            <w:pPr>
              <w:autoSpaceDE/>
              <w:autoSpaceDN/>
              <w:spacing w:line="276" w:lineRule="auto"/>
              <w:jc w:val="center"/>
              <w:rPr>
                <w:color w:val="000000" w:themeColor="text1"/>
                <w:sz w:val="22"/>
                <w:szCs w:val="22"/>
                <w:lang w:eastAsia="en-GB"/>
              </w:rPr>
            </w:pPr>
          </w:p>
        </w:tc>
      </w:tr>
      <w:tr w:rsidR="0006680D" w:rsidRPr="0006680D" w14:paraId="486A05F9" w14:textId="77777777" w:rsidTr="00D0447E">
        <w:trPr>
          <w:trHeight w:val="233"/>
        </w:trPr>
        <w:tc>
          <w:tcPr>
            <w:tcW w:w="4673" w:type="dxa"/>
            <w:noWrap/>
            <w:vAlign w:val="center"/>
            <w:hideMark/>
          </w:tcPr>
          <w:p w14:paraId="2511E7EA" w14:textId="6E75AE69" w:rsidR="00E50935" w:rsidRPr="0006680D" w:rsidRDefault="00192796" w:rsidP="00040806">
            <w:pPr>
              <w:tabs>
                <w:tab w:val="left" w:pos="333"/>
                <w:tab w:val="decimal" w:pos="9214"/>
              </w:tabs>
              <w:spacing w:line="276" w:lineRule="auto"/>
              <w:rPr>
                <w:b/>
                <w:color w:val="000000" w:themeColor="text1"/>
                <w:sz w:val="22"/>
                <w:szCs w:val="22"/>
              </w:rPr>
            </w:pPr>
            <w:r w:rsidRPr="0006680D">
              <w:rPr>
                <w:b/>
                <w:color w:val="000000" w:themeColor="text1"/>
                <w:sz w:val="22"/>
                <w:szCs w:val="22"/>
              </w:rPr>
              <w:t xml:space="preserve">As at July 1, </w:t>
            </w:r>
            <w:r w:rsidR="00E17957" w:rsidRPr="0006680D">
              <w:rPr>
                <w:b/>
                <w:color w:val="000000" w:themeColor="text1"/>
                <w:sz w:val="22"/>
                <w:szCs w:val="22"/>
              </w:rPr>
              <w:t>(Current FY)</w:t>
            </w:r>
          </w:p>
        </w:tc>
        <w:tc>
          <w:tcPr>
            <w:tcW w:w="1223" w:type="dxa"/>
            <w:noWrap/>
            <w:vAlign w:val="center"/>
            <w:hideMark/>
          </w:tcPr>
          <w:p w14:paraId="3AFAD03A" w14:textId="636965E2"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43132134"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4FEDA374"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6AA471A1"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41A81B2F"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vAlign w:val="center"/>
          </w:tcPr>
          <w:p w14:paraId="6927B0EA"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32BAEEDB"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r>
      <w:tr w:rsidR="0006680D" w:rsidRPr="0006680D" w14:paraId="69AF475E" w14:textId="77777777" w:rsidTr="00D0447E">
        <w:trPr>
          <w:trHeight w:val="287"/>
        </w:trPr>
        <w:tc>
          <w:tcPr>
            <w:tcW w:w="4673" w:type="dxa"/>
            <w:noWrap/>
            <w:vAlign w:val="center"/>
            <w:hideMark/>
          </w:tcPr>
          <w:p w14:paraId="26740710" w14:textId="5571430D" w:rsidR="00E50935" w:rsidRPr="0006680D" w:rsidRDefault="00192796" w:rsidP="00040806">
            <w:pPr>
              <w:autoSpaceDE/>
              <w:autoSpaceDN/>
              <w:spacing w:line="276" w:lineRule="auto"/>
              <w:rPr>
                <w:color w:val="000000" w:themeColor="text1"/>
                <w:sz w:val="22"/>
                <w:szCs w:val="22"/>
              </w:rPr>
            </w:pPr>
            <w:r w:rsidRPr="0006680D">
              <w:rPr>
                <w:color w:val="000000" w:themeColor="text1"/>
                <w:sz w:val="22"/>
                <w:szCs w:val="22"/>
              </w:rPr>
              <w:t>Issue of new share capital</w:t>
            </w:r>
          </w:p>
        </w:tc>
        <w:tc>
          <w:tcPr>
            <w:tcW w:w="1223" w:type="dxa"/>
            <w:noWrap/>
            <w:vAlign w:val="center"/>
            <w:hideMark/>
          </w:tcPr>
          <w:p w14:paraId="4C3FAFFA" w14:textId="27CC1BDD"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424EE86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6835B3E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6F4420A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23A672A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vAlign w:val="center"/>
          </w:tcPr>
          <w:p w14:paraId="438A2AFE"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26A02B7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r>
      <w:tr w:rsidR="0006680D" w:rsidRPr="0006680D" w14:paraId="499EDFAE" w14:textId="77777777" w:rsidTr="00D0447E">
        <w:trPr>
          <w:trHeight w:val="260"/>
        </w:trPr>
        <w:tc>
          <w:tcPr>
            <w:tcW w:w="4673" w:type="dxa"/>
            <w:noWrap/>
            <w:vAlign w:val="center"/>
          </w:tcPr>
          <w:p w14:paraId="0451DFA2" w14:textId="51ED2B78"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Revaluation gain</w:t>
            </w:r>
          </w:p>
        </w:tc>
        <w:tc>
          <w:tcPr>
            <w:tcW w:w="1223" w:type="dxa"/>
            <w:noWrap/>
            <w:vAlign w:val="center"/>
          </w:tcPr>
          <w:p w14:paraId="53FCEE57" w14:textId="5FF05D60"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29506B0E"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tcPr>
          <w:p w14:paraId="0D27BDB3"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48A525B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02A3AA7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5BCFE67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51C9E68F" w14:textId="77777777" w:rsidR="00E50935" w:rsidRPr="0006680D" w:rsidRDefault="00E50935" w:rsidP="00D0447E">
            <w:pPr>
              <w:autoSpaceDE/>
              <w:autoSpaceDN/>
              <w:spacing w:line="276" w:lineRule="auto"/>
              <w:jc w:val="center"/>
              <w:rPr>
                <w:b/>
                <w:color w:val="000000" w:themeColor="text1"/>
                <w:sz w:val="22"/>
                <w:szCs w:val="22"/>
                <w:lang w:eastAsia="en-GB"/>
              </w:rPr>
            </w:pPr>
            <w:r w:rsidRPr="0006680D">
              <w:rPr>
                <w:color w:val="000000" w:themeColor="text1"/>
                <w:sz w:val="22"/>
                <w:szCs w:val="22"/>
              </w:rPr>
              <w:t>xxx</w:t>
            </w:r>
          </w:p>
        </w:tc>
      </w:tr>
      <w:tr w:rsidR="0006680D" w:rsidRPr="0006680D" w14:paraId="6937B716" w14:textId="77777777" w:rsidTr="00D0447E">
        <w:trPr>
          <w:trHeight w:val="413"/>
        </w:trPr>
        <w:tc>
          <w:tcPr>
            <w:tcW w:w="4673" w:type="dxa"/>
            <w:noWrap/>
            <w:vAlign w:val="center"/>
            <w:hideMark/>
          </w:tcPr>
          <w:p w14:paraId="6EF7E6FB" w14:textId="0A071673" w:rsidR="00E50935" w:rsidRPr="0006680D" w:rsidRDefault="00192796" w:rsidP="00040806">
            <w:pPr>
              <w:autoSpaceDE/>
              <w:autoSpaceDN/>
              <w:spacing w:line="276" w:lineRule="auto"/>
              <w:rPr>
                <w:color w:val="000000" w:themeColor="text1"/>
                <w:sz w:val="22"/>
                <w:szCs w:val="22"/>
                <w:lang w:eastAsia="en-GB"/>
              </w:rPr>
            </w:pPr>
            <w:r w:rsidRPr="0006680D">
              <w:rPr>
                <w:color w:val="000000" w:themeColor="text1"/>
                <w:sz w:val="22"/>
                <w:szCs w:val="22"/>
              </w:rPr>
              <w:t>Transfer of excess depreciation on revaluation</w:t>
            </w:r>
          </w:p>
        </w:tc>
        <w:tc>
          <w:tcPr>
            <w:tcW w:w="1223" w:type="dxa"/>
            <w:noWrap/>
            <w:vAlign w:val="center"/>
            <w:hideMark/>
          </w:tcPr>
          <w:p w14:paraId="3765240B" w14:textId="2D340E2D"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3E249363"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1C370B3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06B5228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6DFB6D9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61A70E3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60D868C2"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r>
      <w:tr w:rsidR="0006680D" w:rsidRPr="0006680D" w14:paraId="556105D1" w14:textId="77777777" w:rsidTr="00D0447E">
        <w:trPr>
          <w:trHeight w:val="260"/>
        </w:trPr>
        <w:tc>
          <w:tcPr>
            <w:tcW w:w="4673" w:type="dxa"/>
            <w:noWrap/>
            <w:vAlign w:val="center"/>
            <w:hideMark/>
          </w:tcPr>
          <w:p w14:paraId="1977B451" w14:textId="6983FC33"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Deferred tax on excess depreciation</w:t>
            </w:r>
          </w:p>
        </w:tc>
        <w:tc>
          <w:tcPr>
            <w:tcW w:w="1223" w:type="dxa"/>
            <w:noWrap/>
            <w:vAlign w:val="center"/>
            <w:hideMark/>
          </w:tcPr>
          <w:p w14:paraId="204D3B6E" w14:textId="35A433E1"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4DEDA0A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303A3C7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452F0B88"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38DA39D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26EAF535"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1ECDB9E3"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78494C2F" w14:textId="77777777" w:rsidTr="00D0447E">
        <w:trPr>
          <w:trHeight w:val="233"/>
        </w:trPr>
        <w:tc>
          <w:tcPr>
            <w:tcW w:w="4673" w:type="dxa"/>
            <w:noWrap/>
            <w:vAlign w:val="center"/>
            <w:hideMark/>
          </w:tcPr>
          <w:p w14:paraId="0629004A" w14:textId="051F872A"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Fair value adjustment on investments</w:t>
            </w:r>
          </w:p>
        </w:tc>
        <w:tc>
          <w:tcPr>
            <w:tcW w:w="1223" w:type="dxa"/>
            <w:noWrap/>
            <w:vAlign w:val="center"/>
            <w:hideMark/>
          </w:tcPr>
          <w:p w14:paraId="6DFCD6CB" w14:textId="4A714891"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17C927A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1B0204F6"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3785110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06EC2F1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2DD63EA6"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0F2E24E0"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20F9ADE2" w14:textId="77777777" w:rsidTr="00D0447E">
        <w:trPr>
          <w:trHeight w:val="287"/>
        </w:trPr>
        <w:tc>
          <w:tcPr>
            <w:tcW w:w="4673" w:type="dxa"/>
            <w:noWrap/>
            <w:vAlign w:val="center"/>
            <w:hideMark/>
          </w:tcPr>
          <w:p w14:paraId="2EFCAAB9" w14:textId="619C237D"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 xml:space="preserve">Surplus/ </w:t>
            </w:r>
            <w:r w:rsidR="00DF63BB" w:rsidRPr="0006680D">
              <w:rPr>
                <w:color w:val="000000" w:themeColor="text1"/>
                <w:sz w:val="22"/>
                <w:szCs w:val="22"/>
              </w:rPr>
              <w:t>(</w:t>
            </w:r>
            <w:r w:rsidRPr="0006680D">
              <w:rPr>
                <w:color w:val="000000" w:themeColor="text1"/>
                <w:sz w:val="22"/>
                <w:szCs w:val="22"/>
              </w:rPr>
              <w:t>deficit</w:t>
            </w:r>
            <w:r w:rsidR="00DF63BB" w:rsidRPr="0006680D">
              <w:rPr>
                <w:color w:val="000000" w:themeColor="text1"/>
                <w:sz w:val="22"/>
                <w:szCs w:val="22"/>
              </w:rPr>
              <w:t>)</w:t>
            </w:r>
            <w:r w:rsidRPr="0006680D">
              <w:rPr>
                <w:color w:val="000000" w:themeColor="text1"/>
                <w:sz w:val="22"/>
                <w:szCs w:val="22"/>
              </w:rPr>
              <w:t xml:space="preserve"> for the year</w:t>
            </w:r>
          </w:p>
          <w:p w14:paraId="2E2E5A98" w14:textId="77777777" w:rsidR="00E50935" w:rsidRPr="0006680D" w:rsidRDefault="00E50935" w:rsidP="00040806">
            <w:pPr>
              <w:tabs>
                <w:tab w:val="left" w:pos="333"/>
                <w:tab w:val="decimal" w:pos="9214"/>
              </w:tabs>
              <w:spacing w:line="276" w:lineRule="auto"/>
              <w:rPr>
                <w:color w:val="000000" w:themeColor="text1"/>
                <w:sz w:val="22"/>
                <w:szCs w:val="22"/>
              </w:rPr>
            </w:pPr>
          </w:p>
        </w:tc>
        <w:tc>
          <w:tcPr>
            <w:tcW w:w="1223" w:type="dxa"/>
            <w:noWrap/>
            <w:vAlign w:val="center"/>
            <w:hideMark/>
          </w:tcPr>
          <w:p w14:paraId="43563576" w14:textId="63AB3DAD"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5D4DCB34"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0C7973D8"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2A5DD2CD" w14:textId="5D846B04" w:rsidR="00E50935" w:rsidRPr="0006680D" w:rsidRDefault="00FC6439"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w:t>
            </w:r>
            <w:r w:rsidR="00E50935" w:rsidRPr="0006680D">
              <w:rPr>
                <w:color w:val="000000" w:themeColor="text1"/>
                <w:sz w:val="22"/>
                <w:szCs w:val="22"/>
              </w:rPr>
              <w:t>xx</w:t>
            </w:r>
            <w:r w:rsidR="00DF63BB" w:rsidRPr="0006680D">
              <w:rPr>
                <w:color w:val="000000" w:themeColor="text1"/>
                <w:sz w:val="22"/>
                <w:szCs w:val="22"/>
              </w:rPr>
              <w:t>/(xxx)</w:t>
            </w:r>
          </w:p>
        </w:tc>
        <w:tc>
          <w:tcPr>
            <w:tcW w:w="1223" w:type="dxa"/>
            <w:noWrap/>
            <w:vAlign w:val="center"/>
            <w:hideMark/>
          </w:tcPr>
          <w:p w14:paraId="6C6CD83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26AEA1D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1483D7C7" w14:textId="760ED5DE" w:rsidR="00E50935" w:rsidRPr="0006680D" w:rsidRDefault="00FC6439"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w:t>
            </w:r>
            <w:r w:rsidR="00E50935" w:rsidRPr="0006680D">
              <w:rPr>
                <w:color w:val="000000" w:themeColor="text1"/>
                <w:sz w:val="22"/>
                <w:szCs w:val="22"/>
                <w:lang w:eastAsia="en-GB"/>
              </w:rPr>
              <w:t>xx</w:t>
            </w:r>
            <w:r w:rsidR="00DF63BB" w:rsidRPr="0006680D">
              <w:rPr>
                <w:color w:val="000000" w:themeColor="text1"/>
                <w:sz w:val="22"/>
                <w:szCs w:val="22"/>
                <w:lang w:eastAsia="en-GB"/>
              </w:rPr>
              <w:t>/(xxx)</w:t>
            </w:r>
          </w:p>
        </w:tc>
      </w:tr>
      <w:tr w:rsidR="0006680D" w:rsidRPr="0006680D" w14:paraId="46BD7517" w14:textId="77777777" w:rsidTr="00D0447E">
        <w:trPr>
          <w:trHeight w:val="454"/>
        </w:trPr>
        <w:tc>
          <w:tcPr>
            <w:tcW w:w="4673" w:type="dxa"/>
            <w:noWrap/>
            <w:vAlign w:val="center"/>
          </w:tcPr>
          <w:p w14:paraId="2590809C" w14:textId="2150AC95"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Capital/development grants received during the year</w:t>
            </w:r>
          </w:p>
        </w:tc>
        <w:tc>
          <w:tcPr>
            <w:tcW w:w="1223" w:type="dxa"/>
            <w:noWrap/>
            <w:vAlign w:val="center"/>
          </w:tcPr>
          <w:p w14:paraId="33A29B6B" w14:textId="6FAEC476"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00311AF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76E30C1A"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7F543402"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5C5C34F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58692539"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tcPr>
          <w:p w14:paraId="54C5E3B5"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rPr>
              <w:t>xxx</w:t>
            </w:r>
          </w:p>
        </w:tc>
      </w:tr>
      <w:tr w:rsidR="0006680D" w:rsidRPr="0006680D" w14:paraId="1328EF3B" w14:textId="77777777" w:rsidTr="00D0447E">
        <w:trPr>
          <w:trHeight w:val="454"/>
        </w:trPr>
        <w:tc>
          <w:tcPr>
            <w:tcW w:w="4673" w:type="dxa"/>
            <w:noWrap/>
            <w:vAlign w:val="center"/>
          </w:tcPr>
          <w:p w14:paraId="6D41C121" w14:textId="37E6C434"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lastRenderedPageBreak/>
              <w:t>Transfer of depreciation/amortisation from capital fund to retained earnings</w:t>
            </w:r>
          </w:p>
        </w:tc>
        <w:tc>
          <w:tcPr>
            <w:tcW w:w="1223" w:type="dxa"/>
            <w:noWrap/>
            <w:vAlign w:val="center"/>
          </w:tcPr>
          <w:p w14:paraId="0E9AFDA9" w14:textId="746BCEAF"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6B01FAC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tcPr>
          <w:p w14:paraId="45FFBCCD"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tcPr>
          <w:p w14:paraId="7EFAE9F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tcPr>
          <w:p w14:paraId="7AEFE08E"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5F86B0C7"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tcPr>
          <w:p w14:paraId="4D38B29C"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r>
      <w:tr w:rsidR="0006680D" w:rsidRPr="0006680D" w14:paraId="44AD975D" w14:textId="77777777" w:rsidTr="00D0447E">
        <w:trPr>
          <w:trHeight w:val="215"/>
        </w:trPr>
        <w:tc>
          <w:tcPr>
            <w:tcW w:w="4673" w:type="dxa"/>
            <w:noWrap/>
            <w:vAlign w:val="center"/>
            <w:hideMark/>
          </w:tcPr>
          <w:p w14:paraId="246E54C5" w14:textId="7D9175E2"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 xml:space="preserve">Dividends paid </w:t>
            </w:r>
          </w:p>
        </w:tc>
        <w:tc>
          <w:tcPr>
            <w:tcW w:w="1223" w:type="dxa"/>
            <w:noWrap/>
            <w:vAlign w:val="center"/>
            <w:hideMark/>
          </w:tcPr>
          <w:p w14:paraId="37B6D518" w14:textId="787C266D"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7C19D727"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065FE06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2731160E"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2127DEDF"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vAlign w:val="center"/>
          </w:tcPr>
          <w:p w14:paraId="119DC4F1"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6C99004E"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1710DE11" w14:textId="77777777" w:rsidTr="00D0447E">
        <w:trPr>
          <w:trHeight w:val="179"/>
        </w:trPr>
        <w:tc>
          <w:tcPr>
            <w:tcW w:w="4673" w:type="dxa"/>
            <w:noWrap/>
            <w:vAlign w:val="center"/>
            <w:hideMark/>
          </w:tcPr>
          <w:p w14:paraId="52949B55" w14:textId="346CD34F"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 xml:space="preserve">Interim dividends paid </w:t>
            </w:r>
          </w:p>
        </w:tc>
        <w:tc>
          <w:tcPr>
            <w:tcW w:w="1223" w:type="dxa"/>
            <w:noWrap/>
            <w:vAlign w:val="center"/>
            <w:hideMark/>
          </w:tcPr>
          <w:p w14:paraId="2A17EFD6" w14:textId="67980838"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7358A40E"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2A9A9995"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0802C392"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6D1574B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vAlign w:val="center"/>
          </w:tcPr>
          <w:p w14:paraId="6B2C08B7"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13574C25"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4913BC48" w14:textId="77777777" w:rsidTr="00D0447E">
        <w:trPr>
          <w:trHeight w:val="152"/>
        </w:trPr>
        <w:tc>
          <w:tcPr>
            <w:tcW w:w="4673" w:type="dxa"/>
            <w:noWrap/>
            <w:vAlign w:val="center"/>
            <w:hideMark/>
          </w:tcPr>
          <w:p w14:paraId="7D23F59C" w14:textId="0B5DFBB7" w:rsidR="00E50935" w:rsidRPr="0006680D" w:rsidRDefault="00192796" w:rsidP="00040806">
            <w:pPr>
              <w:tabs>
                <w:tab w:val="left" w:pos="333"/>
                <w:tab w:val="decimal" w:pos="9214"/>
              </w:tabs>
              <w:spacing w:line="276" w:lineRule="auto"/>
              <w:rPr>
                <w:color w:val="000000" w:themeColor="text1"/>
                <w:sz w:val="22"/>
                <w:szCs w:val="22"/>
              </w:rPr>
            </w:pPr>
            <w:r w:rsidRPr="0006680D">
              <w:rPr>
                <w:color w:val="000000" w:themeColor="text1"/>
                <w:sz w:val="22"/>
                <w:szCs w:val="22"/>
              </w:rPr>
              <w:t>Proposed final dividends</w:t>
            </w:r>
          </w:p>
        </w:tc>
        <w:tc>
          <w:tcPr>
            <w:tcW w:w="1223" w:type="dxa"/>
            <w:noWrap/>
            <w:vAlign w:val="center"/>
            <w:hideMark/>
          </w:tcPr>
          <w:p w14:paraId="67924DCB" w14:textId="29369D5B"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72BF42C7"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3" w:type="dxa"/>
            <w:noWrap/>
            <w:vAlign w:val="center"/>
            <w:hideMark/>
          </w:tcPr>
          <w:p w14:paraId="2E71CAEC"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w:t>
            </w:r>
          </w:p>
        </w:tc>
        <w:tc>
          <w:tcPr>
            <w:tcW w:w="1224" w:type="dxa"/>
            <w:noWrap/>
            <w:vAlign w:val="center"/>
            <w:hideMark/>
          </w:tcPr>
          <w:p w14:paraId="5E8298AC"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3" w:type="dxa"/>
            <w:noWrap/>
            <w:vAlign w:val="center"/>
            <w:hideMark/>
          </w:tcPr>
          <w:p w14:paraId="5327EFA0"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vAlign w:val="center"/>
          </w:tcPr>
          <w:p w14:paraId="3E20B19B" w14:textId="77777777" w:rsidR="00E50935" w:rsidRPr="0006680D" w:rsidRDefault="00E50935" w:rsidP="00D0447E">
            <w:pPr>
              <w:tabs>
                <w:tab w:val="decimal" w:pos="5812"/>
                <w:tab w:val="decimal" w:pos="9214"/>
              </w:tabs>
              <w:spacing w:line="276" w:lineRule="auto"/>
              <w:jc w:val="center"/>
              <w:rPr>
                <w:color w:val="000000" w:themeColor="text1"/>
                <w:sz w:val="22"/>
                <w:szCs w:val="22"/>
              </w:rPr>
            </w:pPr>
            <w:r w:rsidRPr="0006680D">
              <w:rPr>
                <w:color w:val="000000" w:themeColor="text1"/>
                <w:sz w:val="22"/>
                <w:szCs w:val="22"/>
              </w:rPr>
              <w:t>xxx</w:t>
            </w:r>
          </w:p>
        </w:tc>
        <w:tc>
          <w:tcPr>
            <w:tcW w:w="1224" w:type="dxa"/>
            <w:noWrap/>
            <w:vAlign w:val="center"/>
            <w:hideMark/>
          </w:tcPr>
          <w:p w14:paraId="074A510B" w14:textId="77777777" w:rsidR="00E50935" w:rsidRPr="0006680D" w:rsidRDefault="00E50935" w:rsidP="00D0447E">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r>
      <w:tr w:rsidR="0006680D" w:rsidRPr="0006680D" w14:paraId="60CC751A" w14:textId="77777777" w:rsidTr="00D0447E">
        <w:trPr>
          <w:trHeight w:val="287"/>
        </w:trPr>
        <w:tc>
          <w:tcPr>
            <w:tcW w:w="4673" w:type="dxa"/>
            <w:noWrap/>
            <w:vAlign w:val="center"/>
            <w:hideMark/>
          </w:tcPr>
          <w:p w14:paraId="152AF338" w14:textId="1A668AA2" w:rsidR="00E50935" w:rsidRPr="0006680D" w:rsidRDefault="00192796" w:rsidP="00040806">
            <w:pPr>
              <w:tabs>
                <w:tab w:val="left" w:pos="333"/>
                <w:tab w:val="decimal" w:pos="9214"/>
              </w:tabs>
              <w:spacing w:line="276" w:lineRule="auto"/>
              <w:rPr>
                <w:b/>
                <w:color w:val="000000" w:themeColor="text1"/>
                <w:sz w:val="22"/>
                <w:szCs w:val="22"/>
              </w:rPr>
            </w:pPr>
            <w:r w:rsidRPr="0006680D">
              <w:rPr>
                <w:b/>
                <w:color w:val="000000" w:themeColor="text1"/>
                <w:sz w:val="22"/>
                <w:szCs w:val="22"/>
              </w:rPr>
              <w:t xml:space="preserve">As at June 30, </w:t>
            </w:r>
            <w:r w:rsidR="00E17957" w:rsidRPr="0006680D">
              <w:rPr>
                <w:b/>
                <w:color w:val="000000" w:themeColor="text1"/>
                <w:sz w:val="22"/>
                <w:szCs w:val="22"/>
              </w:rPr>
              <w:t>(Current FY)</w:t>
            </w:r>
          </w:p>
        </w:tc>
        <w:tc>
          <w:tcPr>
            <w:tcW w:w="1223" w:type="dxa"/>
            <w:noWrap/>
            <w:vAlign w:val="center"/>
            <w:hideMark/>
          </w:tcPr>
          <w:p w14:paraId="2BC175C0" w14:textId="2EE1A9B1"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37CF0863"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1C819C4D"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335603C0"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3" w:type="dxa"/>
            <w:noWrap/>
            <w:vAlign w:val="center"/>
            <w:hideMark/>
          </w:tcPr>
          <w:p w14:paraId="05DAA50F"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vAlign w:val="center"/>
          </w:tcPr>
          <w:p w14:paraId="2FFAEECA"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c>
          <w:tcPr>
            <w:tcW w:w="1224" w:type="dxa"/>
            <w:noWrap/>
            <w:vAlign w:val="center"/>
            <w:hideMark/>
          </w:tcPr>
          <w:p w14:paraId="48A79A04" w14:textId="77777777" w:rsidR="00E50935" w:rsidRPr="0006680D" w:rsidRDefault="00E50935" w:rsidP="00D0447E">
            <w:pPr>
              <w:tabs>
                <w:tab w:val="decimal" w:pos="5812"/>
                <w:tab w:val="decimal" w:pos="9214"/>
              </w:tabs>
              <w:spacing w:line="276" w:lineRule="auto"/>
              <w:jc w:val="center"/>
              <w:rPr>
                <w:b/>
                <w:color w:val="000000" w:themeColor="text1"/>
                <w:sz w:val="22"/>
                <w:szCs w:val="22"/>
              </w:rPr>
            </w:pPr>
            <w:r w:rsidRPr="0006680D">
              <w:rPr>
                <w:b/>
                <w:color w:val="000000" w:themeColor="text1"/>
                <w:sz w:val="22"/>
                <w:szCs w:val="22"/>
              </w:rPr>
              <w:t>xxx</w:t>
            </w:r>
          </w:p>
        </w:tc>
      </w:tr>
    </w:tbl>
    <w:p w14:paraId="2B16BAB1" w14:textId="77777777" w:rsidR="00B17F55" w:rsidRPr="0006680D" w:rsidRDefault="00B17F55" w:rsidP="004F6E37">
      <w:pPr>
        <w:spacing w:line="360" w:lineRule="auto"/>
        <w:ind w:firstLine="360"/>
        <w:jc w:val="both"/>
        <w:rPr>
          <w:i/>
          <w:color w:val="000000" w:themeColor="text1"/>
          <w:sz w:val="22"/>
          <w:szCs w:val="22"/>
        </w:rPr>
      </w:pPr>
      <w:r w:rsidRPr="0006680D">
        <w:rPr>
          <w:i/>
          <w:color w:val="000000" w:themeColor="text1"/>
          <w:sz w:val="22"/>
          <w:szCs w:val="22"/>
        </w:rPr>
        <w:t xml:space="preserve">Note: </w:t>
      </w:r>
    </w:p>
    <w:p w14:paraId="3165B0CA" w14:textId="196B39C5" w:rsidR="008B5E9D" w:rsidRPr="0006680D" w:rsidRDefault="00B17F55" w:rsidP="00FF1B9B">
      <w:pPr>
        <w:numPr>
          <w:ilvl w:val="0"/>
          <w:numId w:val="14"/>
        </w:numPr>
        <w:spacing w:line="360" w:lineRule="auto"/>
        <w:jc w:val="both"/>
        <w:rPr>
          <w:i/>
          <w:color w:val="000000" w:themeColor="text1"/>
          <w:sz w:val="22"/>
          <w:szCs w:val="22"/>
        </w:rPr>
      </w:pPr>
      <w:r w:rsidRPr="0006680D">
        <w:rPr>
          <w:i/>
          <w:color w:val="000000" w:themeColor="text1"/>
          <w:sz w:val="22"/>
          <w:szCs w:val="22"/>
        </w:rPr>
        <w:t xml:space="preserve">For items that are not common in the financial statements, the </w:t>
      </w:r>
      <w:r w:rsidR="00E80625" w:rsidRPr="0006680D">
        <w:rPr>
          <w:i/>
          <w:color w:val="000000" w:themeColor="text1"/>
          <w:sz w:val="22"/>
          <w:szCs w:val="22"/>
        </w:rPr>
        <w:t>Entity</w:t>
      </w:r>
      <w:r w:rsidRPr="0006680D">
        <w:rPr>
          <w:i/>
          <w:color w:val="000000" w:themeColor="text1"/>
          <w:sz w:val="22"/>
          <w:szCs w:val="22"/>
        </w:rPr>
        <w:t xml:space="preserve"> should include a note on what they relate to – either on the face of the statement of changes in equity/net assets or among the notes to the financial statements.</w:t>
      </w:r>
    </w:p>
    <w:p w14:paraId="253BF4B3" w14:textId="314F1E87" w:rsidR="00B17F55" w:rsidRPr="0006680D" w:rsidRDefault="00B17F55" w:rsidP="00FF1B9B">
      <w:pPr>
        <w:numPr>
          <w:ilvl w:val="0"/>
          <w:numId w:val="14"/>
        </w:numPr>
        <w:spacing w:line="360" w:lineRule="auto"/>
        <w:rPr>
          <w:i/>
          <w:color w:val="000000" w:themeColor="text1"/>
          <w:sz w:val="22"/>
          <w:szCs w:val="22"/>
        </w:rPr>
        <w:sectPr w:rsidR="00B17F55" w:rsidRPr="0006680D" w:rsidSect="00040938">
          <w:pgSz w:w="15840" w:h="12240" w:orient="landscape" w:code="1"/>
          <w:pgMar w:top="864" w:right="1152" w:bottom="720" w:left="1440" w:header="289" w:footer="142" w:gutter="0"/>
          <w:cols w:space="720"/>
          <w:titlePg/>
          <w:docGrid w:linePitch="326"/>
        </w:sectPr>
      </w:pPr>
      <w:r w:rsidRPr="0006680D">
        <w:rPr>
          <w:i/>
          <w:color w:val="000000" w:themeColor="text1"/>
          <w:sz w:val="22"/>
          <w:szCs w:val="22"/>
        </w:rPr>
        <w:t>Prior year adjustment should have an elaborate note describing what the amounts relate to. In such instances a restatement of the opening balances need</w:t>
      </w:r>
      <w:r w:rsidR="004F6E37" w:rsidRPr="0006680D">
        <w:rPr>
          <w:i/>
          <w:color w:val="000000" w:themeColor="text1"/>
          <w:sz w:val="22"/>
          <w:szCs w:val="22"/>
        </w:rPr>
        <w:t>s</w:t>
      </w:r>
      <w:r w:rsidRPr="0006680D">
        <w:rPr>
          <w:i/>
          <w:color w:val="000000" w:themeColor="text1"/>
          <w:sz w:val="22"/>
          <w:szCs w:val="22"/>
        </w:rPr>
        <w:t xml:space="preserve"> to be done.</w:t>
      </w:r>
    </w:p>
    <w:p w14:paraId="64622855" w14:textId="28627DB2" w:rsidR="008E514A" w:rsidRPr="0006680D" w:rsidRDefault="007136F1" w:rsidP="00D26DF1">
      <w:pPr>
        <w:pStyle w:val="Heading1"/>
        <w:numPr>
          <w:ilvl w:val="0"/>
          <w:numId w:val="21"/>
        </w:numPr>
        <w:tabs>
          <w:tab w:val="left" w:pos="450"/>
        </w:tabs>
        <w:spacing w:line="360" w:lineRule="auto"/>
        <w:ind w:left="450"/>
        <w:jc w:val="both"/>
        <w:rPr>
          <w:color w:val="000000" w:themeColor="text1"/>
        </w:rPr>
      </w:pPr>
      <w:bookmarkStart w:id="32" w:name="_Toc138945736"/>
      <w:r w:rsidRPr="0006680D">
        <w:rPr>
          <w:color w:val="000000" w:themeColor="text1"/>
        </w:rPr>
        <w:lastRenderedPageBreak/>
        <w:t xml:space="preserve"> </w:t>
      </w:r>
      <w:bookmarkStart w:id="33" w:name="_Toc233525429"/>
      <w:r w:rsidR="00AC209C" w:rsidRPr="0006680D">
        <w:rPr>
          <w:color w:val="000000" w:themeColor="text1"/>
        </w:rPr>
        <w:t xml:space="preserve">Statement </w:t>
      </w:r>
      <w:r w:rsidR="00192796" w:rsidRPr="0006680D">
        <w:rPr>
          <w:color w:val="000000" w:themeColor="text1"/>
        </w:rPr>
        <w:t>of</w:t>
      </w:r>
      <w:r w:rsidR="00AC209C" w:rsidRPr="0006680D">
        <w:rPr>
          <w:color w:val="000000" w:themeColor="text1"/>
        </w:rPr>
        <w:t xml:space="preserve"> Cash Flows</w:t>
      </w:r>
      <w:bookmarkStart w:id="34" w:name="_Toc514770780"/>
      <w:bookmarkStart w:id="35" w:name="_Toc74172899"/>
      <w:r w:rsidR="00AC209C" w:rsidRPr="0006680D">
        <w:rPr>
          <w:color w:val="000000" w:themeColor="text1"/>
        </w:rPr>
        <w:t xml:space="preserve"> </w:t>
      </w:r>
      <w:r w:rsidR="00B923A5" w:rsidRPr="0006680D">
        <w:rPr>
          <w:color w:val="000000" w:themeColor="text1"/>
        </w:rPr>
        <w:t>for the year e</w:t>
      </w:r>
      <w:r w:rsidR="00AC209C" w:rsidRPr="0006680D">
        <w:rPr>
          <w:color w:val="000000" w:themeColor="text1"/>
        </w:rPr>
        <w:t xml:space="preserve">nded 30 June </w:t>
      </w:r>
      <w:bookmarkEnd w:id="34"/>
      <w:r w:rsidR="00AC209C" w:rsidRPr="0006680D">
        <w:rPr>
          <w:color w:val="000000" w:themeColor="text1"/>
        </w:rPr>
        <w:t>20</w:t>
      </w:r>
      <w:bookmarkEnd w:id="35"/>
      <w:r w:rsidR="00E17957" w:rsidRPr="0006680D">
        <w:rPr>
          <w:color w:val="000000" w:themeColor="text1"/>
        </w:rPr>
        <w:t>xx</w:t>
      </w:r>
      <w:bookmarkEnd w:id="32"/>
      <w:bookmarkEnd w:id="33"/>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960"/>
        <w:gridCol w:w="850"/>
        <w:gridCol w:w="1914"/>
        <w:gridCol w:w="1914"/>
      </w:tblGrid>
      <w:tr w:rsidR="0006680D" w:rsidRPr="0006680D" w14:paraId="6262E54D" w14:textId="77777777" w:rsidTr="008A1355">
        <w:trPr>
          <w:trHeight w:val="340"/>
          <w:tblHeader/>
        </w:trPr>
        <w:tc>
          <w:tcPr>
            <w:tcW w:w="2572" w:type="pct"/>
            <w:vMerge w:val="restart"/>
            <w:shd w:val="clear" w:color="auto" w:fill="0070C0"/>
            <w:noWrap/>
            <w:vAlign w:val="center"/>
            <w:hideMark/>
          </w:tcPr>
          <w:p w14:paraId="24B227F0" w14:textId="3BD20472" w:rsidR="005D1A05" w:rsidRPr="0006680D" w:rsidRDefault="005D1A05" w:rsidP="00E17957">
            <w:pPr>
              <w:autoSpaceDE/>
              <w:autoSpaceDN/>
              <w:spacing w:line="276" w:lineRule="auto"/>
              <w:rPr>
                <w:color w:val="000000" w:themeColor="text1"/>
                <w:sz w:val="22"/>
                <w:szCs w:val="22"/>
                <w:lang w:val="en-US"/>
              </w:rPr>
            </w:pPr>
          </w:p>
        </w:tc>
        <w:tc>
          <w:tcPr>
            <w:tcW w:w="441" w:type="pct"/>
            <w:shd w:val="clear" w:color="auto" w:fill="0070C0"/>
            <w:noWrap/>
            <w:vAlign w:val="center"/>
            <w:hideMark/>
          </w:tcPr>
          <w:p w14:paraId="61B2DA9B" w14:textId="45839D22" w:rsidR="005D1A05" w:rsidRPr="0006680D" w:rsidRDefault="005D1A05" w:rsidP="008A1355">
            <w:pPr>
              <w:autoSpaceDE/>
              <w:autoSpaceDN/>
              <w:spacing w:line="276" w:lineRule="auto"/>
              <w:jc w:val="center"/>
              <w:rPr>
                <w:color w:val="000000" w:themeColor="text1"/>
                <w:sz w:val="22"/>
                <w:szCs w:val="22"/>
                <w:lang w:val="en-US"/>
              </w:rPr>
            </w:pPr>
          </w:p>
        </w:tc>
        <w:tc>
          <w:tcPr>
            <w:tcW w:w="993" w:type="pct"/>
            <w:shd w:val="clear" w:color="auto" w:fill="0070C0"/>
            <w:noWrap/>
            <w:vAlign w:val="center"/>
            <w:hideMark/>
          </w:tcPr>
          <w:p w14:paraId="257963E5" w14:textId="75976BC3" w:rsidR="005D1A05" w:rsidRPr="0006680D" w:rsidRDefault="00BD62E2" w:rsidP="00DD3246">
            <w:pPr>
              <w:autoSpaceDE/>
              <w:autoSpaceDN/>
              <w:spacing w:line="276" w:lineRule="auto"/>
              <w:jc w:val="center"/>
              <w:rPr>
                <w:b/>
                <w:color w:val="000000" w:themeColor="text1"/>
                <w:sz w:val="22"/>
                <w:szCs w:val="22"/>
                <w:lang w:val="en-US"/>
              </w:rPr>
            </w:pPr>
            <w:r w:rsidRPr="0006680D">
              <w:rPr>
                <w:b/>
                <w:color w:val="000000" w:themeColor="text1"/>
                <w:sz w:val="22"/>
                <w:szCs w:val="22"/>
              </w:rPr>
              <w:t xml:space="preserve">Insert </w:t>
            </w:r>
            <w:r w:rsidR="005D1A05" w:rsidRPr="0006680D">
              <w:rPr>
                <w:b/>
                <w:color w:val="000000" w:themeColor="text1"/>
                <w:sz w:val="22"/>
                <w:szCs w:val="22"/>
              </w:rPr>
              <w:t>Current FY</w:t>
            </w:r>
          </w:p>
        </w:tc>
        <w:tc>
          <w:tcPr>
            <w:tcW w:w="993" w:type="pct"/>
            <w:shd w:val="clear" w:color="auto" w:fill="0070C0"/>
            <w:noWrap/>
            <w:vAlign w:val="center"/>
            <w:hideMark/>
          </w:tcPr>
          <w:p w14:paraId="2CC95D44" w14:textId="57B5EF6A" w:rsidR="00BD62E2" w:rsidRPr="0006680D" w:rsidRDefault="00BD62E2"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3CFA1E22" w14:textId="4D0DFDAB" w:rsidR="005D1A05" w:rsidRPr="0006680D" w:rsidRDefault="00BD62E2" w:rsidP="00DD3246">
            <w:pPr>
              <w:autoSpaceDE/>
              <w:autoSpaceDN/>
              <w:spacing w:line="276" w:lineRule="auto"/>
              <w:jc w:val="center"/>
              <w:rPr>
                <w:b/>
                <w:color w:val="000000" w:themeColor="text1"/>
                <w:sz w:val="22"/>
                <w:szCs w:val="22"/>
                <w:lang w:val="en-US"/>
              </w:rPr>
            </w:pPr>
            <w:r w:rsidRPr="0006680D">
              <w:rPr>
                <w:b/>
                <w:bCs/>
                <w:color w:val="000000" w:themeColor="text1"/>
                <w:sz w:val="22"/>
                <w:szCs w:val="22"/>
                <w:lang w:val="en-US"/>
              </w:rPr>
              <w:t>Comparative FY</w:t>
            </w:r>
          </w:p>
        </w:tc>
      </w:tr>
      <w:tr w:rsidR="0006680D" w:rsidRPr="0006680D" w14:paraId="69D7D2FE" w14:textId="77777777" w:rsidTr="008A1355">
        <w:trPr>
          <w:trHeight w:val="340"/>
          <w:tblHeader/>
        </w:trPr>
        <w:tc>
          <w:tcPr>
            <w:tcW w:w="2572" w:type="pct"/>
            <w:vMerge/>
            <w:noWrap/>
            <w:vAlign w:val="center"/>
            <w:hideMark/>
          </w:tcPr>
          <w:p w14:paraId="0703AAD8" w14:textId="77777777" w:rsidR="005D1A05" w:rsidRPr="0006680D" w:rsidRDefault="005D1A05" w:rsidP="00E5537D">
            <w:pPr>
              <w:autoSpaceDE/>
              <w:autoSpaceDN/>
              <w:spacing w:line="276" w:lineRule="auto"/>
              <w:rPr>
                <w:b/>
                <w:bCs/>
                <w:color w:val="000000" w:themeColor="text1"/>
                <w:sz w:val="22"/>
                <w:szCs w:val="22"/>
                <w:lang w:val="en-US"/>
              </w:rPr>
            </w:pPr>
          </w:p>
        </w:tc>
        <w:tc>
          <w:tcPr>
            <w:tcW w:w="441" w:type="pct"/>
            <w:shd w:val="clear" w:color="auto" w:fill="0070C0"/>
            <w:noWrap/>
            <w:vAlign w:val="center"/>
            <w:hideMark/>
          </w:tcPr>
          <w:p w14:paraId="32BDDB37" w14:textId="51BB9510" w:rsidR="005D1A05" w:rsidRPr="0006680D" w:rsidRDefault="005D1A05" w:rsidP="008A135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Note</w:t>
            </w:r>
          </w:p>
        </w:tc>
        <w:tc>
          <w:tcPr>
            <w:tcW w:w="993" w:type="pct"/>
            <w:shd w:val="clear" w:color="auto" w:fill="0070C0"/>
            <w:noWrap/>
            <w:vAlign w:val="center"/>
            <w:hideMark/>
          </w:tcPr>
          <w:p w14:paraId="388F900B" w14:textId="22B80244" w:rsidR="005D1A05" w:rsidRPr="0006680D" w:rsidRDefault="005D1A05" w:rsidP="00DD324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c>
          <w:tcPr>
            <w:tcW w:w="993" w:type="pct"/>
            <w:shd w:val="clear" w:color="auto" w:fill="0070C0"/>
            <w:noWrap/>
            <w:vAlign w:val="center"/>
            <w:hideMark/>
          </w:tcPr>
          <w:p w14:paraId="7695BF46" w14:textId="74B3FF69" w:rsidR="005D1A05" w:rsidRPr="0006680D" w:rsidRDefault="005D1A05" w:rsidP="00DD324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r>
      <w:tr w:rsidR="0006680D" w:rsidRPr="0006680D" w14:paraId="41372961" w14:textId="77777777" w:rsidTr="008A1355">
        <w:trPr>
          <w:trHeight w:val="340"/>
        </w:trPr>
        <w:tc>
          <w:tcPr>
            <w:tcW w:w="2572" w:type="pct"/>
            <w:noWrap/>
            <w:vAlign w:val="center"/>
            <w:hideMark/>
          </w:tcPr>
          <w:p w14:paraId="17C65023" w14:textId="712CBA16" w:rsidR="008E514A" w:rsidRPr="0006680D" w:rsidRDefault="00B331F5"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Cash</w:t>
            </w:r>
            <w:r w:rsidRPr="0006680D">
              <w:rPr>
                <w:color w:val="000000" w:themeColor="text1"/>
                <w:sz w:val="22"/>
                <w:szCs w:val="22"/>
                <w:lang w:val="en-US"/>
              </w:rPr>
              <w:t xml:space="preserve"> </w:t>
            </w:r>
            <w:r w:rsidR="00192796" w:rsidRPr="0006680D">
              <w:rPr>
                <w:b/>
                <w:bCs/>
                <w:color w:val="000000" w:themeColor="text1"/>
                <w:sz w:val="22"/>
                <w:szCs w:val="22"/>
                <w:lang w:val="en-US"/>
              </w:rPr>
              <w:t>flows</w:t>
            </w:r>
            <w:r w:rsidRPr="0006680D">
              <w:rPr>
                <w:color w:val="000000" w:themeColor="text1"/>
                <w:sz w:val="22"/>
                <w:szCs w:val="22"/>
                <w:lang w:val="en-US"/>
              </w:rPr>
              <w:t xml:space="preserve"> </w:t>
            </w:r>
            <w:r w:rsidR="00192796" w:rsidRPr="0006680D">
              <w:rPr>
                <w:b/>
                <w:bCs/>
                <w:color w:val="000000" w:themeColor="text1"/>
                <w:sz w:val="22"/>
                <w:szCs w:val="22"/>
                <w:lang w:val="en-US"/>
              </w:rPr>
              <w:t>from</w:t>
            </w:r>
            <w:r w:rsidRPr="0006680D">
              <w:rPr>
                <w:color w:val="000000" w:themeColor="text1"/>
                <w:sz w:val="22"/>
                <w:szCs w:val="22"/>
                <w:lang w:val="en-US"/>
              </w:rPr>
              <w:t xml:space="preserve"> </w:t>
            </w:r>
            <w:r w:rsidR="00192796" w:rsidRPr="0006680D">
              <w:rPr>
                <w:b/>
                <w:bCs/>
                <w:color w:val="000000" w:themeColor="text1"/>
                <w:sz w:val="22"/>
                <w:szCs w:val="22"/>
                <w:lang w:val="en-US"/>
              </w:rPr>
              <w:t>operating</w:t>
            </w:r>
            <w:r w:rsidRPr="0006680D">
              <w:rPr>
                <w:color w:val="000000" w:themeColor="text1"/>
                <w:sz w:val="22"/>
                <w:szCs w:val="22"/>
                <w:lang w:val="en-US"/>
              </w:rPr>
              <w:t xml:space="preserve"> </w:t>
            </w:r>
            <w:r w:rsidR="00192796" w:rsidRPr="0006680D">
              <w:rPr>
                <w:b/>
                <w:bCs/>
                <w:color w:val="000000" w:themeColor="text1"/>
                <w:sz w:val="22"/>
                <w:szCs w:val="22"/>
                <w:lang w:val="en-US"/>
              </w:rPr>
              <w:t>activities</w:t>
            </w:r>
          </w:p>
        </w:tc>
        <w:tc>
          <w:tcPr>
            <w:tcW w:w="441" w:type="pct"/>
            <w:noWrap/>
            <w:vAlign w:val="center"/>
            <w:hideMark/>
          </w:tcPr>
          <w:p w14:paraId="2DFD1DD7" w14:textId="77777777" w:rsidR="008E514A" w:rsidRPr="0006680D" w:rsidRDefault="008E514A" w:rsidP="008A1355">
            <w:pPr>
              <w:autoSpaceDE/>
              <w:autoSpaceDN/>
              <w:spacing w:line="276" w:lineRule="auto"/>
              <w:jc w:val="center"/>
              <w:rPr>
                <w:color w:val="000000" w:themeColor="text1"/>
                <w:sz w:val="22"/>
                <w:szCs w:val="22"/>
                <w:lang w:val="en-US"/>
              </w:rPr>
            </w:pPr>
          </w:p>
        </w:tc>
        <w:tc>
          <w:tcPr>
            <w:tcW w:w="993" w:type="pct"/>
            <w:noWrap/>
            <w:vAlign w:val="center"/>
            <w:hideMark/>
          </w:tcPr>
          <w:p w14:paraId="626E93C0" w14:textId="77777777" w:rsidR="008E514A" w:rsidRPr="0006680D" w:rsidRDefault="008E514A" w:rsidP="00DD3246">
            <w:pPr>
              <w:autoSpaceDE/>
              <w:autoSpaceDN/>
              <w:spacing w:line="276" w:lineRule="auto"/>
              <w:jc w:val="center"/>
              <w:rPr>
                <w:color w:val="000000" w:themeColor="text1"/>
                <w:sz w:val="22"/>
                <w:szCs w:val="22"/>
                <w:lang w:val="en-US"/>
              </w:rPr>
            </w:pPr>
          </w:p>
        </w:tc>
        <w:tc>
          <w:tcPr>
            <w:tcW w:w="993" w:type="pct"/>
            <w:noWrap/>
            <w:vAlign w:val="center"/>
            <w:hideMark/>
          </w:tcPr>
          <w:p w14:paraId="47271400" w14:textId="77777777" w:rsidR="008E514A" w:rsidRPr="0006680D" w:rsidRDefault="008E514A" w:rsidP="00DD3246">
            <w:pPr>
              <w:autoSpaceDE/>
              <w:autoSpaceDN/>
              <w:spacing w:line="276" w:lineRule="auto"/>
              <w:jc w:val="center"/>
              <w:rPr>
                <w:color w:val="000000" w:themeColor="text1"/>
                <w:sz w:val="22"/>
                <w:szCs w:val="22"/>
                <w:lang w:val="en-US"/>
              </w:rPr>
            </w:pPr>
          </w:p>
        </w:tc>
      </w:tr>
      <w:tr w:rsidR="0006680D" w:rsidRPr="0006680D" w14:paraId="12392289" w14:textId="77777777" w:rsidTr="008A1355">
        <w:trPr>
          <w:trHeight w:val="340"/>
        </w:trPr>
        <w:tc>
          <w:tcPr>
            <w:tcW w:w="2572" w:type="pct"/>
            <w:noWrap/>
            <w:vAlign w:val="center"/>
            <w:hideMark/>
          </w:tcPr>
          <w:p w14:paraId="7C3B3EDC" w14:textId="25391988" w:rsidR="00E74D3F" w:rsidRPr="0006680D" w:rsidRDefault="00B331F5"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Receipts</w:t>
            </w:r>
          </w:p>
        </w:tc>
        <w:tc>
          <w:tcPr>
            <w:tcW w:w="441" w:type="pct"/>
            <w:noWrap/>
            <w:vAlign w:val="center"/>
            <w:hideMark/>
          </w:tcPr>
          <w:p w14:paraId="07E768D9" w14:textId="6530005C" w:rsidR="00E74D3F" w:rsidRPr="0006680D" w:rsidRDefault="00E74D3F" w:rsidP="008A1355">
            <w:pPr>
              <w:autoSpaceDE/>
              <w:autoSpaceDN/>
              <w:spacing w:line="276" w:lineRule="auto"/>
              <w:jc w:val="center"/>
              <w:rPr>
                <w:color w:val="000000" w:themeColor="text1"/>
                <w:sz w:val="22"/>
                <w:szCs w:val="22"/>
                <w:lang w:val="en-US"/>
              </w:rPr>
            </w:pPr>
          </w:p>
        </w:tc>
        <w:tc>
          <w:tcPr>
            <w:tcW w:w="993" w:type="pct"/>
            <w:noWrap/>
            <w:vAlign w:val="center"/>
            <w:hideMark/>
          </w:tcPr>
          <w:p w14:paraId="53AE0819" w14:textId="45B63F50" w:rsidR="00E74D3F" w:rsidRPr="0006680D" w:rsidRDefault="00E74D3F" w:rsidP="00DD3246">
            <w:pPr>
              <w:autoSpaceDE/>
              <w:autoSpaceDN/>
              <w:spacing w:line="276" w:lineRule="auto"/>
              <w:jc w:val="center"/>
              <w:rPr>
                <w:color w:val="000000" w:themeColor="text1"/>
                <w:sz w:val="22"/>
                <w:szCs w:val="22"/>
                <w:lang w:val="en-US"/>
              </w:rPr>
            </w:pPr>
          </w:p>
        </w:tc>
        <w:tc>
          <w:tcPr>
            <w:tcW w:w="993" w:type="pct"/>
            <w:noWrap/>
            <w:vAlign w:val="center"/>
            <w:hideMark/>
          </w:tcPr>
          <w:p w14:paraId="56799AEC" w14:textId="7BA7B973" w:rsidR="00E74D3F" w:rsidRPr="0006680D" w:rsidRDefault="00E74D3F" w:rsidP="00DD3246">
            <w:pPr>
              <w:autoSpaceDE/>
              <w:autoSpaceDN/>
              <w:spacing w:line="276" w:lineRule="auto"/>
              <w:jc w:val="center"/>
              <w:rPr>
                <w:color w:val="000000" w:themeColor="text1"/>
                <w:sz w:val="22"/>
                <w:szCs w:val="22"/>
                <w:lang w:val="en-US"/>
              </w:rPr>
            </w:pPr>
          </w:p>
        </w:tc>
      </w:tr>
      <w:tr w:rsidR="0006680D" w:rsidRPr="0006680D" w14:paraId="362CD4E4" w14:textId="77777777" w:rsidTr="008A1355">
        <w:trPr>
          <w:trHeight w:val="340"/>
        </w:trPr>
        <w:tc>
          <w:tcPr>
            <w:tcW w:w="2572" w:type="pct"/>
            <w:noWrap/>
            <w:vAlign w:val="center"/>
            <w:hideMark/>
          </w:tcPr>
          <w:p w14:paraId="34EE8A3B" w14:textId="48D9C1BB" w:rsidR="0075555A" w:rsidRPr="0006680D" w:rsidRDefault="0075555A" w:rsidP="0075555A">
            <w:pPr>
              <w:autoSpaceDE/>
              <w:autoSpaceDN/>
              <w:spacing w:line="276" w:lineRule="auto"/>
              <w:rPr>
                <w:color w:val="000000" w:themeColor="text1"/>
                <w:sz w:val="22"/>
                <w:szCs w:val="22"/>
                <w:lang w:val="en-US"/>
              </w:rPr>
            </w:pPr>
            <w:r w:rsidRPr="0006680D">
              <w:rPr>
                <w:color w:val="000000" w:themeColor="text1"/>
                <w:sz w:val="22"/>
                <w:szCs w:val="22"/>
                <w:lang w:val="en-US"/>
              </w:rPr>
              <w:t>Transfers from the County Government entities</w:t>
            </w:r>
          </w:p>
        </w:tc>
        <w:tc>
          <w:tcPr>
            <w:tcW w:w="441" w:type="pct"/>
            <w:noWrap/>
            <w:vAlign w:val="center"/>
            <w:hideMark/>
          </w:tcPr>
          <w:p w14:paraId="3E39D692" w14:textId="7D8AAF8C" w:rsidR="0075555A" w:rsidRPr="0006680D" w:rsidRDefault="0075555A" w:rsidP="008A1355">
            <w:pPr>
              <w:autoSpaceDE/>
              <w:autoSpaceDN/>
              <w:spacing w:line="276" w:lineRule="auto"/>
              <w:jc w:val="center"/>
              <w:rPr>
                <w:color w:val="000000" w:themeColor="text1"/>
                <w:sz w:val="22"/>
                <w:szCs w:val="22"/>
                <w:lang w:val="en-US"/>
              </w:rPr>
            </w:pPr>
          </w:p>
        </w:tc>
        <w:tc>
          <w:tcPr>
            <w:tcW w:w="993" w:type="pct"/>
            <w:noWrap/>
            <w:vAlign w:val="center"/>
            <w:hideMark/>
          </w:tcPr>
          <w:p w14:paraId="4BE97069" w14:textId="1099CB28"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558A5006" w14:textId="42898CE1"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F66D4F2" w14:textId="77777777" w:rsidTr="008A1355">
        <w:trPr>
          <w:trHeight w:val="340"/>
        </w:trPr>
        <w:tc>
          <w:tcPr>
            <w:tcW w:w="2572" w:type="pct"/>
            <w:noWrap/>
            <w:vAlign w:val="center"/>
            <w:hideMark/>
          </w:tcPr>
          <w:p w14:paraId="34B392EC" w14:textId="55CE5D2A" w:rsidR="0075555A" w:rsidRPr="0006680D" w:rsidRDefault="0075555A" w:rsidP="0075555A">
            <w:pPr>
              <w:autoSpaceDE/>
              <w:autoSpaceDN/>
              <w:spacing w:line="276" w:lineRule="auto"/>
              <w:rPr>
                <w:color w:val="000000" w:themeColor="text1"/>
                <w:sz w:val="22"/>
                <w:szCs w:val="22"/>
                <w:lang w:val="en-US"/>
              </w:rPr>
            </w:pPr>
            <w:r w:rsidRPr="0006680D">
              <w:rPr>
                <w:color w:val="000000" w:themeColor="text1"/>
                <w:sz w:val="22"/>
                <w:szCs w:val="22"/>
                <w:lang w:val="en-US"/>
              </w:rPr>
              <w:t>Levies, Fines, and penalties</w:t>
            </w:r>
          </w:p>
        </w:tc>
        <w:tc>
          <w:tcPr>
            <w:tcW w:w="441" w:type="pct"/>
            <w:noWrap/>
            <w:vAlign w:val="center"/>
            <w:hideMark/>
          </w:tcPr>
          <w:p w14:paraId="68183356" w14:textId="4C7D7DCD" w:rsidR="0075555A" w:rsidRPr="0006680D" w:rsidRDefault="0075555A" w:rsidP="008A1355">
            <w:pPr>
              <w:autoSpaceDE/>
              <w:autoSpaceDN/>
              <w:spacing w:line="276" w:lineRule="auto"/>
              <w:jc w:val="center"/>
              <w:rPr>
                <w:color w:val="000000" w:themeColor="text1"/>
                <w:sz w:val="22"/>
                <w:szCs w:val="22"/>
                <w:lang w:val="en-US"/>
              </w:rPr>
            </w:pPr>
          </w:p>
        </w:tc>
        <w:tc>
          <w:tcPr>
            <w:tcW w:w="993" w:type="pct"/>
            <w:noWrap/>
            <w:vAlign w:val="center"/>
            <w:hideMark/>
          </w:tcPr>
          <w:p w14:paraId="03764EA6" w14:textId="34A80050"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6CB3F910" w14:textId="7F54D674"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E0A2B06" w14:textId="77777777" w:rsidTr="008A1355">
        <w:trPr>
          <w:trHeight w:val="340"/>
        </w:trPr>
        <w:tc>
          <w:tcPr>
            <w:tcW w:w="2572" w:type="pct"/>
            <w:noWrap/>
            <w:vAlign w:val="center"/>
            <w:hideMark/>
          </w:tcPr>
          <w:p w14:paraId="370424C0" w14:textId="65A8E173" w:rsidR="0075555A" w:rsidRPr="0006680D" w:rsidRDefault="0075555A" w:rsidP="0075555A">
            <w:pPr>
              <w:autoSpaceDE/>
              <w:autoSpaceDN/>
              <w:spacing w:line="276" w:lineRule="auto"/>
              <w:rPr>
                <w:color w:val="000000" w:themeColor="text1"/>
                <w:sz w:val="22"/>
                <w:szCs w:val="22"/>
                <w:lang w:val="en-US"/>
              </w:rPr>
            </w:pPr>
            <w:r w:rsidRPr="0006680D">
              <w:rPr>
                <w:color w:val="000000" w:themeColor="text1"/>
                <w:sz w:val="22"/>
                <w:szCs w:val="22"/>
                <w:lang w:val="en-US"/>
              </w:rPr>
              <w:t>Public contributions and donations</w:t>
            </w:r>
          </w:p>
        </w:tc>
        <w:tc>
          <w:tcPr>
            <w:tcW w:w="441" w:type="pct"/>
            <w:noWrap/>
            <w:vAlign w:val="center"/>
            <w:hideMark/>
          </w:tcPr>
          <w:p w14:paraId="3502B59D" w14:textId="0550098D" w:rsidR="0075555A" w:rsidRPr="0006680D" w:rsidRDefault="0075555A" w:rsidP="008A1355">
            <w:pPr>
              <w:autoSpaceDE/>
              <w:autoSpaceDN/>
              <w:spacing w:line="276" w:lineRule="auto"/>
              <w:jc w:val="center"/>
              <w:rPr>
                <w:color w:val="000000" w:themeColor="text1"/>
                <w:sz w:val="22"/>
                <w:szCs w:val="22"/>
                <w:lang w:val="en-US"/>
              </w:rPr>
            </w:pPr>
          </w:p>
        </w:tc>
        <w:tc>
          <w:tcPr>
            <w:tcW w:w="993" w:type="pct"/>
            <w:noWrap/>
            <w:vAlign w:val="center"/>
            <w:hideMark/>
          </w:tcPr>
          <w:p w14:paraId="43FE1609" w14:textId="3CE7E61D"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05A0347C" w14:textId="1DA54030"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D2EBB13" w14:textId="77777777" w:rsidTr="008A1355">
        <w:trPr>
          <w:trHeight w:val="340"/>
        </w:trPr>
        <w:tc>
          <w:tcPr>
            <w:tcW w:w="2572" w:type="pct"/>
            <w:noWrap/>
            <w:vAlign w:val="center"/>
            <w:hideMark/>
          </w:tcPr>
          <w:p w14:paraId="172164F1" w14:textId="4E414267" w:rsidR="0075555A" w:rsidRPr="0006680D" w:rsidRDefault="0075555A" w:rsidP="0075555A">
            <w:pPr>
              <w:autoSpaceDE/>
              <w:autoSpaceDN/>
              <w:spacing w:line="276" w:lineRule="auto"/>
              <w:rPr>
                <w:color w:val="000000" w:themeColor="text1"/>
                <w:sz w:val="22"/>
                <w:szCs w:val="22"/>
                <w:lang w:val="en-US"/>
              </w:rPr>
            </w:pPr>
            <w:r w:rsidRPr="0006680D">
              <w:rPr>
                <w:color w:val="000000" w:themeColor="text1"/>
                <w:sz w:val="22"/>
                <w:szCs w:val="22"/>
                <w:lang w:val="en-US"/>
              </w:rPr>
              <w:t>Licenses and permits</w:t>
            </w:r>
          </w:p>
        </w:tc>
        <w:tc>
          <w:tcPr>
            <w:tcW w:w="441" w:type="pct"/>
            <w:noWrap/>
            <w:vAlign w:val="center"/>
            <w:hideMark/>
          </w:tcPr>
          <w:p w14:paraId="772A2A6B" w14:textId="6A8B2529" w:rsidR="0075555A" w:rsidRPr="0006680D" w:rsidRDefault="0075555A" w:rsidP="008A1355">
            <w:pPr>
              <w:autoSpaceDE/>
              <w:autoSpaceDN/>
              <w:spacing w:line="276" w:lineRule="auto"/>
              <w:jc w:val="center"/>
              <w:rPr>
                <w:color w:val="000000" w:themeColor="text1"/>
                <w:sz w:val="22"/>
                <w:szCs w:val="22"/>
                <w:lang w:val="en-US"/>
              </w:rPr>
            </w:pPr>
          </w:p>
        </w:tc>
        <w:tc>
          <w:tcPr>
            <w:tcW w:w="993" w:type="pct"/>
            <w:noWrap/>
            <w:vAlign w:val="center"/>
            <w:hideMark/>
          </w:tcPr>
          <w:p w14:paraId="27AA45E8" w14:textId="7006CB39"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4A4892A6" w14:textId="12180861" w:rsidR="0075555A" w:rsidRPr="0006680D" w:rsidRDefault="007555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785F772" w14:textId="77777777" w:rsidTr="008A1355">
        <w:trPr>
          <w:trHeight w:val="340"/>
        </w:trPr>
        <w:tc>
          <w:tcPr>
            <w:tcW w:w="2572" w:type="pct"/>
            <w:noWrap/>
            <w:vAlign w:val="center"/>
            <w:hideMark/>
          </w:tcPr>
          <w:p w14:paraId="64CBC0C2" w14:textId="34382E1E" w:rsidR="009E20A2" w:rsidRPr="0006680D" w:rsidRDefault="009E20A2" w:rsidP="009E20A2">
            <w:pPr>
              <w:autoSpaceDE/>
              <w:autoSpaceDN/>
              <w:spacing w:line="276" w:lineRule="auto"/>
              <w:rPr>
                <w:color w:val="000000" w:themeColor="text1"/>
                <w:sz w:val="22"/>
                <w:szCs w:val="22"/>
                <w:lang w:val="en-US"/>
              </w:rPr>
            </w:pPr>
            <w:r w:rsidRPr="0006680D">
              <w:rPr>
                <w:color w:val="000000" w:themeColor="text1"/>
                <w:sz w:val="22"/>
                <w:szCs w:val="22"/>
                <w:lang w:val="en-US"/>
              </w:rPr>
              <w:t>Rendering of services</w:t>
            </w:r>
          </w:p>
        </w:tc>
        <w:tc>
          <w:tcPr>
            <w:tcW w:w="441" w:type="pct"/>
            <w:noWrap/>
            <w:vAlign w:val="center"/>
            <w:hideMark/>
          </w:tcPr>
          <w:p w14:paraId="77AED227" w14:textId="771D85E9" w:rsidR="009E20A2" w:rsidRPr="0006680D" w:rsidRDefault="009E20A2" w:rsidP="008A1355">
            <w:pPr>
              <w:autoSpaceDE/>
              <w:autoSpaceDN/>
              <w:spacing w:line="276" w:lineRule="auto"/>
              <w:jc w:val="center"/>
              <w:rPr>
                <w:color w:val="000000" w:themeColor="text1"/>
                <w:sz w:val="22"/>
                <w:szCs w:val="22"/>
                <w:lang w:val="en-US"/>
              </w:rPr>
            </w:pPr>
          </w:p>
        </w:tc>
        <w:tc>
          <w:tcPr>
            <w:tcW w:w="993" w:type="pct"/>
            <w:noWrap/>
            <w:vAlign w:val="center"/>
            <w:hideMark/>
          </w:tcPr>
          <w:p w14:paraId="08C10FCB" w14:textId="69903417"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71878854" w14:textId="03573823"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6775FED" w14:textId="77777777" w:rsidTr="008A1355">
        <w:trPr>
          <w:trHeight w:val="340"/>
        </w:trPr>
        <w:tc>
          <w:tcPr>
            <w:tcW w:w="2572" w:type="pct"/>
            <w:noWrap/>
            <w:vAlign w:val="center"/>
          </w:tcPr>
          <w:p w14:paraId="4C49C058" w14:textId="6A4E09DD" w:rsidR="009E20A2" w:rsidRPr="0006680D" w:rsidRDefault="009E20A2" w:rsidP="009E20A2">
            <w:pPr>
              <w:autoSpaceDE/>
              <w:autoSpaceDN/>
              <w:spacing w:line="276" w:lineRule="auto"/>
              <w:rPr>
                <w:color w:val="000000" w:themeColor="text1"/>
                <w:sz w:val="22"/>
                <w:szCs w:val="22"/>
                <w:lang w:val="en-US"/>
              </w:rPr>
            </w:pPr>
            <w:r w:rsidRPr="0006680D">
              <w:rPr>
                <w:color w:val="000000" w:themeColor="text1"/>
                <w:sz w:val="22"/>
                <w:szCs w:val="22"/>
                <w:lang w:val="en-US"/>
              </w:rPr>
              <w:t>Sale of goods</w:t>
            </w:r>
          </w:p>
        </w:tc>
        <w:tc>
          <w:tcPr>
            <w:tcW w:w="441" w:type="pct"/>
            <w:noWrap/>
            <w:vAlign w:val="center"/>
          </w:tcPr>
          <w:p w14:paraId="4464DFB0" w14:textId="77777777" w:rsidR="009E20A2" w:rsidRPr="0006680D" w:rsidRDefault="009E20A2" w:rsidP="008A1355">
            <w:pPr>
              <w:autoSpaceDE/>
              <w:autoSpaceDN/>
              <w:spacing w:line="276" w:lineRule="auto"/>
              <w:jc w:val="center"/>
              <w:rPr>
                <w:color w:val="000000" w:themeColor="text1"/>
                <w:sz w:val="22"/>
                <w:szCs w:val="22"/>
                <w:lang w:val="en-US"/>
              </w:rPr>
            </w:pPr>
          </w:p>
        </w:tc>
        <w:tc>
          <w:tcPr>
            <w:tcW w:w="993" w:type="pct"/>
            <w:noWrap/>
            <w:vAlign w:val="center"/>
          </w:tcPr>
          <w:p w14:paraId="6CE6361B" w14:textId="68C17761" w:rsidR="009E20A2" w:rsidRPr="0006680D" w:rsidRDefault="00435669"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56B69B79" w14:textId="640E69E4" w:rsidR="009E20A2" w:rsidRPr="0006680D" w:rsidRDefault="00435669"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65C4A1B" w14:textId="77777777" w:rsidTr="008A1355">
        <w:trPr>
          <w:trHeight w:val="340"/>
        </w:trPr>
        <w:tc>
          <w:tcPr>
            <w:tcW w:w="2572" w:type="pct"/>
            <w:noWrap/>
            <w:vAlign w:val="center"/>
            <w:hideMark/>
          </w:tcPr>
          <w:p w14:paraId="6972D735" w14:textId="1E21C561" w:rsidR="009E20A2" w:rsidRPr="0006680D" w:rsidRDefault="009E20A2" w:rsidP="009E20A2">
            <w:pPr>
              <w:autoSpaceDE/>
              <w:autoSpaceDN/>
              <w:spacing w:line="276" w:lineRule="auto"/>
              <w:rPr>
                <w:color w:val="000000" w:themeColor="text1"/>
                <w:sz w:val="22"/>
                <w:szCs w:val="22"/>
                <w:lang w:val="en-US"/>
              </w:rPr>
            </w:pPr>
            <w:r w:rsidRPr="0006680D">
              <w:rPr>
                <w:color w:val="000000" w:themeColor="text1"/>
                <w:sz w:val="22"/>
                <w:szCs w:val="22"/>
                <w:lang w:val="en-US"/>
              </w:rPr>
              <w:t>Rental revenue from facilities and equipment</w:t>
            </w:r>
          </w:p>
        </w:tc>
        <w:tc>
          <w:tcPr>
            <w:tcW w:w="441" w:type="pct"/>
            <w:noWrap/>
            <w:vAlign w:val="center"/>
            <w:hideMark/>
          </w:tcPr>
          <w:p w14:paraId="75B703C3" w14:textId="42A72AB0" w:rsidR="009E20A2" w:rsidRPr="0006680D" w:rsidRDefault="009E20A2" w:rsidP="008A1355">
            <w:pPr>
              <w:autoSpaceDE/>
              <w:autoSpaceDN/>
              <w:spacing w:line="276" w:lineRule="auto"/>
              <w:jc w:val="center"/>
              <w:rPr>
                <w:color w:val="000000" w:themeColor="text1"/>
                <w:sz w:val="22"/>
                <w:szCs w:val="22"/>
                <w:lang w:val="en-US"/>
              </w:rPr>
            </w:pPr>
          </w:p>
        </w:tc>
        <w:tc>
          <w:tcPr>
            <w:tcW w:w="993" w:type="pct"/>
            <w:noWrap/>
            <w:vAlign w:val="center"/>
            <w:hideMark/>
          </w:tcPr>
          <w:p w14:paraId="0918452E" w14:textId="66666AD3"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0322BA93" w14:textId="2F5A8793"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73549E8" w14:textId="77777777" w:rsidTr="008A1355">
        <w:trPr>
          <w:trHeight w:val="340"/>
        </w:trPr>
        <w:tc>
          <w:tcPr>
            <w:tcW w:w="2572" w:type="pct"/>
            <w:noWrap/>
            <w:vAlign w:val="center"/>
            <w:hideMark/>
          </w:tcPr>
          <w:p w14:paraId="7D93CA32" w14:textId="1145B304" w:rsidR="009E20A2" w:rsidRPr="0006680D" w:rsidRDefault="009E20A2" w:rsidP="009E20A2">
            <w:pPr>
              <w:autoSpaceDE/>
              <w:autoSpaceDN/>
              <w:spacing w:line="276" w:lineRule="auto"/>
              <w:rPr>
                <w:color w:val="000000" w:themeColor="text1"/>
                <w:sz w:val="22"/>
                <w:szCs w:val="22"/>
                <w:lang w:val="en-US"/>
              </w:rPr>
            </w:pPr>
            <w:r w:rsidRPr="0006680D">
              <w:rPr>
                <w:color w:val="000000" w:themeColor="text1"/>
                <w:sz w:val="22"/>
                <w:szCs w:val="22"/>
                <w:lang w:val="en-US"/>
              </w:rPr>
              <w:t xml:space="preserve">Finance income </w:t>
            </w:r>
          </w:p>
        </w:tc>
        <w:tc>
          <w:tcPr>
            <w:tcW w:w="441" w:type="pct"/>
            <w:noWrap/>
            <w:vAlign w:val="center"/>
            <w:hideMark/>
          </w:tcPr>
          <w:p w14:paraId="29C0CF96" w14:textId="221D831F" w:rsidR="009E20A2" w:rsidRPr="0006680D" w:rsidRDefault="009E20A2" w:rsidP="008A1355">
            <w:pPr>
              <w:autoSpaceDE/>
              <w:autoSpaceDN/>
              <w:spacing w:line="276" w:lineRule="auto"/>
              <w:jc w:val="center"/>
              <w:rPr>
                <w:color w:val="000000" w:themeColor="text1"/>
                <w:sz w:val="22"/>
                <w:szCs w:val="22"/>
                <w:lang w:val="en-US"/>
              </w:rPr>
            </w:pPr>
          </w:p>
        </w:tc>
        <w:tc>
          <w:tcPr>
            <w:tcW w:w="993" w:type="pct"/>
            <w:noWrap/>
            <w:vAlign w:val="center"/>
            <w:hideMark/>
          </w:tcPr>
          <w:p w14:paraId="64E864DD" w14:textId="5C2705E7"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4272550A" w14:textId="6C7FBF79"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A1BC9C0" w14:textId="77777777" w:rsidTr="008A1355">
        <w:trPr>
          <w:trHeight w:val="340"/>
        </w:trPr>
        <w:tc>
          <w:tcPr>
            <w:tcW w:w="2572" w:type="pct"/>
            <w:noWrap/>
            <w:vAlign w:val="center"/>
            <w:hideMark/>
          </w:tcPr>
          <w:p w14:paraId="12612AFE" w14:textId="7D583EA9" w:rsidR="009E20A2" w:rsidRPr="0006680D" w:rsidRDefault="009E20A2" w:rsidP="009E20A2">
            <w:pPr>
              <w:autoSpaceDE/>
              <w:autoSpaceDN/>
              <w:spacing w:line="276" w:lineRule="auto"/>
              <w:rPr>
                <w:color w:val="000000" w:themeColor="text1"/>
                <w:sz w:val="22"/>
                <w:szCs w:val="22"/>
                <w:lang w:val="en-US"/>
              </w:rPr>
            </w:pPr>
            <w:r w:rsidRPr="0006680D">
              <w:rPr>
                <w:color w:val="000000" w:themeColor="text1"/>
                <w:sz w:val="22"/>
                <w:szCs w:val="22"/>
                <w:lang w:val="en-US"/>
              </w:rPr>
              <w:t>Other income</w:t>
            </w:r>
          </w:p>
        </w:tc>
        <w:tc>
          <w:tcPr>
            <w:tcW w:w="441" w:type="pct"/>
            <w:noWrap/>
            <w:vAlign w:val="center"/>
            <w:hideMark/>
          </w:tcPr>
          <w:p w14:paraId="34BB005B" w14:textId="613C064A" w:rsidR="009E20A2" w:rsidRPr="0006680D" w:rsidRDefault="009E20A2" w:rsidP="008A1355">
            <w:pPr>
              <w:autoSpaceDE/>
              <w:autoSpaceDN/>
              <w:spacing w:line="276" w:lineRule="auto"/>
              <w:jc w:val="center"/>
              <w:rPr>
                <w:color w:val="000000" w:themeColor="text1"/>
                <w:sz w:val="22"/>
                <w:szCs w:val="22"/>
                <w:lang w:val="en-US"/>
              </w:rPr>
            </w:pPr>
          </w:p>
        </w:tc>
        <w:tc>
          <w:tcPr>
            <w:tcW w:w="993" w:type="pct"/>
            <w:noWrap/>
            <w:vAlign w:val="center"/>
            <w:hideMark/>
          </w:tcPr>
          <w:p w14:paraId="050971BD" w14:textId="12A4EB57"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565D087F" w14:textId="7E6AAF32" w:rsidR="009E20A2" w:rsidRPr="0006680D" w:rsidRDefault="009E20A2"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A22C0BB" w14:textId="77777777" w:rsidTr="008A1355">
        <w:trPr>
          <w:trHeight w:val="340"/>
        </w:trPr>
        <w:tc>
          <w:tcPr>
            <w:tcW w:w="2572" w:type="pct"/>
            <w:noWrap/>
            <w:vAlign w:val="center"/>
            <w:hideMark/>
          </w:tcPr>
          <w:p w14:paraId="2717ADE2" w14:textId="5157793F" w:rsidR="00CF680C" w:rsidRPr="0006680D" w:rsidRDefault="00192796" w:rsidP="00E5537D">
            <w:pPr>
              <w:autoSpaceDE/>
              <w:autoSpaceDN/>
              <w:spacing w:line="276" w:lineRule="auto"/>
              <w:rPr>
                <w:color w:val="000000" w:themeColor="text1"/>
                <w:sz w:val="22"/>
                <w:szCs w:val="22"/>
                <w:lang w:val="en-US"/>
              </w:rPr>
            </w:pPr>
            <w:r w:rsidRPr="0006680D">
              <w:rPr>
                <w:b/>
                <w:bCs/>
                <w:color w:val="000000" w:themeColor="text1"/>
                <w:sz w:val="22"/>
                <w:szCs w:val="22"/>
                <w:lang w:val="en-US"/>
              </w:rPr>
              <w:t>Total receipts</w:t>
            </w:r>
          </w:p>
        </w:tc>
        <w:tc>
          <w:tcPr>
            <w:tcW w:w="441" w:type="pct"/>
            <w:noWrap/>
            <w:vAlign w:val="center"/>
            <w:hideMark/>
          </w:tcPr>
          <w:p w14:paraId="5276767D" w14:textId="56CA3067" w:rsidR="00CF680C" w:rsidRPr="0006680D" w:rsidRDefault="00CF680C" w:rsidP="008A1355">
            <w:pPr>
              <w:autoSpaceDE/>
              <w:autoSpaceDN/>
              <w:spacing w:line="276" w:lineRule="auto"/>
              <w:jc w:val="center"/>
              <w:rPr>
                <w:color w:val="000000" w:themeColor="text1"/>
                <w:sz w:val="22"/>
                <w:szCs w:val="22"/>
                <w:lang w:val="en-US"/>
              </w:rPr>
            </w:pPr>
          </w:p>
        </w:tc>
        <w:tc>
          <w:tcPr>
            <w:tcW w:w="993" w:type="pct"/>
            <w:noWrap/>
            <w:vAlign w:val="center"/>
            <w:hideMark/>
          </w:tcPr>
          <w:p w14:paraId="25AC8CE0" w14:textId="0BE78872" w:rsidR="00CF680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93" w:type="pct"/>
            <w:noWrap/>
            <w:vAlign w:val="center"/>
            <w:hideMark/>
          </w:tcPr>
          <w:p w14:paraId="67A543B1" w14:textId="22B4178D" w:rsidR="00CF680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4F97655B" w14:textId="77777777" w:rsidTr="008A1355">
        <w:trPr>
          <w:trHeight w:val="340"/>
        </w:trPr>
        <w:tc>
          <w:tcPr>
            <w:tcW w:w="2572" w:type="pct"/>
            <w:noWrap/>
            <w:vAlign w:val="center"/>
            <w:hideMark/>
          </w:tcPr>
          <w:p w14:paraId="3248A133" w14:textId="63A06632" w:rsidR="00CF680C" w:rsidRPr="0006680D" w:rsidRDefault="00B331F5"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Payments</w:t>
            </w:r>
          </w:p>
        </w:tc>
        <w:tc>
          <w:tcPr>
            <w:tcW w:w="441" w:type="pct"/>
            <w:noWrap/>
            <w:vAlign w:val="center"/>
            <w:hideMark/>
          </w:tcPr>
          <w:p w14:paraId="275CDE25" w14:textId="25AFD25C" w:rsidR="00CF680C" w:rsidRPr="0006680D" w:rsidRDefault="00CF680C" w:rsidP="008A1355">
            <w:pPr>
              <w:autoSpaceDE/>
              <w:autoSpaceDN/>
              <w:spacing w:line="276" w:lineRule="auto"/>
              <w:jc w:val="center"/>
              <w:rPr>
                <w:color w:val="000000" w:themeColor="text1"/>
                <w:sz w:val="22"/>
                <w:szCs w:val="22"/>
                <w:lang w:val="en-US"/>
              </w:rPr>
            </w:pPr>
          </w:p>
        </w:tc>
        <w:tc>
          <w:tcPr>
            <w:tcW w:w="993" w:type="pct"/>
            <w:noWrap/>
            <w:vAlign w:val="center"/>
            <w:hideMark/>
          </w:tcPr>
          <w:p w14:paraId="30C30942" w14:textId="60E04AA7" w:rsidR="00CF680C" w:rsidRPr="0006680D" w:rsidRDefault="00CF680C" w:rsidP="00DD3246">
            <w:pPr>
              <w:autoSpaceDE/>
              <w:autoSpaceDN/>
              <w:spacing w:line="276" w:lineRule="auto"/>
              <w:jc w:val="center"/>
              <w:rPr>
                <w:color w:val="000000" w:themeColor="text1"/>
                <w:sz w:val="22"/>
                <w:szCs w:val="22"/>
                <w:lang w:val="en-US"/>
              </w:rPr>
            </w:pPr>
          </w:p>
        </w:tc>
        <w:tc>
          <w:tcPr>
            <w:tcW w:w="993" w:type="pct"/>
            <w:noWrap/>
            <w:vAlign w:val="center"/>
            <w:hideMark/>
          </w:tcPr>
          <w:p w14:paraId="4546FE52" w14:textId="179CC9B4" w:rsidR="00CF680C" w:rsidRPr="0006680D" w:rsidRDefault="00CF680C" w:rsidP="00DD3246">
            <w:pPr>
              <w:autoSpaceDE/>
              <w:autoSpaceDN/>
              <w:spacing w:line="276" w:lineRule="auto"/>
              <w:jc w:val="center"/>
              <w:rPr>
                <w:color w:val="000000" w:themeColor="text1"/>
                <w:sz w:val="22"/>
                <w:szCs w:val="22"/>
                <w:lang w:val="en-US"/>
              </w:rPr>
            </w:pPr>
          </w:p>
        </w:tc>
      </w:tr>
      <w:tr w:rsidR="0006680D" w:rsidRPr="0006680D" w14:paraId="4BC42C64" w14:textId="77777777" w:rsidTr="008A1355">
        <w:trPr>
          <w:trHeight w:val="340"/>
        </w:trPr>
        <w:tc>
          <w:tcPr>
            <w:tcW w:w="2572" w:type="pct"/>
            <w:noWrap/>
            <w:vAlign w:val="center"/>
            <w:hideMark/>
          </w:tcPr>
          <w:p w14:paraId="7E183E87" w14:textId="7AC7AE29" w:rsidR="003A71BB"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Use of goods and services</w:t>
            </w:r>
          </w:p>
        </w:tc>
        <w:tc>
          <w:tcPr>
            <w:tcW w:w="441" w:type="pct"/>
            <w:noWrap/>
            <w:vAlign w:val="center"/>
            <w:hideMark/>
          </w:tcPr>
          <w:p w14:paraId="0323C585" w14:textId="6525DF53" w:rsidR="003A71BB" w:rsidRPr="0006680D" w:rsidRDefault="003A71BB" w:rsidP="008A1355">
            <w:pPr>
              <w:autoSpaceDE/>
              <w:autoSpaceDN/>
              <w:spacing w:line="276" w:lineRule="auto"/>
              <w:jc w:val="center"/>
              <w:rPr>
                <w:color w:val="000000" w:themeColor="text1"/>
                <w:sz w:val="22"/>
                <w:szCs w:val="22"/>
                <w:lang w:val="en-US"/>
              </w:rPr>
            </w:pPr>
          </w:p>
        </w:tc>
        <w:tc>
          <w:tcPr>
            <w:tcW w:w="993" w:type="pct"/>
            <w:noWrap/>
            <w:vAlign w:val="center"/>
            <w:hideMark/>
          </w:tcPr>
          <w:p w14:paraId="0E5D3831" w14:textId="5CA910E6"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29415E1C" w14:textId="0746BEAC"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1CCDBCD" w14:textId="77777777" w:rsidTr="008A1355">
        <w:trPr>
          <w:trHeight w:val="340"/>
        </w:trPr>
        <w:tc>
          <w:tcPr>
            <w:tcW w:w="2572" w:type="pct"/>
            <w:noWrap/>
            <w:vAlign w:val="center"/>
            <w:hideMark/>
          </w:tcPr>
          <w:p w14:paraId="3FE7D876" w14:textId="6C6783C3" w:rsidR="003A71BB"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Employee costs</w:t>
            </w:r>
          </w:p>
        </w:tc>
        <w:tc>
          <w:tcPr>
            <w:tcW w:w="441" w:type="pct"/>
            <w:noWrap/>
            <w:vAlign w:val="center"/>
            <w:hideMark/>
          </w:tcPr>
          <w:p w14:paraId="3C68026E" w14:textId="78F54D10" w:rsidR="003A71BB" w:rsidRPr="0006680D" w:rsidRDefault="003A71BB" w:rsidP="008A1355">
            <w:pPr>
              <w:autoSpaceDE/>
              <w:autoSpaceDN/>
              <w:spacing w:line="276" w:lineRule="auto"/>
              <w:jc w:val="center"/>
              <w:rPr>
                <w:color w:val="000000" w:themeColor="text1"/>
                <w:sz w:val="22"/>
                <w:szCs w:val="22"/>
                <w:lang w:val="en-US"/>
              </w:rPr>
            </w:pPr>
          </w:p>
        </w:tc>
        <w:tc>
          <w:tcPr>
            <w:tcW w:w="993" w:type="pct"/>
            <w:noWrap/>
            <w:vAlign w:val="center"/>
            <w:hideMark/>
          </w:tcPr>
          <w:p w14:paraId="7D320E73" w14:textId="60409A0E"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04613F7A" w14:textId="55AF7ED5"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651939C" w14:textId="77777777" w:rsidTr="008A1355">
        <w:trPr>
          <w:trHeight w:val="340"/>
        </w:trPr>
        <w:tc>
          <w:tcPr>
            <w:tcW w:w="2572" w:type="pct"/>
            <w:noWrap/>
            <w:vAlign w:val="center"/>
            <w:hideMark/>
          </w:tcPr>
          <w:p w14:paraId="4B190EF4" w14:textId="6177E9C6" w:rsidR="003A71BB" w:rsidRPr="0006680D" w:rsidRDefault="00822607" w:rsidP="00E5537D">
            <w:pPr>
              <w:autoSpaceDE/>
              <w:autoSpaceDN/>
              <w:spacing w:line="276" w:lineRule="auto"/>
              <w:rPr>
                <w:color w:val="000000" w:themeColor="text1"/>
                <w:sz w:val="22"/>
                <w:szCs w:val="22"/>
                <w:lang w:val="en-US"/>
              </w:rPr>
            </w:pPr>
            <w:r w:rsidRPr="0006680D">
              <w:rPr>
                <w:color w:val="000000" w:themeColor="text1"/>
                <w:sz w:val="22"/>
                <w:szCs w:val="22"/>
                <w:lang w:val="en-US"/>
              </w:rPr>
              <w:t>Board Expenses</w:t>
            </w:r>
          </w:p>
        </w:tc>
        <w:tc>
          <w:tcPr>
            <w:tcW w:w="441" w:type="pct"/>
            <w:noWrap/>
            <w:vAlign w:val="center"/>
            <w:hideMark/>
          </w:tcPr>
          <w:p w14:paraId="1B5F8B6C" w14:textId="759A5DD0" w:rsidR="003A71BB" w:rsidRPr="0006680D" w:rsidRDefault="003A71BB" w:rsidP="008A1355">
            <w:pPr>
              <w:autoSpaceDE/>
              <w:autoSpaceDN/>
              <w:spacing w:line="276" w:lineRule="auto"/>
              <w:jc w:val="center"/>
              <w:rPr>
                <w:color w:val="000000" w:themeColor="text1"/>
                <w:sz w:val="22"/>
                <w:szCs w:val="22"/>
                <w:lang w:val="en-US"/>
              </w:rPr>
            </w:pPr>
          </w:p>
        </w:tc>
        <w:tc>
          <w:tcPr>
            <w:tcW w:w="993" w:type="pct"/>
            <w:noWrap/>
            <w:vAlign w:val="center"/>
            <w:hideMark/>
          </w:tcPr>
          <w:p w14:paraId="3B746D79" w14:textId="7A43DF8B"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7C98A07B" w14:textId="78BCB56D"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1BD4EB4" w14:textId="77777777" w:rsidTr="008A1355">
        <w:trPr>
          <w:trHeight w:val="340"/>
        </w:trPr>
        <w:tc>
          <w:tcPr>
            <w:tcW w:w="2572" w:type="pct"/>
            <w:noWrap/>
            <w:vAlign w:val="center"/>
            <w:hideMark/>
          </w:tcPr>
          <w:p w14:paraId="472A3864" w14:textId="465C60FB" w:rsidR="003A71BB"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Repairs and maintenance</w:t>
            </w:r>
          </w:p>
        </w:tc>
        <w:tc>
          <w:tcPr>
            <w:tcW w:w="441" w:type="pct"/>
            <w:noWrap/>
            <w:vAlign w:val="center"/>
            <w:hideMark/>
          </w:tcPr>
          <w:p w14:paraId="39C22FBE" w14:textId="3E0DF045" w:rsidR="003A71BB" w:rsidRPr="0006680D" w:rsidRDefault="003A71BB" w:rsidP="008A1355">
            <w:pPr>
              <w:autoSpaceDE/>
              <w:autoSpaceDN/>
              <w:spacing w:line="276" w:lineRule="auto"/>
              <w:jc w:val="center"/>
              <w:rPr>
                <w:color w:val="000000" w:themeColor="text1"/>
                <w:sz w:val="22"/>
                <w:szCs w:val="22"/>
                <w:lang w:val="en-US"/>
              </w:rPr>
            </w:pPr>
          </w:p>
        </w:tc>
        <w:tc>
          <w:tcPr>
            <w:tcW w:w="993" w:type="pct"/>
            <w:noWrap/>
            <w:vAlign w:val="center"/>
            <w:hideMark/>
          </w:tcPr>
          <w:p w14:paraId="69AE5693" w14:textId="75CCC45B"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603C3B56" w14:textId="4C818D55"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820EBA8" w14:textId="77777777" w:rsidTr="008A1355">
        <w:trPr>
          <w:trHeight w:val="340"/>
        </w:trPr>
        <w:tc>
          <w:tcPr>
            <w:tcW w:w="2572" w:type="pct"/>
            <w:noWrap/>
            <w:vAlign w:val="center"/>
            <w:hideMark/>
          </w:tcPr>
          <w:p w14:paraId="5680F78D" w14:textId="0BC1EF5D" w:rsidR="003A71BB"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Contracted services</w:t>
            </w:r>
          </w:p>
        </w:tc>
        <w:tc>
          <w:tcPr>
            <w:tcW w:w="441" w:type="pct"/>
            <w:noWrap/>
            <w:vAlign w:val="center"/>
            <w:hideMark/>
          </w:tcPr>
          <w:p w14:paraId="2CA5C3DA" w14:textId="37C75CB6" w:rsidR="003A71BB" w:rsidRPr="0006680D" w:rsidRDefault="003A71BB" w:rsidP="008A1355">
            <w:pPr>
              <w:autoSpaceDE/>
              <w:autoSpaceDN/>
              <w:spacing w:line="276" w:lineRule="auto"/>
              <w:jc w:val="center"/>
              <w:rPr>
                <w:color w:val="000000" w:themeColor="text1"/>
                <w:sz w:val="22"/>
                <w:szCs w:val="22"/>
                <w:lang w:val="en-US"/>
              </w:rPr>
            </w:pPr>
          </w:p>
        </w:tc>
        <w:tc>
          <w:tcPr>
            <w:tcW w:w="993" w:type="pct"/>
            <w:noWrap/>
            <w:vAlign w:val="center"/>
            <w:hideMark/>
          </w:tcPr>
          <w:p w14:paraId="6E5754B0" w14:textId="27804EED"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2758E39E" w14:textId="159F557F"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6014EAF" w14:textId="77777777" w:rsidTr="008A1355">
        <w:trPr>
          <w:trHeight w:val="340"/>
        </w:trPr>
        <w:tc>
          <w:tcPr>
            <w:tcW w:w="2572" w:type="pct"/>
            <w:noWrap/>
            <w:vAlign w:val="center"/>
            <w:hideMark/>
          </w:tcPr>
          <w:p w14:paraId="41FD5BE8" w14:textId="222F1432" w:rsidR="003A71BB"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Grants and subsidies</w:t>
            </w:r>
          </w:p>
        </w:tc>
        <w:tc>
          <w:tcPr>
            <w:tcW w:w="441" w:type="pct"/>
            <w:noWrap/>
            <w:vAlign w:val="center"/>
            <w:hideMark/>
          </w:tcPr>
          <w:p w14:paraId="2FBB9EE3" w14:textId="763C7D31" w:rsidR="003A71BB" w:rsidRPr="0006680D" w:rsidRDefault="003A71BB" w:rsidP="008A1355">
            <w:pPr>
              <w:autoSpaceDE/>
              <w:autoSpaceDN/>
              <w:spacing w:line="276" w:lineRule="auto"/>
              <w:jc w:val="center"/>
              <w:rPr>
                <w:color w:val="000000" w:themeColor="text1"/>
                <w:sz w:val="22"/>
                <w:szCs w:val="22"/>
                <w:lang w:val="en-US"/>
              </w:rPr>
            </w:pPr>
          </w:p>
        </w:tc>
        <w:tc>
          <w:tcPr>
            <w:tcW w:w="993" w:type="pct"/>
            <w:noWrap/>
            <w:vAlign w:val="center"/>
            <w:hideMark/>
          </w:tcPr>
          <w:p w14:paraId="4BCB2881" w14:textId="33B522A7"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4BDDC5FD" w14:textId="452744EC" w:rsidR="003A71BB"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1DD8B89" w14:textId="77777777" w:rsidTr="008A1355">
        <w:trPr>
          <w:trHeight w:val="340"/>
        </w:trPr>
        <w:tc>
          <w:tcPr>
            <w:tcW w:w="2572" w:type="pct"/>
            <w:noWrap/>
            <w:vAlign w:val="center"/>
          </w:tcPr>
          <w:p w14:paraId="4DAC575A" w14:textId="099D67CA" w:rsidR="00027625" w:rsidRPr="0006680D" w:rsidRDefault="00027625" w:rsidP="00027625">
            <w:pPr>
              <w:autoSpaceDE/>
              <w:autoSpaceDN/>
              <w:spacing w:line="276" w:lineRule="auto"/>
              <w:rPr>
                <w:color w:val="000000" w:themeColor="text1"/>
                <w:sz w:val="22"/>
                <w:szCs w:val="22"/>
                <w:lang w:val="en-US"/>
              </w:rPr>
            </w:pPr>
            <w:r w:rsidRPr="0006680D">
              <w:rPr>
                <w:color w:val="000000" w:themeColor="text1"/>
                <w:sz w:val="22"/>
                <w:szCs w:val="22"/>
                <w:lang w:val="en-US"/>
              </w:rPr>
              <w:t>Finance costs</w:t>
            </w:r>
          </w:p>
        </w:tc>
        <w:tc>
          <w:tcPr>
            <w:tcW w:w="441" w:type="pct"/>
            <w:noWrap/>
            <w:vAlign w:val="center"/>
          </w:tcPr>
          <w:p w14:paraId="67A0035D" w14:textId="2D7D8434" w:rsidR="00027625" w:rsidRPr="0006680D" w:rsidRDefault="00027625" w:rsidP="008A1355">
            <w:pPr>
              <w:autoSpaceDE/>
              <w:autoSpaceDN/>
              <w:spacing w:line="276" w:lineRule="auto"/>
              <w:jc w:val="center"/>
              <w:rPr>
                <w:color w:val="000000" w:themeColor="text1"/>
                <w:sz w:val="22"/>
                <w:szCs w:val="22"/>
                <w:lang w:val="en-US"/>
              </w:rPr>
            </w:pPr>
          </w:p>
        </w:tc>
        <w:tc>
          <w:tcPr>
            <w:tcW w:w="993" w:type="pct"/>
            <w:noWrap/>
            <w:vAlign w:val="center"/>
          </w:tcPr>
          <w:p w14:paraId="00AE07AA" w14:textId="76D00E5B" w:rsidR="00027625" w:rsidRPr="0006680D" w:rsidRDefault="00027625"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2F68C86B" w14:textId="26C3B345" w:rsidR="00027625" w:rsidRPr="0006680D" w:rsidRDefault="00027625"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C6A6033" w14:textId="77777777" w:rsidTr="008A1355">
        <w:trPr>
          <w:trHeight w:val="340"/>
        </w:trPr>
        <w:tc>
          <w:tcPr>
            <w:tcW w:w="2572" w:type="pct"/>
            <w:noWrap/>
            <w:vAlign w:val="center"/>
          </w:tcPr>
          <w:p w14:paraId="01A7C569" w14:textId="62456BE3" w:rsidR="00EE3C5A" w:rsidRPr="0006680D" w:rsidRDefault="00EE3C5A" w:rsidP="00E5537D">
            <w:pPr>
              <w:autoSpaceDE/>
              <w:autoSpaceDN/>
              <w:spacing w:line="276" w:lineRule="auto"/>
              <w:rPr>
                <w:color w:val="000000" w:themeColor="text1"/>
                <w:sz w:val="22"/>
                <w:szCs w:val="22"/>
                <w:lang w:val="en-US"/>
              </w:rPr>
            </w:pPr>
            <w:r w:rsidRPr="0006680D">
              <w:rPr>
                <w:color w:val="000000" w:themeColor="text1"/>
                <w:sz w:val="22"/>
                <w:szCs w:val="22"/>
                <w:lang w:val="en-US"/>
              </w:rPr>
              <w:t>Tax paid</w:t>
            </w:r>
          </w:p>
        </w:tc>
        <w:tc>
          <w:tcPr>
            <w:tcW w:w="441" w:type="pct"/>
            <w:noWrap/>
            <w:vAlign w:val="center"/>
          </w:tcPr>
          <w:p w14:paraId="1C4CEDE4" w14:textId="77777777" w:rsidR="00EE3C5A" w:rsidRPr="0006680D" w:rsidRDefault="00EE3C5A" w:rsidP="008A1355">
            <w:pPr>
              <w:autoSpaceDE/>
              <w:autoSpaceDN/>
              <w:spacing w:line="276" w:lineRule="auto"/>
              <w:jc w:val="center"/>
              <w:rPr>
                <w:color w:val="000000" w:themeColor="text1"/>
                <w:sz w:val="22"/>
                <w:szCs w:val="22"/>
                <w:lang w:val="en-US"/>
              </w:rPr>
            </w:pPr>
          </w:p>
        </w:tc>
        <w:tc>
          <w:tcPr>
            <w:tcW w:w="993" w:type="pct"/>
            <w:noWrap/>
            <w:vAlign w:val="center"/>
          </w:tcPr>
          <w:p w14:paraId="4E4F05C4" w14:textId="1528E7F9" w:rsidR="00EE3C5A" w:rsidRPr="0006680D" w:rsidRDefault="00EE3C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489D0F8D" w14:textId="7C9C9AB2" w:rsidR="00EE3C5A" w:rsidRPr="0006680D" w:rsidRDefault="00EE3C5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8F93F56" w14:textId="77777777" w:rsidTr="008A1355">
        <w:trPr>
          <w:trHeight w:val="340"/>
        </w:trPr>
        <w:tc>
          <w:tcPr>
            <w:tcW w:w="2572" w:type="pct"/>
            <w:noWrap/>
            <w:vAlign w:val="center"/>
            <w:hideMark/>
          </w:tcPr>
          <w:p w14:paraId="4B3445E6" w14:textId="765EFC08" w:rsidR="00CF680C" w:rsidRPr="0006680D" w:rsidRDefault="00192796" w:rsidP="00E5537D">
            <w:pPr>
              <w:autoSpaceDE/>
              <w:autoSpaceDN/>
              <w:spacing w:line="276" w:lineRule="auto"/>
              <w:rPr>
                <w:color w:val="000000" w:themeColor="text1"/>
                <w:sz w:val="22"/>
                <w:szCs w:val="22"/>
                <w:lang w:val="en-US"/>
              </w:rPr>
            </w:pPr>
            <w:r w:rsidRPr="0006680D">
              <w:rPr>
                <w:b/>
                <w:bCs/>
                <w:color w:val="000000" w:themeColor="text1"/>
                <w:sz w:val="22"/>
                <w:szCs w:val="22"/>
                <w:lang w:val="en-US"/>
              </w:rPr>
              <w:t>Total payments</w:t>
            </w:r>
          </w:p>
        </w:tc>
        <w:tc>
          <w:tcPr>
            <w:tcW w:w="441" w:type="pct"/>
            <w:noWrap/>
            <w:vAlign w:val="center"/>
            <w:hideMark/>
          </w:tcPr>
          <w:p w14:paraId="2F6A567B" w14:textId="099BC128" w:rsidR="00CF680C" w:rsidRPr="0006680D" w:rsidRDefault="00CF680C" w:rsidP="008A1355">
            <w:pPr>
              <w:autoSpaceDE/>
              <w:autoSpaceDN/>
              <w:spacing w:line="276" w:lineRule="auto"/>
              <w:jc w:val="center"/>
              <w:rPr>
                <w:color w:val="000000" w:themeColor="text1"/>
                <w:sz w:val="22"/>
                <w:szCs w:val="22"/>
                <w:lang w:val="en-US"/>
              </w:rPr>
            </w:pPr>
          </w:p>
        </w:tc>
        <w:tc>
          <w:tcPr>
            <w:tcW w:w="993" w:type="pct"/>
            <w:noWrap/>
            <w:vAlign w:val="center"/>
            <w:hideMark/>
          </w:tcPr>
          <w:p w14:paraId="1D8482EE" w14:textId="2660D487" w:rsidR="00CF680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93" w:type="pct"/>
            <w:noWrap/>
            <w:vAlign w:val="center"/>
            <w:hideMark/>
          </w:tcPr>
          <w:p w14:paraId="7F9F9A8E" w14:textId="2787C0DD" w:rsidR="00CF680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5805DB54" w14:textId="77777777" w:rsidTr="008A1355">
        <w:trPr>
          <w:trHeight w:val="340"/>
        </w:trPr>
        <w:tc>
          <w:tcPr>
            <w:tcW w:w="2572" w:type="pct"/>
            <w:noWrap/>
            <w:vAlign w:val="center"/>
            <w:hideMark/>
          </w:tcPr>
          <w:p w14:paraId="7CFF828E" w14:textId="0B319B72" w:rsidR="00CF680C" w:rsidRPr="0006680D" w:rsidRDefault="00B331F5" w:rsidP="00E5537D">
            <w:pPr>
              <w:autoSpaceDE/>
              <w:autoSpaceDN/>
              <w:spacing w:line="276" w:lineRule="auto"/>
              <w:rPr>
                <w:color w:val="000000" w:themeColor="text1"/>
                <w:sz w:val="22"/>
                <w:szCs w:val="22"/>
              </w:rPr>
            </w:pPr>
            <w:r w:rsidRPr="0006680D">
              <w:rPr>
                <w:b/>
                <w:color w:val="000000" w:themeColor="text1"/>
                <w:sz w:val="22"/>
                <w:szCs w:val="22"/>
              </w:rPr>
              <w:t>Net</w:t>
            </w:r>
            <w:r w:rsidRPr="0006680D">
              <w:rPr>
                <w:color w:val="000000" w:themeColor="text1"/>
                <w:sz w:val="22"/>
                <w:szCs w:val="22"/>
              </w:rPr>
              <w:t xml:space="preserve"> </w:t>
            </w:r>
            <w:r w:rsidR="00192796" w:rsidRPr="0006680D">
              <w:rPr>
                <w:b/>
                <w:color w:val="000000" w:themeColor="text1"/>
                <w:sz w:val="22"/>
                <w:szCs w:val="22"/>
              </w:rPr>
              <w:t>cash</w:t>
            </w:r>
            <w:r w:rsidRPr="0006680D">
              <w:rPr>
                <w:color w:val="000000" w:themeColor="text1"/>
                <w:sz w:val="22"/>
                <w:szCs w:val="22"/>
              </w:rPr>
              <w:t xml:space="preserve"> </w:t>
            </w:r>
            <w:r w:rsidR="00192796" w:rsidRPr="0006680D">
              <w:rPr>
                <w:b/>
                <w:color w:val="000000" w:themeColor="text1"/>
                <w:sz w:val="22"/>
                <w:szCs w:val="22"/>
              </w:rPr>
              <w:t>flows</w:t>
            </w:r>
            <w:r w:rsidRPr="0006680D">
              <w:rPr>
                <w:color w:val="000000" w:themeColor="text1"/>
                <w:sz w:val="22"/>
                <w:szCs w:val="22"/>
              </w:rPr>
              <w:t xml:space="preserve"> </w:t>
            </w:r>
            <w:r w:rsidR="00192796" w:rsidRPr="0006680D">
              <w:rPr>
                <w:b/>
                <w:color w:val="000000" w:themeColor="text1"/>
                <w:sz w:val="22"/>
                <w:szCs w:val="22"/>
              </w:rPr>
              <w:t>from/(used in)</w:t>
            </w:r>
            <w:r w:rsidRPr="0006680D">
              <w:rPr>
                <w:color w:val="000000" w:themeColor="text1"/>
                <w:sz w:val="22"/>
                <w:szCs w:val="22"/>
              </w:rPr>
              <w:t xml:space="preserve"> </w:t>
            </w:r>
            <w:r w:rsidR="00192796" w:rsidRPr="0006680D">
              <w:rPr>
                <w:b/>
                <w:color w:val="000000" w:themeColor="text1"/>
                <w:sz w:val="22"/>
                <w:szCs w:val="22"/>
              </w:rPr>
              <w:t>operating</w:t>
            </w:r>
            <w:r w:rsidRPr="0006680D">
              <w:rPr>
                <w:color w:val="000000" w:themeColor="text1"/>
                <w:sz w:val="22"/>
                <w:szCs w:val="22"/>
              </w:rPr>
              <w:t xml:space="preserve"> </w:t>
            </w:r>
            <w:r w:rsidR="00192796" w:rsidRPr="0006680D">
              <w:rPr>
                <w:b/>
                <w:color w:val="000000" w:themeColor="text1"/>
                <w:sz w:val="22"/>
                <w:szCs w:val="22"/>
              </w:rPr>
              <w:t xml:space="preserve">activities </w:t>
            </w:r>
          </w:p>
        </w:tc>
        <w:tc>
          <w:tcPr>
            <w:tcW w:w="441" w:type="pct"/>
            <w:noWrap/>
            <w:vAlign w:val="center"/>
            <w:hideMark/>
          </w:tcPr>
          <w:p w14:paraId="71408A41" w14:textId="5FB8A961" w:rsidR="00CF680C" w:rsidRPr="0006680D" w:rsidRDefault="00A30495" w:rsidP="008A1355">
            <w:pPr>
              <w:autoSpaceDE/>
              <w:autoSpaceDN/>
              <w:spacing w:line="276" w:lineRule="auto"/>
              <w:jc w:val="center"/>
              <w:rPr>
                <w:color w:val="000000" w:themeColor="text1"/>
                <w:sz w:val="22"/>
                <w:szCs w:val="22"/>
                <w:lang w:val="en-US"/>
              </w:rPr>
            </w:pPr>
            <w:r w:rsidRPr="0006680D">
              <w:rPr>
                <w:color w:val="000000" w:themeColor="text1"/>
                <w:sz w:val="22"/>
                <w:szCs w:val="22"/>
                <w:lang w:val="en-US"/>
              </w:rPr>
              <w:t>5</w:t>
            </w:r>
            <w:r w:rsidR="008A08E4">
              <w:rPr>
                <w:color w:val="000000" w:themeColor="text1"/>
                <w:sz w:val="22"/>
                <w:szCs w:val="22"/>
                <w:lang w:val="en-US"/>
              </w:rPr>
              <w:t>8</w:t>
            </w:r>
          </w:p>
        </w:tc>
        <w:tc>
          <w:tcPr>
            <w:tcW w:w="993" w:type="pct"/>
            <w:noWrap/>
            <w:vAlign w:val="center"/>
            <w:hideMark/>
          </w:tcPr>
          <w:p w14:paraId="5404C571" w14:textId="4EED80AD" w:rsidR="00CF680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93" w:type="pct"/>
            <w:noWrap/>
            <w:vAlign w:val="center"/>
            <w:hideMark/>
          </w:tcPr>
          <w:p w14:paraId="56175432" w14:textId="0C244263" w:rsidR="00CF680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7B24B6BD" w14:textId="77777777" w:rsidTr="008A1355">
        <w:trPr>
          <w:trHeight w:val="340"/>
        </w:trPr>
        <w:tc>
          <w:tcPr>
            <w:tcW w:w="2572" w:type="pct"/>
            <w:noWrap/>
            <w:vAlign w:val="center"/>
          </w:tcPr>
          <w:p w14:paraId="5C27183B" w14:textId="77777777" w:rsidR="00CF680C" w:rsidRPr="0006680D" w:rsidRDefault="00CF680C" w:rsidP="00E5537D">
            <w:pPr>
              <w:autoSpaceDE/>
              <w:autoSpaceDN/>
              <w:spacing w:line="276" w:lineRule="auto"/>
              <w:rPr>
                <w:color w:val="000000" w:themeColor="text1"/>
                <w:sz w:val="22"/>
                <w:szCs w:val="22"/>
                <w:lang w:val="en-US"/>
              </w:rPr>
            </w:pPr>
          </w:p>
        </w:tc>
        <w:tc>
          <w:tcPr>
            <w:tcW w:w="441" w:type="pct"/>
            <w:noWrap/>
            <w:vAlign w:val="center"/>
          </w:tcPr>
          <w:p w14:paraId="62D96DFE" w14:textId="77777777" w:rsidR="00CF680C" w:rsidRPr="0006680D" w:rsidRDefault="00CF680C" w:rsidP="008A1355">
            <w:pPr>
              <w:autoSpaceDE/>
              <w:autoSpaceDN/>
              <w:spacing w:line="276" w:lineRule="auto"/>
              <w:jc w:val="center"/>
              <w:rPr>
                <w:color w:val="000000" w:themeColor="text1"/>
                <w:sz w:val="22"/>
                <w:szCs w:val="22"/>
                <w:lang w:val="en-US"/>
              </w:rPr>
            </w:pPr>
          </w:p>
        </w:tc>
        <w:tc>
          <w:tcPr>
            <w:tcW w:w="993" w:type="pct"/>
            <w:noWrap/>
            <w:vAlign w:val="center"/>
          </w:tcPr>
          <w:p w14:paraId="4A5D8BF4" w14:textId="77777777" w:rsidR="00CF680C" w:rsidRPr="0006680D" w:rsidRDefault="00CF680C" w:rsidP="00DD3246">
            <w:pPr>
              <w:autoSpaceDE/>
              <w:autoSpaceDN/>
              <w:spacing w:line="276" w:lineRule="auto"/>
              <w:jc w:val="center"/>
              <w:rPr>
                <w:color w:val="000000" w:themeColor="text1"/>
                <w:sz w:val="22"/>
                <w:szCs w:val="22"/>
                <w:lang w:val="en-US"/>
              </w:rPr>
            </w:pPr>
          </w:p>
        </w:tc>
        <w:tc>
          <w:tcPr>
            <w:tcW w:w="993" w:type="pct"/>
            <w:noWrap/>
            <w:vAlign w:val="center"/>
          </w:tcPr>
          <w:p w14:paraId="01CEF1F3" w14:textId="77777777" w:rsidR="00CF680C" w:rsidRPr="0006680D" w:rsidRDefault="00CF680C" w:rsidP="00DD3246">
            <w:pPr>
              <w:autoSpaceDE/>
              <w:autoSpaceDN/>
              <w:spacing w:line="276" w:lineRule="auto"/>
              <w:jc w:val="center"/>
              <w:rPr>
                <w:color w:val="000000" w:themeColor="text1"/>
                <w:sz w:val="22"/>
                <w:szCs w:val="22"/>
                <w:lang w:val="en-US"/>
              </w:rPr>
            </w:pPr>
          </w:p>
        </w:tc>
      </w:tr>
      <w:tr w:rsidR="0006680D" w:rsidRPr="0006680D" w14:paraId="666F03C5" w14:textId="77777777" w:rsidTr="008A1355">
        <w:trPr>
          <w:trHeight w:val="340"/>
        </w:trPr>
        <w:tc>
          <w:tcPr>
            <w:tcW w:w="2572" w:type="pct"/>
            <w:noWrap/>
            <w:vAlign w:val="center"/>
            <w:hideMark/>
          </w:tcPr>
          <w:p w14:paraId="73BC0532" w14:textId="1F926F63" w:rsidR="00CF680C" w:rsidRPr="0006680D" w:rsidRDefault="00192796"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Cash flows from investing activities</w:t>
            </w:r>
          </w:p>
        </w:tc>
        <w:tc>
          <w:tcPr>
            <w:tcW w:w="441" w:type="pct"/>
            <w:noWrap/>
            <w:vAlign w:val="center"/>
            <w:hideMark/>
          </w:tcPr>
          <w:p w14:paraId="0F204DA5" w14:textId="374DD4DA" w:rsidR="00CF680C" w:rsidRPr="0006680D" w:rsidRDefault="00CF680C" w:rsidP="008A1355">
            <w:pPr>
              <w:autoSpaceDE/>
              <w:autoSpaceDN/>
              <w:spacing w:line="276" w:lineRule="auto"/>
              <w:jc w:val="center"/>
              <w:rPr>
                <w:color w:val="000000" w:themeColor="text1"/>
                <w:sz w:val="22"/>
                <w:szCs w:val="22"/>
                <w:lang w:val="en-US"/>
              </w:rPr>
            </w:pPr>
          </w:p>
        </w:tc>
        <w:tc>
          <w:tcPr>
            <w:tcW w:w="993" w:type="pct"/>
            <w:noWrap/>
            <w:vAlign w:val="center"/>
            <w:hideMark/>
          </w:tcPr>
          <w:p w14:paraId="654F7DCB" w14:textId="58A85A16" w:rsidR="00CF680C" w:rsidRPr="0006680D" w:rsidRDefault="00CF680C" w:rsidP="00DD3246">
            <w:pPr>
              <w:autoSpaceDE/>
              <w:autoSpaceDN/>
              <w:spacing w:line="276" w:lineRule="auto"/>
              <w:jc w:val="center"/>
              <w:rPr>
                <w:color w:val="000000" w:themeColor="text1"/>
                <w:sz w:val="22"/>
                <w:szCs w:val="22"/>
                <w:lang w:val="en-US"/>
              </w:rPr>
            </w:pPr>
          </w:p>
        </w:tc>
        <w:tc>
          <w:tcPr>
            <w:tcW w:w="993" w:type="pct"/>
            <w:noWrap/>
            <w:vAlign w:val="center"/>
            <w:hideMark/>
          </w:tcPr>
          <w:p w14:paraId="3599C032" w14:textId="4D94E3BF" w:rsidR="00CF680C" w:rsidRPr="0006680D" w:rsidRDefault="00CF680C" w:rsidP="00DD3246">
            <w:pPr>
              <w:autoSpaceDE/>
              <w:autoSpaceDN/>
              <w:spacing w:line="276" w:lineRule="auto"/>
              <w:jc w:val="center"/>
              <w:rPr>
                <w:color w:val="000000" w:themeColor="text1"/>
                <w:sz w:val="22"/>
                <w:szCs w:val="22"/>
                <w:lang w:val="en-US"/>
              </w:rPr>
            </w:pPr>
          </w:p>
        </w:tc>
      </w:tr>
      <w:tr w:rsidR="0006680D" w:rsidRPr="0006680D" w14:paraId="29BCB4CB" w14:textId="77777777" w:rsidTr="008A1355">
        <w:trPr>
          <w:trHeight w:val="340"/>
        </w:trPr>
        <w:tc>
          <w:tcPr>
            <w:tcW w:w="2572" w:type="pct"/>
            <w:noWrap/>
            <w:vAlign w:val="center"/>
          </w:tcPr>
          <w:p w14:paraId="3172BF14" w14:textId="20AEE3C7" w:rsidR="00AC209C"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 xml:space="preserve">Purchase of </w:t>
            </w:r>
            <w:r w:rsidR="00E5537D" w:rsidRPr="0006680D">
              <w:rPr>
                <w:color w:val="000000" w:themeColor="text1"/>
                <w:sz w:val="22"/>
                <w:szCs w:val="22"/>
                <w:lang w:val="en-US"/>
              </w:rPr>
              <w:t xml:space="preserve">PPE </w:t>
            </w:r>
          </w:p>
        </w:tc>
        <w:tc>
          <w:tcPr>
            <w:tcW w:w="441" w:type="pct"/>
            <w:noWrap/>
            <w:vAlign w:val="center"/>
          </w:tcPr>
          <w:p w14:paraId="1A193DD5" w14:textId="7585C26B"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tcPr>
          <w:p w14:paraId="5565C681" w14:textId="13FCEADE"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3C7D308F" w14:textId="4D43B6CC"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C345EE9" w14:textId="77777777" w:rsidTr="008A1355">
        <w:trPr>
          <w:trHeight w:val="340"/>
        </w:trPr>
        <w:tc>
          <w:tcPr>
            <w:tcW w:w="2572" w:type="pct"/>
            <w:noWrap/>
            <w:vAlign w:val="center"/>
          </w:tcPr>
          <w:p w14:paraId="6C5CCCA9" w14:textId="7065187D" w:rsidR="00A553D7" w:rsidRPr="0006680D" w:rsidRDefault="00A553D7" w:rsidP="00A553D7">
            <w:pPr>
              <w:autoSpaceDE/>
              <w:autoSpaceDN/>
              <w:spacing w:line="276" w:lineRule="auto"/>
              <w:rPr>
                <w:color w:val="000000" w:themeColor="text1"/>
                <w:sz w:val="22"/>
                <w:szCs w:val="22"/>
                <w:lang w:val="en-US"/>
              </w:rPr>
            </w:pPr>
            <w:r w:rsidRPr="0006680D">
              <w:rPr>
                <w:color w:val="000000" w:themeColor="text1"/>
                <w:sz w:val="22"/>
                <w:szCs w:val="22"/>
                <w:lang w:val="en-US"/>
              </w:rPr>
              <w:t>Purchase of Intangible assets</w:t>
            </w:r>
          </w:p>
        </w:tc>
        <w:tc>
          <w:tcPr>
            <w:tcW w:w="441" w:type="pct"/>
            <w:noWrap/>
            <w:vAlign w:val="center"/>
          </w:tcPr>
          <w:p w14:paraId="3F2462C9" w14:textId="77777777" w:rsidR="00A553D7" w:rsidRPr="0006680D" w:rsidRDefault="00A553D7" w:rsidP="008A1355">
            <w:pPr>
              <w:autoSpaceDE/>
              <w:autoSpaceDN/>
              <w:spacing w:line="276" w:lineRule="auto"/>
              <w:jc w:val="center"/>
              <w:rPr>
                <w:color w:val="000000" w:themeColor="text1"/>
                <w:sz w:val="22"/>
                <w:szCs w:val="22"/>
                <w:lang w:val="en-US"/>
              </w:rPr>
            </w:pPr>
          </w:p>
        </w:tc>
        <w:tc>
          <w:tcPr>
            <w:tcW w:w="993" w:type="pct"/>
            <w:noWrap/>
            <w:vAlign w:val="center"/>
          </w:tcPr>
          <w:p w14:paraId="71EE885E" w14:textId="4E4D1C4D" w:rsidR="00A553D7" w:rsidRPr="0006680D" w:rsidRDefault="00A553D7"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66F265B3" w14:textId="7F43A144" w:rsidR="00A553D7" w:rsidRPr="0006680D" w:rsidRDefault="00A553D7"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F37D453" w14:textId="77777777" w:rsidTr="008A1355">
        <w:trPr>
          <w:trHeight w:val="340"/>
        </w:trPr>
        <w:tc>
          <w:tcPr>
            <w:tcW w:w="2572" w:type="pct"/>
            <w:noWrap/>
            <w:vAlign w:val="center"/>
            <w:hideMark/>
          </w:tcPr>
          <w:p w14:paraId="7DA95943" w14:textId="286EBE0F" w:rsidR="00AC209C"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 xml:space="preserve">Proceeds from sale of </w:t>
            </w:r>
            <w:r w:rsidR="00E5537D" w:rsidRPr="0006680D">
              <w:rPr>
                <w:color w:val="000000" w:themeColor="text1"/>
                <w:sz w:val="22"/>
                <w:szCs w:val="22"/>
                <w:lang w:val="en-US"/>
              </w:rPr>
              <w:t xml:space="preserve">PPE </w:t>
            </w:r>
          </w:p>
        </w:tc>
        <w:tc>
          <w:tcPr>
            <w:tcW w:w="441" w:type="pct"/>
            <w:noWrap/>
            <w:vAlign w:val="center"/>
            <w:hideMark/>
          </w:tcPr>
          <w:p w14:paraId="64D26682" w14:textId="3FEB8750"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hideMark/>
          </w:tcPr>
          <w:p w14:paraId="76B37D23" w14:textId="5EA2F277"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5ED4A7D7" w14:textId="2B89DC0F"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E7AC22C" w14:textId="77777777" w:rsidTr="008A1355">
        <w:trPr>
          <w:trHeight w:val="340"/>
        </w:trPr>
        <w:tc>
          <w:tcPr>
            <w:tcW w:w="2572" w:type="pct"/>
            <w:noWrap/>
            <w:vAlign w:val="center"/>
            <w:hideMark/>
          </w:tcPr>
          <w:p w14:paraId="240D1364" w14:textId="12894CE3" w:rsidR="00AC209C"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Purchase of investments</w:t>
            </w:r>
          </w:p>
        </w:tc>
        <w:tc>
          <w:tcPr>
            <w:tcW w:w="441" w:type="pct"/>
            <w:noWrap/>
            <w:vAlign w:val="center"/>
            <w:hideMark/>
          </w:tcPr>
          <w:p w14:paraId="24ADB60D" w14:textId="49B2D2EA"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hideMark/>
          </w:tcPr>
          <w:p w14:paraId="372DD894" w14:textId="25CC6D93"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74DA8705" w14:textId="10FA3002"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3FB27D1" w14:textId="77777777" w:rsidTr="008A1355">
        <w:trPr>
          <w:trHeight w:val="340"/>
        </w:trPr>
        <w:tc>
          <w:tcPr>
            <w:tcW w:w="2572" w:type="pct"/>
            <w:noWrap/>
            <w:vAlign w:val="center"/>
          </w:tcPr>
          <w:p w14:paraId="3DBD1B75" w14:textId="0D21895A" w:rsidR="00AC209C"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Sale of investments</w:t>
            </w:r>
          </w:p>
        </w:tc>
        <w:tc>
          <w:tcPr>
            <w:tcW w:w="441" w:type="pct"/>
            <w:noWrap/>
            <w:vAlign w:val="center"/>
          </w:tcPr>
          <w:p w14:paraId="1AD3394A" w14:textId="77777777"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tcPr>
          <w:p w14:paraId="344980EF" w14:textId="3981ABF9"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02E41B62" w14:textId="6522FFB6"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F51E540" w14:textId="77777777" w:rsidTr="008A1355">
        <w:trPr>
          <w:trHeight w:val="340"/>
        </w:trPr>
        <w:tc>
          <w:tcPr>
            <w:tcW w:w="2572" w:type="pct"/>
            <w:noWrap/>
            <w:vAlign w:val="center"/>
            <w:hideMark/>
          </w:tcPr>
          <w:p w14:paraId="46781FD3" w14:textId="0B186ADB" w:rsidR="00AC209C" w:rsidRPr="0006680D" w:rsidRDefault="00B331F5" w:rsidP="00E5537D">
            <w:pPr>
              <w:autoSpaceDE/>
              <w:autoSpaceDN/>
              <w:spacing w:line="276" w:lineRule="auto"/>
              <w:rPr>
                <w:color w:val="000000" w:themeColor="text1"/>
                <w:sz w:val="22"/>
                <w:szCs w:val="22"/>
              </w:rPr>
            </w:pPr>
            <w:r w:rsidRPr="0006680D">
              <w:rPr>
                <w:b/>
                <w:color w:val="000000" w:themeColor="text1"/>
                <w:sz w:val="22"/>
                <w:szCs w:val="22"/>
              </w:rPr>
              <w:t>Net</w:t>
            </w:r>
            <w:r w:rsidRPr="0006680D">
              <w:rPr>
                <w:color w:val="000000" w:themeColor="text1"/>
                <w:sz w:val="22"/>
                <w:szCs w:val="22"/>
              </w:rPr>
              <w:t xml:space="preserve"> </w:t>
            </w:r>
            <w:r w:rsidR="00192796" w:rsidRPr="0006680D">
              <w:rPr>
                <w:b/>
                <w:color w:val="000000" w:themeColor="text1"/>
                <w:sz w:val="22"/>
                <w:szCs w:val="22"/>
              </w:rPr>
              <w:t>cash</w:t>
            </w:r>
            <w:r w:rsidRPr="0006680D">
              <w:rPr>
                <w:color w:val="000000" w:themeColor="text1"/>
                <w:sz w:val="22"/>
                <w:szCs w:val="22"/>
              </w:rPr>
              <w:t xml:space="preserve"> </w:t>
            </w:r>
            <w:r w:rsidR="00192796" w:rsidRPr="0006680D">
              <w:rPr>
                <w:b/>
                <w:color w:val="000000" w:themeColor="text1"/>
                <w:sz w:val="22"/>
                <w:szCs w:val="22"/>
              </w:rPr>
              <w:t>flows from/(used</w:t>
            </w:r>
            <w:r w:rsidRPr="0006680D">
              <w:rPr>
                <w:color w:val="000000" w:themeColor="text1"/>
                <w:sz w:val="22"/>
                <w:szCs w:val="22"/>
              </w:rPr>
              <w:t xml:space="preserve"> </w:t>
            </w:r>
            <w:r w:rsidR="00192796" w:rsidRPr="0006680D">
              <w:rPr>
                <w:b/>
                <w:color w:val="000000" w:themeColor="text1"/>
                <w:sz w:val="22"/>
                <w:szCs w:val="22"/>
              </w:rPr>
              <w:t>in</w:t>
            </w:r>
            <w:r w:rsidRPr="0006680D">
              <w:rPr>
                <w:b/>
                <w:color w:val="000000" w:themeColor="text1"/>
                <w:sz w:val="22"/>
                <w:szCs w:val="22"/>
              </w:rPr>
              <w:t>)</w:t>
            </w:r>
            <w:r w:rsidRPr="0006680D">
              <w:rPr>
                <w:color w:val="000000" w:themeColor="text1"/>
                <w:sz w:val="22"/>
                <w:szCs w:val="22"/>
              </w:rPr>
              <w:t xml:space="preserve"> </w:t>
            </w:r>
            <w:r w:rsidR="00192796" w:rsidRPr="0006680D">
              <w:rPr>
                <w:b/>
                <w:color w:val="000000" w:themeColor="text1"/>
                <w:sz w:val="22"/>
                <w:szCs w:val="22"/>
              </w:rPr>
              <w:t>investing</w:t>
            </w:r>
            <w:r w:rsidRPr="0006680D">
              <w:rPr>
                <w:color w:val="000000" w:themeColor="text1"/>
                <w:sz w:val="22"/>
                <w:szCs w:val="22"/>
              </w:rPr>
              <w:t xml:space="preserve"> </w:t>
            </w:r>
            <w:r w:rsidR="00192796" w:rsidRPr="0006680D">
              <w:rPr>
                <w:b/>
                <w:color w:val="000000" w:themeColor="text1"/>
                <w:sz w:val="22"/>
                <w:szCs w:val="22"/>
              </w:rPr>
              <w:t>activities</w:t>
            </w:r>
          </w:p>
        </w:tc>
        <w:tc>
          <w:tcPr>
            <w:tcW w:w="441" w:type="pct"/>
            <w:noWrap/>
            <w:vAlign w:val="center"/>
            <w:hideMark/>
          </w:tcPr>
          <w:p w14:paraId="0969B5A7" w14:textId="6C524674"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tcPr>
          <w:p w14:paraId="376A6C89" w14:textId="6FFBE191"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93" w:type="pct"/>
            <w:noWrap/>
            <w:vAlign w:val="center"/>
          </w:tcPr>
          <w:p w14:paraId="08D28556" w14:textId="5C57A65E"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79B45B32" w14:textId="77777777" w:rsidTr="008A1355">
        <w:trPr>
          <w:trHeight w:val="340"/>
        </w:trPr>
        <w:tc>
          <w:tcPr>
            <w:tcW w:w="2572" w:type="pct"/>
            <w:noWrap/>
            <w:vAlign w:val="center"/>
          </w:tcPr>
          <w:p w14:paraId="0AFA7C39" w14:textId="77777777" w:rsidR="00AC209C" w:rsidRPr="0006680D" w:rsidRDefault="00AC209C" w:rsidP="00E5537D">
            <w:pPr>
              <w:autoSpaceDE/>
              <w:autoSpaceDN/>
              <w:spacing w:line="276" w:lineRule="auto"/>
              <w:rPr>
                <w:b/>
                <w:bCs/>
                <w:color w:val="000000" w:themeColor="text1"/>
                <w:sz w:val="22"/>
                <w:szCs w:val="22"/>
                <w:lang w:val="en-US"/>
              </w:rPr>
            </w:pPr>
          </w:p>
        </w:tc>
        <w:tc>
          <w:tcPr>
            <w:tcW w:w="441" w:type="pct"/>
            <w:noWrap/>
            <w:vAlign w:val="center"/>
          </w:tcPr>
          <w:p w14:paraId="467C51D3" w14:textId="77777777"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tcPr>
          <w:p w14:paraId="2A5BF18E" w14:textId="77777777" w:rsidR="00AC209C" w:rsidRPr="0006680D" w:rsidRDefault="00AC209C" w:rsidP="00DD3246">
            <w:pPr>
              <w:autoSpaceDE/>
              <w:autoSpaceDN/>
              <w:spacing w:line="276" w:lineRule="auto"/>
              <w:jc w:val="center"/>
              <w:rPr>
                <w:b/>
                <w:bCs/>
                <w:color w:val="000000" w:themeColor="text1"/>
                <w:sz w:val="22"/>
                <w:szCs w:val="22"/>
                <w:lang w:val="en-US"/>
              </w:rPr>
            </w:pPr>
          </w:p>
        </w:tc>
        <w:tc>
          <w:tcPr>
            <w:tcW w:w="993" w:type="pct"/>
            <w:noWrap/>
            <w:vAlign w:val="center"/>
          </w:tcPr>
          <w:p w14:paraId="244EAFA0" w14:textId="77777777" w:rsidR="00AC209C" w:rsidRPr="0006680D" w:rsidRDefault="00AC209C" w:rsidP="00DD3246">
            <w:pPr>
              <w:autoSpaceDE/>
              <w:autoSpaceDN/>
              <w:spacing w:line="276" w:lineRule="auto"/>
              <w:jc w:val="center"/>
              <w:rPr>
                <w:b/>
                <w:bCs/>
                <w:color w:val="000000" w:themeColor="text1"/>
                <w:sz w:val="22"/>
                <w:szCs w:val="22"/>
                <w:lang w:val="en-US"/>
              </w:rPr>
            </w:pPr>
          </w:p>
        </w:tc>
      </w:tr>
      <w:tr w:rsidR="0006680D" w:rsidRPr="0006680D" w14:paraId="143BFA70" w14:textId="77777777" w:rsidTr="008A1355">
        <w:trPr>
          <w:trHeight w:val="340"/>
        </w:trPr>
        <w:tc>
          <w:tcPr>
            <w:tcW w:w="2572" w:type="pct"/>
            <w:noWrap/>
            <w:vAlign w:val="center"/>
            <w:hideMark/>
          </w:tcPr>
          <w:p w14:paraId="53D473C8" w14:textId="63A9413E" w:rsidR="00AC209C" w:rsidRPr="0006680D" w:rsidRDefault="00B331F5" w:rsidP="00E5537D">
            <w:pPr>
              <w:autoSpaceDE/>
              <w:autoSpaceDN/>
              <w:spacing w:line="276" w:lineRule="auto"/>
              <w:rPr>
                <w:color w:val="000000" w:themeColor="text1"/>
                <w:sz w:val="22"/>
                <w:szCs w:val="22"/>
                <w:lang w:val="en-US"/>
              </w:rPr>
            </w:pPr>
            <w:r w:rsidRPr="0006680D">
              <w:rPr>
                <w:b/>
                <w:bCs/>
                <w:color w:val="000000" w:themeColor="text1"/>
                <w:sz w:val="22"/>
                <w:szCs w:val="22"/>
                <w:lang w:val="en-US"/>
              </w:rPr>
              <w:t>Cash</w:t>
            </w:r>
            <w:r w:rsidRPr="0006680D">
              <w:rPr>
                <w:color w:val="000000" w:themeColor="text1"/>
                <w:sz w:val="22"/>
                <w:szCs w:val="22"/>
                <w:lang w:val="en-US"/>
              </w:rPr>
              <w:t xml:space="preserve"> </w:t>
            </w:r>
            <w:r w:rsidR="00192796" w:rsidRPr="0006680D">
              <w:rPr>
                <w:b/>
                <w:bCs/>
                <w:color w:val="000000" w:themeColor="text1"/>
                <w:sz w:val="22"/>
                <w:szCs w:val="22"/>
                <w:lang w:val="en-US"/>
              </w:rPr>
              <w:t>flows</w:t>
            </w:r>
            <w:r w:rsidRPr="0006680D">
              <w:rPr>
                <w:color w:val="000000" w:themeColor="text1"/>
                <w:sz w:val="22"/>
                <w:szCs w:val="22"/>
                <w:lang w:val="en-US"/>
              </w:rPr>
              <w:t xml:space="preserve"> </w:t>
            </w:r>
            <w:r w:rsidR="00192796" w:rsidRPr="0006680D">
              <w:rPr>
                <w:b/>
                <w:bCs/>
                <w:color w:val="000000" w:themeColor="text1"/>
                <w:sz w:val="22"/>
                <w:szCs w:val="22"/>
                <w:lang w:val="en-US"/>
              </w:rPr>
              <w:t>from</w:t>
            </w:r>
            <w:r w:rsidRPr="0006680D">
              <w:rPr>
                <w:color w:val="000000" w:themeColor="text1"/>
                <w:sz w:val="22"/>
                <w:szCs w:val="22"/>
                <w:lang w:val="en-US"/>
              </w:rPr>
              <w:t xml:space="preserve"> </w:t>
            </w:r>
            <w:r w:rsidR="00192796" w:rsidRPr="0006680D">
              <w:rPr>
                <w:b/>
                <w:bCs/>
                <w:color w:val="000000" w:themeColor="text1"/>
                <w:sz w:val="22"/>
                <w:szCs w:val="22"/>
                <w:lang w:val="en-US"/>
              </w:rPr>
              <w:t>financing</w:t>
            </w:r>
            <w:r w:rsidRPr="0006680D">
              <w:rPr>
                <w:color w:val="000000" w:themeColor="text1"/>
                <w:sz w:val="22"/>
                <w:szCs w:val="22"/>
                <w:lang w:val="en-US"/>
              </w:rPr>
              <w:t xml:space="preserve"> </w:t>
            </w:r>
            <w:r w:rsidR="00192796" w:rsidRPr="0006680D">
              <w:rPr>
                <w:b/>
                <w:bCs/>
                <w:color w:val="000000" w:themeColor="text1"/>
                <w:sz w:val="22"/>
                <w:szCs w:val="22"/>
                <w:lang w:val="en-US"/>
              </w:rPr>
              <w:t>activities</w:t>
            </w:r>
          </w:p>
        </w:tc>
        <w:tc>
          <w:tcPr>
            <w:tcW w:w="441" w:type="pct"/>
            <w:noWrap/>
            <w:vAlign w:val="center"/>
            <w:hideMark/>
          </w:tcPr>
          <w:p w14:paraId="186AADF4" w14:textId="2B65BC1D"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hideMark/>
          </w:tcPr>
          <w:p w14:paraId="4FA02B81" w14:textId="3DF1BF52" w:rsidR="00AC209C" w:rsidRPr="0006680D" w:rsidRDefault="00AC209C" w:rsidP="00DD3246">
            <w:pPr>
              <w:autoSpaceDE/>
              <w:autoSpaceDN/>
              <w:spacing w:line="276" w:lineRule="auto"/>
              <w:jc w:val="center"/>
              <w:rPr>
                <w:color w:val="000000" w:themeColor="text1"/>
                <w:sz w:val="22"/>
                <w:szCs w:val="22"/>
                <w:lang w:val="en-US"/>
              </w:rPr>
            </w:pPr>
          </w:p>
        </w:tc>
        <w:tc>
          <w:tcPr>
            <w:tcW w:w="993" w:type="pct"/>
            <w:noWrap/>
            <w:vAlign w:val="center"/>
            <w:hideMark/>
          </w:tcPr>
          <w:p w14:paraId="4EB1C0BD" w14:textId="7E45849A" w:rsidR="00AC209C" w:rsidRPr="0006680D" w:rsidRDefault="00AC209C" w:rsidP="00DD3246">
            <w:pPr>
              <w:autoSpaceDE/>
              <w:autoSpaceDN/>
              <w:spacing w:line="276" w:lineRule="auto"/>
              <w:jc w:val="center"/>
              <w:rPr>
                <w:color w:val="000000" w:themeColor="text1"/>
                <w:sz w:val="22"/>
                <w:szCs w:val="22"/>
                <w:lang w:val="en-US"/>
              </w:rPr>
            </w:pPr>
          </w:p>
        </w:tc>
      </w:tr>
      <w:tr w:rsidR="0006680D" w:rsidRPr="0006680D" w14:paraId="73D0841A" w14:textId="77777777" w:rsidTr="008A1355">
        <w:trPr>
          <w:trHeight w:val="340"/>
        </w:trPr>
        <w:tc>
          <w:tcPr>
            <w:tcW w:w="2572" w:type="pct"/>
            <w:noWrap/>
            <w:vAlign w:val="center"/>
            <w:hideMark/>
          </w:tcPr>
          <w:p w14:paraId="5C03641E" w14:textId="722D7E1F" w:rsidR="00AC209C"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Proceeds from borrowings</w:t>
            </w:r>
          </w:p>
        </w:tc>
        <w:tc>
          <w:tcPr>
            <w:tcW w:w="441" w:type="pct"/>
            <w:noWrap/>
            <w:vAlign w:val="center"/>
            <w:hideMark/>
          </w:tcPr>
          <w:p w14:paraId="0924AD0A" w14:textId="78EE74A1"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hideMark/>
          </w:tcPr>
          <w:p w14:paraId="5F0F1FD0" w14:textId="05A3AFC4"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62445DD4" w14:textId="0D0F8A31"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54FC6AE" w14:textId="77777777" w:rsidTr="008A1355">
        <w:trPr>
          <w:trHeight w:val="340"/>
        </w:trPr>
        <w:tc>
          <w:tcPr>
            <w:tcW w:w="2572" w:type="pct"/>
            <w:noWrap/>
            <w:vAlign w:val="center"/>
            <w:hideMark/>
          </w:tcPr>
          <w:p w14:paraId="2168BD7A" w14:textId="4D86FD2F" w:rsidR="00AC209C"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t>Repayment of borrowings</w:t>
            </w:r>
          </w:p>
        </w:tc>
        <w:tc>
          <w:tcPr>
            <w:tcW w:w="441" w:type="pct"/>
            <w:noWrap/>
            <w:vAlign w:val="center"/>
            <w:hideMark/>
          </w:tcPr>
          <w:p w14:paraId="4A39B7AD" w14:textId="6EFD4B5B"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hideMark/>
          </w:tcPr>
          <w:p w14:paraId="23485731" w14:textId="1A42180A"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2945C97F" w14:textId="5C0C66FB"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115E9B7" w14:textId="77777777" w:rsidTr="008A1355">
        <w:trPr>
          <w:trHeight w:val="340"/>
        </w:trPr>
        <w:tc>
          <w:tcPr>
            <w:tcW w:w="2572" w:type="pct"/>
            <w:noWrap/>
            <w:vAlign w:val="center"/>
          </w:tcPr>
          <w:p w14:paraId="5473F390" w14:textId="2F41049B" w:rsidR="00AC209C" w:rsidRPr="0006680D" w:rsidRDefault="00192796" w:rsidP="00E5537D">
            <w:pPr>
              <w:autoSpaceDE/>
              <w:autoSpaceDN/>
              <w:spacing w:line="276" w:lineRule="auto"/>
              <w:rPr>
                <w:color w:val="000000" w:themeColor="text1"/>
                <w:sz w:val="22"/>
                <w:szCs w:val="22"/>
                <w:lang w:val="en-US"/>
              </w:rPr>
            </w:pPr>
            <w:r w:rsidRPr="0006680D">
              <w:rPr>
                <w:color w:val="000000" w:themeColor="text1"/>
                <w:sz w:val="22"/>
                <w:szCs w:val="22"/>
                <w:lang w:val="en-US"/>
              </w:rPr>
              <w:lastRenderedPageBreak/>
              <w:t>Proceeds from issue of shares</w:t>
            </w:r>
          </w:p>
        </w:tc>
        <w:tc>
          <w:tcPr>
            <w:tcW w:w="441" w:type="pct"/>
            <w:noWrap/>
            <w:vAlign w:val="center"/>
          </w:tcPr>
          <w:p w14:paraId="7F53C5A2" w14:textId="77777777"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tcPr>
          <w:p w14:paraId="4BD1CE63" w14:textId="038F6C67"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4AE79397" w14:textId="65D67153"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1B064D0" w14:textId="77777777" w:rsidTr="008A1355">
        <w:trPr>
          <w:trHeight w:val="340"/>
        </w:trPr>
        <w:tc>
          <w:tcPr>
            <w:tcW w:w="2572" w:type="pct"/>
            <w:noWrap/>
            <w:vAlign w:val="center"/>
          </w:tcPr>
          <w:p w14:paraId="2A26E428" w14:textId="1F87545B" w:rsidR="009148A0" w:rsidRPr="0006680D" w:rsidRDefault="0033704A" w:rsidP="00E5537D">
            <w:pPr>
              <w:autoSpaceDE/>
              <w:autoSpaceDN/>
              <w:spacing w:line="276" w:lineRule="auto"/>
              <w:rPr>
                <w:color w:val="000000" w:themeColor="text1"/>
                <w:sz w:val="22"/>
                <w:szCs w:val="22"/>
                <w:lang w:val="en-US"/>
              </w:rPr>
            </w:pPr>
            <w:r w:rsidRPr="0006680D">
              <w:rPr>
                <w:bCs/>
                <w:color w:val="000000" w:themeColor="text1"/>
                <w:sz w:val="22"/>
                <w:szCs w:val="22"/>
                <w:lang w:val="en-US"/>
              </w:rPr>
              <w:t>Remission to County Treasury</w:t>
            </w:r>
          </w:p>
        </w:tc>
        <w:tc>
          <w:tcPr>
            <w:tcW w:w="441" w:type="pct"/>
            <w:noWrap/>
            <w:vAlign w:val="center"/>
          </w:tcPr>
          <w:p w14:paraId="310B900C" w14:textId="77777777" w:rsidR="009148A0" w:rsidRPr="0006680D" w:rsidRDefault="009148A0" w:rsidP="008A1355">
            <w:pPr>
              <w:autoSpaceDE/>
              <w:autoSpaceDN/>
              <w:spacing w:line="276" w:lineRule="auto"/>
              <w:jc w:val="center"/>
              <w:rPr>
                <w:color w:val="000000" w:themeColor="text1"/>
                <w:sz w:val="22"/>
                <w:szCs w:val="22"/>
                <w:lang w:val="en-US"/>
              </w:rPr>
            </w:pPr>
          </w:p>
        </w:tc>
        <w:tc>
          <w:tcPr>
            <w:tcW w:w="993" w:type="pct"/>
            <w:noWrap/>
            <w:vAlign w:val="center"/>
          </w:tcPr>
          <w:p w14:paraId="23A1FB12" w14:textId="1FBB68F7" w:rsidR="009148A0" w:rsidRPr="0006680D" w:rsidRDefault="0033704A"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tcPr>
          <w:p w14:paraId="1829ABCC" w14:textId="3E8DBFA5" w:rsidR="009148A0" w:rsidRPr="0006680D" w:rsidRDefault="0033704A" w:rsidP="00DD3246">
            <w:pPr>
              <w:autoSpaceDE/>
              <w:autoSpaceDN/>
              <w:spacing w:line="276" w:lineRule="auto"/>
              <w:jc w:val="center"/>
              <w:rPr>
                <w:color w:val="000000" w:themeColor="text1"/>
                <w:sz w:val="22"/>
                <w:szCs w:val="22"/>
                <w:highlight w:val="yellow"/>
                <w:lang w:val="en-US"/>
              </w:rPr>
            </w:pPr>
            <w:r w:rsidRPr="0006680D">
              <w:rPr>
                <w:color w:val="000000" w:themeColor="text1"/>
                <w:sz w:val="22"/>
                <w:szCs w:val="22"/>
                <w:lang w:val="en-US"/>
              </w:rPr>
              <w:t>(xxx)</w:t>
            </w:r>
          </w:p>
        </w:tc>
      </w:tr>
      <w:tr w:rsidR="0006680D" w:rsidRPr="0006680D" w14:paraId="3C2BE1D6" w14:textId="77777777" w:rsidTr="008A1355">
        <w:trPr>
          <w:trHeight w:val="340"/>
        </w:trPr>
        <w:tc>
          <w:tcPr>
            <w:tcW w:w="2572" w:type="pct"/>
            <w:noWrap/>
            <w:vAlign w:val="center"/>
            <w:hideMark/>
          </w:tcPr>
          <w:p w14:paraId="6F6BDF3D" w14:textId="15F45D52" w:rsidR="00AC209C" w:rsidRPr="0006680D" w:rsidRDefault="00192796"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 xml:space="preserve">Net cash flows from financing </w:t>
            </w:r>
            <w:r w:rsidR="00B331F5" w:rsidRPr="0006680D">
              <w:rPr>
                <w:b/>
                <w:bCs/>
                <w:color w:val="000000" w:themeColor="text1"/>
                <w:sz w:val="22"/>
                <w:szCs w:val="22"/>
                <w:lang w:val="en-US"/>
              </w:rPr>
              <w:t>Activities</w:t>
            </w:r>
          </w:p>
        </w:tc>
        <w:tc>
          <w:tcPr>
            <w:tcW w:w="441" w:type="pct"/>
            <w:noWrap/>
            <w:vAlign w:val="center"/>
            <w:hideMark/>
          </w:tcPr>
          <w:p w14:paraId="1860075F" w14:textId="0640E077"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hideMark/>
          </w:tcPr>
          <w:p w14:paraId="370783AE" w14:textId="119431AE"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93" w:type="pct"/>
            <w:noWrap/>
            <w:vAlign w:val="center"/>
            <w:hideMark/>
          </w:tcPr>
          <w:p w14:paraId="36537E95" w14:textId="7ED7F0B8"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5308CED7" w14:textId="77777777" w:rsidTr="008A1355">
        <w:trPr>
          <w:trHeight w:val="340"/>
        </w:trPr>
        <w:tc>
          <w:tcPr>
            <w:tcW w:w="2572" w:type="pct"/>
            <w:noWrap/>
            <w:vAlign w:val="center"/>
          </w:tcPr>
          <w:p w14:paraId="49926092" w14:textId="77777777" w:rsidR="00B331F5" w:rsidRPr="0006680D" w:rsidRDefault="00B331F5" w:rsidP="00E5537D">
            <w:pPr>
              <w:autoSpaceDE/>
              <w:autoSpaceDN/>
              <w:spacing w:line="276" w:lineRule="auto"/>
              <w:rPr>
                <w:b/>
                <w:bCs/>
                <w:color w:val="000000" w:themeColor="text1"/>
                <w:sz w:val="22"/>
                <w:szCs w:val="22"/>
                <w:lang w:val="en-US"/>
              </w:rPr>
            </w:pPr>
          </w:p>
        </w:tc>
        <w:tc>
          <w:tcPr>
            <w:tcW w:w="441" w:type="pct"/>
            <w:noWrap/>
            <w:vAlign w:val="center"/>
          </w:tcPr>
          <w:p w14:paraId="0F8F96C3" w14:textId="77777777" w:rsidR="00B331F5" w:rsidRPr="0006680D" w:rsidRDefault="00B331F5" w:rsidP="008A1355">
            <w:pPr>
              <w:autoSpaceDE/>
              <w:autoSpaceDN/>
              <w:spacing w:line="276" w:lineRule="auto"/>
              <w:jc w:val="center"/>
              <w:rPr>
                <w:color w:val="000000" w:themeColor="text1"/>
                <w:sz w:val="22"/>
                <w:szCs w:val="22"/>
                <w:lang w:val="en-US"/>
              </w:rPr>
            </w:pPr>
          </w:p>
        </w:tc>
        <w:tc>
          <w:tcPr>
            <w:tcW w:w="993" w:type="pct"/>
            <w:noWrap/>
            <w:vAlign w:val="center"/>
          </w:tcPr>
          <w:p w14:paraId="12976287" w14:textId="77777777" w:rsidR="00B331F5" w:rsidRPr="0006680D" w:rsidRDefault="00B331F5" w:rsidP="00DD3246">
            <w:pPr>
              <w:autoSpaceDE/>
              <w:autoSpaceDN/>
              <w:spacing w:line="276" w:lineRule="auto"/>
              <w:jc w:val="center"/>
              <w:rPr>
                <w:b/>
                <w:bCs/>
                <w:color w:val="000000" w:themeColor="text1"/>
                <w:sz w:val="22"/>
                <w:szCs w:val="22"/>
                <w:lang w:val="en-US"/>
              </w:rPr>
            </w:pPr>
          </w:p>
        </w:tc>
        <w:tc>
          <w:tcPr>
            <w:tcW w:w="993" w:type="pct"/>
            <w:noWrap/>
            <w:vAlign w:val="center"/>
          </w:tcPr>
          <w:p w14:paraId="54AB848C" w14:textId="77777777" w:rsidR="00B331F5" w:rsidRPr="0006680D" w:rsidRDefault="00B331F5" w:rsidP="00DD3246">
            <w:pPr>
              <w:autoSpaceDE/>
              <w:autoSpaceDN/>
              <w:spacing w:line="276" w:lineRule="auto"/>
              <w:jc w:val="center"/>
              <w:rPr>
                <w:b/>
                <w:bCs/>
                <w:color w:val="000000" w:themeColor="text1"/>
                <w:sz w:val="22"/>
                <w:szCs w:val="22"/>
                <w:lang w:val="en-US"/>
              </w:rPr>
            </w:pPr>
          </w:p>
        </w:tc>
      </w:tr>
      <w:tr w:rsidR="0006680D" w:rsidRPr="0006680D" w14:paraId="7DBA1FD5" w14:textId="77777777" w:rsidTr="008A1355">
        <w:trPr>
          <w:trHeight w:val="340"/>
        </w:trPr>
        <w:tc>
          <w:tcPr>
            <w:tcW w:w="2572" w:type="pct"/>
            <w:noWrap/>
            <w:vAlign w:val="center"/>
          </w:tcPr>
          <w:p w14:paraId="151E6621" w14:textId="4A3E3AA0" w:rsidR="00AC209C" w:rsidRPr="0006680D" w:rsidRDefault="00B331F5" w:rsidP="00E5537D">
            <w:pPr>
              <w:autoSpaceDE/>
              <w:autoSpaceDN/>
              <w:spacing w:line="276" w:lineRule="auto"/>
              <w:rPr>
                <w:color w:val="000000" w:themeColor="text1"/>
                <w:sz w:val="22"/>
                <w:szCs w:val="22"/>
                <w:lang w:val="en-US"/>
              </w:rPr>
            </w:pPr>
            <w:r w:rsidRPr="0006680D">
              <w:rPr>
                <w:b/>
                <w:bCs/>
                <w:color w:val="000000" w:themeColor="text1"/>
                <w:sz w:val="22"/>
                <w:szCs w:val="22"/>
                <w:lang w:val="en-US"/>
              </w:rPr>
              <w:t>Net</w:t>
            </w:r>
            <w:r w:rsidRPr="0006680D">
              <w:rPr>
                <w:color w:val="000000" w:themeColor="text1"/>
                <w:sz w:val="22"/>
                <w:szCs w:val="22"/>
                <w:lang w:val="en-US"/>
              </w:rPr>
              <w:t xml:space="preserve"> </w:t>
            </w:r>
            <w:r w:rsidR="00192796" w:rsidRPr="0006680D">
              <w:rPr>
                <w:b/>
                <w:bCs/>
                <w:color w:val="000000" w:themeColor="text1"/>
                <w:sz w:val="22"/>
                <w:szCs w:val="22"/>
                <w:lang w:val="en-US"/>
              </w:rPr>
              <w:t>increase/(decrease)</w:t>
            </w:r>
            <w:r w:rsidRPr="0006680D">
              <w:rPr>
                <w:color w:val="000000" w:themeColor="text1"/>
                <w:sz w:val="22"/>
                <w:szCs w:val="22"/>
                <w:lang w:val="en-US"/>
              </w:rPr>
              <w:t xml:space="preserve"> </w:t>
            </w:r>
            <w:r w:rsidR="00840535" w:rsidRPr="0006680D">
              <w:rPr>
                <w:color w:val="000000" w:themeColor="text1"/>
                <w:sz w:val="22"/>
                <w:szCs w:val="22"/>
                <w:lang w:val="en-US"/>
              </w:rPr>
              <w:t xml:space="preserve">- </w:t>
            </w:r>
            <w:r w:rsidR="00192796" w:rsidRPr="0006680D">
              <w:rPr>
                <w:b/>
                <w:bCs/>
                <w:color w:val="000000" w:themeColor="text1"/>
                <w:sz w:val="22"/>
                <w:szCs w:val="22"/>
                <w:lang w:val="en-US"/>
              </w:rPr>
              <w:t>cash</w:t>
            </w:r>
            <w:r w:rsidRPr="0006680D">
              <w:rPr>
                <w:color w:val="000000" w:themeColor="text1"/>
                <w:sz w:val="22"/>
                <w:szCs w:val="22"/>
                <w:lang w:val="en-US"/>
              </w:rPr>
              <w:t xml:space="preserve"> </w:t>
            </w:r>
            <w:r w:rsidR="00A362FA" w:rsidRPr="0006680D">
              <w:rPr>
                <w:color w:val="000000" w:themeColor="text1"/>
                <w:sz w:val="22"/>
                <w:szCs w:val="22"/>
                <w:lang w:val="en-US"/>
              </w:rPr>
              <w:t>&amp;</w:t>
            </w:r>
            <w:r w:rsidR="000261D5" w:rsidRPr="0006680D">
              <w:rPr>
                <w:color w:val="000000" w:themeColor="text1"/>
                <w:sz w:val="22"/>
                <w:szCs w:val="22"/>
                <w:lang w:val="en-US"/>
              </w:rPr>
              <w:t xml:space="preserve"> </w:t>
            </w:r>
            <w:r w:rsidR="00192796" w:rsidRPr="0006680D">
              <w:rPr>
                <w:b/>
                <w:bCs/>
                <w:color w:val="000000" w:themeColor="text1"/>
                <w:sz w:val="22"/>
                <w:szCs w:val="22"/>
                <w:lang w:val="en-US"/>
              </w:rPr>
              <w:t>Cash equivalents</w:t>
            </w:r>
          </w:p>
        </w:tc>
        <w:tc>
          <w:tcPr>
            <w:tcW w:w="441" w:type="pct"/>
            <w:noWrap/>
            <w:vAlign w:val="center"/>
          </w:tcPr>
          <w:p w14:paraId="4A40ABAC" w14:textId="77777777" w:rsidR="00AC209C" w:rsidRPr="0006680D" w:rsidRDefault="00AC209C" w:rsidP="008A1355">
            <w:pPr>
              <w:autoSpaceDE/>
              <w:autoSpaceDN/>
              <w:spacing w:line="276" w:lineRule="auto"/>
              <w:jc w:val="center"/>
              <w:rPr>
                <w:color w:val="000000" w:themeColor="text1"/>
                <w:sz w:val="22"/>
                <w:szCs w:val="22"/>
                <w:lang w:val="en-US"/>
              </w:rPr>
            </w:pPr>
          </w:p>
        </w:tc>
        <w:tc>
          <w:tcPr>
            <w:tcW w:w="993" w:type="pct"/>
            <w:noWrap/>
            <w:vAlign w:val="center"/>
          </w:tcPr>
          <w:p w14:paraId="2E06BB5B" w14:textId="0F1D9A5B"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93" w:type="pct"/>
            <w:noWrap/>
            <w:vAlign w:val="center"/>
          </w:tcPr>
          <w:p w14:paraId="534E4BAD" w14:textId="7C049A53"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72264012" w14:textId="77777777" w:rsidTr="008A1355">
        <w:trPr>
          <w:trHeight w:val="340"/>
        </w:trPr>
        <w:tc>
          <w:tcPr>
            <w:tcW w:w="2572" w:type="pct"/>
            <w:noWrap/>
            <w:vAlign w:val="center"/>
            <w:hideMark/>
          </w:tcPr>
          <w:p w14:paraId="33D0D2E2" w14:textId="044CA6F3" w:rsidR="00AC209C" w:rsidRPr="0006680D" w:rsidRDefault="00192796"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 xml:space="preserve">Cash </w:t>
            </w:r>
            <w:r w:rsidR="00A362FA" w:rsidRPr="0006680D">
              <w:rPr>
                <w:b/>
                <w:bCs/>
                <w:color w:val="000000" w:themeColor="text1"/>
                <w:sz w:val="22"/>
                <w:szCs w:val="22"/>
                <w:lang w:val="en-US"/>
              </w:rPr>
              <w:t>&amp;</w:t>
            </w:r>
            <w:r w:rsidRPr="0006680D">
              <w:rPr>
                <w:b/>
                <w:bCs/>
                <w:color w:val="000000" w:themeColor="text1"/>
                <w:sz w:val="22"/>
                <w:szCs w:val="22"/>
                <w:lang w:val="en-US"/>
              </w:rPr>
              <w:t xml:space="preserve"> cash equivalents a</w:t>
            </w:r>
            <w:r w:rsidR="00C5226D" w:rsidRPr="0006680D">
              <w:rPr>
                <w:b/>
                <w:bCs/>
                <w:color w:val="000000" w:themeColor="text1"/>
                <w:sz w:val="22"/>
                <w:szCs w:val="22"/>
                <w:lang w:val="en-US"/>
              </w:rPr>
              <w:t xml:space="preserve">t </w:t>
            </w:r>
            <w:r w:rsidR="00806355" w:rsidRPr="0006680D">
              <w:rPr>
                <w:b/>
                <w:bCs/>
                <w:color w:val="000000" w:themeColor="text1"/>
                <w:sz w:val="22"/>
                <w:szCs w:val="22"/>
                <w:lang w:val="en-US"/>
              </w:rPr>
              <w:t xml:space="preserve">the </w:t>
            </w:r>
            <w:r w:rsidR="00A362FA" w:rsidRPr="0006680D">
              <w:rPr>
                <w:b/>
                <w:bCs/>
                <w:color w:val="000000" w:themeColor="text1"/>
                <w:sz w:val="22"/>
                <w:szCs w:val="22"/>
                <w:lang w:val="en-US"/>
              </w:rPr>
              <w:t xml:space="preserve">year </w:t>
            </w:r>
            <w:r w:rsidR="00840535" w:rsidRPr="0006680D">
              <w:rPr>
                <w:b/>
                <w:bCs/>
                <w:color w:val="000000" w:themeColor="text1"/>
                <w:sz w:val="22"/>
                <w:szCs w:val="22"/>
                <w:lang w:val="en-US"/>
              </w:rPr>
              <w:t>S</w:t>
            </w:r>
            <w:r w:rsidR="00A362FA" w:rsidRPr="0006680D">
              <w:rPr>
                <w:b/>
                <w:bCs/>
                <w:color w:val="000000" w:themeColor="text1"/>
                <w:sz w:val="22"/>
                <w:szCs w:val="22"/>
                <w:lang w:val="en-US"/>
              </w:rPr>
              <w:t>tart</w:t>
            </w:r>
          </w:p>
        </w:tc>
        <w:tc>
          <w:tcPr>
            <w:tcW w:w="441" w:type="pct"/>
            <w:noWrap/>
            <w:vAlign w:val="center"/>
            <w:hideMark/>
          </w:tcPr>
          <w:p w14:paraId="6D36E577" w14:textId="56E3B70B" w:rsidR="00AC209C" w:rsidRPr="0006680D" w:rsidRDefault="004B72F6" w:rsidP="008A1355">
            <w:pPr>
              <w:autoSpaceDE/>
              <w:autoSpaceDN/>
              <w:spacing w:line="276" w:lineRule="auto"/>
              <w:jc w:val="center"/>
              <w:rPr>
                <w:color w:val="000000" w:themeColor="text1"/>
                <w:sz w:val="22"/>
                <w:szCs w:val="22"/>
                <w:lang w:val="en-US"/>
              </w:rPr>
            </w:pPr>
            <w:r w:rsidRPr="0006680D">
              <w:rPr>
                <w:color w:val="000000" w:themeColor="text1"/>
                <w:sz w:val="22"/>
                <w:szCs w:val="22"/>
                <w:lang w:val="en-US"/>
              </w:rPr>
              <w:t>29</w:t>
            </w:r>
          </w:p>
        </w:tc>
        <w:tc>
          <w:tcPr>
            <w:tcW w:w="993" w:type="pct"/>
            <w:noWrap/>
            <w:vAlign w:val="center"/>
            <w:hideMark/>
          </w:tcPr>
          <w:p w14:paraId="6E0DFD5D" w14:textId="65BFC95F"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93" w:type="pct"/>
            <w:noWrap/>
            <w:vAlign w:val="center"/>
            <w:hideMark/>
          </w:tcPr>
          <w:p w14:paraId="29BDD1CC" w14:textId="6EF7D1C8" w:rsidR="00AC209C" w:rsidRPr="0006680D" w:rsidRDefault="00E5537D" w:rsidP="00DD324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AC209C" w:rsidRPr="0006680D" w14:paraId="7E529D82" w14:textId="77777777" w:rsidTr="008A1355">
        <w:trPr>
          <w:trHeight w:val="340"/>
        </w:trPr>
        <w:tc>
          <w:tcPr>
            <w:tcW w:w="2572" w:type="pct"/>
            <w:noWrap/>
            <w:vAlign w:val="center"/>
            <w:hideMark/>
          </w:tcPr>
          <w:p w14:paraId="4074DEE3" w14:textId="3DF28341" w:rsidR="00AC209C" w:rsidRPr="0006680D" w:rsidRDefault="00B331F5"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 xml:space="preserve">Cash </w:t>
            </w:r>
            <w:r w:rsidR="00192796" w:rsidRPr="0006680D">
              <w:rPr>
                <w:b/>
                <w:bCs/>
                <w:color w:val="000000" w:themeColor="text1"/>
                <w:sz w:val="22"/>
                <w:szCs w:val="22"/>
                <w:lang w:val="en-US"/>
              </w:rPr>
              <w:t>and</w:t>
            </w:r>
            <w:r w:rsidRPr="0006680D">
              <w:rPr>
                <w:b/>
                <w:bCs/>
                <w:color w:val="000000" w:themeColor="text1"/>
                <w:sz w:val="22"/>
                <w:szCs w:val="22"/>
                <w:lang w:val="en-US"/>
              </w:rPr>
              <w:t xml:space="preserve"> </w:t>
            </w:r>
            <w:r w:rsidR="00192796" w:rsidRPr="0006680D">
              <w:rPr>
                <w:b/>
                <w:bCs/>
                <w:color w:val="000000" w:themeColor="text1"/>
                <w:sz w:val="22"/>
                <w:szCs w:val="22"/>
                <w:lang w:val="en-US"/>
              </w:rPr>
              <w:t>cash</w:t>
            </w:r>
            <w:r w:rsidRPr="0006680D">
              <w:rPr>
                <w:b/>
                <w:bCs/>
                <w:color w:val="000000" w:themeColor="text1"/>
                <w:sz w:val="22"/>
                <w:szCs w:val="22"/>
                <w:lang w:val="en-US"/>
              </w:rPr>
              <w:t xml:space="preserve"> </w:t>
            </w:r>
            <w:r w:rsidR="00192796" w:rsidRPr="0006680D">
              <w:rPr>
                <w:b/>
                <w:bCs/>
                <w:color w:val="000000" w:themeColor="text1"/>
                <w:sz w:val="22"/>
                <w:szCs w:val="22"/>
                <w:lang w:val="en-US"/>
              </w:rPr>
              <w:t>equivalents</w:t>
            </w:r>
            <w:r w:rsidRPr="0006680D">
              <w:rPr>
                <w:b/>
                <w:bCs/>
                <w:color w:val="000000" w:themeColor="text1"/>
                <w:sz w:val="22"/>
                <w:szCs w:val="22"/>
                <w:lang w:val="en-US"/>
              </w:rPr>
              <w:t xml:space="preserve"> </w:t>
            </w:r>
            <w:r w:rsidR="00192796" w:rsidRPr="0006680D">
              <w:rPr>
                <w:b/>
                <w:bCs/>
                <w:color w:val="000000" w:themeColor="text1"/>
                <w:sz w:val="22"/>
                <w:szCs w:val="22"/>
                <w:lang w:val="en-US"/>
              </w:rPr>
              <w:t>at</w:t>
            </w:r>
            <w:r w:rsidRPr="0006680D">
              <w:rPr>
                <w:b/>
                <w:bCs/>
                <w:color w:val="000000" w:themeColor="text1"/>
                <w:sz w:val="22"/>
                <w:szCs w:val="22"/>
                <w:lang w:val="en-US"/>
              </w:rPr>
              <w:t xml:space="preserve"> </w:t>
            </w:r>
            <w:r w:rsidR="00806355" w:rsidRPr="0006680D">
              <w:rPr>
                <w:b/>
                <w:bCs/>
                <w:color w:val="000000" w:themeColor="text1"/>
                <w:sz w:val="22"/>
                <w:szCs w:val="22"/>
                <w:lang w:val="en-US"/>
              </w:rPr>
              <w:t xml:space="preserve">the </w:t>
            </w:r>
            <w:r w:rsidR="00A362FA" w:rsidRPr="0006680D">
              <w:rPr>
                <w:b/>
                <w:bCs/>
                <w:color w:val="000000" w:themeColor="text1"/>
                <w:sz w:val="22"/>
                <w:szCs w:val="22"/>
                <w:lang w:val="en-US"/>
              </w:rPr>
              <w:t>year End</w:t>
            </w:r>
          </w:p>
        </w:tc>
        <w:tc>
          <w:tcPr>
            <w:tcW w:w="441" w:type="pct"/>
            <w:noWrap/>
            <w:vAlign w:val="center"/>
            <w:hideMark/>
          </w:tcPr>
          <w:p w14:paraId="5E97771D" w14:textId="2EE2D48C" w:rsidR="00AC209C" w:rsidRPr="0006680D" w:rsidRDefault="004B72F6" w:rsidP="008A1355">
            <w:pPr>
              <w:autoSpaceDE/>
              <w:autoSpaceDN/>
              <w:spacing w:line="276" w:lineRule="auto"/>
              <w:jc w:val="center"/>
              <w:rPr>
                <w:color w:val="000000" w:themeColor="text1"/>
                <w:sz w:val="22"/>
                <w:szCs w:val="22"/>
                <w:lang w:val="en-US"/>
              </w:rPr>
            </w:pPr>
            <w:r w:rsidRPr="0006680D">
              <w:rPr>
                <w:color w:val="000000" w:themeColor="text1"/>
                <w:sz w:val="22"/>
                <w:szCs w:val="22"/>
                <w:lang w:val="en-US"/>
              </w:rPr>
              <w:t>29</w:t>
            </w:r>
          </w:p>
        </w:tc>
        <w:tc>
          <w:tcPr>
            <w:tcW w:w="993" w:type="pct"/>
            <w:noWrap/>
            <w:vAlign w:val="center"/>
            <w:hideMark/>
          </w:tcPr>
          <w:p w14:paraId="73C18CC4" w14:textId="5E40A8D7"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93" w:type="pct"/>
            <w:noWrap/>
            <w:vAlign w:val="center"/>
            <w:hideMark/>
          </w:tcPr>
          <w:p w14:paraId="6342375C" w14:textId="403B4694" w:rsidR="00AC209C" w:rsidRPr="0006680D" w:rsidRDefault="00E5537D" w:rsidP="00DD32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7B851109" w14:textId="77777777" w:rsidR="00B331F5" w:rsidRPr="0006680D" w:rsidRDefault="00B331F5" w:rsidP="00FF0B5D">
      <w:pPr>
        <w:spacing w:line="360" w:lineRule="auto"/>
        <w:jc w:val="both"/>
        <w:rPr>
          <w:b/>
          <w:bCs/>
          <w:i/>
          <w:iCs/>
          <w:color w:val="000000" w:themeColor="text1"/>
          <w:sz w:val="20"/>
          <w:szCs w:val="20"/>
          <w:lang w:val="en-US"/>
        </w:rPr>
      </w:pPr>
    </w:p>
    <w:p w14:paraId="4271834E" w14:textId="072B937C" w:rsidR="00501B79" w:rsidRPr="0006680D" w:rsidRDefault="003E0EF6" w:rsidP="003E0EF6">
      <w:pPr>
        <w:jc w:val="both"/>
        <w:rPr>
          <w:i/>
          <w:iCs/>
          <w:color w:val="000000" w:themeColor="text1"/>
          <w:sz w:val="22"/>
          <w:szCs w:val="22"/>
          <w:lang w:val="en-US"/>
        </w:rPr>
      </w:pPr>
      <w:r w:rsidRPr="0006680D">
        <w:rPr>
          <w:i/>
          <w:iCs/>
          <w:color w:val="000000" w:themeColor="text1"/>
          <w:sz w:val="22"/>
          <w:szCs w:val="22"/>
          <w:lang w:val="en-US"/>
        </w:rPr>
        <w:t>(PSASB has now prescribed the direct method of cashflow presentation for all entities under the IPSAS Accrual basis of accounting</w:t>
      </w:r>
      <w:r w:rsidR="00BA4D52" w:rsidRPr="0006680D">
        <w:rPr>
          <w:i/>
          <w:iCs/>
          <w:color w:val="000000" w:themeColor="text1"/>
          <w:sz w:val="22"/>
          <w:szCs w:val="22"/>
          <w:lang w:val="en-US"/>
        </w:rPr>
        <w:t>)</w:t>
      </w:r>
      <w:r w:rsidRPr="0006680D">
        <w:rPr>
          <w:i/>
          <w:iCs/>
          <w:color w:val="000000" w:themeColor="text1"/>
          <w:sz w:val="22"/>
          <w:szCs w:val="22"/>
          <w:lang w:val="en-US"/>
        </w:rPr>
        <w:t>.</w:t>
      </w:r>
    </w:p>
    <w:p w14:paraId="17C72393" w14:textId="77777777" w:rsidR="00501B79" w:rsidRPr="0006680D" w:rsidRDefault="00501B79" w:rsidP="00B2787A">
      <w:pPr>
        <w:autoSpaceDE/>
        <w:autoSpaceDN/>
        <w:spacing w:line="360" w:lineRule="auto"/>
        <w:ind w:left="-360"/>
        <w:rPr>
          <w:color w:val="000000" w:themeColor="text1"/>
          <w:lang w:val="en-US"/>
        </w:rPr>
      </w:pPr>
    </w:p>
    <w:p w14:paraId="4DAC88E1" w14:textId="77777777" w:rsidR="00DC05B6" w:rsidRPr="0006680D" w:rsidRDefault="00DC05B6" w:rsidP="00B2787A">
      <w:pPr>
        <w:spacing w:line="360" w:lineRule="auto"/>
        <w:jc w:val="both"/>
        <w:rPr>
          <w:color w:val="000000" w:themeColor="text1"/>
        </w:rPr>
        <w:sectPr w:rsidR="00DC05B6" w:rsidRPr="0006680D" w:rsidSect="00040938">
          <w:pgSz w:w="12240" w:h="15840" w:code="1"/>
          <w:pgMar w:top="864" w:right="1152" w:bottom="720" w:left="1440" w:header="289" w:footer="142" w:gutter="0"/>
          <w:cols w:space="720"/>
          <w:titlePg/>
        </w:sectPr>
      </w:pPr>
    </w:p>
    <w:p w14:paraId="3C9D0FF8" w14:textId="6E0F97FB" w:rsidR="00BA4D52" w:rsidRPr="0006680D" w:rsidRDefault="007A6A9A" w:rsidP="00D26DF1">
      <w:pPr>
        <w:pStyle w:val="Heading1"/>
        <w:numPr>
          <w:ilvl w:val="0"/>
          <w:numId w:val="21"/>
        </w:numPr>
        <w:tabs>
          <w:tab w:val="left" w:pos="450"/>
        </w:tabs>
        <w:spacing w:line="360" w:lineRule="auto"/>
        <w:ind w:left="450"/>
        <w:jc w:val="both"/>
        <w:rPr>
          <w:color w:val="000000" w:themeColor="text1"/>
        </w:rPr>
      </w:pPr>
      <w:bookmarkStart w:id="36" w:name="_Toc138945737"/>
      <w:bookmarkStart w:id="37" w:name="_Toc233525430"/>
      <w:r w:rsidRPr="0006680D">
        <w:rPr>
          <w:color w:val="000000" w:themeColor="text1"/>
        </w:rPr>
        <w:lastRenderedPageBreak/>
        <w:t xml:space="preserve">Statement </w:t>
      </w:r>
      <w:r w:rsidR="00E5537D" w:rsidRPr="0006680D">
        <w:rPr>
          <w:color w:val="000000" w:themeColor="text1"/>
        </w:rPr>
        <w:t>of</w:t>
      </w:r>
      <w:r w:rsidR="003B0770" w:rsidRPr="0006680D">
        <w:rPr>
          <w:color w:val="000000" w:themeColor="text1"/>
        </w:rPr>
        <w:t xml:space="preserve"> Comparison o</w:t>
      </w:r>
      <w:r w:rsidRPr="0006680D">
        <w:rPr>
          <w:color w:val="000000" w:themeColor="text1"/>
        </w:rPr>
        <w:t xml:space="preserve">f Budget </w:t>
      </w:r>
      <w:r w:rsidR="005F5795" w:rsidRPr="0006680D">
        <w:rPr>
          <w:color w:val="000000" w:themeColor="text1"/>
        </w:rPr>
        <w:t>and</w:t>
      </w:r>
      <w:r w:rsidR="00BB79BE" w:rsidRPr="0006680D">
        <w:rPr>
          <w:color w:val="000000" w:themeColor="text1"/>
        </w:rPr>
        <w:t xml:space="preserve"> </w:t>
      </w:r>
      <w:r w:rsidR="003B0770" w:rsidRPr="0006680D">
        <w:rPr>
          <w:color w:val="000000" w:themeColor="text1"/>
        </w:rPr>
        <w:t>Actual amounts for the year e</w:t>
      </w:r>
      <w:r w:rsidRPr="0006680D">
        <w:rPr>
          <w:color w:val="000000" w:themeColor="text1"/>
        </w:rPr>
        <w:t>nded 30 June 20</w:t>
      </w:r>
      <w:r w:rsidR="00586FE3" w:rsidRPr="0006680D">
        <w:rPr>
          <w:color w:val="000000" w:themeColor="text1"/>
        </w:rPr>
        <w:t>xx</w:t>
      </w:r>
      <w:bookmarkEnd w:id="36"/>
      <w:bookmarkEnd w:id="37"/>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31"/>
        <w:gridCol w:w="1452"/>
        <w:gridCol w:w="1451"/>
        <w:gridCol w:w="1451"/>
        <w:gridCol w:w="1451"/>
        <w:gridCol w:w="1451"/>
        <w:gridCol w:w="1451"/>
      </w:tblGrid>
      <w:tr w:rsidR="0006680D" w:rsidRPr="0006680D" w14:paraId="5EB53FB6" w14:textId="772FF012" w:rsidTr="00C178BF">
        <w:trPr>
          <w:trHeight w:val="728"/>
          <w:tblHeader/>
        </w:trPr>
        <w:tc>
          <w:tcPr>
            <w:tcW w:w="1711" w:type="pct"/>
            <w:vMerge w:val="restart"/>
            <w:shd w:val="clear" w:color="auto" w:fill="0070C0"/>
            <w:noWrap/>
            <w:vAlign w:val="center"/>
            <w:hideMark/>
          </w:tcPr>
          <w:p w14:paraId="237114AC" w14:textId="030162F5" w:rsidR="007136F1" w:rsidRPr="0006680D" w:rsidRDefault="007136F1" w:rsidP="00E5537D">
            <w:pPr>
              <w:autoSpaceDE/>
              <w:autoSpaceDN/>
              <w:spacing w:line="276" w:lineRule="auto"/>
              <w:rPr>
                <w:color w:val="000000" w:themeColor="text1"/>
                <w:sz w:val="22"/>
                <w:szCs w:val="22"/>
                <w:lang w:val="en-US"/>
              </w:rPr>
            </w:pPr>
            <w:r w:rsidRPr="0006680D">
              <w:rPr>
                <w:color w:val="000000" w:themeColor="text1"/>
                <w:sz w:val="22"/>
                <w:szCs w:val="22"/>
                <w:lang w:val="en-US"/>
              </w:rPr>
              <w:t> </w:t>
            </w:r>
          </w:p>
        </w:tc>
        <w:tc>
          <w:tcPr>
            <w:tcW w:w="548" w:type="pct"/>
            <w:shd w:val="clear" w:color="auto" w:fill="0070C0"/>
            <w:noWrap/>
            <w:vAlign w:val="center"/>
            <w:hideMark/>
          </w:tcPr>
          <w:p w14:paraId="4432DABC" w14:textId="77777777" w:rsidR="007136F1" w:rsidRPr="0006680D" w:rsidRDefault="007136F1" w:rsidP="00C178BF">
            <w:pPr>
              <w:autoSpaceDE/>
              <w:autoSpaceDN/>
              <w:spacing w:line="276" w:lineRule="auto"/>
              <w:jc w:val="center"/>
              <w:rPr>
                <w:color w:val="000000" w:themeColor="text1"/>
                <w:sz w:val="22"/>
                <w:szCs w:val="22"/>
                <w:lang w:val="en-US"/>
              </w:rPr>
            </w:pPr>
            <w:r w:rsidRPr="0006680D">
              <w:rPr>
                <w:b/>
                <w:bCs/>
                <w:color w:val="000000" w:themeColor="text1"/>
                <w:sz w:val="22"/>
                <w:szCs w:val="22"/>
                <w:lang w:val="en-US"/>
              </w:rPr>
              <w:t>Original</w:t>
            </w:r>
            <w:r w:rsidRPr="0006680D">
              <w:rPr>
                <w:color w:val="000000" w:themeColor="text1"/>
                <w:sz w:val="22"/>
                <w:szCs w:val="22"/>
                <w:lang w:val="en-US"/>
              </w:rPr>
              <w:t xml:space="preserve"> </w:t>
            </w:r>
            <w:r w:rsidRPr="0006680D">
              <w:rPr>
                <w:b/>
                <w:bCs/>
                <w:color w:val="000000" w:themeColor="text1"/>
                <w:sz w:val="22"/>
                <w:szCs w:val="22"/>
                <w:lang w:val="en-US"/>
              </w:rPr>
              <w:t>budget</w:t>
            </w:r>
          </w:p>
        </w:tc>
        <w:tc>
          <w:tcPr>
            <w:tcW w:w="548" w:type="pct"/>
            <w:shd w:val="clear" w:color="auto" w:fill="0070C0"/>
            <w:noWrap/>
            <w:vAlign w:val="center"/>
            <w:hideMark/>
          </w:tcPr>
          <w:p w14:paraId="6DFE2660" w14:textId="77777777"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Adjustments</w:t>
            </w:r>
          </w:p>
        </w:tc>
        <w:tc>
          <w:tcPr>
            <w:tcW w:w="548" w:type="pct"/>
            <w:shd w:val="clear" w:color="auto" w:fill="0070C0"/>
            <w:noWrap/>
            <w:vAlign w:val="center"/>
            <w:hideMark/>
          </w:tcPr>
          <w:p w14:paraId="4A132709" w14:textId="77777777" w:rsidR="007136F1" w:rsidRPr="0006680D" w:rsidRDefault="007136F1" w:rsidP="00C178BF">
            <w:pPr>
              <w:autoSpaceDE/>
              <w:autoSpaceDN/>
              <w:spacing w:line="276" w:lineRule="auto"/>
              <w:jc w:val="center"/>
              <w:rPr>
                <w:color w:val="000000" w:themeColor="text1"/>
                <w:sz w:val="22"/>
                <w:szCs w:val="22"/>
                <w:lang w:val="en-US"/>
              </w:rPr>
            </w:pPr>
            <w:r w:rsidRPr="0006680D">
              <w:rPr>
                <w:b/>
                <w:bCs/>
                <w:color w:val="000000" w:themeColor="text1"/>
                <w:sz w:val="22"/>
                <w:szCs w:val="22"/>
                <w:lang w:val="en-US"/>
              </w:rPr>
              <w:t>Final</w:t>
            </w:r>
            <w:r w:rsidRPr="0006680D">
              <w:rPr>
                <w:color w:val="000000" w:themeColor="text1"/>
                <w:sz w:val="22"/>
                <w:szCs w:val="22"/>
                <w:lang w:val="en-US"/>
              </w:rPr>
              <w:t xml:space="preserve"> </w:t>
            </w:r>
            <w:r w:rsidRPr="0006680D">
              <w:rPr>
                <w:b/>
                <w:bCs/>
                <w:color w:val="000000" w:themeColor="text1"/>
                <w:sz w:val="22"/>
                <w:szCs w:val="22"/>
                <w:lang w:val="en-US"/>
              </w:rPr>
              <w:t>budget</w:t>
            </w:r>
          </w:p>
        </w:tc>
        <w:tc>
          <w:tcPr>
            <w:tcW w:w="548" w:type="pct"/>
            <w:shd w:val="clear" w:color="auto" w:fill="0070C0"/>
            <w:noWrap/>
            <w:vAlign w:val="center"/>
            <w:hideMark/>
          </w:tcPr>
          <w:p w14:paraId="5BCD6F57" w14:textId="77777777" w:rsidR="007136F1" w:rsidRPr="0006680D" w:rsidRDefault="007136F1" w:rsidP="00C178BF">
            <w:pPr>
              <w:autoSpaceDE/>
              <w:autoSpaceDN/>
              <w:spacing w:line="276" w:lineRule="auto"/>
              <w:jc w:val="center"/>
              <w:rPr>
                <w:color w:val="000000" w:themeColor="text1"/>
                <w:sz w:val="22"/>
                <w:szCs w:val="22"/>
                <w:lang w:val="en-US"/>
              </w:rPr>
            </w:pPr>
            <w:r w:rsidRPr="0006680D">
              <w:rPr>
                <w:b/>
                <w:bCs/>
                <w:color w:val="000000" w:themeColor="text1"/>
                <w:sz w:val="22"/>
                <w:szCs w:val="22"/>
                <w:lang w:val="en-US"/>
              </w:rPr>
              <w:t>Actual</w:t>
            </w:r>
            <w:r w:rsidRPr="0006680D">
              <w:rPr>
                <w:color w:val="000000" w:themeColor="text1"/>
                <w:sz w:val="22"/>
                <w:szCs w:val="22"/>
                <w:lang w:val="en-US"/>
              </w:rPr>
              <w:t xml:space="preserve"> </w:t>
            </w:r>
            <w:r w:rsidRPr="0006680D">
              <w:rPr>
                <w:b/>
                <w:bCs/>
                <w:color w:val="000000" w:themeColor="text1"/>
                <w:sz w:val="22"/>
                <w:szCs w:val="22"/>
                <w:lang w:val="en-US"/>
              </w:rPr>
              <w:t>on comparable basis</w:t>
            </w:r>
          </w:p>
        </w:tc>
        <w:tc>
          <w:tcPr>
            <w:tcW w:w="548" w:type="pct"/>
            <w:shd w:val="clear" w:color="auto" w:fill="0070C0"/>
            <w:noWrap/>
            <w:vAlign w:val="center"/>
            <w:hideMark/>
          </w:tcPr>
          <w:p w14:paraId="73354C19" w14:textId="77777777"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Performance difference</w:t>
            </w:r>
          </w:p>
        </w:tc>
        <w:tc>
          <w:tcPr>
            <w:tcW w:w="548" w:type="pct"/>
            <w:shd w:val="clear" w:color="auto" w:fill="0070C0"/>
            <w:vAlign w:val="center"/>
          </w:tcPr>
          <w:p w14:paraId="0519CC57" w14:textId="6D177747"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 of utilization</w:t>
            </w:r>
          </w:p>
        </w:tc>
      </w:tr>
      <w:tr w:rsidR="0006680D" w:rsidRPr="0006680D" w14:paraId="63A1BC18" w14:textId="77777777" w:rsidTr="00C178BF">
        <w:trPr>
          <w:trHeight w:val="287"/>
          <w:tblHeader/>
        </w:trPr>
        <w:tc>
          <w:tcPr>
            <w:tcW w:w="1711" w:type="pct"/>
            <w:vMerge/>
            <w:shd w:val="clear" w:color="auto" w:fill="0070C0"/>
            <w:noWrap/>
            <w:vAlign w:val="center"/>
          </w:tcPr>
          <w:p w14:paraId="15C57BC4" w14:textId="77777777" w:rsidR="007136F1" w:rsidRPr="0006680D" w:rsidRDefault="007136F1" w:rsidP="00E5537D">
            <w:pPr>
              <w:autoSpaceDE/>
              <w:autoSpaceDN/>
              <w:spacing w:line="276" w:lineRule="auto"/>
              <w:rPr>
                <w:color w:val="000000" w:themeColor="text1"/>
                <w:sz w:val="22"/>
                <w:szCs w:val="22"/>
                <w:lang w:val="en-US"/>
              </w:rPr>
            </w:pPr>
          </w:p>
        </w:tc>
        <w:tc>
          <w:tcPr>
            <w:tcW w:w="548" w:type="pct"/>
            <w:shd w:val="clear" w:color="auto" w:fill="0070C0"/>
            <w:noWrap/>
            <w:vAlign w:val="center"/>
          </w:tcPr>
          <w:p w14:paraId="5429D5FC" w14:textId="7CC061A6"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548" w:type="pct"/>
            <w:shd w:val="clear" w:color="auto" w:fill="0070C0"/>
            <w:noWrap/>
            <w:vAlign w:val="center"/>
          </w:tcPr>
          <w:p w14:paraId="6402FED5" w14:textId="7B6F0D2B"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548" w:type="pct"/>
            <w:shd w:val="clear" w:color="auto" w:fill="0070C0"/>
            <w:noWrap/>
            <w:vAlign w:val="center"/>
          </w:tcPr>
          <w:p w14:paraId="61F72CDC" w14:textId="6E59322A"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548" w:type="pct"/>
            <w:shd w:val="clear" w:color="auto" w:fill="0070C0"/>
            <w:noWrap/>
            <w:vAlign w:val="center"/>
          </w:tcPr>
          <w:p w14:paraId="6280DAF2" w14:textId="6EE665B9"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548" w:type="pct"/>
            <w:shd w:val="clear" w:color="auto" w:fill="0070C0"/>
            <w:noWrap/>
            <w:vAlign w:val="center"/>
          </w:tcPr>
          <w:p w14:paraId="045C6CC1" w14:textId="17D95CC6" w:rsidR="007136F1" w:rsidRPr="0006680D" w:rsidRDefault="007136F1"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548" w:type="pct"/>
            <w:shd w:val="clear" w:color="auto" w:fill="0070C0"/>
            <w:vAlign w:val="center"/>
          </w:tcPr>
          <w:p w14:paraId="68C4DEBC" w14:textId="77777777" w:rsidR="007136F1" w:rsidRPr="0006680D" w:rsidRDefault="007136F1" w:rsidP="00C178BF">
            <w:pPr>
              <w:autoSpaceDE/>
              <w:autoSpaceDN/>
              <w:spacing w:line="276" w:lineRule="auto"/>
              <w:jc w:val="center"/>
              <w:rPr>
                <w:b/>
                <w:bCs/>
                <w:color w:val="000000" w:themeColor="text1"/>
                <w:sz w:val="22"/>
                <w:szCs w:val="22"/>
                <w:lang w:val="en-US"/>
              </w:rPr>
            </w:pPr>
          </w:p>
        </w:tc>
      </w:tr>
      <w:tr w:rsidR="0006680D" w:rsidRPr="0006680D" w14:paraId="00085DDA" w14:textId="194B6CB0" w:rsidTr="00C178BF">
        <w:trPr>
          <w:trHeight w:val="260"/>
          <w:tblHeader/>
        </w:trPr>
        <w:tc>
          <w:tcPr>
            <w:tcW w:w="1711" w:type="pct"/>
            <w:noWrap/>
            <w:vAlign w:val="center"/>
            <w:hideMark/>
          </w:tcPr>
          <w:p w14:paraId="6A5A00DB" w14:textId="77777777" w:rsidR="001C295B" w:rsidRPr="0006680D" w:rsidRDefault="001C295B" w:rsidP="00E5537D">
            <w:pPr>
              <w:autoSpaceDE/>
              <w:autoSpaceDN/>
              <w:spacing w:line="276" w:lineRule="auto"/>
              <w:rPr>
                <w:color w:val="000000" w:themeColor="text1"/>
                <w:sz w:val="22"/>
                <w:szCs w:val="22"/>
                <w:lang w:val="en-US"/>
              </w:rPr>
            </w:pPr>
            <w:r w:rsidRPr="0006680D">
              <w:rPr>
                <w:color w:val="000000" w:themeColor="text1"/>
                <w:sz w:val="22"/>
                <w:szCs w:val="22"/>
                <w:lang w:val="en-US"/>
              </w:rPr>
              <w:t> </w:t>
            </w:r>
          </w:p>
        </w:tc>
        <w:tc>
          <w:tcPr>
            <w:tcW w:w="548" w:type="pct"/>
            <w:noWrap/>
            <w:vAlign w:val="center"/>
          </w:tcPr>
          <w:p w14:paraId="19DFC64D" w14:textId="39922FA8" w:rsidR="001C295B" w:rsidRPr="0006680D" w:rsidRDefault="00AE10E5"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a</w:t>
            </w:r>
          </w:p>
        </w:tc>
        <w:tc>
          <w:tcPr>
            <w:tcW w:w="548" w:type="pct"/>
            <w:noWrap/>
            <w:vAlign w:val="center"/>
          </w:tcPr>
          <w:p w14:paraId="38C72B4D" w14:textId="17D707B5" w:rsidR="001C295B" w:rsidRPr="0006680D" w:rsidRDefault="001C295B" w:rsidP="00C178BF">
            <w:pPr>
              <w:spacing w:line="276" w:lineRule="auto"/>
              <w:jc w:val="center"/>
              <w:rPr>
                <w:b/>
                <w:bCs/>
                <w:color w:val="000000" w:themeColor="text1"/>
                <w:sz w:val="22"/>
                <w:szCs w:val="22"/>
              </w:rPr>
            </w:pPr>
            <w:r w:rsidRPr="0006680D">
              <w:rPr>
                <w:b/>
                <w:bCs/>
                <w:color w:val="000000" w:themeColor="text1"/>
                <w:sz w:val="22"/>
                <w:szCs w:val="22"/>
              </w:rPr>
              <w:t>b</w:t>
            </w:r>
          </w:p>
        </w:tc>
        <w:tc>
          <w:tcPr>
            <w:tcW w:w="548" w:type="pct"/>
            <w:noWrap/>
            <w:vAlign w:val="center"/>
          </w:tcPr>
          <w:p w14:paraId="4BD4ECB5" w14:textId="5331D17B" w:rsidR="001C295B" w:rsidRPr="0006680D" w:rsidRDefault="00CA1B03" w:rsidP="00C178BF">
            <w:pPr>
              <w:spacing w:line="276" w:lineRule="auto"/>
              <w:jc w:val="center"/>
              <w:rPr>
                <w:b/>
                <w:bCs/>
                <w:color w:val="000000" w:themeColor="text1"/>
                <w:sz w:val="22"/>
                <w:szCs w:val="22"/>
              </w:rPr>
            </w:pPr>
            <w:r w:rsidRPr="0006680D">
              <w:rPr>
                <w:b/>
                <w:bCs/>
                <w:color w:val="000000" w:themeColor="text1"/>
                <w:sz w:val="22"/>
                <w:szCs w:val="22"/>
              </w:rPr>
              <w:t>c</w:t>
            </w:r>
            <w:r w:rsidR="001C295B" w:rsidRPr="0006680D">
              <w:rPr>
                <w:b/>
                <w:bCs/>
                <w:color w:val="000000" w:themeColor="text1"/>
                <w:sz w:val="22"/>
                <w:szCs w:val="22"/>
              </w:rPr>
              <w:t>=(a+b)</w:t>
            </w:r>
          </w:p>
        </w:tc>
        <w:tc>
          <w:tcPr>
            <w:tcW w:w="548" w:type="pct"/>
            <w:noWrap/>
            <w:vAlign w:val="center"/>
          </w:tcPr>
          <w:p w14:paraId="4289BD63" w14:textId="15D88CD6" w:rsidR="001C295B" w:rsidRPr="0006680D" w:rsidRDefault="001C295B" w:rsidP="00C178BF">
            <w:pPr>
              <w:spacing w:line="276" w:lineRule="auto"/>
              <w:jc w:val="center"/>
              <w:rPr>
                <w:b/>
                <w:bCs/>
                <w:color w:val="000000" w:themeColor="text1"/>
                <w:sz w:val="22"/>
                <w:szCs w:val="22"/>
              </w:rPr>
            </w:pPr>
            <w:r w:rsidRPr="0006680D">
              <w:rPr>
                <w:b/>
                <w:bCs/>
                <w:color w:val="000000" w:themeColor="text1"/>
                <w:sz w:val="22"/>
                <w:szCs w:val="22"/>
              </w:rPr>
              <w:t>d</w:t>
            </w:r>
          </w:p>
        </w:tc>
        <w:tc>
          <w:tcPr>
            <w:tcW w:w="548" w:type="pct"/>
            <w:noWrap/>
            <w:vAlign w:val="center"/>
          </w:tcPr>
          <w:p w14:paraId="39334C71" w14:textId="2F9FB53A" w:rsidR="001C295B" w:rsidRPr="0006680D" w:rsidRDefault="001C295B" w:rsidP="00C178BF">
            <w:pPr>
              <w:spacing w:line="276" w:lineRule="auto"/>
              <w:jc w:val="center"/>
              <w:rPr>
                <w:b/>
                <w:bCs/>
                <w:color w:val="000000" w:themeColor="text1"/>
                <w:sz w:val="22"/>
                <w:szCs w:val="22"/>
              </w:rPr>
            </w:pPr>
            <w:r w:rsidRPr="0006680D">
              <w:rPr>
                <w:b/>
                <w:bCs/>
                <w:color w:val="000000" w:themeColor="text1"/>
                <w:sz w:val="22"/>
                <w:szCs w:val="22"/>
              </w:rPr>
              <w:t>e=(c-d)</w:t>
            </w:r>
          </w:p>
        </w:tc>
        <w:tc>
          <w:tcPr>
            <w:tcW w:w="548" w:type="pct"/>
            <w:vAlign w:val="center"/>
          </w:tcPr>
          <w:p w14:paraId="7D95527B" w14:textId="4F75F45C" w:rsidR="001C295B" w:rsidRPr="0006680D" w:rsidRDefault="003B0770" w:rsidP="00C178BF">
            <w:pPr>
              <w:spacing w:line="276" w:lineRule="auto"/>
              <w:jc w:val="center"/>
              <w:rPr>
                <w:b/>
                <w:bCs/>
                <w:color w:val="000000" w:themeColor="text1"/>
                <w:sz w:val="22"/>
                <w:szCs w:val="22"/>
                <w:lang w:val="en-US"/>
              </w:rPr>
            </w:pPr>
            <w:r w:rsidRPr="0006680D">
              <w:rPr>
                <w:b/>
                <w:bCs/>
                <w:color w:val="000000" w:themeColor="text1"/>
                <w:sz w:val="22"/>
                <w:szCs w:val="22"/>
                <w:lang w:val="en-US"/>
              </w:rPr>
              <w:t>f</w:t>
            </w:r>
            <w:r w:rsidR="001C295B" w:rsidRPr="0006680D">
              <w:rPr>
                <w:b/>
                <w:bCs/>
                <w:color w:val="000000" w:themeColor="text1"/>
                <w:sz w:val="22"/>
                <w:szCs w:val="22"/>
                <w:lang w:val="en-US"/>
              </w:rPr>
              <w:t>=d/c</w:t>
            </w:r>
            <w:r w:rsidRPr="0006680D">
              <w:rPr>
                <w:b/>
                <w:bCs/>
                <w:color w:val="000000" w:themeColor="text1"/>
                <w:sz w:val="22"/>
                <w:szCs w:val="22"/>
                <w:lang w:val="en-US"/>
              </w:rPr>
              <w:t>*100</w:t>
            </w:r>
          </w:p>
        </w:tc>
      </w:tr>
      <w:tr w:rsidR="002C1596" w:rsidRPr="0006680D" w14:paraId="47A251E2" w14:textId="77777777" w:rsidTr="00C178BF">
        <w:trPr>
          <w:trHeight w:val="233"/>
        </w:trPr>
        <w:tc>
          <w:tcPr>
            <w:tcW w:w="1711" w:type="pct"/>
            <w:noWrap/>
            <w:vAlign w:val="center"/>
          </w:tcPr>
          <w:p w14:paraId="505741A1" w14:textId="7B60DFD7" w:rsidR="002C1596" w:rsidRPr="0006680D" w:rsidRDefault="002C1596" w:rsidP="00E5537D">
            <w:pPr>
              <w:autoSpaceDE/>
              <w:autoSpaceDN/>
              <w:spacing w:line="276" w:lineRule="auto"/>
              <w:rPr>
                <w:b/>
                <w:bCs/>
                <w:color w:val="000000" w:themeColor="text1"/>
                <w:sz w:val="22"/>
                <w:szCs w:val="22"/>
                <w:lang w:val="en-US"/>
              </w:rPr>
            </w:pPr>
            <w:r>
              <w:rPr>
                <w:b/>
                <w:bCs/>
                <w:color w:val="000000" w:themeColor="text1"/>
                <w:sz w:val="22"/>
                <w:szCs w:val="22"/>
                <w:lang w:val="en-US"/>
              </w:rPr>
              <w:t>Budget Carry overs</w:t>
            </w:r>
            <w:r w:rsidR="00B57380">
              <w:rPr>
                <w:b/>
                <w:bCs/>
                <w:color w:val="000000" w:themeColor="text1"/>
                <w:sz w:val="22"/>
                <w:szCs w:val="22"/>
                <w:lang w:val="en-US"/>
              </w:rPr>
              <w:t>*</w:t>
            </w:r>
          </w:p>
        </w:tc>
        <w:tc>
          <w:tcPr>
            <w:tcW w:w="548" w:type="pct"/>
            <w:noWrap/>
            <w:vAlign w:val="center"/>
          </w:tcPr>
          <w:p w14:paraId="3E7D9B60" w14:textId="77777777" w:rsidR="002C1596" w:rsidRPr="0006680D" w:rsidRDefault="002C1596" w:rsidP="00C178BF">
            <w:pPr>
              <w:autoSpaceDE/>
              <w:autoSpaceDN/>
              <w:spacing w:line="276" w:lineRule="auto"/>
              <w:jc w:val="center"/>
              <w:rPr>
                <w:b/>
                <w:bCs/>
                <w:color w:val="000000" w:themeColor="text1"/>
                <w:sz w:val="22"/>
                <w:szCs w:val="22"/>
                <w:lang w:val="en-US"/>
              </w:rPr>
            </w:pPr>
          </w:p>
        </w:tc>
        <w:tc>
          <w:tcPr>
            <w:tcW w:w="548" w:type="pct"/>
            <w:noWrap/>
            <w:vAlign w:val="center"/>
          </w:tcPr>
          <w:p w14:paraId="73BE7C33" w14:textId="30794AB6" w:rsidR="002C1596" w:rsidRPr="0006680D" w:rsidRDefault="00B57380" w:rsidP="00C178BF">
            <w:pPr>
              <w:spacing w:line="276" w:lineRule="auto"/>
              <w:jc w:val="center"/>
              <w:rPr>
                <w:b/>
                <w:bCs/>
                <w:color w:val="000000" w:themeColor="text1"/>
                <w:sz w:val="22"/>
                <w:szCs w:val="22"/>
                <w:lang w:val="en-US"/>
              </w:rPr>
            </w:pPr>
            <w:r>
              <w:rPr>
                <w:b/>
                <w:bCs/>
                <w:color w:val="000000" w:themeColor="text1"/>
                <w:sz w:val="22"/>
                <w:szCs w:val="22"/>
                <w:lang w:val="en-US"/>
              </w:rPr>
              <w:t>xx</w:t>
            </w:r>
          </w:p>
        </w:tc>
        <w:tc>
          <w:tcPr>
            <w:tcW w:w="548" w:type="pct"/>
            <w:noWrap/>
            <w:vAlign w:val="center"/>
          </w:tcPr>
          <w:p w14:paraId="6DAFB7EC" w14:textId="3DCBCAB8" w:rsidR="002C1596" w:rsidRPr="0006680D" w:rsidRDefault="00B57380" w:rsidP="00C178BF">
            <w:pPr>
              <w:spacing w:line="276" w:lineRule="auto"/>
              <w:jc w:val="center"/>
              <w:rPr>
                <w:b/>
                <w:bCs/>
                <w:color w:val="000000" w:themeColor="text1"/>
                <w:sz w:val="22"/>
                <w:szCs w:val="22"/>
                <w:lang w:val="en-US"/>
              </w:rPr>
            </w:pPr>
            <w:r>
              <w:rPr>
                <w:b/>
                <w:bCs/>
                <w:color w:val="000000" w:themeColor="text1"/>
                <w:sz w:val="22"/>
                <w:szCs w:val="22"/>
                <w:lang w:val="en-US"/>
              </w:rPr>
              <w:t>xx</w:t>
            </w:r>
          </w:p>
        </w:tc>
        <w:tc>
          <w:tcPr>
            <w:tcW w:w="548" w:type="pct"/>
            <w:noWrap/>
            <w:vAlign w:val="center"/>
          </w:tcPr>
          <w:p w14:paraId="092FBB45" w14:textId="2907757B" w:rsidR="002C1596" w:rsidRPr="0006680D" w:rsidRDefault="00B57380" w:rsidP="00C178BF">
            <w:pPr>
              <w:spacing w:line="276" w:lineRule="auto"/>
              <w:jc w:val="center"/>
              <w:rPr>
                <w:b/>
                <w:bCs/>
                <w:color w:val="000000" w:themeColor="text1"/>
                <w:sz w:val="22"/>
                <w:szCs w:val="22"/>
                <w:lang w:val="en-US"/>
              </w:rPr>
            </w:pPr>
            <w:r>
              <w:rPr>
                <w:b/>
                <w:bCs/>
                <w:color w:val="000000" w:themeColor="text1"/>
                <w:sz w:val="22"/>
                <w:szCs w:val="22"/>
                <w:lang w:val="en-US"/>
              </w:rPr>
              <w:t>xx</w:t>
            </w:r>
          </w:p>
        </w:tc>
        <w:tc>
          <w:tcPr>
            <w:tcW w:w="548" w:type="pct"/>
            <w:noWrap/>
            <w:vAlign w:val="center"/>
          </w:tcPr>
          <w:p w14:paraId="072FF427" w14:textId="77777777" w:rsidR="002C1596" w:rsidRPr="0006680D" w:rsidRDefault="002C1596" w:rsidP="00C178BF">
            <w:pPr>
              <w:spacing w:line="276" w:lineRule="auto"/>
              <w:jc w:val="center"/>
              <w:rPr>
                <w:b/>
                <w:bCs/>
                <w:color w:val="000000" w:themeColor="text1"/>
                <w:sz w:val="22"/>
                <w:szCs w:val="22"/>
                <w:lang w:val="en-US"/>
              </w:rPr>
            </w:pPr>
          </w:p>
        </w:tc>
        <w:tc>
          <w:tcPr>
            <w:tcW w:w="548" w:type="pct"/>
            <w:vAlign w:val="center"/>
          </w:tcPr>
          <w:p w14:paraId="55B6247A" w14:textId="77777777" w:rsidR="002C1596" w:rsidRPr="0006680D" w:rsidRDefault="002C1596" w:rsidP="00C178BF">
            <w:pPr>
              <w:spacing w:line="276" w:lineRule="auto"/>
              <w:jc w:val="center"/>
              <w:rPr>
                <w:b/>
                <w:bCs/>
                <w:color w:val="000000" w:themeColor="text1"/>
                <w:sz w:val="22"/>
                <w:szCs w:val="22"/>
                <w:lang w:val="en-US"/>
              </w:rPr>
            </w:pPr>
          </w:p>
        </w:tc>
      </w:tr>
      <w:tr w:rsidR="0006680D" w:rsidRPr="0006680D" w14:paraId="66F5A046" w14:textId="77777777" w:rsidTr="00C178BF">
        <w:trPr>
          <w:trHeight w:val="233"/>
        </w:trPr>
        <w:tc>
          <w:tcPr>
            <w:tcW w:w="1711" w:type="pct"/>
            <w:noWrap/>
            <w:vAlign w:val="center"/>
          </w:tcPr>
          <w:p w14:paraId="0752DE4A" w14:textId="2DE82610" w:rsidR="001C295B" w:rsidRPr="0006680D" w:rsidRDefault="001C295B"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Re</w:t>
            </w:r>
            <w:r w:rsidR="00D678FF" w:rsidRPr="0006680D">
              <w:rPr>
                <w:b/>
                <w:bCs/>
                <w:color w:val="000000" w:themeColor="text1"/>
                <w:sz w:val="22"/>
                <w:szCs w:val="22"/>
                <w:lang w:val="en-US"/>
              </w:rPr>
              <w:t>ceipts</w:t>
            </w:r>
          </w:p>
        </w:tc>
        <w:tc>
          <w:tcPr>
            <w:tcW w:w="548" w:type="pct"/>
            <w:noWrap/>
            <w:vAlign w:val="center"/>
          </w:tcPr>
          <w:p w14:paraId="11267F6C" w14:textId="76A5BAFA" w:rsidR="001C295B" w:rsidRPr="0006680D" w:rsidRDefault="001C295B" w:rsidP="00C178BF">
            <w:pPr>
              <w:autoSpaceDE/>
              <w:autoSpaceDN/>
              <w:spacing w:line="276" w:lineRule="auto"/>
              <w:jc w:val="center"/>
              <w:rPr>
                <w:b/>
                <w:bCs/>
                <w:color w:val="000000" w:themeColor="text1"/>
                <w:sz w:val="22"/>
                <w:szCs w:val="22"/>
                <w:lang w:val="en-US"/>
              </w:rPr>
            </w:pPr>
          </w:p>
        </w:tc>
        <w:tc>
          <w:tcPr>
            <w:tcW w:w="548" w:type="pct"/>
            <w:noWrap/>
            <w:vAlign w:val="center"/>
          </w:tcPr>
          <w:p w14:paraId="0CF3111A" w14:textId="2206B6F6" w:rsidR="001C295B" w:rsidRPr="0006680D" w:rsidRDefault="001C295B" w:rsidP="00C178BF">
            <w:pPr>
              <w:spacing w:line="276" w:lineRule="auto"/>
              <w:jc w:val="center"/>
              <w:rPr>
                <w:b/>
                <w:bCs/>
                <w:color w:val="000000" w:themeColor="text1"/>
                <w:sz w:val="22"/>
                <w:szCs w:val="22"/>
                <w:lang w:val="en-US"/>
              </w:rPr>
            </w:pPr>
          </w:p>
        </w:tc>
        <w:tc>
          <w:tcPr>
            <w:tcW w:w="548" w:type="pct"/>
            <w:noWrap/>
            <w:vAlign w:val="center"/>
          </w:tcPr>
          <w:p w14:paraId="63E3D521" w14:textId="2BC790B2" w:rsidR="001C295B" w:rsidRPr="0006680D" w:rsidRDefault="001C295B" w:rsidP="00C178BF">
            <w:pPr>
              <w:spacing w:line="276" w:lineRule="auto"/>
              <w:jc w:val="center"/>
              <w:rPr>
                <w:b/>
                <w:bCs/>
                <w:color w:val="000000" w:themeColor="text1"/>
                <w:sz w:val="22"/>
                <w:szCs w:val="22"/>
                <w:lang w:val="en-US"/>
              </w:rPr>
            </w:pPr>
          </w:p>
        </w:tc>
        <w:tc>
          <w:tcPr>
            <w:tcW w:w="548" w:type="pct"/>
            <w:noWrap/>
            <w:vAlign w:val="center"/>
          </w:tcPr>
          <w:p w14:paraId="36744627" w14:textId="0EE96B57" w:rsidR="001C295B" w:rsidRPr="0006680D" w:rsidRDefault="001C295B" w:rsidP="00C178BF">
            <w:pPr>
              <w:spacing w:line="276" w:lineRule="auto"/>
              <w:jc w:val="center"/>
              <w:rPr>
                <w:b/>
                <w:bCs/>
                <w:color w:val="000000" w:themeColor="text1"/>
                <w:sz w:val="22"/>
                <w:szCs w:val="22"/>
                <w:lang w:val="en-US"/>
              </w:rPr>
            </w:pPr>
          </w:p>
        </w:tc>
        <w:tc>
          <w:tcPr>
            <w:tcW w:w="548" w:type="pct"/>
            <w:noWrap/>
            <w:vAlign w:val="center"/>
          </w:tcPr>
          <w:p w14:paraId="25B426FA" w14:textId="71456966" w:rsidR="001C295B" w:rsidRPr="0006680D" w:rsidRDefault="001C295B" w:rsidP="00C178BF">
            <w:pPr>
              <w:spacing w:line="276" w:lineRule="auto"/>
              <w:jc w:val="center"/>
              <w:rPr>
                <w:b/>
                <w:bCs/>
                <w:color w:val="000000" w:themeColor="text1"/>
                <w:sz w:val="22"/>
                <w:szCs w:val="22"/>
                <w:lang w:val="en-US"/>
              </w:rPr>
            </w:pPr>
          </w:p>
        </w:tc>
        <w:tc>
          <w:tcPr>
            <w:tcW w:w="548" w:type="pct"/>
            <w:vAlign w:val="center"/>
          </w:tcPr>
          <w:p w14:paraId="0B481260" w14:textId="53189628" w:rsidR="001C295B" w:rsidRPr="0006680D" w:rsidRDefault="001C295B" w:rsidP="00C178BF">
            <w:pPr>
              <w:spacing w:line="276" w:lineRule="auto"/>
              <w:jc w:val="center"/>
              <w:rPr>
                <w:b/>
                <w:bCs/>
                <w:color w:val="000000" w:themeColor="text1"/>
                <w:sz w:val="22"/>
                <w:szCs w:val="22"/>
                <w:lang w:val="en-US"/>
              </w:rPr>
            </w:pPr>
          </w:p>
        </w:tc>
      </w:tr>
      <w:tr w:rsidR="00BE7275" w:rsidRPr="0006680D" w14:paraId="14481E4D" w14:textId="379A5BDB" w:rsidTr="00C178BF">
        <w:trPr>
          <w:trHeight w:val="287"/>
        </w:trPr>
        <w:tc>
          <w:tcPr>
            <w:tcW w:w="1711" w:type="pct"/>
            <w:noWrap/>
            <w:vAlign w:val="center"/>
            <w:hideMark/>
          </w:tcPr>
          <w:p w14:paraId="3E4DC7CB" w14:textId="33519CFC"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Transfers from the County Government entities</w:t>
            </w:r>
          </w:p>
        </w:tc>
        <w:tc>
          <w:tcPr>
            <w:tcW w:w="548" w:type="pct"/>
            <w:noWrap/>
            <w:vAlign w:val="center"/>
            <w:hideMark/>
          </w:tcPr>
          <w:p w14:paraId="48F67F6D" w14:textId="3A022F01"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338359C8" w14:textId="012C4939"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511817AF" w14:textId="26394E5D"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4518019" w14:textId="6E39521A"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65AC0BA8" w14:textId="2A243408"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37C2B3F4" w14:textId="59781CC3"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68651885" w14:textId="5D099E27" w:rsidTr="00C178BF">
        <w:trPr>
          <w:trHeight w:val="260"/>
        </w:trPr>
        <w:tc>
          <w:tcPr>
            <w:tcW w:w="1711" w:type="pct"/>
            <w:noWrap/>
            <w:vAlign w:val="center"/>
            <w:hideMark/>
          </w:tcPr>
          <w:p w14:paraId="2DBF2386" w14:textId="6E097846"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Transfers in Kind</w:t>
            </w:r>
          </w:p>
        </w:tc>
        <w:tc>
          <w:tcPr>
            <w:tcW w:w="548" w:type="pct"/>
            <w:noWrap/>
            <w:vAlign w:val="center"/>
            <w:hideMark/>
          </w:tcPr>
          <w:p w14:paraId="18C2A453" w14:textId="0C84D7CD"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7E26B30E" w14:textId="2C1D0599"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2DB0150D" w14:textId="61DB5056"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57245C07" w14:textId="36ECD6F4"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8EB5D40" w14:textId="21A043C7"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55052C3D" w14:textId="7207772E"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06422C90" w14:textId="562ADA63" w:rsidTr="00C178BF">
        <w:trPr>
          <w:trHeight w:val="233"/>
        </w:trPr>
        <w:tc>
          <w:tcPr>
            <w:tcW w:w="1711" w:type="pct"/>
            <w:noWrap/>
            <w:vAlign w:val="center"/>
            <w:hideMark/>
          </w:tcPr>
          <w:p w14:paraId="096A8FF8" w14:textId="5848D05C"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Levies, Fines, and penalties</w:t>
            </w:r>
          </w:p>
        </w:tc>
        <w:tc>
          <w:tcPr>
            <w:tcW w:w="548" w:type="pct"/>
            <w:noWrap/>
            <w:vAlign w:val="center"/>
            <w:hideMark/>
          </w:tcPr>
          <w:p w14:paraId="5821D4EA" w14:textId="389A4A19"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4F1FB36" w14:textId="0C05C3B0"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723F172A" w14:textId="4A6C6776"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79688A36" w14:textId="50743772"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3A8B1F72" w14:textId="000D9314"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4508DBF6" w14:textId="3E2E24B7"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0BB905A9" w14:textId="634C24E2" w:rsidTr="00C178BF">
        <w:trPr>
          <w:trHeight w:val="197"/>
        </w:trPr>
        <w:tc>
          <w:tcPr>
            <w:tcW w:w="1711" w:type="pct"/>
            <w:noWrap/>
            <w:vAlign w:val="center"/>
            <w:hideMark/>
          </w:tcPr>
          <w:p w14:paraId="33B4431D" w14:textId="2B245DD7"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Public contributions and donations</w:t>
            </w:r>
          </w:p>
        </w:tc>
        <w:tc>
          <w:tcPr>
            <w:tcW w:w="548" w:type="pct"/>
            <w:noWrap/>
            <w:vAlign w:val="center"/>
            <w:hideMark/>
          </w:tcPr>
          <w:p w14:paraId="257F8F38" w14:textId="2FD345A5"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9A62F76" w14:textId="7569A17C"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67778CB8" w14:textId="1413EB6B"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705E5A4A" w14:textId="05E29384"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6EBAB4DA" w14:textId="7EF19CCB"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7B2FCB0A" w14:textId="0D70B0E0"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5200BACB" w14:textId="51857CB1" w:rsidTr="00C178BF">
        <w:trPr>
          <w:trHeight w:val="260"/>
        </w:trPr>
        <w:tc>
          <w:tcPr>
            <w:tcW w:w="1711" w:type="pct"/>
            <w:noWrap/>
            <w:vAlign w:val="center"/>
            <w:hideMark/>
          </w:tcPr>
          <w:p w14:paraId="541ADE9D" w14:textId="44861C05"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Licenses and permits</w:t>
            </w:r>
          </w:p>
        </w:tc>
        <w:tc>
          <w:tcPr>
            <w:tcW w:w="548" w:type="pct"/>
            <w:noWrap/>
            <w:vAlign w:val="center"/>
            <w:hideMark/>
          </w:tcPr>
          <w:p w14:paraId="25DB0C0C" w14:textId="6B611FA1"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5F69E81F" w14:textId="6F54C02F"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7CFADD34" w14:textId="0224F991"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3F04FBF7" w14:textId="53581144"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3D43181C" w14:textId="58ECD726"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090D60AE" w14:textId="3157E13F"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76BB800A" w14:textId="58FC8947" w:rsidTr="00C178BF">
        <w:trPr>
          <w:trHeight w:val="143"/>
        </w:trPr>
        <w:tc>
          <w:tcPr>
            <w:tcW w:w="1711" w:type="pct"/>
            <w:noWrap/>
            <w:vAlign w:val="center"/>
            <w:hideMark/>
          </w:tcPr>
          <w:p w14:paraId="010AE8AC" w14:textId="7709EAB4"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Rendering of services</w:t>
            </w:r>
          </w:p>
        </w:tc>
        <w:tc>
          <w:tcPr>
            <w:tcW w:w="548" w:type="pct"/>
            <w:noWrap/>
            <w:vAlign w:val="center"/>
            <w:hideMark/>
          </w:tcPr>
          <w:p w14:paraId="1A8CC9AE" w14:textId="3BEAA3D1"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621DEB9" w14:textId="2709EC02"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7C6A1B42" w14:textId="6774BAD4"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0DA4B671" w14:textId="49338332"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02F7C7E0" w14:textId="4B6F88DB"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6B2B5CA1" w14:textId="033C6C27"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446DF5DE" w14:textId="360DAF12" w:rsidTr="00C178BF">
        <w:trPr>
          <w:trHeight w:val="197"/>
        </w:trPr>
        <w:tc>
          <w:tcPr>
            <w:tcW w:w="1711" w:type="pct"/>
            <w:noWrap/>
            <w:vAlign w:val="center"/>
            <w:hideMark/>
          </w:tcPr>
          <w:p w14:paraId="122BEB29" w14:textId="436C6785"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Sale of goods</w:t>
            </w:r>
          </w:p>
        </w:tc>
        <w:tc>
          <w:tcPr>
            <w:tcW w:w="548" w:type="pct"/>
            <w:noWrap/>
            <w:vAlign w:val="center"/>
            <w:hideMark/>
          </w:tcPr>
          <w:p w14:paraId="39E9411D" w14:textId="6D0F86D6"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4473B85F" w14:textId="6B49C342"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2674EF40" w14:textId="31ADD960"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6F0B42D0" w14:textId="4089CC93"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1E0F1A3A" w14:textId="4EE08144"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460219C2" w14:textId="6FBD3B1E"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1DC054D3" w14:textId="4E532149" w:rsidTr="00C178BF">
        <w:trPr>
          <w:trHeight w:val="31"/>
        </w:trPr>
        <w:tc>
          <w:tcPr>
            <w:tcW w:w="1711" w:type="pct"/>
            <w:noWrap/>
            <w:vAlign w:val="center"/>
            <w:hideMark/>
          </w:tcPr>
          <w:p w14:paraId="497E1479" w14:textId="2703DDFD"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Rental revenue from facilities and equipment</w:t>
            </w:r>
          </w:p>
        </w:tc>
        <w:tc>
          <w:tcPr>
            <w:tcW w:w="548" w:type="pct"/>
            <w:noWrap/>
            <w:vAlign w:val="center"/>
            <w:hideMark/>
          </w:tcPr>
          <w:p w14:paraId="04E44319" w14:textId="7AA53870"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43EEC117" w14:textId="04B960EF"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3972733C" w14:textId="32B7C15A"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76BBA381" w14:textId="52B0D4B0"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177C7C7C" w14:textId="4AA3EF7D"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6630DB36" w14:textId="2AC8F0B6"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10AC0176" w14:textId="7BB40647" w:rsidTr="00C178BF">
        <w:trPr>
          <w:trHeight w:val="143"/>
        </w:trPr>
        <w:tc>
          <w:tcPr>
            <w:tcW w:w="1711" w:type="pct"/>
            <w:noWrap/>
            <w:vAlign w:val="center"/>
            <w:hideMark/>
          </w:tcPr>
          <w:p w14:paraId="7682E9D5" w14:textId="5F3A92EB"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 xml:space="preserve">Finance income </w:t>
            </w:r>
          </w:p>
        </w:tc>
        <w:tc>
          <w:tcPr>
            <w:tcW w:w="548" w:type="pct"/>
            <w:noWrap/>
            <w:vAlign w:val="center"/>
            <w:hideMark/>
          </w:tcPr>
          <w:p w14:paraId="17517FA6" w14:textId="6C3F7399"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C9AD31B" w14:textId="5FFC184F"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4AA17771" w14:textId="26CB473A"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F701294" w14:textId="21297B02"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79857A26" w14:textId="167E6BF4"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4461C555" w14:textId="45ADEF57"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494EFBD4" w14:textId="77777777" w:rsidTr="00C178BF">
        <w:trPr>
          <w:trHeight w:val="107"/>
        </w:trPr>
        <w:tc>
          <w:tcPr>
            <w:tcW w:w="1711" w:type="pct"/>
            <w:noWrap/>
            <w:vAlign w:val="center"/>
          </w:tcPr>
          <w:p w14:paraId="774FF20A" w14:textId="130DA7CB" w:rsidR="00BE7275" w:rsidRPr="0006680D" w:rsidRDefault="00BE7275" w:rsidP="00BE7275">
            <w:pPr>
              <w:autoSpaceDE/>
              <w:autoSpaceDN/>
              <w:spacing w:line="276" w:lineRule="auto"/>
              <w:rPr>
                <w:color w:val="000000" w:themeColor="text1"/>
                <w:sz w:val="22"/>
                <w:szCs w:val="22"/>
                <w:lang w:val="en-US"/>
              </w:rPr>
            </w:pPr>
            <w:r w:rsidRPr="0006680D">
              <w:rPr>
                <w:color w:val="000000" w:themeColor="text1"/>
                <w:sz w:val="22"/>
                <w:szCs w:val="22"/>
                <w:lang w:val="en-US"/>
              </w:rPr>
              <w:t>Other income</w:t>
            </w:r>
          </w:p>
        </w:tc>
        <w:tc>
          <w:tcPr>
            <w:tcW w:w="548" w:type="pct"/>
            <w:noWrap/>
            <w:vAlign w:val="center"/>
          </w:tcPr>
          <w:p w14:paraId="510568B6" w14:textId="3A9CEC33"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578EEA5A" w14:textId="00F15B86"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tcPr>
          <w:p w14:paraId="20C16F8A" w14:textId="3E0B34B1"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37E0C9BD" w14:textId="15ED2BFD"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45A831E0" w14:textId="21D6CA79"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608E2C86" w14:textId="66914F60" w:rsidR="00BE7275" w:rsidRPr="0006680D" w:rsidRDefault="00BE7275"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BE7275" w:rsidRPr="0006680D" w14:paraId="7FD5BC1E" w14:textId="507E6F3E" w:rsidTr="00C178BF">
        <w:trPr>
          <w:trHeight w:val="215"/>
        </w:trPr>
        <w:tc>
          <w:tcPr>
            <w:tcW w:w="1711" w:type="pct"/>
            <w:noWrap/>
            <w:vAlign w:val="center"/>
            <w:hideMark/>
          </w:tcPr>
          <w:p w14:paraId="31C0D6DF" w14:textId="63427DE1" w:rsidR="00BE7275" w:rsidRPr="0006680D" w:rsidRDefault="00BE7275" w:rsidP="00BE7275">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 Receipts</w:t>
            </w:r>
          </w:p>
        </w:tc>
        <w:tc>
          <w:tcPr>
            <w:tcW w:w="548" w:type="pct"/>
            <w:noWrap/>
            <w:vAlign w:val="center"/>
            <w:hideMark/>
          </w:tcPr>
          <w:p w14:paraId="4DFFFC08" w14:textId="2C2CEDBF" w:rsidR="00BE7275" w:rsidRPr="00B57380" w:rsidRDefault="00BE7275" w:rsidP="00C178BF">
            <w:pPr>
              <w:autoSpaceDE/>
              <w:autoSpaceDN/>
              <w:spacing w:line="276" w:lineRule="auto"/>
              <w:jc w:val="center"/>
              <w:rPr>
                <w:b/>
                <w:bCs/>
                <w:color w:val="000000" w:themeColor="text1"/>
                <w:sz w:val="22"/>
                <w:szCs w:val="22"/>
                <w:lang w:val="en-US"/>
              </w:rPr>
            </w:pPr>
            <w:r w:rsidRPr="00B57380">
              <w:rPr>
                <w:b/>
                <w:bCs/>
                <w:color w:val="000000" w:themeColor="text1"/>
                <w:sz w:val="22"/>
                <w:szCs w:val="22"/>
                <w:lang w:val="en-US"/>
              </w:rPr>
              <w:t>xxx</w:t>
            </w:r>
          </w:p>
        </w:tc>
        <w:tc>
          <w:tcPr>
            <w:tcW w:w="548" w:type="pct"/>
            <w:noWrap/>
            <w:vAlign w:val="center"/>
            <w:hideMark/>
          </w:tcPr>
          <w:p w14:paraId="7074A2A2" w14:textId="251BD990" w:rsidR="00BE7275" w:rsidRPr="00B57380" w:rsidRDefault="00BE7275" w:rsidP="00C178BF">
            <w:pPr>
              <w:autoSpaceDE/>
              <w:autoSpaceDN/>
              <w:spacing w:line="276" w:lineRule="auto"/>
              <w:jc w:val="center"/>
              <w:rPr>
                <w:b/>
                <w:bCs/>
                <w:color w:val="000000" w:themeColor="text1"/>
                <w:sz w:val="22"/>
                <w:szCs w:val="22"/>
                <w:lang w:val="en-US"/>
              </w:rPr>
            </w:pPr>
            <w:r w:rsidRPr="00B57380">
              <w:rPr>
                <w:b/>
                <w:bCs/>
                <w:color w:val="000000" w:themeColor="text1"/>
                <w:sz w:val="22"/>
                <w:szCs w:val="22"/>
                <w:lang w:val="en-US"/>
              </w:rPr>
              <w:t>xxx (xxx)</w:t>
            </w:r>
          </w:p>
        </w:tc>
        <w:tc>
          <w:tcPr>
            <w:tcW w:w="548" w:type="pct"/>
            <w:noWrap/>
            <w:vAlign w:val="center"/>
            <w:hideMark/>
          </w:tcPr>
          <w:p w14:paraId="459017FD" w14:textId="1B61470C" w:rsidR="00BE7275" w:rsidRPr="00B57380" w:rsidRDefault="00BE7275" w:rsidP="00C178BF">
            <w:pPr>
              <w:autoSpaceDE/>
              <w:autoSpaceDN/>
              <w:spacing w:line="276" w:lineRule="auto"/>
              <w:jc w:val="center"/>
              <w:rPr>
                <w:b/>
                <w:bCs/>
                <w:color w:val="000000" w:themeColor="text1"/>
                <w:sz w:val="22"/>
                <w:szCs w:val="22"/>
                <w:lang w:val="en-US"/>
              </w:rPr>
            </w:pPr>
            <w:r w:rsidRPr="00B57380">
              <w:rPr>
                <w:b/>
                <w:bCs/>
                <w:color w:val="000000" w:themeColor="text1"/>
                <w:sz w:val="22"/>
                <w:szCs w:val="22"/>
                <w:lang w:val="en-US"/>
              </w:rPr>
              <w:t>xxx</w:t>
            </w:r>
          </w:p>
        </w:tc>
        <w:tc>
          <w:tcPr>
            <w:tcW w:w="548" w:type="pct"/>
            <w:noWrap/>
            <w:vAlign w:val="center"/>
            <w:hideMark/>
          </w:tcPr>
          <w:p w14:paraId="43F5178E" w14:textId="642A3678" w:rsidR="00BE7275" w:rsidRPr="00B57380" w:rsidRDefault="00BE7275" w:rsidP="00C178BF">
            <w:pPr>
              <w:autoSpaceDE/>
              <w:autoSpaceDN/>
              <w:spacing w:line="276" w:lineRule="auto"/>
              <w:jc w:val="center"/>
              <w:rPr>
                <w:b/>
                <w:bCs/>
                <w:color w:val="000000" w:themeColor="text1"/>
                <w:sz w:val="22"/>
                <w:szCs w:val="22"/>
                <w:lang w:val="en-US"/>
              </w:rPr>
            </w:pPr>
            <w:r w:rsidRPr="00B57380">
              <w:rPr>
                <w:b/>
                <w:bCs/>
                <w:color w:val="000000" w:themeColor="text1"/>
                <w:sz w:val="22"/>
                <w:szCs w:val="22"/>
                <w:lang w:val="en-US"/>
              </w:rPr>
              <w:t>xxx</w:t>
            </w:r>
          </w:p>
        </w:tc>
        <w:tc>
          <w:tcPr>
            <w:tcW w:w="548" w:type="pct"/>
            <w:noWrap/>
            <w:vAlign w:val="center"/>
            <w:hideMark/>
          </w:tcPr>
          <w:p w14:paraId="2C9589D7" w14:textId="6869D8CE" w:rsidR="00BE7275" w:rsidRPr="00B57380" w:rsidRDefault="00BE7275" w:rsidP="00C178BF">
            <w:pPr>
              <w:autoSpaceDE/>
              <w:autoSpaceDN/>
              <w:spacing w:line="276" w:lineRule="auto"/>
              <w:jc w:val="center"/>
              <w:rPr>
                <w:b/>
                <w:bCs/>
                <w:color w:val="000000" w:themeColor="text1"/>
                <w:sz w:val="22"/>
                <w:szCs w:val="22"/>
                <w:lang w:val="en-US"/>
              </w:rPr>
            </w:pPr>
            <w:r w:rsidRPr="00B57380">
              <w:rPr>
                <w:b/>
                <w:bCs/>
                <w:color w:val="000000" w:themeColor="text1"/>
                <w:sz w:val="22"/>
                <w:szCs w:val="22"/>
                <w:lang w:val="en-US"/>
              </w:rPr>
              <w:t>xxx</w:t>
            </w:r>
          </w:p>
        </w:tc>
        <w:tc>
          <w:tcPr>
            <w:tcW w:w="548" w:type="pct"/>
            <w:vAlign w:val="center"/>
          </w:tcPr>
          <w:p w14:paraId="1D7E8BAC" w14:textId="0E9A945E" w:rsidR="00BE7275" w:rsidRPr="00B57380" w:rsidRDefault="00BE7275" w:rsidP="00C178BF">
            <w:pPr>
              <w:autoSpaceDE/>
              <w:autoSpaceDN/>
              <w:spacing w:line="276" w:lineRule="auto"/>
              <w:jc w:val="center"/>
              <w:rPr>
                <w:b/>
                <w:bCs/>
                <w:color w:val="000000" w:themeColor="text1"/>
                <w:sz w:val="22"/>
                <w:szCs w:val="22"/>
                <w:lang w:val="en-US"/>
              </w:rPr>
            </w:pPr>
            <w:r w:rsidRPr="00B57380">
              <w:rPr>
                <w:b/>
                <w:bCs/>
                <w:color w:val="000000" w:themeColor="text1"/>
                <w:sz w:val="22"/>
                <w:szCs w:val="22"/>
                <w:lang w:val="en-US"/>
              </w:rPr>
              <w:t>xxx</w:t>
            </w:r>
          </w:p>
        </w:tc>
      </w:tr>
      <w:tr w:rsidR="0006680D" w:rsidRPr="0006680D" w14:paraId="1D7C4B32" w14:textId="72561F5D" w:rsidTr="00C178BF">
        <w:trPr>
          <w:trHeight w:val="292"/>
        </w:trPr>
        <w:tc>
          <w:tcPr>
            <w:tcW w:w="1711" w:type="pct"/>
            <w:noWrap/>
            <w:vAlign w:val="center"/>
            <w:hideMark/>
          </w:tcPr>
          <w:p w14:paraId="459EC1E2" w14:textId="783F7923" w:rsidR="004B7805" w:rsidRPr="0006680D" w:rsidRDefault="00D71F58" w:rsidP="00E5537D">
            <w:pPr>
              <w:autoSpaceDE/>
              <w:autoSpaceDN/>
              <w:spacing w:line="276" w:lineRule="auto"/>
              <w:rPr>
                <w:b/>
                <w:bCs/>
                <w:color w:val="000000" w:themeColor="text1"/>
                <w:sz w:val="22"/>
                <w:szCs w:val="22"/>
                <w:lang w:val="en-US"/>
              </w:rPr>
            </w:pPr>
            <w:r w:rsidRPr="0006680D">
              <w:rPr>
                <w:b/>
                <w:bCs/>
                <w:color w:val="000000" w:themeColor="text1"/>
                <w:sz w:val="22"/>
                <w:szCs w:val="22"/>
                <w:lang w:val="en-US"/>
              </w:rPr>
              <w:t>Payments</w:t>
            </w:r>
          </w:p>
        </w:tc>
        <w:tc>
          <w:tcPr>
            <w:tcW w:w="548" w:type="pct"/>
            <w:noWrap/>
            <w:vAlign w:val="center"/>
            <w:hideMark/>
          </w:tcPr>
          <w:p w14:paraId="7680E605" w14:textId="7D56D8BF" w:rsidR="004B7805" w:rsidRPr="0006680D" w:rsidRDefault="004B7805" w:rsidP="00C178BF">
            <w:pPr>
              <w:autoSpaceDE/>
              <w:autoSpaceDN/>
              <w:spacing w:line="276" w:lineRule="auto"/>
              <w:jc w:val="center"/>
              <w:rPr>
                <w:color w:val="000000" w:themeColor="text1"/>
                <w:sz w:val="22"/>
                <w:szCs w:val="22"/>
                <w:lang w:val="en-US"/>
              </w:rPr>
            </w:pPr>
          </w:p>
        </w:tc>
        <w:tc>
          <w:tcPr>
            <w:tcW w:w="548" w:type="pct"/>
            <w:noWrap/>
            <w:vAlign w:val="center"/>
            <w:hideMark/>
          </w:tcPr>
          <w:p w14:paraId="4A0555BC" w14:textId="07C61472" w:rsidR="004B7805" w:rsidRPr="0006680D" w:rsidRDefault="004B7805" w:rsidP="00C178BF">
            <w:pPr>
              <w:autoSpaceDE/>
              <w:autoSpaceDN/>
              <w:spacing w:line="276" w:lineRule="auto"/>
              <w:jc w:val="center"/>
              <w:rPr>
                <w:color w:val="000000" w:themeColor="text1"/>
                <w:sz w:val="22"/>
                <w:szCs w:val="22"/>
                <w:lang w:val="en-US"/>
              </w:rPr>
            </w:pPr>
          </w:p>
        </w:tc>
        <w:tc>
          <w:tcPr>
            <w:tcW w:w="548" w:type="pct"/>
            <w:noWrap/>
            <w:vAlign w:val="center"/>
            <w:hideMark/>
          </w:tcPr>
          <w:p w14:paraId="49B6FA51" w14:textId="550B1308" w:rsidR="004B7805" w:rsidRPr="0006680D" w:rsidRDefault="004B7805" w:rsidP="00C178BF">
            <w:pPr>
              <w:autoSpaceDE/>
              <w:autoSpaceDN/>
              <w:spacing w:line="276" w:lineRule="auto"/>
              <w:jc w:val="center"/>
              <w:rPr>
                <w:color w:val="000000" w:themeColor="text1"/>
                <w:sz w:val="22"/>
                <w:szCs w:val="22"/>
                <w:lang w:val="en-US"/>
              </w:rPr>
            </w:pPr>
          </w:p>
        </w:tc>
        <w:tc>
          <w:tcPr>
            <w:tcW w:w="548" w:type="pct"/>
            <w:noWrap/>
            <w:vAlign w:val="center"/>
            <w:hideMark/>
          </w:tcPr>
          <w:p w14:paraId="0BADDA48" w14:textId="24E60DE6" w:rsidR="004B7805" w:rsidRPr="0006680D" w:rsidRDefault="004B7805" w:rsidP="00C178BF">
            <w:pPr>
              <w:autoSpaceDE/>
              <w:autoSpaceDN/>
              <w:spacing w:line="276" w:lineRule="auto"/>
              <w:jc w:val="center"/>
              <w:rPr>
                <w:color w:val="000000" w:themeColor="text1"/>
                <w:sz w:val="22"/>
                <w:szCs w:val="22"/>
                <w:lang w:val="en-US"/>
              </w:rPr>
            </w:pPr>
          </w:p>
        </w:tc>
        <w:tc>
          <w:tcPr>
            <w:tcW w:w="548" w:type="pct"/>
            <w:noWrap/>
            <w:vAlign w:val="center"/>
            <w:hideMark/>
          </w:tcPr>
          <w:p w14:paraId="279BC25E" w14:textId="28AFEAED" w:rsidR="004B7805" w:rsidRPr="0006680D" w:rsidRDefault="004B7805" w:rsidP="00C178BF">
            <w:pPr>
              <w:autoSpaceDE/>
              <w:autoSpaceDN/>
              <w:spacing w:line="276" w:lineRule="auto"/>
              <w:jc w:val="center"/>
              <w:rPr>
                <w:color w:val="000000" w:themeColor="text1"/>
                <w:sz w:val="22"/>
                <w:szCs w:val="22"/>
                <w:lang w:val="en-US"/>
              </w:rPr>
            </w:pPr>
          </w:p>
        </w:tc>
        <w:tc>
          <w:tcPr>
            <w:tcW w:w="548" w:type="pct"/>
            <w:vAlign w:val="center"/>
          </w:tcPr>
          <w:p w14:paraId="6CFE29B2" w14:textId="7FD44CAD" w:rsidR="004B7805" w:rsidRPr="0006680D" w:rsidRDefault="004B7805" w:rsidP="00C178BF">
            <w:pPr>
              <w:autoSpaceDE/>
              <w:autoSpaceDN/>
              <w:spacing w:line="276" w:lineRule="auto"/>
              <w:jc w:val="center"/>
              <w:rPr>
                <w:color w:val="000000" w:themeColor="text1"/>
                <w:sz w:val="22"/>
                <w:szCs w:val="22"/>
                <w:lang w:val="en-US"/>
              </w:rPr>
            </w:pPr>
          </w:p>
        </w:tc>
      </w:tr>
      <w:tr w:rsidR="0006680D" w:rsidRPr="0006680D" w14:paraId="2B2F52C4" w14:textId="46D3533C" w:rsidTr="00C178BF">
        <w:trPr>
          <w:trHeight w:val="125"/>
        </w:trPr>
        <w:tc>
          <w:tcPr>
            <w:tcW w:w="1711" w:type="pct"/>
            <w:noWrap/>
            <w:vAlign w:val="center"/>
            <w:hideMark/>
          </w:tcPr>
          <w:p w14:paraId="445D75BC" w14:textId="5B52D691" w:rsidR="001E70DA" w:rsidRPr="0006680D" w:rsidRDefault="001E70DA" w:rsidP="001E70DA">
            <w:pPr>
              <w:autoSpaceDE/>
              <w:autoSpaceDN/>
              <w:spacing w:line="276" w:lineRule="auto"/>
              <w:rPr>
                <w:color w:val="000000" w:themeColor="text1"/>
                <w:sz w:val="22"/>
                <w:szCs w:val="22"/>
                <w:lang w:val="en-US"/>
              </w:rPr>
            </w:pPr>
            <w:r w:rsidRPr="0006680D">
              <w:rPr>
                <w:color w:val="000000" w:themeColor="text1"/>
                <w:sz w:val="22"/>
                <w:szCs w:val="22"/>
                <w:lang w:val="en-US"/>
              </w:rPr>
              <w:t>Use of goods and services</w:t>
            </w:r>
          </w:p>
        </w:tc>
        <w:tc>
          <w:tcPr>
            <w:tcW w:w="548" w:type="pct"/>
            <w:noWrap/>
            <w:vAlign w:val="center"/>
            <w:hideMark/>
          </w:tcPr>
          <w:p w14:paraId="507A8C75" w14:textId="6F49D0F3"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086B3235" w14:textId="0022FAF4"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1371DC98" w14:textId="0E0F4AB0"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122875AF" w14:textId="519DD455"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35377279" w14:textId="04726A2D"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342D0275" w14:textId="61EB625F"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DAFE8AD" w14:textId="2E8A8720" w:rsidTr="00C178BF">
        <w:trPr>
          <w:trHeight w:val="179"/>
        </w:trPr>
        <w:tc>
          <w:tcPr>
            <w:tcW w:w="1711" w:type="pct"/>
            <w:noWrap/>
            <w:vAlign w:val="center"/>
            <w:hideMark/>
          </w:tcPr>
          <w:p w14:paraId="5186F5A1" w14:textId="2279180B" w:rsidR="001E70DA" w:rsidRPr="0006680D" w:rsidRDefault="001E70DA" w:rsidP="001E70DA">
            <w:pPr>
              <w:autoSpaceDE/>
              <w:autoSpaceDN/>
              <w:spacing w:line="276" w:lineRule="auto"/>
              <w:rPr>
                <w:color w:val="000000" w:themeColor="text1"/>
                <w:sz w:val="22"/>
                <w:szCs w:val="22"/>
                <w:lang w:val="en-US"/>
              </w:rPr>
            </w:pPr>
            <w:r w:rsidRPr="0006680D">
              <w:rPr>
                <w:color w:val="000000" w:themeColor="text1"/>
                <w:sz w:val="22"/>
                <w:szCs w:val="22"/>
                <w:lang w:val="en-US"/>
              </w:rPr>
              <w:t>Employee costs</w:t>
            </w:r>
          </w:p>
        </w:tc>
        <w:tc>
          <w:tcPr>
            <w:tcW w:w="548" w:type="pct"/>
            <w:noWrap/>
            <w:vAlign w:val="center"/>
            <w:hideMark/>
          </w:tcPr>
          <w:p w14:paraId="418A05D1" w14:textId="43BD9792"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670E0514" w14:textId="3D2BF032"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1FE5CE86" w14:textId="7678B854"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4E30A0A1" w14:textId="2C6F598F"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3A8F11F0" w14:textId="085410B6"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136EAE98" w14:textId="70E883F7"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84BA338" w14:textId="64D4D0DA" w:rsidTr="00C178BF">
        <w:trPr>
          <w:trHeight w:val="152"/>
        </w:trPr>
        <w:tc>
          <w:tcPr>
            <w:tcW w:w="1711" w:type="pct"/>
            <w:noWrap/>
            <w:vAlign w:val="center"/>
            <w:hideMark/>
          </w:tcPr>
          <w:p w14:paraId="007DE914" w14:textId="74DD8C82" w:rsidR="001E70DA" w:rsidRPr="0006680D" w:rsidRDefault="001E70DA" w:rsidP="001E70DA">
            <w:pPr>
              <w:autoSpaceDE/>
              <w:autoSpaceDN/>
              <w:spacing w:line="276" w:lineRule="auto"/>
              <w:rPr>
                <w:color w:val="000000" w:themeColor="text1"/>
                <w:sz w:val="22"/>
                <w:szCs w:val="22"/>
                <w:lang w:val="en-US"/>
              </w:rPr>
            </w:pPr>
            <w:r w:rsidRPr="0006680D">
              <w:rPr>
                <w:color w:val="000000" w:themeColor="text1"/>
                <w:sz w:val="22"/>
                <w:szCs w:val="22"/>
                <w:lang w:val="en-US"/>
              </w:rPr>
              <w:t>Board Expenses</w:t>
            </w:r>
          </w:p>
        </w:tc>
        <w:tc>
          <w:tcPr>
            <w:tcW w:w="548" w:type="pct"/>
            <w:noWrap/>
            <w:vAlign w:val="center"/>
            <w:hideMark/>
          </w:tcPr>
          <w:p w14:paraId="79634887" w14:textId="754A3230"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70E25FF2" w14:textId="7FDF8CA2"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3787CADD" w14:textId="6A896201"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6F7E552D" w14:textId="1418A89A"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5C9697D5" w14:textId="194F5C51"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535D38A0" w14:textId="3D094B88" w:rsidR="001E70DA" w:rsidRPr="0006680D" w:rsidRDefault="001E70DA"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C002636" w14:textId="0468CD18" w:rsidTr="00C178BF">
        <w:trPr>
          <w:trHeight w:val="152"/>
        </w:trPr>
        <w:tc>
          <w:tcPr>
            <w:tcW w:w="1711" w:type="pct"/>
            <w:noWrap/>
            <w:vAlign w:val="center"/>
            <w:hideMark/>
          </w:tcPr>
          <w:p w14:paraId="7A103508" w14:textId="2EE93131" w:rsidR="006B502F" w:rsidRPr="0006680D" w:rsidRDefault="006B502F" w:rsidP="006B502F">
            <w:pPr>
              <w:autoSpaceDE/>
              <w:autoSpaceDN/>
              <w:spacing w:line="276" w:lineRule="auto"/>
              <w:rPr>
                <w:color w:val="000000" w:themeColor="text1"/>
                <w:sz w:val="22"/>
                <w:szCs w:val="22"/>
                <w:lang w:val="en-US"/>
              </w:rPr>
            </w:pPr>
            <w:r w:rsidRPr="0006680D">
              <w:rPr>
                <w:color w:val="000000" w:themeColor="text1"/>
                <w:sz w:val="22"/>
                <w:szCs w:val="22"/>
                <w:lang w:val="en-US"/>
              </w:rPr>
              <w:t>Repairs and maintenance</w:t>
            </w:r>
          </w:p>
        </w:tc>
        <w:tc>
          <w:tcPr>
            <w:tcW w:w="548" w:type="pct"/>
            <w:noWrap/>
            <w:vAlign w:val="center"/>
            <w:hideMark/>
          </w:tcPr>
          <w:p w14:paraId="5ACF6C2A" w14:textId="72C0040B"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627575A0" w14:textId="27FC37CA"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4F2E6A51" w14:textId="55470A90"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42B1948B" w14:textId="6EAA2A01"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319C80A6" w14:textId="39CEDB04"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4390C5F2" w14:textId="6EC3E1CD"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91CAFE4" w14:textId="4341479B" w:rsidTr="00C178BF">
        <w:trPr>
          <w:trHeight w:val="197"/>
        </w:trPr>
        <w:tc>
          <w:tcPr>
            <w:tcW w:w="1711" w:type="pct"/>
            <w:noWrap/>
            <w:vAlign w:val="center"/>
            <w:hideMark/>
          </w:tcPr>
          <w:p w14:paraId="0CC6D184" w14:textId="7C9B7B8B" w:rsidR="006B502F" w:rsidRPr="0006680D" w:rsidRDefault="006B502F" w:rsidP="006B502F">
            <w:pPr>
              <w:autoSpaceDE/>
              <w:autoSpaceDN/>
              <w:spacing w:line="276" w:lineRule="auto"/>
              <w:rPr>
                <w:color w:val="000000" w:themeColor="text1"/>
                <w:sz w:val="22"/>
                <w:szCs w:val="22"/>
                <w:lang w:val="en-US"/>
              </w:rPr>
            </w:pPr>
            <w:r w:rsidRPr="0006680D">
              <w:rPr>
                <w:color w:val="000000" w:themeColor="text1"/>
                <w:sz w:val="22"/>
                <w:szCs w:val="22"/>
                <w:lang w:val="en-US"/>
              </w:rPr>
              <w:t>Contracted services</w:t>
            </w:r>
          </w:p>
        </w:tc>
        <w:tc>
          <w:tcPr>
            <w:tcW w:w="548" w:type="pct"/>
            <w:noWrap/>
            <w:vAlign w:val="center"/>
            <w:hideMark/>
          </w:tcPr>
          <w:p w14:paraId="42607E02" w14:textId="6BB71A37"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0ACEF064" w14:textId="0038AE32"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hideMark/>
          </w:tcPr>
          <w:p w14:paraId="3FE8E1C1" w14:textId="79EF636B"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64297025" w14:textId="1A9603B9"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hideMark/>
          </w:tcPr>
          <w:p w14:paraId="24C01CC6" w14:textId="3A2B4D36"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3A64D435" w14:textId="201A24D7"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D49DAF6" w14:textId="77777777" w:rsidTr="00C178BF">
        <w:trPr>
          <w:trHeight w:val="197"/>
        </w:trPr>
        <w:tc>
          <w:tcPr>
            <w:tcW w:w="1711" w:type="pct"/>
            <w:noWrap/>
            <w:vAlign w:val="center"/>
          </w:tcPr>
          <w:p w14:paraId="5FCDE16B" w14:textId="73DF716A" w:rsidR="006B502F" w:rsidRPr="0006680D" w:rsidRDefault="006B502F" w:rsidP="006B502F">
            <w:pPr>
              <w:autoSpaceDE/>
              <w:autoSpaceDN/>
              <w:spacing w:line="276" w:lineRule="auto"/>
              <w:rPr>
                <w:color w:val="000000" w:themeColor="text1"/>
                <w:sz w:val="22"/>
                <w:szCs w:val="22"/>
                <w:lang w:val="en-US"/>
              </w:rPr>
            </w:pPr>
            <w:r w:rsidRPr="0006680D">
              <w:rPr>
                <w:color w:val="000000" w:themeColor="text1"/>
                <w:sz w:val="22"/>
                <w:szCs w:val="22"/>
                <w:lang w:val="en-US"/>
              </w:rPr>
              <w:t>Grants and subsidies</w:t>
            </w:r>
          </w:p>
        </w:tc>
        <w:tc>
          <w:tcPr>
            <w:tcW w:w="548" w:type="pct"/>
            <w:noWrap/>
            <w:vAlign w:val="center"/>
          </w:tcPr>
          <w:p w14:paraId="784DC000" w14:textId="3606948C"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59CBC30C" w14:textId="197F7787"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tcPr>
          <w:p w14:paraId="790697B8" w14:textId="515759FA"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0CF7716C" w14:textId="375A61C3"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0BC6EE37" w14:textId="2A3DD0E8"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69AD6D60" w14:textId="4837FE98"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19E160E" w14:textId="77777777" w:rsidTr="00C178BF">
        <w:trPr>
          <w:trHeight w:val="197"/>
        </w:trPr>
        <w:tc>
          <w:tcPr>
            <w:tcW w:w="1711" w:type="pct"/>
            <w:noWrap/>
            <w:vAlign w:val="center"/>
          </w:tcPr>
          <w:p w14:paraId="0D9F2CFE" w14:textId="7B010E0A" w:rsidR="006B502F" w:rsidRPr="0006680D" w:rsidRDefault="006B502F" w:rsidP="006B502F">
            <w:pPr>
              <w:autoSpaceDE/>
              <w:autoSpaceDN/>
              <w:spacing w:line="276" w:lineRule="auto"/>
              <w:rPr>
                <w:color w:val="000000" w:themeColor="text1"/>
                <w:sz w:val="22"/>
                <w:szCs w:val="22"/>
                <w:lang w:val="en-US"/>
              </w:rPr>
            </w:pPr>
            <w:r w:rsidRPr="0006680D">
              <w:rPr>
                <w:color w:val="000000" w:themeColor="text1"/>
                <w:sz w:val="22"/>
                <w:szCs w:val="22"/>
                <w:lang w:val="en-US"/>
              </w:rPr>
              <w:t>Finance costs</w:t>
            </w:r>
          </w:p>
        </w:tc>
        <w:tc>
          <w:tcPr>
            <w:tcW w:w="548" w:type="pct"/>
            <w:noWrap/>
            <w:vAlign w:val="center"/>
          </w:tcPr>
          <w:p w14:paraId="2E8DD435" w14:textId="5CF864B2"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1212B71E" w14:textId="36B7D10C"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 (xxx)</w:t>
            </w:r>
          </w:p>
        </w:tc>
        <w:tc>
          <w:tcPr>
            <w:tcW w:w="548" w:type="pct"/>
            <w:noWrap/>
            <w:vAlign w:val="center"/>
          </w:tcPr>
          <w:p w14:paraId="7307C6C6" w14:textId="5F296298"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0C6181B5" w14:textId="51B85D60"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noWrap/>
            <w:vAlign w:val="center"/>
          </w:tcPr>
          <w:p w14:paraId="13B9C643" w14:textId="521EB210"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48" w:type="pct"/>
            <w:vAlign w:val="center"/>
          </w:tcPr>
          <w:p w14:paraId="58F7B315" w14:textId="47431C46" w:rsidR="006B502F" w:rsidRPr="0006680D" w:rsidRDefault="006B502F" w:rsidP="00C178BF">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784ED66" w14:textId="1B4789BE" w:rsidTr="00C178BF">
        <w:trPr>
          <w:trHeight w:val="260"/>
        </w:trPr>
        <w:tc>
          <w:tcPr>
            <w:tcW w:w="1711" w:type="pct"/>
            <w:noWrap/>
            <w:vAlign w:val="center"/>
            <w:hideMark/>
          </w:tcPr>
          <w:p w14:paraId="5C94C778" w14:textId="66046B98" w:rsidR="006B502F" w:rsidRPr="001C1F44" w:rsidRDefault="006B502F" w:rsidP="006B502F">
            <w:pPr>
              <w:autoSpaceDE/>
              <w:autoSpaceDN/>
              <w:spacing w:line="276" w:lineRule="auto"/>
              <w:rPr>
                <w:b/>
                <w:bCs/>
                <w:color w:val="000000" w:themeColor="text1"/>
                <w:sz w:val="22"/>
                <w:szCs w:val="22"/>
                <w:lang w:val="en-US"/>
              </w:rPr>
            </w:pPr>
            <w:r w:rsidRPr="001C1F44">
              <w:rPr>
                <w:b/>
                <w:bCs/>
                <w:color w:val="000000" w:themeColor="text1"/>
                <w:sz w:val="22"/>
                <w:szCs w:val="22"/>
                <w:lang w:val="en-US"/>
              </w:rPr>
              <w:t xml:space="preserve">Total </w:t>
            </w:r>
            <w:r w:rsidR="001C1F44" w:rsidRPr="001C1F44">
              <w:rPr>
                <w:b/>
                <w:bCs/>
                <w:color w:val="000000" w:themeColor="text1"/>
                <w:sz w:val="22"/>
                <w:szCs w:val="22"/>
                <w:lang w:val="en-US"/>
              </w:rPr>
              <w:t>Payments</w:t>
            </w:r>
          </w:p>
        </w:tc>
        <w:tc>
          <w:tcPr>
            <w:tcW w:w="548" w:type="pct"/>
            <w:noWrap/>
            <w:vAlign w:val="center"/>
            <w:hideMark/>
          </w:tcPr>
          <w:p w14:paraId="52B53A5B" w14:textId="06591BCD"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hideMark/>
          </w:tcPr>
          <w:p w14:paraId="0D8CA741" w14:textId="38B8BC7D"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xxx(xxx)</w:t>
            </w:r>
          </w:p>
        </w:tc>
        <w:tc>
          <w:tcPr>
            <w:tcW w:w="548" w:type="pct"/>
            <w:noWrap/>
            <w:vAlign w:val="center"/>
            <w:hideMark/>
          </w:tcPr>
          <w:p w14:paraId="67F91532" w14:textId="7609F162"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hideMark/>
          </w:tcPr>
          <w:p w14:paraId="59AEFBED" w14:textId="64F7F0AF"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hideMark/>
          </w:tcPr>
          <w:p w14:paraId="290387FE" w14:textId="29A5780B"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vAlign w:val="center"/>
          </w:tcPr>
          <w:p w14:paraId="227BF300" w14:textId="7592BAAD"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02FA0FEA" w14:textId="25BB3728" w:rsidTr="00C178BF">
        <w:trPr>
          <w:trHeight w:val="323"/>
        </w:trPr>
        <w:tc>
          <w:tcPr>
            <w:tcW w:w="1711" w:type="pct"/>
            <w:noWrap/>
            <w:vAlign w:val="center"/>
            <w:hideMark/>
          </w:tcPr>
          <w:p w14:paraId="11941888" w14:textId="5DE43D60" w:rsidR="006B502F" w:rsidRPr="0006680D" w:rsidRDefault="00D71F58" w:rsidP="006B502F">
            <w:pPr>
              <w:autoSpaceDE/>
              <w:autoSpaceDN/>
              <w:spacing w:line="276" w:lineRule="auto"/>
              <w:rPr>
                <w:color w:val="000000" w:themeColor="text1"/>
                <w:sz w:val="22"/>
                <w:szCs w:val="22"/>
                <w:lang w:val="en-US"/>
              </w:rPr>
            </w:pPr>
            <w:r w:rsidRPr="0006680D">
              <w:rPr>
                <w:b/>
                <w:bCs/>
                <w:color w:val="000000" w:themeColor="text1"/>
                <w:sz w:val="22"/>
                <w:szCs w:val="22"/>
                <w:lang w:val="en-US"/>
              </w:rPr>
              <w:t>Capital Expenditure</w:t>
            </w:r>
            <w:r w:rsidR="001C1F44">
              <w:rPr>
                <w:b/>
                <w:bCs/>
                <w:color w:val="000000" w:themeColor="text1"/>
                <w:sz w:val="22"/>
                <w:szCs w:val="22"/>
                <w:lang w:val="en-US"/>
              </w:rPr>
              <w:t xml:space="preserve"> Payments</w:t>
            </w:r>
          </w:p>
        </w:tc>
        <w:tc>
          <w:tcPr>
            <w:tcW w:w="548" w:type="pct"/>
            <w:noWrap/>
            <w:vAlign w:val="center"/>
            <w:hideMark/>
          </w:tcPr>
          <w:p w14:paraId="797DCEE7" w14:textId="292BE45E"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hideMark/>
          </w:tcPr>
          <w:p w14:paraId="6A776848" w14:textId="47E6CD9C"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hideMark/>
          </w:tcPr>
          <w:p w14:paraId="01E86F72" w14:textId="26FC3D2A"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hideMark/>
          </w:tcPr>
          <w:p w14:paraId="4D08215C" w14:textId="1F8F72A7"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hideMark/>
          </w:tcPr>
          <w:p w14:paraId="4BF4A210" w14:textId="532F776F"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vAlign w:val="center"/>
          </w:tcPr>
          <w:p w14:paraId="1A3FCB95" w14:textId="79C392C1"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6B502F" w:rsidRPr="0006680D" w14:paraId="177947D4" w14:textId="77777777" w:rsidTr="00C178BF">
        <w:trPr>
          <w:trHeight w:val="179"/>
        </w:trPr>
        <w:tc>
          <w:tcPr>
            <w:tcW w:w="1711" w:type="pct"/>
            <w:noWrap/>
            <w:vAlign w:val="center"/>
          </w:tcPr>
          <w:p w14:paraId="459EC0BC" w14:textId="23CE2CF7" w:rsidR="006B502F" w:rsidRPr="0006680D" w:rsidRDefault="00D71F58" w:rsidP="006B502F">
            <w:pPr>
              <w:autoSpaceDE/>
              <w:autoSpaceDN/>
              <w:spacing w:line="276" w:lineRule="auto"/>
              <w:rPr>
                <w:b/>
                <w:bCs/>
                <w:color w:val="000000" w:themeColor="text1"/>
                <w:sz w:val="22"/>
                <w:szCs w:val="22"/>
                <w:lang w:val="en-US"/>
              </w:rPr>
            </w:pPr>
            <w:r w:rsidRPr="0006680D">
              <w:rPr>
                <w:b/>
                <w:bCs/>
                <w:color w:val="000000" w:themeColor="text1"/>
                <w:sz w:val="22"/>
                <w:szCs w:val="22"/>
                <w:lang w:val="en-US"/>
              </w:rPr>
              <w:t>Surplus</w:t>
            </w:r>
            <w:r w:rsidR="001C1F44">
              <w:rPr>
                <w:b/>
                <w:bCs/>
                <w:color w:val="000000" w:themeColor="text1"/>
                <w:sz w:val="22"/>
                <w:szCs w:val="22"/>
                <w:lang w:val="en-US"/>
              </w:rPr>
              <w:t xml:space="preserve"> </w:t>
            </w:r>
            <w:r w:rsidRPr="0006680D">
              <w:rPr>
                <w:b/>
                <w:bCs/>
                <w:color w:val="000000" w:themeColor="text1"/>
                <w:sz w:val="22"/>
                <w:szCs w:val="22"/>
                <w:lang w:val="en-US"/>
              </w:rPr>
              <w:t>for</w:t>
            </w:r>
            <w:r w:rsidRPr="0006680D">
              <w:rPr>
                <w:color w:val="000000" w:themeColor="text1"/>
                <w:sz w:val="22"/>
                <w:szCs w:val="22"/>
                <w:lang w:val="en-US"/>
              </w:rPr>
              <w:t xml:space="preserve"> </w:t>
            </w:r>
            <w:r w:rsidRPr="0006680D">
              <w:rPr>
                <w:b/>
                <w:bCs/>
                <w:color w:val="000000" w:themeColor="text1"/>
                <w:sz w:val="22"/>
                <w:szCs w:val="22"/>
                <w:lang w:val="en-US"/>
              </w:rPr>
              <w:t>the</w:t>
            </w:r>
            <w:r w:rsidRPr="0006680D">
              <w:rPr>
                <w:color w:val="000000" w:themeColor="text1"/>
                <w:sz w:val="22"/>
                <w:szCs w:val="22"/>
                <w:lang w:val="en-US"/>
              </w:rPr>
              <w:t xml:space="preserve"> </w:t>
            </w:r>
            <w:r w:rsidRPr="0006680D">
              <w:rPr>
                <w:b/>
                <w:bCs/>
                <w:color w:val="000000" w:themeColor="text1"/>
                <w:sz w:val="22"/>
                <w:szCs w:val="22"/>
                <w:lang w:val="en-US"/>
              </w:rPr>
              <w:t>period</w:t>
            </w:r>
          </w:p>
        </w:tc>
        <w:tc>
          <w:tcPr>
            <w:tcW w:w="548" w:type="pct"/>
            <w:noWrap/>
            <w:vAlign w:val="center"/>
          </w:tcPr>
          <w:p w14:paraId="7654B606" w14:textId="01C08340"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tcPr>
          <w:p w14:paraId="2AD7FA32" w14:textId="0FCC2D76"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tcPr>
          <w:p w14:paraId="3AA606F0" w14:textId="3F325BC9"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tcPr>
          <w:p w14:paraId="0E64F690" w14:textId="0A93F99E"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48" w:type="pct"/>
            <w:noWrap/>
            <w:vAlign w:val="center"/>
          </w:tcPr>
          <w:p w14:paraId="5253AFD4" w14:textId="73A2FF64" w:rsidR="006B502F" w:rsidRPr="0006680D" w:rsidRDefault="001C1F44" w:rsidP="00C178BF">
            <w:pPr>
              <w:autoSpaceDE/>
              <w:autoSpaceDN/>
              <w:spacing w:line="276" w:lineRule="auto"/>
              <w:jc w:val="center"/>
              <w:rPr>
                <w:b/>
                <w:bCs/>
                <w:color w:val="000000" w:themeColor="text1"/>
                <w:sz w:val="22"/>
                <w:szCs w:val="22"/>
                <w:lang w:val="en-US"/>
              </w:rPr>
            </w:pPr>
            <w:r>
              <w:rPr>
                <w:b/>
                <w:bCs/>
                <w:color w:val="000000" w:themeColor="text1"/>
                <w:sz w:val="22"/>
                <w:szCs w:val="22"/>
                <w:lang w:val="en-US"/>
              </w:rPr>
              <w:t>A</w:t>
            </w:r>
          </w:p>
        </w:tc>
        <w:tc>
          <w:tcPr>
            <w:tcW w:w="548" w:type="pct"/>
            <w:vAlign w:val="center"/>
          </w:tcPr>
          <w:p w14:paraId="6F8D36B9" w14:textId="57839DB8" w:rsidR="006B502F" w:rsidRPr="0006680D" w:rsidRDefault="006B502F" w:rsidP="00C178BF">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2FD56E12" w14:textId="77777777" w:rsidR="00003B9F" w:rsidRPr="0006680D" w:rsidRDefault="00003B9F" w:rsidP="00B2787A">
      <w:pPr>
        <w:spacing w:line="360" w:lineRule="auto"/>
        <w:rPr>
          <w:bCs/>
          <w:i/>
          <w:iCs/>
          <w:color w:val="000000" w:themeColor="text1"/>
          <w:sz w:val="22"/>
          <w:szCs w:val="22"/>
          <w:u w:val="single"/>
        </w:rPr>
      </w:pPr>
    </w:p>
    <w:p w14:paraId="3913940C" w14:textId="497D81FF" w:rsidR="00D678FF" w:rsidRPr="0006680D" w:rsidRDefault="00D678FF" w:rsidP="00D678FF">
      <w:pPr>
        <w:spacing w:line="360" w:lineRule="auto"/>
        <w:rPr>
          <w:bCs/>
          <w:i/>
          <w:iCs/>
          <w:color w:val="000000" w:themeColor="text1"/>
          <w:sz w:val="22"/>
          <w:szCs w:val="22"/>
        </w:rPr>
      </w:pPr>
      <w:r w:rsidRPr="0006680D">
        <w:rPr>
          <w:b/>
          <w:i/>
          <w:iCs/>
          <w:color w:val="000000" w:themeColor="text1"/>
          <w:sz w:val="22"/>
          <w:szCs w:val="22"/>
        </w:rPr>
        <w:lastRenderedPageBreak/>
        <w:t>(Budget carryovers</w:t>
      </w:r>
      <w:r w:rsidRPr="0006680D">
        <w:rPr>
          <w:bCs/>
          <w:i/>
          <w:iCs/>
          <w:color w:val="000000" w:themeColor="text1"/>
          <w:sz w:val="22"/>
          <w:szCs w:val="22"/>
        </w:rPr>
        <w:t xml:space="preserve">* This is for entities whose budget lapses at year-end, but the surpluses are not legally required to be remitted to the </w:t>
      </w:r>
      <w:r w:rsidR="002706E9">
        <w:rPr>
          <w:bCs/>
          <w:i/>
          <w:iCs/>
          <w:color w:val="000000" w:themeColor="text1"/>
          <w:sz w:val="22"/>
          <w:szCs w:val="22"/>
        </w:rPr>
        <w:t>CRF.</w:t>
      </w:r>
      <w:r w:rsidRPr="0006680D">
        <w:rPr>
          <w:bCs/>
          <w:i/>
          <w:iCs/>
          <w:color w:val="000000" w:themeColor="text1"/>
          <w:sz w:val="22"/>
          <w:szCs w:val="22"/>
        </w:rPr>
        <w:t xml:space="preserve"> Budget carryover </w:t>
      </w:r>
      <w:r w:rsidR="006A42BD">
        <w:rPr>
          <w:bCs/>
          <w:i/>
          <w:iCs/>
          <w:color w:val="000000" w:themeColor="text1"/>
          <w:sz w:val="22"/>
          <w:szCs w:val="22"/>
        </w:rPr>
        <w:t xml:space="preserve">amounts </w:t>
      </w:r>
      <w:r w:rsidRPr="0006680D">
        <w:rPr>
          <w:bCs/>
          <w:i/>
          <w:iCs/>
          <w:color w:val="000000" w:themeColor="text1"/>
          <w:sz w:val="22"/>
          <w:szCs w:val="22"/>
        </w:rPr>
        <w:t>should not include third-party funds such as contractors’ retention.)</w:t>
      </w:r>
    </w:p>
    <w:p w14:paraId="3F235B37" w14:textId="77777777" w:rsidR="00D678FF" w:rsidRPr="0006680D" w:rsidRDefault="00D678FF" w:rsidP="00D678FF">
      <w:pPr>
        <w:spacing w:line="360" w:lineRule="auto"/>
        <w:rPr>
          <w:bCs/>
          <w:color w:val="000000" w:themeColor="text1"/>
          <w:sz w:val="22"/>
          <w:szCs w:val="22"/>
        </w:rPr>
      </w:pPr>
      <w:r w:rsidRPr="0006680D">
        <w:rPr>
          <w:bCs/>
          <w:color w:val="000000" w:themeColor="text1"/>
          <w:sz w:val="22"/>
          <w:szCs w:val="22"/>
        </w:rPr>
        <w:t>Budget notes</w:t>
      </w:r>
    </w:p>
    <w:p w14:paraId="4A6F1210" w14:textId="77777777" w:rsidR="00D678FF" w:rsidRPr="0006680D" w:rsidRDefault="00D678FF" w:rsidP="00D678FF">
      <w:pPr>
        <w:spacing w:line="360" w:lineRule="auto"/>
        <w:jc w:val="both"/>
        <w:rPr>
          <w:i/>
          <w:color w:val="000000" w:themeColor="text1"/>
          <w:sz w:val="22"/>
          <w:szCs w:val="22"/>
        </w:rPr>
      </w:pPr>
      <w:r w:rsidRPr="0006680D">
        <w:rPr>
          <w:bCs/>
          <w:i/>
          <w:iCs/>
          <w:color w:val="000000" w:themeColor="text1"/>
          <w:sz w:val="20"/>
          <w:szCs w:val="20"/>
        </w:rPr>
        <w:t xml:space="preserve">1. </w:t>
      </w:r>
      <w:r w:rsidRPr="0006680D">
        <w:rPr>
          <w:i/>
          <w:color w:val="000000" w:themeColor="text1"/>
          <w:sz w:val="22"/>
          <w:szCs w:val="22"/>
        </w:rPr>
        <w:t>Provide a commentary on significant underutilization (below 90% of utilization) and any overutilization (</w:t>
      </w:r>
      <w:r w:rsidRPr="0006680D">
        <w:rPr>
          <w:bCs/>
          <w:i/>
          <w:iCs/>
          <w:color w:val="000000" w:themeColor="text1"/>
          <w:sz w:val="20"/>
          <w:szCs w:val="20"/>
        </w:rPr>
        <w:t>IPSAS 24.14)</w:t>
      </w:r>
    </w:p>
    <w:p w14:paraId="2214DBC9" w14:textId="77777777" w:rsidR="00D678FF" w:rsidRPr="0006680D" w:rsidRDefault="00D678FF" w:rsidP="00D678FF">
      <w:pPr>
        <w:tabs>
          <w:tab w:val="left" w:pos="993"/>
        </w:tabs>
        <w:spacing w:line="360" w:lineRule="auto"/>
        <w:rPr>
          <w:bCs/>
          <w:i/>
          <w:iCs/>
          <w:color w:val="000000" w:themeColor="text1"/>
          <w:sz w:val="20"/>
          <w:szCs w:val="20"/>
        </w:rPr>
      </w:pPr>
      <w:r w:rsidRPr="0006680D">
        <w:rPr>
          <w:bCs/>
          <w:i/>
          <w:iCs/>
          <w:color w:val="000000" w:themeColor="text1"/>
          <w:sz w:val="20"/>
          <w:szCs w:val="20"/>
        </w:rPr>
        <w:t>2. Provide an explanation of changes between the original and final budget, indicating whether the difference is due to reallocations or other causes. (IPSAS 24.29)</w:t>
      </w:r>
    </w:p>
    <w:p w14:paraId="585651E6" w14:textId="77777777" w:rsidR="00856CAF" w:rsidRDefault="00856CAF" w:rsidP="00D678FF">
      <w:pPr>
        <w:tabs>
          <w:tab w:val="left" w:pos="993"/>
        </w:tabs>
        <w:spacing w:line="360" w:lineRule="auto"/>
        <w:rPr>
          <w:b/>
          <w:bCs/>
          <w:i/>
          <w:color w:val="000000" w:themeColor="text1"/>
          <w:sz w:val="22"/>
          <w:szCs w:val="22"/>
        </w:rPr>
      </w:pPr>
    </w:p>
    <w:p w14:paraId="78D09670" w14:textId="3A5DC48E" w:rsidR="00856CAF" w:rsidRPr="00091E0C" w:rsidRDefault="00856CAF" w:rsidP="00856CAF">
      <w:pPr>
        <w:autoSpaceDE/>
        <w:autoSpaceDN/>
        <w:rPr>
          <w:bCs/>
          <w:i/>
          <w:iCs/>
          <w:color w:val="FF0000"/>
        </w:rPr>
      </w:pPr>
      <w:r w:rsidRPr="00091E0C">
        <w:rPr>
          <w:bCs/>
          <w:i/>
          <w:iCs/>
          <w:color w:val="FF0000"/>
        </w:rPr>
        <w:t xml:space="preserve">(Entities </w:t>
      </w:r>
      <w:r w:rsidR="002076C0">
        <w:rPr>
          <w:bCs/>
          <w:i/>
          <w:iCs/>
          <w:color w:val="FF0000"/>
        </w:rPr>
        <w:t xml:space="preserve">should </w:t>
      </w:r>
      <w:r w:rsidR="002076C0" w:rsidRPr="00091E0C">
        <w:rPr>
          <w:bCs/>
          <w:i/>
          <w:iCs/>
          <w:color w:val="FF0000"/>
        </w:rPr>
        <w:t>present</w:t>
      </w:r>
      <w:r w:rsidRPr="00091E0C">
        <w:rPr>
          <w:bCs/>
          <w:i/>
          <w:iCs/>
          <w:color w:val="FF0000"/>
        </w:rPr>
        <w:t xml:space="preserve"> the </w:t>
      </w:r>
      <w:r w:rsidRPr="00091E0C">
        <w:rPr>
          <w:i/>
          <w:iCs/>
          <w:color w:val="FF0000"/>
        </w:rPr>
        <w:t>Statement of Comparison of Budget &amp; Actual amounts</w:t>
      </w:r>
      <w:r w:rsidRPr="00091E0C">
        <w:rPr>
          <w:bCs/>
          <w:i/>
          <w:iCs/>
          <w:color w:val="FF0000"/>
        </w:rPr>
        <w:t xml:space="preserve"> in </w:t>
      </w:r>
      <w:r w:rsidR="00FE65FC">
        <w:rPr>
          <w:bCs/>
          <w:i/>
          <w:iCs/>
          <w:color w:val="FF0000"/>
        </w:rPr>
        <w:t>the forma</w:t>
      </w:r>
      <w:r w:rsidR="0036526E">
        <w:rPr>
          <w:bCs/>
          <w:i/>
          <w:iCs/>
          <w:color w:val="FF0000"/>
        </w:rPr>
        <w:t>t/</w:t>
      </w:r>
      <w:r w:rsidRPr="00091E0C">
        <w:rPr>
          <w:bCs/>
          <w:i/>
          <w:iCs/>
          <w:color w:val="FF0000"/>
        </w:rPr>
        <w:t>categorization</w:t>
      </w:r>
      <w:r w:rsidR="00850877">
        <w:rPr>
          <w:bCs/>
          <w:i/>
          <w:iCs/>
          <w:color w:val="FF0000"/>
        </w:rPr>
        <w:t xml:space="preserve"> </w:t>
      </w:r>
      <w:r>
        <w:rPr>
          <w:bCs/>
          <w:i/>
          <w:iCs/>
          <w:color w:val="FF0000"/>
        </w:rPr>
        <w:t>as</w:t>
      </w:r>
      <w:r w:rsidRPr="00091E0C">
        <w:rPr>
          <w:bCs/>
          <w:i/>
          <w:iCs/>
          <w:color w:val="FF0000"/>
        </w:rPr>
        <w:t xml:space="preserve"> approved by the governing body</w:t>
      </w:r>
      <w:r>
        <w:rPr>
          <w:bCs/>
          <w:i/>
          <w:iCs/>
          <w:color w:val="FF0000"/>
        </w:rPr>
        <w:t>.)</w:t>
      </w:r>
    </w:p>
    <w:p w14:paraId="62DC50C5" w14:textId="77777777" w:rsidR="00D678FF" w:rsidRPr="0006680D" w:rsidRDefault="00D678FF" w:rsidP="00FD7288">
      <w:pPr>
        <w:spacing w:line="360" w:lineRule="auto"/>
        <w:jc w:val="both"/>
        <w:rPr>
          <w:b/>
          <w:bCs/>
          <w:color w:val="000000" w:themeColor="text1"/>
        </w:rPr>
      </w:pPr>
    </w:p>
    <w:p w14:paraId="3A1F7368" w14:textId="285F1604" w:rsidR="00FD7288" w:rsidRDefault="00FD7288" w:rsidP="00FD7288">
      <w:pPr>
        <w:spacing w:line="360" w:lineRule="auto"/>
        <w:jc w:val="both"/>
        <w:rPr>
          <w:b/>
          <w:bCs/>
          <w:color w:val="000000" w:themeColor="text1"/>
        </w:rPr>
      </w:pPr>
      <w:r w:rsidRPr="0006680D">
        <w:rPr>
          <w:b/>
          <w:bCs/>
          <w:color w:val="000000" w:themeColor="text1"/>
        </w:rPr>
        <w:t>Budget Reconciliation</w:t>
      </w:r>
    </w:p>
    <w:tbl>
      <w:tblPr>
        <w:tblStyle w:val="TableGrid"/>
        <w:tblW w:w="0" w:type="auto"/>
        <w:tblLook w:val="04A0" w:firstRow="1" w:lastRow="0" w:firstColumn="1" w:lastColumn="0" w:noHBand="0" w:noVBand="1"/>
      </w:tblPr>
      <w:tblGrid>
        <w:gridCol w:w="695"/>
        <w:gridCol w:w="10250"/>
        <w:gridCol w:w="2005"/>
      </w:tblGrid>
      <w:tr w:rsidR="00C178BF" w:rsidRPr="00B8185A" w14:paraId="0209501A" w14:textId="77777777" w:rsidTr="00372B46">
        <w:tc>
          <w:tcPr>
            <w:tcW w:w="695" w:type="dxa"/>
            <w:shd w:val="clear" w:color="auto" w:fill="0070C0"/>
          </w:tcPr>
          <w:p w14:paraId="02130002" w14:textId="77777777" w:rsidR="00C178BF" w:rsidRPr="00B8185A" w:rsidRDefault="00C178BF" w:rsidP="00372B46">
            <w:pPr>
              <w:spacing w:line="360" w:lineRule="auto"/>
              <w:jc w:val="center"/>
              <w:rPr>
                <w:sz w:val="22"/>
                <w:szCs w:val="22"/>
              </w:rPr>
            </w:pPr>
          </w:p>
        </w:tc>
        <w:tc>
          <w:tcPr>
            <w:tcW w:w="10250" w:type="dxa"/>
            <w:shd w:val="clear" w:color="auto" w:fill="0070C0"/>
            <w:vAlign w:val="center"/>
          </w:tcPr>
          <w:p w14:paraId="2DF40779" w14:textId="77777777" w:rsidR="00C178BF" w:rsidRPr="00B8185A" w:rsidRDefault="00C178BF" w:rsidP="00372B46">
            <w:pPr>
              <w:spacing w:line="360" w:lineRule="auto"/>
              <w:rPr>
                <w:sz w:val="22"/>
                <w:szCs w:val="22"/>
              </w:rPr>
            </w:pPr>
            <w:r>
              <w:rPr>
                <w:sz w:val="22"/>
                <w:szCs w:val="22"/>
              </w:rPr>
              <w:t>Description of Particulars</w:t>
            </w:r>
          </w:p>
        </w:tc>
        <w:tc>
          <w:tcPr>
            <w:tcW w:w="2005" w:type="dxa"/>
            <w:shd w:val="clear" w:color="auto" w:fill="0070C0"/>
            <w:vAlign w:val="center"/>
          </w:tcPr>
          <w:p w14:paraId="05CF7006" w14:textId="77777777" w:rsidR="00C178BF" w:rsidRPr="00B8185A" w:rsidRDefault="00C178BF" w:rsidP="00372B46">
            <w:pPr>
              <w:spacing w:line="360" w:lineRule="auto"/>
              <w:jc w:val="center"/>
              <w:rPr>
                <w:sz w:val="22"/>
                <w:szCs w:val="22"/>
              </w:rPr>
            </w:pPr>
            <w:r>
              <w:rPr>
                <w:sz w:val="22"/>
                <w:szCs w:val="22"/>
              </w:rPr>
              <w:t>Amount in Kshs</w:t>
            </w:r>
          </w:p>
        </w:tc>
      </w:tr>
      <w:tr w:rsidR="00C178BF" w:rsidRPr="00B8185A" w14:paraId="0D06DAE3" w14:textId="77777777" w:rsidTr="00372B46">
        <w:tc>
          <w:tcPr>
            <w:tcW w:w="695" w:type="dxa"/>
          </w:tcPr>
          <w:p w14:paraId="3A52B895" w14:textId="77777777" w:rsidR="00C178BF" w:rsidRPr="00B8185A" w:rsidRDefault="00C178BF" w:rsidP="00372B46">
            <w:pPr>
              <w:spacing w:line="360" w:lineRule="auto"/>
              <w:jc w:val="center"/>
              <w:rPr>
                <w:sz w:val="22"/>
                <w:szCs w:val="22"/>
              </w:rPr>
            </w:pPr>
          </w:p>
        </w:tc>
        <w:tc>
          <w:tcPr>
            <w:tcW w:w="10250" w:type="dxa"/>
            <w:vAlign w:val="center"/>
          </w:tcPr>
          <w:p w14:paraId="127FFC62" w14:textId="77777777" w:rsidR="00C178BF" w:rsidRPr="00B8185A" w:rsidRDefault="00C178BF" w:rsidP="00372B46">
            <w:pPr>
              <w:spacing w:line="360" w:lineRule="auto"/>
              <w:rPr>
                <w:sz w:val="22"/>
                <w:szCs w:val="22"/>
              </w:rPr>
            </w:pPr>
            <w:r w:rsidRPr="00B8185A">
              <w:rPr>
                <w:sz w:val="22"/>
                <w:szCs w:val="22"/>
              </w:rPr>
              <w:t xml:space="preserve">Actual Surplus Amounts as per the statement of Budget </w:t>
            </w:r>
          </w:p>
        </w:tc>
        <w:tc>
          <w:tcPr>
            <w:tcW w:w="2005" w:type="dxa"/>
            <w:vAlign w:val="center"/>
          </w:tcPr>
          <w:p w14:paraId="5301F452" w14:textId="77777777" w:rsidR="00C178BF" w:rsidRPr="00B8185A" w:rsidRDefault="00C178BF" w:rsidP="00372B46">
            <w:pPr>
              <w:spacing w:line="360" w:lineRule="auto"/>
              <w:jc w:val="center"/>
              <w:rPr>
                <w:sz w:val="22"/>
                <w:szCs w:val="22"/>
              </w:rPr>
            </w:pPr>
            <w:r w:rsidRPr="00B8185A">
              <w:rPr>
                <w:sz w:val="22"/>
                <w:szCs w:val="22"/>
              </w:rPr>
              <w:t>A</w:t>
            </w:r>
          </w:p>
        </w:tc>
      </w:tr>
      <w:tr w:rsidR="00C178BF" w:rsidRPr="00B8185A" w14:paraId="014745FA" w14:textId="77777777" w:rsidTr="00372B46">
        <w:tc>
          <w:tcPr>
            <w:tcW w:w="695" w:type="dxa"/>
          </w:tcPr>
          <w:p w14:paraId="5B07FBEC" w14:textId="77777777" w:rsidR="00C178BF" w:rsidRPr="00B8185A" w:rsidRDefault="00C178BF" w:rsidP="00372B46">
            <w:pPr>
              <w:spacing w:line="360" w:lineRule="auto"/>
              <w:jc w:val="center"/>
              <w:rPr>
                <w:sz w:val="22"/>
                <w:szCs w:val="22"/>
              </w:rPr>
            </w:pPr>
            <w:r w:rsidRPr="00B8185A">
              <w:rPr>
                <w:sz w:val="22"/>
                <w:szCs w:val="22"/>
              </w:rPr>
              <w:t>1</w:t>
            </w:r>
          </w:p>
        </w:tc>
        <w:tc>
          <w:tcPr>
            <w:tcW w:w="10250" w:type="dxa"/>
            <w:vAlign w:val="center"/>
          </w:tcPr>
          <w:p w14:paraId="5C58752F" w14:textId="77777777" w:rsidR="00C178BF" w:rsidRPr="00B8185A" w:rsidRDefault="00C178BF" w:rsidP="00372B46">
            <w:pPr>
              <w:spacing w:line="360" w:lineRule="auto"/>
              <w:rPr>
                <w:sz w:val="22"/>
                <w:szCs w:val="22"/>
              </w:rPr>
            </w:pPr>
            <w:r w:rsidRPr="00B8185A">
              <w:rPr>
                <w:sz w:val="22"/>
                <w:szCs w:val="22"/>
              </w:rPr>
              <w:t>Reason for differences</w:t>
            </w:r>
          </w:p>
        </w:tc>
        <w:tc>
          <w:tcPr>
            <w:tcW w:w="2005" w:type="dxa"/>
            <w:vAlign w:val="center"/>
          </w:tcPr>
          <w:p w14:paraId="48946DDB" w14:textId="77777777" w:rsidR="00C178BF" w:rsidRPr="00B8185A" w:rsidRDefault="00C178BF" w:rsidP="00372B46">
            <w:pPr>
              <w:spacing w:line="360" w:lineRule="auto"/>
              <w:jc w:val="center"/>
              <w:rPr>
                <w:sz w:val="22"/>
                <w:szCs w:val="22"/>
              </w:rPr>
            </w:pPr>
            <w:r w:rsidRPr="00B8185A">
              <w:rPr>
                <w:sz w:val="22"/>
                <w:szCs w:val="22"/>
              </w:rPr>
              <w:t>xx</w:t>
            </w:r>
          </w:p>
        </w:tc>
      </w:tr>
      <w:tr w:rsidR="00C178BF" w:rsidRPr="00B8185A" w14:paraId="34B316DF" w14:textId="77777777" w:rsidTr="00372B46">
        <w:tc>
          <w:tcPr>
            <w:tcW w:w="695" w:type="dxa"/>
          </w:tcPr>
          <w:p w14:paraId="26542C03" w14:textId="77777777" w:rsidR="00C178BF" w:rsidRPr="00B8185A" w:rsidRDefault="00C178BF" w:rsidP="00372B46">
            <w:pPr>
              <w:spacing w:line="360" w:lineRule="auto"/>
              <w:jc w:val="center"/>
              <w:rPr>
                <w:sz w:val="22"/>
                <w:szCs w:val="22"/>
              </w:rPr>
            </w:pPr>
            <w:r w:rsidRPr="00B8185A">
              <w:rPr>
                <w:sz w:val="22"/>
                <w:szCs w:val="22"/>
              </w:rPr>
              <w:t>2</w:t>
            </w:r>
          </w:p>
        </w:tc>
        <w:tc>
          <w:tcPr>
            <w:tcW w:w="10250" w:type="dxa"/>
          </w:tcPr>
          <w:p w14:paraId="06293EAB" w14:textId="77777777" w:rsidR="00C178BF" w:rsidRPr="00B8185A" w:rsidRDefault="00C178BF" w:rsidP="00372B46">
            <w:pPr>
              <w:spacing w:line="360" w:lineRule="auto"/>
              <w:rPr>
                <w:sz w:val="22"/>
                <w:szCs w:val="22"/>
              </w:rPr>
            </w:pPr>
            <w:r w:rsidRPr="00B8185A">
              <w:rPr>
                <w:sz w:val="22"/>
                <w:szCs w:val="22"/>
              </w:rPr>
              <w:t>Reason for differences</w:t>
            </w:r>
          </w:p>
        </w:tc>
        <w:tc>
          <w:tcPr>
            <w:tcW w:w="2005" w:type="dxa"/>
            <w:vAlign w:val="center"/>
          </w:tcPr>
          <w:p w14:paraId="7755E159" w14:textId="77777777" w:rsidR="00C178BF" w:rsidRPr="00B8185A" w:rsidRDefault="00C178BF" w:rsidP="00372B46">
            <w:pPr>
              <w:spacing w:line="360" w:lineRule="auto"/>
              <w:jc w:val="center"/>
              <w:rPr>
                <w:sz w:val="22"/>
                <w:szCs w:val="22"/>
              </w:rPr>
            </w:pPr>
            <w:r w:rsidRPr="00B8185A">
              <w:rPr>
                <w:sz w:val="22"/>
                <w:szCs w:val="22"/>
              </w:rPr>
              <w:t>xx</w:t>
            </w:r>
          </w:p>
        </w:tc>
      </w:tr>
      <w:tr w:rsidR="00C178BF" w:rsidRPr="00B8185A" w14:paraId="299EF892" w14:textId="77777777" w:rsidTr="00372B46">
        <w:tc>
          <w:tcPr>
            <w:tcW w:w="695" w:type="dxa"/>
          </w:tcPr>
          <w:p w14:paraId="55812AB9" w14:textId="77777777" w:rsidR="00C178BF" w:rsidRPr="00B8185A" w:rsidRDefault="00C178BF" w:rsidP="00372B46">
            <w:pPr>
              <w:spacing w:line="360" w:lineRule="auto"/>
              <w:jc w:val="center"/>
              <w:rPr>
                <w:sz w:val="22"/>
                <w:szCs w:val="22"/>
              </w:rPr>
            </w:pPr>
            <w:r w:rsidRPr="00B8185A">
              <w:rPr>
                <w:sz w:val="22"/>
                <w:szCs w:val="22"/>
              </w:rPr>
              <w:t>3</w:t>
            </w:r>
          </w:p>
        </w:tc>
        <w:tc>
          <w:tcPr>
            <w:tcW w:w="10250" w:type="dxa"/>
          </w:tcPr>
          <w:p w14:paraId="5750E082" w14:textId="77777777" w:rsidR="00C178BF" w:rsidRPr="00B8185A" w:rsidRDefault="00C178BF" w:rsidP="00372B46">
            <w:pPr>
              <w:spacing w:line="360" w:lineRule="auto"/>
              <w:rPr>
                <w:sz w:val="22"/>
                <w:szCs w:val="22"/>
              </w:rPr>
            </w:pPr>
            <w:r w:rsidRPr="00B8185A">
              <w:rPr>
                <w:sz w:val="22"/>
                <w:szCs w:val="22"/>
              </w:rPr>
              <w:t>Reason for differences</w:t>
            </w:r>
          </w:p>
        </w:tc>
        <w:tc>
          <w:tcPr>
            <w:tcW w:w="2005" w:type="dxa"/>
            <w:vAlign w:val="center"/>
          </w:tcPr>
          <w:p w14:paraId="54C1CB3E" w14:textId="77777777" w:rsidR="00C178BF" w:rsidRPr="00B8185A" w:rsidRDefault="00C178BF" w:rsidP="00372B46">
            <w:pPr>
              <w:spacing w:line="360" w:lineRule="auto"/>
              <w:jc w:val="center"/>
              <w:rPr>
                <w:sz w:val="22"/>
                <w:szCs w:val="22"/>
              </w:rPr>
            </w:pPr>
            <w:r w:rsidRPr="00B8185A">
              <w:rPr>
                <w:sz w:val="22"/>
                <w:szCs w:val="22"/>
              </w:rPr>
              <w:t>xx</w:t>
            </w:r>
          </w:p>
        </w:tc>
      </w:tr>
      <w:tr w:rsidR="00C178BF" w:rsidRPr="00B8185A" w14:paraId="2E746E0D" w14:textId="77777777" w:rsidTr="00372B46">
        <w:tc>
          <w:tcPr>
            <w:tcW w:w="695" w:type="dxa"/>
          </w:tcPr>
          <w:p w14:paraId="52B2B3DB" w14:textId="77777777" w:rsidR="00C178BF" w:rsidRPr="00B8185A" w:rsidRDefault="00C178BF" w:rsidP="00372B46">
            <w:pPr>
              <w:spacing w:line="360" w:lineRule="auto"/>
              <w:jc w:val="center"/>
              <w:rPr>
                <w:sz w:val="22"/>
                <w:szCs w:val="22"/>
              </w:rPr>
            </w:pPr>
            <w:r w:rsidRPr="00B8185A">
              <w:rPr>
                <w:sz w:val="22"/>
                <w:szCs w:val="22"/>
              </w:rPr>
              <w:t>4</w:t>
            </w:r>
          </w:p>
        </w:tc>
        <w:tc>
          <w:tcPr>
            <w:tcW w:w="10250" w:type="dxa"/>
          </w:tcPr>
          <w:p w14:paraId="2CAAC8F4" w14:textId="77777777" w:rsidR="00C178BF" w:rsidRPr="00B8185A" w:rsidRDefault="00C178BF" w:rsidP="00372B46">
            <w:pPr>
              <w:spacing w:line="360" w:lineRule="auto"/>
              <w:rPr>
                <w:sz w:val="22"/>
                <w:szCs w:val="22"/>
              </w:rPr>
            </w:pPr>
            <w:r w:rsidRPr="00B8185A">
              <w:rPr>
                <w:sz w:val="22"/>
                <w:szCs w:val="22"/>
              </w:rPr>
              <w:t>Reason for differences</w:t>
            </w:r>
          </w:p>
        </w:tc>
        <w:tc>
          <w:tcPr>
            <w:tcW w:w="2005" w:type="dxa"/>
            <w:vAlign w:val="center"/>
          </w:tcPr>
          <w:p w14:paraId="2EEBFDCD" w14:textId="77777777" w:rsidR="00C178BF" w:rsidRPr="00B8185A" w:rsidRDefault="00C178BF" w:rsidP="00372B46">
            <w:pPr>
              <w:spacing w:line="360" w:lineRule="auto"/>
              <w:jc w:val="center"/>
              <w:rPr>
                <w:sz w:val="22"/>
                <w:szCs w:val="22"/>
              </w:rPr>
            </w:pPr>
            <w:r w:rsidRPr="00B8185A">
              <w:rPr>
                <w:sz w:val="22"/>
                <w:szCs w:val="22"/>
              </w:rPr>
              <w:t>xx</w:t>
            </w:r>
          </w:p>
        </w:tc>
      </w:tr>
      <w:tr w:rsidR="00C178BF" w:rsidRPr="00B8185A" w14:paraId="67D542B2" w14:textId="77777777" w:rsidTr="00372B46">
        <w:tc>
          <w:tcPr>
            <w:tcW w:w="695" w:type="dxa"/>
          </w:tcPr>
          <w:p w14:paraId="43AEB4A0" w14:textId="77777777" w:rsidR="00C178BF" w:rsidRPr="00B8185A" w:rsidRDefault="00C178BF" w:rsidP="00372B46">
            <w:pPr>
              <w:spacing w:line="360" w:lineRule="auto"/>
              <w:jc w:val="center"/>
              <w:rPr>
                <w:sz w:val="22"/>
                <w:szCs w:val="22"/>
              </w:rPr>
            </w:pPr>
          </w:p>
        </w:tc>
        <w:tc>
          <w:tcPr>
            <w:tcW w:w="10250" w:type="dxa"/>
            <w:vAlign w:val="center"/>
          </w:tcPr>
          <w:p w14:paraId="2054380B" w14:textId="77777777" w:rsidR="00C178BF" w:rsidRPr="00B8185A" w:rsidRDefault="00C178BF" w:rsidP="00372B46">
            <w:pPr>
              <w:spacing w:line="360" w:lineRule="auto"/>
              <w:rPr>
                <w:sz w:val="22"/>
                <w:szCs w:val="22"/>
              </w:rPr>
            </w:pPr>
            <w:r w:rsidRPr="00B8185A">
              <w:rPr>
                <w:sz w:val="22"/>
                <w:szCs w:val="22"/>
              </w:rPr>
              <w:t>Closing Cash and Cash Equivalent as per the statement of Cash flows</w:t>
            </w:r>
          </w:p>
        </w:tc>
        <w:tc>
          <w:tcPr>
            <w:tcW w:w="2005" w:type="dxa"/>
            <w:vAlign w:val="center"/>
          </w:tcPr>
          <w:p w14:paraId="59F6B046" w14:textId="77777777" w:rsidR="00C178BF" w:rsidRPr="00B8185A" w:rsidRDefault="00C178BF" w:rsidP="00372B46">
            <w:pPr>
              <w:spacing w:line="360" w:lineRule="auto"/>
              <w:jc w:val="center"/>
              <w:rPr>
                <w:sz w:val="22"/>
                <w:szCs w:val="22"/>
              </w:rPr>
            </w:pPr>
            <w:r w:rsidRPr="00B8185A">
              <w:rPr>
                <w:sz w:val="22"/>
                <w:szCs w:val="22"/>
              </w:rPr>
              <w:t>xxx</w:t>
            </w:r>
          </w:p>
        </w:tc>
      </w:tr>
    </w:tbl>
    <w:p w14:paraId="259EBE87" w14:textId="77777777" w:rsidR="00C178BF" w:rsidRDefault="00C178BF" w:rsidP="00FD7288">
      <w:pPr>
        <w:spacing w:line="360" w:lineRule="auto"/>
        <w:jc w:val="both"/>
        <w:rPr>
          <w:b/>
          <w:bCs/>
          <w:color w:val="000000" w:themeColor="text1"/>
        </w:rPr>
      </w:pPr>
    </w:p>
    <w:p w14:paraId="5C7EA87F" w14:textId="77777777" w:rsidR="00C178BF" w:rsidRPr="0006680D" w:rsidRDefault="00C178BF" w:rsidP="00FD7288">
      <w:pPr>
        <w:spacing w:line="360" w:lineRule="auto"/>
        <w:jc w:val="both"/>
        <w:rPr>
          <w:b/>
          <w:bCs/>
          <w:color w:val="000000" w:themeColor="text1"/>
        </w:rPr>
      </w:pPr>
    </w:p>
    <w:p w14:paraId="1AC15B36" w14:textId="77777777" w:rsidR="002C2EB7" w:rsidRPr="0006680D" w:rsidRDefault="002C2EB7" w:rsidP="00B2787A">
      <w:pPr>
        <w:spacing w:line="360" w:lineRule="auto"/>
        <w:jc w:val="both"/>
        <w:rPr>
          <w:color w:val="000000" w:themeColor="text1"/>
        </w:rPr>
        <w:sectPr w:rsidR="002C2EB7" w:rsidRPr="0006680D" w:rsidSect="00040938">
          <w:pgSz w:w="15840" w:h="12240" w:orient="landscape" w:code="1"/>
          <w:pgMar w:top="864" w:right="1152" w:bottom="720" w:left="1440" w:header="289" w:footer="142" w:gutter="0"/>
          <w:cols w:space="720"/>
          <w:titlePg/>
          <w:docGrid w:linePitch="326"/>
        </w:sectPr>
      </w:pPr>
    </w:p>
    <w:p w14:paraId="1E1D22F5" w14:textId="77777777" w:rsidR="0034632E" w:rsidRPr="0006680D" w:rsidRDefault="0034632E" w:rsidP="00650C14">
      <w:pPr>
        <w:pStyle w:val="Heading1"/>
        <w:numPr>
          <w:ilvl w:val="0"/>
          <w:numId w:val="0"/>
        </w:numPr>
        <w:spacing w:line="360" w:lineRule="auto"/>
        <w:jc w:val="both"/>
        <w:rPr>
          <w:color w:val="000000" w:themeColor="text1"/>
        </w:rPr>
      </w:pPr>
    </w:p>
    <w:p w14:paraId="6A7E5902" w14:textId="3FB23668" w:rsidR="00E44E41" w:rsidRPr="0006680D" w:rsidRDefault="00555203" w:rsidP="00D26DF1">
      <w:pPr>
        <w:pStyle w:val="Heading1"/>
        <w:numPr>
          <w:ilvl w:val="0"/>
          <w:numId w:val="21"/>
        </w:numPr>
        <w:tabs>
          <w:tab w:val="left" w:pos="450"/>
        </w:tabs>
        <w:spacing w:line="360" w:lineRule="auto"/>
        <w:ind w:left="450"/>
        <w:jc w:val="both"/>
        <w:rPr>
          <w:color w:val="000000" w:themeColor="text1"/>
        </w:rPr>
      </w:pPr>
      <w:bookmarkStart w:id="38" w:name="_Toc138945738"/>
      <w:bookmarkStart w:id="39" w:name="_Toc233525431"/>
      <w:r w:rsidRPr="0006680D">
        <w:rPr>
          <w:color w:val="000000" w:themeColor="text1"/>
        </w:rPr>
        <w:t xml:space="preserve">Notes </w:t>
      </w:r>
      <w:r w:rsidR="00D0389E" w:rsidRPr="0006680D">
        <w:rPr>
          <w:color w:val="000000" w:themeColor="text1"/>
        </w:rPr>
        <w:t>to</w:t>
      </w:r>
      <w:r w:rsidR="003B0770" w:rsidRPr="0006680D">
        <w:rPr>
          <w:color w:val="000000" w:themeColor="text1"/>
        </w:rPr>
        <w:t xml:space="preserve"> t</w:t>
      </w:r>
      <w:r w:rsidRPr="0006680D">
        <w:rPr>
          <w:color w:val="000000" w:themeColor="text1"/>
        </w:rPr>
        <w:t>he Financial</w:t>
      </w:r>
      <w:r w:rsidR="003B0770" w:rsidRPr="0006680D">
        <w:rPr>
          <w:color w:val="000000" w:themeColor="text1"/>
        </w:rPr>
        <w:t xml:space="preserve"> </w:t>
      </w:r>
      <w:r w:rsidRPr="0006680D">
        <w:rPr>
          <w:color w:val="000000" w:themeColor="text1"/>
        </w:rPr>
        <w:t>Statements</w:t>
      </w:r>
      <w:bookmarkEnd w:id="38"/>
      <w:bookmarkEnd w:id="39"/>
    </w:p>
    <w:p w14:paraId="5FC588BE" w14:textId="77777777" w:rsidR="008316CD" w:rsidRPr="0006680D" w:rsidRDefault="008316CD" w:rsidP="008316CD">
      <w:pPr>
        <w:rPr>
          <w:color w:val="000000" w:themeColor="text1"/>
        </w:rPr>
      </w:pPr>
    </w:p>
    <w:p w14:paraId="0C299CD6" w14:textId="3CC7B0AF" w:rsidR="00AE125A" w:rsidRPr="0006680D" w:rsidRDefault="00650C14" w:rsidP="00FF1B9B">
      <w:pPr>
        <w:pStyle w:val="ListParagraph"/>
        <w:numPr>
          <w:ilvl w:val="0"/>
          <w:numId w:val="24"/>
        </w:numPr>
        <w:ind w:left="426" w:hanging="426"/>
        <w:rPr>
          <w:rFonts w:eastAsia="Arial"/>
          <w:b/>
          <w:bCs/>
          <w:color w:val="000000" w:themeColor="text1"/>
        </w:rPr>
      </w:pPr>
      <w:r w:rsidRPr="0006680D">
        <w:rPr>
          <w:rFonts w:eastAsia="Arial"/>
          <w:b/>
          <w:bCs/>
          <w:color w:val="000000" w:themeColor="text1"/>
        </w:rPr>
        <w:t>General Information</w:t>
      </w:r>
    </w:p>
    <w:p w14:paraId="7F2072CB" w14:textId="77777777" w:rsidR="00650C14" w:rsidRPr="0006680D" w:rsidRDefault="00650C14" w:rsidP="00650C14">
      <w:pPr>
        <w:ind w:firstLine="567"/>
        <w:rPr>
          <w:rFonts w:eastAsia="Arial"/>
          <w:b/>
          <w:bCs/>
          <w:color w:val="000000" w:themeColor="text1"/>
        </w:rPr>
      </w:pPr>
    </w:p>
    <w:p w14:paraId="337281EE" w14:textId="6B4DFAC9" w:rsidR="00AE125A" w:rsidRPr="0006680D" w:rsidRDefault="00AE125A" w:rsidP="005D1A05">
      <w:pPr>
        <w:pStyle w:val="ListParagraph"/>
        <w:spacing w:line="360" w:lineRule="auto"/>
        <w:ind w:left="426" w:right="-20"/>
        <w:jc w:val="both"/>
        <w:rPr>
          <w:rFonts w:eastAsia="Arial"/>
          <w:color w:val="000000" w:themeColor="text1"/>
        </w:rPr>
      </w:pPr>
      <w:r w:rsidRPr="0006680D">
        <w:rPr>
          <w:rFonts w:eastAsia="Arial"/>
          <w:color w:val="000000" w:themeColor="text1"/>
        </w:rPr>
        <w:t xml:space="preserve">xxx </w:t>
      </w:r>
      <w:r w:rsidR="00E80625" w:rsidRPr="0006680D">
        <w:rPr>
          <w:rFonts w:eastAsia="Arial"/>
          <w:color w:val="000000" w:themeColor="text1"/>
        </w:rPr>
        <w:t>Entity</w:t>
      </w:r>
      <w:r w:rsidRPr="0006680D">
        <w:rPr>
          <w:rFonts w:eastAsia="Arial"/>
          <w:color w:val="000000" w:themeColor="text1"/>
        </w:rPr>
        <w:t xml:space="preserve"> is established by and derives its authority </w:t>
      </w:r>
      <w:r w:rsidR="003812DD" w:rsidRPr="0006680D">
        <w:rPr>
          <w:rFonts w:eastAsia="Arial"/>
          <w:color w:val="000000" w:themeColor="text1"/>
        </w:rPr>
        <w:t xml:space="preserve">from xxx Act. The </w:t>
      </w:r>
      <w:r w:rsidR="00E80625" w:rsidRPr="0006680D">
        <w:rPr>
          <w:rFonts w:eastAsia="Arial"/>
          <w:color w:val="000000" w:themeColor="text1"/>
        </w:rPr>
        <w:t>Entity</w:t>
      </w:r>
      <w:r w:rsidR="003812DD" w:rsidRPr="0006680D">
        <w:rPr>
          <w:rFonts w:eastAsia="Arial"/>
          <w:color w:val="000000" w:themeColor="text1"/>
        </w:rPr>
        <w:t xml:space="preserve"> is</w:t>
      </w:r>
      <w:r w:rsidRPr="0006680D">
        <w:rPr>
          <w:rFonts w:eastAsia="Arial"/>
          <w:color w:val="000000" w:themeColor="text1"/>
        </w:rPr>
        <w:t xml:space="preserve"> wholly owned by the </w:t>
      </w:r>
      <w:r w:rsidR="00AE7E9E" w:rsidRPr="0006680D">
        <w:rPr>
          <w:rFonts w:eastAsia="Arial"/>
          <w:color w:val="000000" w:themeColor="text1"/>
        </w:rPr>
        <w:t xml:space="preserve">County </w:t>
      </w:r>
      <w:r w:rsidRPr="0006680D">
        <w:rPr>
          <w:rFonts w:eastAsia="Arial"/>
          <w:color w:val="000000" w:themeColor="text1"/>
        </w:rPr>
        <w:t xml:space="preserve">Government of </w:t>
      </w:r>
      <w:r w:rsidR="00AE7E9E" w:rsidRPr="0006680D">
        <w:rPr>
          <w:rFonts w:eastAsia="Arial"/>
          <w:color w:val="000000" w:themeColor="text1"/>
        </w:rPr>
        <w:t>XXX</w:t>
      </w:r>
      <w:r w:rsidRPr="0006680D">
        <w:rPr>
          <w:rFonts w:eastAsia="Arial"/>
          <w:color w:val="000000" w:themeColor="text1"/>
        </w:rPr>
        <w:t xml:space="preserve"> and is domiciled in Kenya. The </w:t>
      </w:r>
      <w:r w:rsidR="00E80625" w:rsidRPr="0006680D">
        <w:rPr>
          <w:rFonts w:eastAsia="Arial"/>
          <w:color w:val="000000" w:themeColor="text1"/>
        </w:rPr>
        <w:t>Entity</w:t>
      </w:r>
      <w:r w:rsidRPr="0006680D">
        <w:rPr>
          <w:rFonts w:eastAsia="Arial"/>
          <w:color w:val="000000" w:themeColor="text1"/>
        </w:rPr>
        <w:t>’s principal activity is xxx</w:t>
      </w:r>
      <w:r w:rsidR="00D83352" w:rsidRPr="0006680D">
        <w:rPr>
          <w:rFonts w:eastAsia="Arial"/>
          <w:color w:val="000000" w:themeColor="text1"/>
        </w:rPr>
        <w:t>.</w:t>
      </w:r>
    </w:p>
    <w:p w14:paraId="4AEF462D" w14:textId="77777777" w:rsidR="00AE125A" w:rsidRPr="0006680D" w:rsidRDefault="00AE125A" w:rsidP="00B2787A">
      <w:pPr>
        <w:pStyle w:val="ListParagraph"/>
        <w:spacing w:line="360" w:lineRule="auto"/>
        <w:ind w:left="575" w:right="-20"/>
        <w:jc w:val="both"/>
        <w:rPr>
          <w:rFonts w:eastAsia="Arial"/>
          <w:color w:val="000000" w:themeColor="text1"/>
        </w:rPr>
      </w:pPr>
    </w:p>
    <w:p w14:paraId="107F0EEA" w14:textId="20681EB3" w:rsidR="00B41D59" w:rsidRPr="0006680D" w:rsidRDefault="00650C14" w:rsidP="00FF1B9B">
      <w:pPr>
        <w:pStyle w:val="ListParagraph"/>
        <w:numPr>
          <w:ilvl w:val="0"/>
          <w:numId w:val="24"/>
        </w:numPr>
        <w:ind w:left="426" w:hanging="426"/>
        <w:rPr>
          <w:rFonts w:eastAsia="Arial"/>
          <w:b/>
          <w:bCs/>
          <w:color w:val="000000" w:themeColor="text1"/>
        </w:rPr>
      </w:pPr>
      <w:r w:rsidRPr="0006680D">
        <w:rPr>
          <w:rFonts w:eastAsia="Arial"/>
          <w:b/>
          <w:bCs/>
          <w:color w:val="000000" w:themeColor="text1"/>
        </w:rPr>
        <w:t xml:space="preserve">Statement of Compliance and Basis </w:t>
      </w:r>
      <w:r w:rsidR="00835DAC" w:rsidRPr="0006680D">
        <w:rPr>
          <w:rFonts w:eastAsia="Arial"/>
          <w:b/>
          <w:bCs/>
          <w:color w:val="000000" w:themeColor="text1"/>
        </w:rPr>
        <w:t>o</w:t>
      </w:r>
      <w:r w:rsidRPr="0006680D">
        <w:rPr>
          <w:rFonts w:eastAsia="Arial"/>
          <w:b/>
          <w:bCs/>
          <w:color w:val="000000" w:themeColor="text1"/>
        </w:rPr>
        <w:t xml:space="preserve">f Preparation </w:t>
      </w:r>
    </w:p>
    <w:p w14:paraId="69363675" w14:textId="77777777" w:rsidR="00A075C5" w:rsidRPr="00A075C5" w:rsidRDefault="00A075C5" w:rsidP="00A075C5">
      <w:pPr>
        <w:pStyle w:val="Header"/>
        <w:tabs>
          <w:tab w:val="decimal" w:pos="7920"/>
        </w:tabs>
        <w:spacing w:line="276" w:lineRule="auto"/>
        <w:ind w:left="426"/>
        <w:jc w:val="both"/>
        <w:rPr>
          <w:color w:val="000000" w:themeColor="text1"/>
        </w:rPr>
      </w:pPr>
      <w:r w:rsidRPr="00A075C5">
        <w:rPr>
          <w:color w:val="000000" w:themeColor="text1"/>
        </w:rPr>
        <w:t>The financial statements have been prepared on a historical cost basis except for the measurement at re-valued amounts of certain items of property, plant and equipment, marketable securities and financial instruments at fair value, impaired assets at their estimated recoverable amounts and actuarially determined liabilities at their present value. The financial statements have been prepared and presented in Kenya Shillings, the Entity's functional and reporting currency</w:t>
      </w:r>
      <w:r w:rsidRPr="00A075C5">
        <w:rPr>
          <w:i/>
          <w:color w:val="000000" w:themeColor="text1"/>
        </w:rPr>
        <w:t>.</w:t>
      </w:r>
      <w:r w:rsidRPr="00A075C5">
        <w:rPr>
          <w:i/>
          <w:iCs/>
          <w:color w:val="000000" w:themeColor="text1"/>
        </w:rPr>
        <w:t xml:space="preserve"> </w:t>
      </w:r>
      <w:r w:rsidRPr="00A075C5">
        <w:rPr>
          <w:i/>
          <w:color w:val="000000" w:themeColor="text1"/>
        </w:rPr>
        <w:t>The</w:t>
      </w:r>
      <w:r w:rsidRPr="00A075C5">
        <w:rPr>
          <w:color w:val="000000" w:themeColor="text1"/>
        </w:rPr>
        <w:t xml:space="preserve"> financial statements have been prepared in accordance with the PFM Act, the State Corporations Act </w:t>
      </w:r>
      <w:r w:rsidRPr="00A075C5">
        <w:rPr>
          <w:i/>
          <w:color w:val="000000" w:themeColor="text1"/>
        </w:rPr>
        <w:t>(include any other applicable legislation),</w:t>
      </w:r>
      <w:r w:rsidRPr="00A075C5">
        <w:rPr>
          <w:color w:val="000000" w:themeColor="text1"/>
        </w:rPr>
        <w:t xml:space="preserve"> and International Public Sector Accounting Standards (IPSAS). The adopted accounting policies have been consistently applied to all years presented.</w:t>
      </w:r>
    </w:p>
    <w:p w14:paraId="5FD413AC" w14:textId="77777777" w:rsidR="00A075C5" w:rsidRPr="00A075C5" w:rsidRDefault="00A075C5" w:rsidP="00A075C5">
      <w:pPr>
        <w:pStyle w:val="Header"/>
        <w:tabs>
          <w:tab w:val="left" w:pos="426"/>
          <w:tab w:val="decimal" w:pos="7920"/>
        </w:tabs>
        <w:spacing w:line="276" w:lineRule="auto"/>
        <w:ind w:left="426"/>
        <w:jc w:val="both"/>
        <w:rPr>
          <w:color w:val="000000" w:themeColor="text1"/>
          <w:highlight w:val="yellow"/>
        </w:rPr>
      </w:pPr>
    </w:p>
    <w:p w14:paraId="6603A046" w14:textId="77777777" w:rsidR="00A075C5" w:rsidRPr="00A075C5" w:rsidRDefault="00A075C5" w:rsidP="00A075C5">
      <w:pPr>
        <w:pStyle w:val="ListParagraph"/>
        <w:numPr>
          <w:ilvl w:val="0"/>
          <w:numId w:val="49"/>
        </w:numPr>
        <w:spacing w:line="276" w:lineRule="auto"/>
        <w:ind w:right="-20"/>
        <w:jc w:val="both"/>
        <w:rPr>
          <w:rFonts w:eastAsia="Arial"/>
          <w:b/>
          <w:bCs/>
          <w:color w:val="000000" w:themeColor="text1"/>
        </w:rPr>
      </w:pPr>
      <w:r w:rsidRPr="00A075C5">
        <w:rPr>
          <w:rFonts w:eastAsia="Arial"/>
          <w:b/>
          <w:bCs/>
          <w:color w:val="000000" w:themeColor="text1"/>
        </w:rPr>
        <w:t>Basis of measurement</w:t>
      </w:r>
    </w:p>
    <w:p w14:paraId="342881C2" w14:textId="77777777" w:rsidR="00A075C5" w:rsidRPr="00A075C5" w:rsidRDefault="00A075C5" w:rsidP="00A075C5">
      <w:pPr>
        <w:spacing w:after="160" w:line="276" w:lineRule="auto"/>
        <w:ind w:left="720"/>
        <w:jc w:val="both"/>
        <w:rPr>
          <w:color w:val="000000" w:themeColor="text1"/>
        </w:rPr>
      </w:pPr>
      <w:r w:rsidRPr="00A075C5">
        <w:rPr>
          <w:color w:val="000000" w:themeColor="text1"/>
        </w:rPr>
        <w:t>Under the historical cost basis, assets are recorded at the amount of cash or cash equivalents paid, or the fair value of the consideration given to acquire them at the time of acquisition, plus directly attributable transaction costs. Liabilities are recorded at the amount of consideration received to assume the obligation, less transaction costs incurred when the liability was assumed.</w:t>
      </w:r>
    </w:p>
    <w:p w14:paraId="1106D1A3" w14:textId="77777777" w:rsidR="00A075C5" w:rsidRPr="00A075C5" w:rsidRDefault="00A075C5" w:rsidP="00A075C5">
      <w:pPr>
        <w:spacing w:after="160" w:line="276" w:lineRule="auto"/>
        <w:ind w:left="720"/>
        <w:jc w:val="both"/>
        <w:rPr>
          <w:color w:val="000000" w:themeColor="text1"/>
        </w:rPr>
      </w:pPr>
      <w:r w:rsidRPr="00A075C5">
        <w:rPr>
          <w:color w:val="000000" w:themeColor="text1"/>
        </w:rPr>
        <w:t>For those assets and liabilities measured at fair value, fair value is the price that would be received to sell an asset or paid to transfer a liability in an orderly transaction between market participants at the measurement date. When measuring the fair value of an asset or a liability, the Entity uses market-to-observable data to the extent possible. If the fair value of an asset or a liability is not directly observable, it is estimated by the Entity using valuation techniques that maximize the use of relevant observable inputs and minimize the use of unobservable inputs (e.g., by use of the market comparable approach that reflects recent transaction prices for similar items, or discounted cash flow analysis). Inputs used are consistent with the characteristics of the asset or liability that market participants would take into account.</w:t>
      </w:r>
    </w:p>
    <w:p w14:paraId="4DA50BBE" w14:textId="77777777" w:rsidR="00A075C5" w:rsidRPr="00A075C5" w:rsidRDefault="00A075C5" w:rsidP="00A075C5">
      <w:pPr>
        <w:spacing w:after="120" w:line="276" w:lineRule="auto"/>
        <w:ind w:left="720"/>
        <w:jc w:val="both"/>
        <w:rPr>
          <w:color w:val="000000" w:themeColor="text1"/>
        </w:rPr>
      </w:pPr>
      <w:r w:rsidRPr="00A075C5">
        <w:rPr>
          <w:color w:val="000000" w:themeColor="text1"/>
        </w:rPr>
        <w:t>Fair values are categorized into three levels in a fair value hierarchy based on the degree to which the inputs to the measurement are observable and the significance of the inputs to the fair value measurement in its entirety:</w:t>
      </w:r>
    </w:p>
    <w:p w14:paraId="4FC05456" w14:textId="77777777" w:rsidR="00A075C5" w:rsidRPr="00A075C5" w:rsidRDefault="00A075C5" w:rsidP="00A075C5">
      <w:pPr>
        <w:pStyle w:val="ListParagraph"/>
        <w:numPr>
          <w:ilvl w:val="0"/>
          <w:numId w:val="50"/>
        </w:numPr>
        <w:autoSpaceDE/>
        <w:autoSpaceDN/>
        <w:spacing w:line="276" w:lineRule="auto"/>
        <w:ind w:left="1440"/>
        <w:jc w:val="both"/>
        <w:rPr>
          <w:color w:val="000000" w:themeColor="text1"/>
        </w:rPr>
      </w:pPr>
      <w:r w:rsidRPr="00A075C5">
        <w:rPr>
          <w:b/>
          <w:bCs/>
          <w:color w:val="000000" w:themeColor="text1"/>
        </w:rPr>
        <w:lastRenderedPageBreak/>
        <w:t xml:space="preserve">Level 1 </w:t>
      </w:r>
      <w:r w:rsidRPr="00A075C5">
        <w:rPr>
          <w:color w:val="000000" w:themeColor="text1"/>
        </w:rPr>
        <w:t>fair value measurements are those derived from quoted prices (unadjusted) in active markets for identical assets or liabilities that the Entity can access at the measurement date.</w:t>
      </w:r>
    </w:p>
    <w:p w14:paraId="207038B1" w14:textId="77777777" w:rsidR="00A075C5" w:rsidRPr="00A075C5" w:rsidRDefault="00A075C5" w:rsidP="00A075C5">
      <w:pPr>
        <w:pStyle w:val="ListParagraph"/>
        <w:numPr>
          <w:ilvl w:val="0"/>
          <w:numId w:val="50"/>
        </w:numPr>
        <w:autoSpaceDE/>
        <w:autoSpaceDN/>
        <w:spacing w:line="276" w:lineRule="auto"/>
        <w:ind w:left="1440"/>
        <w:jc w:val="both"/>
        <w:rPr>
          <w:color w:val="000000" w:themeColor="text1"/>
        </w:rPr>
      </w:pPr>
      <w:r w:rsidRPr="00A075C5">
        <w:rPr>
          <w:b/>
          <w:bCs/>
          <w:color w:val="000000" w:themeColor="text1"/>
        </w:rPr>
        <w:t xml:space="preserve">Level 2 </w:t>
      </w:r>
      <w:r w:rsidRPr="00A075C5">
        <w:rPr>
          <w:color w:val="000000" w:themeColor="text1"/>
        </w:rPr>
        <w:t>fair value measurements are those derived from inputs other than quoted prices included within Level 1 that are observable for the asset or liability, either directly (i.e., as prices) or indirectly (i.e., derived from prices).</w:t>
      </w:r>
    </w:p>
    <w:p w14:paraId="0C3BA2CA" w14:textId="77777777" w:rsidR="00A075C5" w:rsidRPr="00A075C5" w:rsidRDefault="00A075C5" w:rsidP="00A075C5">
      <w:pPr>
        <w:pStyle w:val="ListParagraph"/>
        <w:numPr>
          <w:ilvl w:val="0"/>
          <w:numId w:val="50"/>
        </w:numPr>
        <w:autoSpaceDE/>
        <w:autoSpaceDN/>
        <w:spacing w:line="276" w:lineRule="auto"/>
        <w:ind w:left="1440"/>
        <w:jc w:val="both"/>
        <w:rPr>
          <w:color w:val="000000" w:themeColor="text1"/>
        </w:rPr>
      </w:pPr>
      <w:r w:rsidRPr="00A075C5">
        <w:rPr>
          <w:b/>
          <w:bCs/>
          <w:color w:val="000000" w:themeColor="text1"/>
        </w:rPr>
        <w:t xml:space="preserve">Level 3 </w:t>
      </w:r>
      <w:r w:rsidRPr="00A075C5">
        <w:rPr>
          <w:color w:val="000000" w:themeColor="text1"/>
        </w:rPr>
        <w:t>fair value measurements are those derived from valuation techniques that include inputs for the asset or liability that are not based on observable market data (unobservable inputs).</w:t>
      </w:r>
    </w:p>
    <w:p w14:paraId="66E0D39B" w14:textId="77777777" w:rsidR="00A075C5" w:rsidRPr="00A075C5" w:rsidRDefault="00A075C5" w:rsidP="00A075C5">
      <w:pPr>
        <w:pStyle w:val="ListParagraph"/>
        <w:numPr>
          <w:ilvl w:val="0"/>
          <w:numId w:val="50"/>
        </w:numPr>
        <w:autoSpaceDE/>
        <w:autoSpaceDN/>
        <w:spacing w:after="200" w:line="276" w:lineRule="auto"/>
        <w:ind w:left="1440"/>
        <w:jc w:val="both"/>
        <w:rPr>
          <w:color w:val="000000" w:themeColor="text1"/>
        </w:rPr>
      </w:pPr>
      <w:r w:rsidRPr="00A075C5">
        <w:rPr>
          <w:color w:val="000000" w:themeColor="text1"/>
        </w:rPr>
        <w:t>The Entity’s accounting policy is to recognize transfers between levels of the fair value hierarchy at the end of the reporting period during which the change occurred. This policy is consistently applied to transfers into and out of each level.</w:t>
      </w:r>
    </w:p>
    <w:p w14:paraId="5A22D24D" w14:textId="77777777" w:rsidR="00A075C5" w:rsidRPr="00A075C5" w:rsidRDefault="00A075C5" w:rsidP="00A075C5">
      <w:pPr>
        <w:pStyle w:val="Header"/>
        <w:tabs>
          <w:tab w:val="left" w:pos="426"/>
          <w:tab w:val="decimal" w:pos="7920"/>
        </w:tabs>
        <w:spacing w:line="276" w:lineRule="auto"/>
        <w:ind w:left="426"/>
        <w:jc w:val="both"/>
        <w:rPr>
          <w:color w:val="000000" w:themeColor="text1"/>
        </w:rPr>
      </w:pPr>
    </w:p>
    <w:p w14:paraId="04EAAA85" w14:textId="77777777" w:rsidR="00A075C5" w:rsidRPr="00A075C5" w:rsidRDefault="00A075C5" w:rsidP="00A075C5">
      <w:pPr>
        <w:pStyle w:val="ListParagraph"/>
        <w:numPr>
          <w:ilvl w:val="0"/>
          <w:numId w:val="49"/>
        </w:numPr>
        <w:spacing w:line="276" w:lineRule="auto"/>
        <w:ind w:right="-20"/>
        <w:jc w:val="both"/>
        <w:rPr>
          <w:b/>
          <w:bCs/>
          <w:color w:val="000000" w:themeColor="text1"/>
        </w:rPr>
      </w:pPr>
      <w:r w:rsidRPr="00A075C5">
        <w:rPr>
          <w:b/>
          <w:bCs/>
          <w:color w:val="000000" w:themeColor="text1"/>
        </w:rPr>
        <w:t>Use of Estimates</w:t>
      </w:r>
    </w:p>
    <w:p w14:paraId="399C5BED" w14:textId="77777777" w:rsidR="00A075C5" w:rsidRPr="00A075C5" w:rsidRDefault="00A075C5" w:rsidP="00A075C5">
      <w:pPr>
        <w:spacing w:after="160" w:line="276" w:lineRule="auto"/>
        <w:ind w:left="786"/>
        <w:jc w:val="both"/>
        <w:rPr>
          <w:color w:val="000000" w:themeColor="text1"/>
        </w:rPr>
      </w:pPr>
      <w:bookmarkStart w:id="40" w:name="OLE_LINK2"/>
      <w:r w:rsidRPr="00A075C5">
        <w:rPr>
          <w:color w:val="000000" w:themeColor="text1"/>
        </w:rPr>
        <w:t>The preparation of financial statements in conformity with International Public Sector Accounting Standards (IPSAS) allows the use of estimates and assumptions. It also requires management to exercise judgment in the process of applying the Entity’s accounting policies. The areas involving a higher degree of judgment or complexity, or where assumptions and estimates are significant to the financial statements, are disclosed in Note 5 of these financial statements.</w:t>
      </w:r>
    </w:p>
    <w:bookmarkEnd w:id="40"/>
    <w:p w14:paraId="206E8707" w14:textId="77777777" w:rsidR="00D83352" w:rsidRPr="0006680D" w:rsidRDefault="00D83352" w:rsidP="00D83352">
      <w:pPr>
        <w:pStyle w:val="ListParagraph"/>
        <w:ind w:left="426"/>
        <w:rPr>
          <w:rFonts w:eastAsia="Arial"/>
          <w:b/>
          <w:bCs/>
          <w:color w:val="000000" w:themeColor="text1"/>
        </w:rPr>
      </w:pPr>
    </w:p>
    <w:p w14:paraId="13700D09" w14:textId="1E00C2E2" w:rsidR="00804444" w:rsidRDefault="00650C14" w:rsidP="00FF1B9B">
      <w:pPr>
        <w:pStyle w:val="ListParagraph"/>
        <w:numPr>
          <w:ilvl w:val="0"/>
          <w:numId w:val="24"/>
        </w:numPr>
        <w:ind w:left="426" w:hanging="426"/>
        <w:rPr>
          <w:rFonts w:eastAsia="Arial"/>
          <w:b/>
          <w:color w:val="000000" w:themeColor="text1"/>
        </w:rPr>
      </w:pPr>
      <w:r w:rsidRPr="0006680D">
        <w:rPr>
          <w:rFonts w:eastAsia="Arial"/>
          <w:b/>
          <w:color w:val="000000" w:themeColor="text1"/>
        </w:rPr>
        <w:t>Adoption of New and Revised Standards</w:t>
      </w:r>
    </w:p>
    <w:p w14:paraId="5F04A34B" w14:textId="77777777" w:rsidR="00581F45" w:rsidRPr="00581F45" w:rsidRDefault="00581F45" w:rsidP="00581F45">
      <w:pPr>
        <w:pStyle w:val="NoSpacing"/>
        <w:rPr>
          <w:rFonts w:eastAsia="Arial"/>
          <w:b/>
          <w:i/>
          <w:iCs/>
          <w:color w:val="EE0000"/>
        </w:rPr>
      </w:pPr>
      <w:r w:rsidRPr="00581F45">
        <w:rPr>
          <w:rFonts w:eastAsia="Arial"/>
          <w:i/>
          <w:iCs/>
          <w:color w:val="EE0000"/>
        </w:rPr>
        <w:t>(When an IPSAS becomes effective on 1</w:t>
      </w:r>
      <w:r w:rsidRPr="00581F45">
        <w:rPr>
          <w:rFonts w:eastAsia="Arial"/>
          <w:i/>
          <w:iCs/>
          <w:color w:val="EE0000"/>
          <w:vertAlign w:val="superscript"/>
        </w:rPr>
        <w:t>st</w:t>
      </w:r>
      <w:r w:rsidRPr="00581F45">
        <w:rPr>
          <w:rFonts w:eastAsia="Arial"/>
          <w:i/>
          <w:iCs/>
          <w:color w:val="EE0000"/>
        </w:rPr>
        <w:t xml:space="preserve"> January 20xx, it is applicable in Kenya from 1</w:t>
      </w:r>
      <w:r w:rsidRPr="00581F45">
        <w:rPr>
          <w:rFonts w:eastAsia="Arial"/>
          <w:i/>
          <w:iCs/>
          <w:color w:val="EE0000"/>
          <w:vertAlign w:val="superscript"/>
        </w:rPr>
        <w:t>st</w:t>
      </w:r>
      <w:r w:rsidRPr="00581F45">
        <w:rPr>
          <w:rFonts w:eastAsia="Arial"/>
          <w:i/>
          <w:iCs/>
          <w:color w:val="EE0000"/>
        </w:rPr>
        <w:t xml:space="preserve"> July 20xx)</w:t>
      </w:r>
      <w:r w:rsidRPr="00581F45">
        <w:rPr>
          <w:i/>
          <w:iCs/>
          <w:color w:val="EE0000"/>
          <w:lang w:eastAsia="en-GB"/>
        </w:rPr>
        <w:t>. </w:t>
      </w:r>
    </w:p>
    <w:p w14:paraId="68AD64E5" w14:textId="77777777" w:rsidR="00581F45" w:rsidRPr="0006680D" w:rsidRDefault="00581F45" w:rsidP="00581F45">
      <w:pPr>
        <w:pStyle w:val="ListParagraph"/>
        <w:ind w:left="426"/>
        <w:rPr>
          <w:rFonts w:eastAsia="Arial"/>
          <w:b/>
          <w:color w:val="000000" w:themeColor="text1"/>
        </w:rPr>
      </w:pPr>
    </w:p>
    <w:p w14:paraId="2BA7F86D" w14:textId="50825A97" w:rsidR="00234977" w:rsidRDefault="00234977" w:rsidP="00FF1B9B">
      <w:pPr>
        <w:numPr>
          <w:ilvl w:val="0"/>
          <w:numId w:val="31"/>
        </w:numPr>
        <w:autoSpaceDE/>
        <w:autoSpaceDN/>
        <w:jc w:val="both"/>
        <w:textAlignment w:val="baseline"/>
        <w:rPr>
          <w:color w:val="000000" w:themeColor="text1"/>
          <w:lang w:eastAsia="en-GB"/>
        </w:rPr>
      </w:pPr>
      <w:r w:rsidRPr="0006680D">
        <w:rPr>
          <w:b/>
          <w:bCs/>
          <w:i/>
          <w:iCs/>
          <w:color w:val="000000" w:themeColor="text1"/>
          <w:lang w:eastAsia="en-GB"/>
        </w:rPr>
        <w:t>New and amended standards and interpretations in issue effective in the year ended 30 June 202</w:t>
      </w:r>
      <w:r w:rsidR="00611E20">
        <w:rPr>
          <w:b/>
          <w:bCs/>
          <w:i/>
          <w:iCs/>
          <w:color w:val="000000" w:themeColor="text1"/>
          <w:lang w:eastAsia="en-GB"/>
        </w:rPr>
        <w:t>6</w:t>
      </w:r>
      <w:r w:rsidRPr="0006680D">
        <w:rPr>
          <w:b/>
          <w:bCs/>
          <w:color w:val="000000" w:themeColor="text1"/>
          <w:lang w:eastAsia="en-GB"/>
        </w:rPr>
        <w:t>.</w:t>
      </w:r>
      <w:r w:rsidRPr="0006680D">
        <w:rPr>
          <w:color w:val="000000" w:themeColor="text1"/>
          <w:lang w:eastAsia="en-GB"/>
        </w:rPr>
        <w:t> </w:t>
      </w:r>
    </w:p>
    <w:p w14:paraId="2B204F73" w14:textId="77777777" w:rsidR="007906C1" w:rsidRDefault="007906C1" w:rsidP="007906C1">
      <w:pPr>
        <w:autoSpaceDE/>
        <w:autoSpaceDN/>
        <w:ind w:left="786"/>
        <w:jc w:val="both"/>
        <w:textAlignment w:val="baseline"/>
        <w:rPr>
          <w:b/>
          <w:bCs/>
          <w:i/>
          <w:iCs/>
          <w:color w:val="000000" w:themeColor="text1"/>
          <w:lang w:eastAsia="en-GB"/>
        </w:rPr>
      </w:pPr>
    </w:p>
    <w:tbl>
      <w:tblPr>
        <w:tblW w:w="5096"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779"/>
        <w:gridCol w:w="7418"/>
      </w:tblGrid>
      <w:tr w:rsidR="00611E20" w:rsidRPr="00A40D96" w14:paraId="58C0205C" w14:textId="77777777" w:rsidTr="00232B6E">
        <w:trPr>
          <w:trHeight w:val="300"/>
        </w:trPr>
        <w:tc>
          <w:tcPr>
            <w:tcW w:w="967" w:type="pct"/>
            <w:tcBorders>
              <w:top w:val="single" w:sz="6" w:space="0" w:color="auto"/>
              <w:left w:val="single" w:sz="6" w:space="0" w:color="auto"/>
              <w:bottom w:val="single" w:sz="6" w:space="0" w:color="auto"/>
              <w:right w:val="single" w:sz="6" w:space="0" w:color="auto"/>
            </w:tcBorders>
            <w:shd w:val="clear" w:color="auto" w:fill="0070C0"/>
            <w:hideMark/>
          </w:tcPr>
          <w:p w14:paraId="36EA6F16" w14:textId="77777777" w:rsidR="00611E20" w:rsidRPr="00A40D96" w:rsidRDefault="00611E20" w:rsidP="00232B6E">
            <w:pPr>
              <w:spacing w:line="276" w:lineRule="auto"/>
              <w:ind w:right="-20"/>
              <w:jc w:val="both"/>
              <w:rPr>
                <w:rFonts w:eastAsia="Arial"/>
                <w:color w:val="000000" w:themeColor="text1"/>
                <w:sz w:val="22"/>
                <w:szCs w:val="22"/>
              </w:rPr>
            </w:pPr>
            <w:r w:rsidRPr="00A40D96">
              <w:rPr>
                <w:rFonts w:eastAsia="Arial"/>
                <w:b/>
                <w:bCs/>
                <w:color w:val="000000" w:themeColor="text1"/>
                <w:sz w:val="22"/>
                <w:szCs w:val="22"/>
              </w:rPr>
              <w:t>Standard</w:t>
            </w:r>
            <w:r w:rsidRPr="00A40D96">
              <w:rPr>
                <w:rFonts w:eastAsia="Arial"/>
                <w:color w:val="000000" w:themeColor="text1"/>
                <w:sz w:val="22"/>
                <w:szCs w:val="22"/>
              </w:rPr>
              <w:t> </w:t>
            </w:r>
          </w:p>
        </w:tc>
        <w:tc>
          <w:tcPr>
            <w:tcW w:w="4033" w:type="pct"/>
            <w:tcBorders>
              <w:top w:val="single" w:sz="6" w:space="0" w:color="auto"/>
              <w:left w:val="single" w:sz="6" w:space="0" w:color="auto"/>
              <w:bottom w:val="single" w:sz="6" w:space="0" w:color="auto"/>
              <w:right w:val="single" w:sz="6" w:space="0" w:color="auto"/>
            </w:tcBorders>
            <w:shd w:val="clear" w:color="auto" w:fill="0070C0"/>
            <w:hideMark/>
          </w:tcPr>
          <w:p w14:paraId="5AB47A2E"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color w:val="000000" w:themeColor="text1"/>
                <w:sz w:val="22"/>
                <w:szCs w:val="22"/>
              </w:rPr>
              <w:t>Effective date and impact:</w:t>
            </w:r>
            <w:r w:rsidRPr="00A40D96">
              <w:rPr>
                <w:rFonts w:eastAsia="Arial"/>
                <w:color w:val="000000" w:themeColor="text1"/>
                <w:sz w:val="22"/>
                <w:szCs w:val="22"/>
              </w:rPr>
              <w:t> </w:t>
            </w:r>
          </w:p>
        </w:tc>
      </w:tr>
      <w:tr w:rsidR="00611E20" w:rsidRPr="00A40D96" w14:paraId="203892C0" w14:textId="77777777" w:rsidTr="00232B6E">
        <w:trPr>
          <w:trHeight w:val="300"/>
        </w:trPr>
        <w:tc>
          <w:tcPr>
            <w:tcW w:w="967" w:type="pct"/>
            <w:tcBorders>
              <w:top w:val="single" w:sz="6" w:space="0" w:color="auto"/>
              <w:left w:val="single" w:sz="6" w:space="0" w:color="auto"/>
              <w:bottom w:val="single" w:sz="6" w:space="0" w:color="auto"/>
              <w:right w:val="single" w:sz="6" w:space="0" w:color="auto"/>
            </w:tcBorders>
            <w:hideMark/>
          </w:tcPr>
          <w:p w14:paraId="5DA6479B" w14:textId="77777777" w:rsidR="00611E20" w:rsidRPr="00A40D96" w:rsidRDefault="00611E20" w:rsidP="00232B6E">
            <w:pPr>
              <w:pStyle w:val="NoSpacing"/>
              <w:spacing w:line="276" w:lineRule="auto"/>
              <w:rPr>
                <w:rFonts w:eastAsia="Arial"/>
                <w:color w:val="000000" w:themeColor="text1"/>
                <w:sz w:val="22"/>
                <w:szCs w:val="22"/>
              </w:rPr>
            </w:pPr>
            <w:r w:rsidRPr="00A40D96">
              <w:rPr>
                <w:rFonts w:eastAsia="Arial"/>
                <w:color w:val="000000" w:themeColor="text1"/>
                <w:sz w:val="22"/>
                <w:szCs w:val="22"/>
              </w:rPr>
              <w:t>IPSAS 43:</w:t>
            </w:r>
          </w:p>
          <w:p w14:paraId="4F15EB83" w14:textId="77777777" w:rsidR="00611E20" w:rsidRPr="00A40D96" w:rsidRDefault="00611E20" w:rsidP="00232B6E">
            <w:pPr>
              <w:pStyle w:val="NoSpacing"/>
              <w:spacing w:line="276" w:lineRule="auto"/>
              <w:rPr>
                <w:rFonts w:eastAsia="Arial"/>
                <w:color w:val="000000" w:themeColor="text1"/>
                <w:sz w:val="22"/>
                <w:szCs w:val="22"/>
              </w:rPr>
            </w:pPr>
            <w:r w:rsidRPr="00A40D96">
              <w:rPr>
                <w:rFonts w:eastAsia="Arial"/>
                <w:color w:val="000000" w:themeColor="text1"/>
                <w:sz w:val="22"/>
                <w:szCs w:val="22"/>
              </w:rPr>
              <w:t>Leases </w:t>
            </w:r>
          </w:p>
        </w:tc>
        <w:tc>
          <w:tcPr>
            <w:tcW w:w="4033" w:type="pct"/>
            <w:tcBorders>
              <w:top w:val="single" w:sz="6" w:space="0" w:color="auto"/>
              <w:left w:val="single" w:sz="6" w:space="0" w:color="auto"/>
              <w:bottom w:val="single" w:sz="6" w:space="0" w:color="auto"/>
              <w:right w:val="single" w:sz="6" w:space="0" w:color="auto"/>
            </w:tcBorders>
            <w:hideMark/>
          </w:tcPr>
          <w:p w14:paraId="16F8D124"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i/>
                <w:iCs/>
                <w:color w:val="000000" w:themeColor="text1"/>
                <w:sz w:val="22"/>
                <w:szCs w:val="22"/>
              </w:rPr>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2025</w:t>
            </w:r>
            <w:r w:rsidRPr="00A40D96">
              <w:rPr>
                <w:rFonts w:eastAsia="Arial"/>
                <w:color w:val="000000" w:themeColor="text1"/>
                <w:sz w:val="22"/>
                <w:szCs w:val="22"/>
              </w:rPr>
              <w:t> </w:t>
            </w:r>
          </w:p>
          <w:p w14:paraId="627C0FAB"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t>The standard sets out the principles for the recognition, measurement, presentation, and disclosure of leases. The objective is to ensure that lessees and lessors provide relevant information in a manner that faithfully represents those transactions. This information gives a basis for users of financial statements to assess the effect that leases have on the financial position, financial performance and cashflows of an Entity. </w:t>
            </w:r>
          </w:p>
          <w:p w14:paraId="4C71F8CC"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t>The new standard requires entities to recognise, measure and present information on right of use assets and lease liabilities.  </w:t>
            </w:r>
          </w:p>
          <w:p w14:paraId="4B62969B"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i/>
                <w:iCs/>
                <w:color w:val="FF0000"/>
                <w:sz w:val="22"/>
                <w:szCs w:val="22"/>
              </w:rPr>
              <w:t>State the expected impact of the standard to the Entity if relevant</w:t>
            </w:r>
            <w:r w:rsidRPr="00A40D96">
              <w:rPr>
                <w:rFonts w:eastAsia="Arial"/>
                <w:color w:val="FF0000"/>
                <w:sz w:val="22"/>
                <w:szCs w:val="22"/>
              </w:rPr>
              <w:t>  </w:t>
            </w:r>
          </w:p>
        </w:tc>
      </w:tr>
      <w:tr w:rsidR="00611E20" w:rsidRPr="00A40D96" w14:paraId="012135FB" w14:textId="77777777" w:rsidTr="00232B6E">
        <w:trPr>
          <w:trHeight w:val="300"/>
        </w:trPr>
        <w:tc>
          <w:tcPr>
            <w:tcW w:w="967" w:type="pct"/>
            <w:tcBorders>
              <w:top w:val="single" w:sz="6" w:space="0" w:color="auto"/>
              <w:left w:val="single" w:sz="6" w:space="0" w:color="auto"/>
              <w:bottom w:val="single" w:sz="6" w:space="0" w:color="auto"/>
              <w:right w:val="single" w:sz="6" w:space="0" w:color="auto"/>
            </w:tcBorders>
            <w:hideMark/>
          </w:tcPr>
          <w:p w14:paraId="35628C71" w14:textId="77777777" w:rsidR="00611E20" w:rsidRPr="00A40D96" w:rsidRDefault="00611E20" w:rsidP="00232B6E">
            <w:pPr>
              <w:pStyle w:val="NoSpacing"/>
              <w:spacing w:line="276" w:lineRule="auto"/>
              <w:rPr>
                <w:rFonts w:eastAsia="Arial"/>
                <w:color w:val="000000" w:themeColor="text1"/>
                <w:sz w:val="22"/>
                <w:szCs w:val="22"/>
              </w:rPr>
            </w:pPr>
            <w:r w:rsidRPr="00A40D96">
              <w:rPr>
                <w:rFonts w:eastAsia="Arial"/>
                <w:color w:val="000000" w:themeColor="text1"/>
                <w:sz w:val="22"/>
                <w:szCs w:val="22"/>
              </w:rPr>
              <w:t xml:space="preserve">IPSAS 44: </w:t>
            </w:r>
          </w:p>
          <w:p w14:paraId="20B2A9D6" w14:textId="77777777" w:rsidR="00611E20" w:rsidRPr="00A40D96" w:rsidRDefault="00611E20" w:rsidP="00232B6E">
            <w:pPr>
              <w:pStyle w:val="NoSpacing"/>
              <w:spacing w:line="276" w:lineRule="auto"/>
              <w:rPr>
                <w:rFonts w:eastAsia="Arial"/>
                <w:color w:val="000000" w:themeColor="text1"/>
                <w:sz w:val="22"/>
                <w:szCs w:val="22"/>
              </w:rPr>
            </w:pPr>
            <w:r w:rsidRPr="00A40D96">
              <w:rPr>
                <w:rFonts w:eastAsia="Arial"/>
                <w:color w:val="000000" w:themeColor="text1"/>
                <w:sz w:val="22"/>
                <w:szCs w:val="22"/>
              </w:rPr>
              <w:t xml:space="preserve">Non- Current Assets Held for Sale and </w:t>
            </w:r>
            <w:r w:rsidRPr="00A40D96">
              <w:rPr>
                <w:rFonts w:eastAsia="Arial"/>
                <w:color w:val="000000" w:themeColor="text1"/>
                <w:sz w:val="22"/>
                <w:szCs w:val="22"/>
              </w:rPr>
              <w:lastRenderedPageBreak/>
              <w:t>Discontinued Operations </w:t>
            </w:r>
          </w:p>
        </w:tc>
        <w:tc>
          <w:tcPr>
            <w:tcW w:w="4033" w:type="pct"/>
            <w:tcBorders>
              <w:top w:val="single" w:sz="6" w:space="0" w:color="auto"/>
              <w:left w:val="single" w:sz="6" w:space="0" w:color="auto"/>
              <w:bottom w:val="single" w:sz="6" w:space="0" w:color="auto"/>
              <w:right w:val="single" w:sz="6" w:space="0" w:color="auto"/>
            </w:tcBorders>
            <w:hideMark/>
          </w:tcPr>
          <w:p w14:paraId="012A47F8"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i/>
                <w:iCs/>
                <w:color w:val="000000" w:themeColor="text1"/>
                <w:sz w:val="22"/>
                <w:szCs w:val="22"/>
              </w:rPr>
              <w:lastRenderedPageBreak/>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2025</w:t>
            </w:r>
            <w:r w:rsidRPr="00A40D96">
              <w:rPr>
                <w:rFonts w:eastAsia="Arial"/>
                <w:color w:val="000000" w:themeColor="text1"/>
                <w:sz w:val="22"/>
                <w:szCs w:val="22"/>
              </w:rPr>
              <w:t> </w:t>
            </w:r>
          </w:p>
          <w:p w14:paraId="4E17A4AC"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t>The Standard requires, </w:t>
            </w:r>
          </w:p>
          <w:p w14:paraId="7C15416F"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lastRenderedPageBreak/>
              <w:t>Assets that meet the criteria to be classified as held for sale to be measured at the lower of carrying amount and fair value less costs to sell and the depreciation of such assets to cease and: </w:t>
            </w:r>
          </w:p>
          <w:p w14:paraId="567C3AA8"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t>Assets that meet the criteria to be classified as held for sale to be presented separately in the statement of financial position and the results of discontinued operations to be presented separately in the statement of financial performance.</w:t>
            </w:r>
            <w:r w:rsidRPr="00A40D96">
              <w:rPr>
                <w:rFonts w:eastAsia="Arial"/>
                <w:b/>
                <w:bCs/>
                <w:i/>
                <w:iCs/>
                <w:color w:val="000000" w:themeColor="text1"/>
                <w:sz w:val="22"/>
                <w:szCs w:val="22"/>
              </w:rPr>
              <w:t>  </w:t>
            </w:r>
            <w:r w:rsidRPr="00A40D96">
              <w:rPr>
                <w:rFonts w:eastAsia="Arial"/>
                <w:color w:val="000000" w:themeColor="text1"/>
                <w:sz w:val="22"/>
                <w:szCs w:val="22"/>
              </w:rPr>
              <w:t> </w:t>
            </w:r>
          </w:p>
          <w:p w14:paraId="76E3181E"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i/>
                <w:iCs/>
                <w:color w:val="000000" w:themeColor="text1"/>
                <w:sz w:val="22"/>
                <w:szCs w:val="22"/>
              </w:rPr>
              <w:t>State the expected impact of the standard to the Entity if relevant</w:t>
            </w:r>
            <w:r w:rsidRPr="00A40D96">
              <w:rPr>
                <w:rFonts w:eastAsia="Arial"/>
                <w:color w:val="000000" w:themeColor="text1"/>
                <w:sz w:val="22"/>
                <w:szCs w:val="22"/>
              </w:rPr>
              <w:t> </w:t>
            </w:r>
          </w:p>
        </w:tc>
      </w:tr>
      <w:tr w:rsidR="00611E20" w:rsidRPr="00A40D96" w14:paraId="7F812584" w14:textId="77777777" w:rsidTr="00232B6E">
        <w:trPr>
          <w:trHeight w:val="300"/>
        </w:trPr>
        <w:tc>
          <w:tcPr>
            <w:tcW w:w="967" w:type="pct"/>
            <w:tcBorders>
              <w:top w:val="single" w:sz="6" w:space="0" w:color="auto"/>
              <w:left w:val="single" w:sz="6" w:space="0" w:color="auto"/>
              <w:bottom w:val="single" w:sz="6" w:space="0" w:color="auto"/>
              <w:right w:val="single" w:sz="6" w:space="0" w:color="auto"/>
            </w:tcBorders>
            <w:hideMark/>
          </w:tcPr>
          <w:p w14:paraId="7220940E" w14:textId="77777777" w:rsidR="00611E20" w:rsidRPr="00A40D96" w:rsidRDefault="00611E20" w:rsidP="00232B6E">
            <w:pPr>
              <w:pStyle w:val="NoSpacing"/>
              <w:spacing w:line="276" w:lineRule="auto"/>
              <w:rPr>
                <w:rFonts w:eastAsia="Arial"/>
                <w:color w:val="000000" w:themeColor="text1"/>
                <w:sz w:val="22"/>
                <w:szCs w:val="22"/>
              </w:rPr>
            </w:pPr>
            <w:r w:rsidRPr="00A40D96">
              <w:rPr>
                <w:rFonts w:eastAsia="Arial"/>
                <w:color w:val="000000" w:themeColor="text1"/>
                <w:sz w:val="22"/>
                <w:szCs w:val="22"/>
              </w:rPr>
              <w:lastRenderedPageBreak/>
              <w:t>IPSAS 45: Property Plant and Equipment </w:t>
            </w:r>
          </w:p>
          <w:p w14:paraId="66DCCDED" w14:textId="77777777" w:rsidR="00611E20" w:rsidRPr="00A40D96" w:rsidRDefault="00611E20" w:rsidP="00232B6E">
            <w:pPr>
              <w:spacing w:line="276" w:lineRule="auto"/>
              <w:ind w:right="-20"/>
              <w:jc w:val="both"/>
              <w:rPr>
                <w:rFonts w:eastAsia="Arial"/>
                <w:color w:val="000000" w:themeColor="text1"/>
                <w:sz w:val="22"/>
                <w:szCs w:val="22"/>
              </w:rPr>
            </w:pPr>
            <w:r w:rsidRPr="00A40D96">
              <w:rPr>
                <w:rFonts w:eastAsia="Arial"/>
                <w:color w:val="000000" w:themeColor="text1"/>
                <w:sz w:val="22"/>
                <w:szCs w:val="22"/>
              </w:rPr>
              <w:t> </w:t>
            </w:r>
          </w:p>
        </w:tc>
        <w:tc>
          <w:tcPr>
            <w:tcW w:w="4033" w:type="pct"/>
            <w:tcBorders>
              <w:top w:val="single" w:sz="6" w:space="0" w:color="auto"/>
              <w:left w:val="single" w:sz="6" w:space="0" w:color="auto"/>
              <w:bottom w:val="single" w:sz="6" w:space="0" w:color="auto"/>
              <w:right w:val="single" w:sz="6" w:space="0" w:color="auto"/>
            </w:tcBorders>
            <w:hideMark/>
          </w:tcPr>
          <w:p w14:paraId="3FD4F79B"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i/>
                <w:iCs/>
                <w:color w:val="000000" w:themeColor="text1"/>
                <w:sz w:val="22"/>
                <w:szCs w:val="22"/>
              </w:rPr>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2025</w:t>
            </w:r>
            <w:r w:rsidRPr="00A40D96">
              <w:rPr>
                <w:rFonts w:eastAsia="Arial"/>
                <w:color w:val="000000" w:themeColor="text1"/>
                <w:sz w:val="22"/>
                <w:szCs w:val="22"/>
              </w:rPr>
              <w:t> </w:t>
            </w:r>
          </w:p>
          <w:p w14:paraId="682BCE79"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t>The standard supersedes IPSAS 17 on Property, Plant and Equipment. IPSAS 45 has additional guidance/ new guidance for heritage assets, infrastructure assets and measurement. Heritage assets were previously excluded from the scope of IPSAS 17 in IPSAS 45, heritage assets that satisfy the definition of PPE shall be recognised as assets if they meet the criteria in the standard. IPSAS 45 has an additional application guidance for infrastructure assets, implementation guidance and illustrative examples. The standard has clarified existing principles e.g. valuation of land over or under the infrastructure assets, under- maintenance of assets and distinguishing significant parts of infrastructure assets. </w:t>
            </w:r>
          </w:p>
          <w:p w14:paraId="739CD7A3" w14:textId="77777777" w:rsidR="00611E20" w:rsidRPr="00A40D96" w:rsidRDefault="00611E20" w:rsidP="00232B6E">
            <w:pPr>
              <w:spacing w:line="276" w:lineRule="auto"/>
              <w:ind w:right="-20"/>
              <w:rPr>
                <w:rFonts w:eastAsia="Arial"/>
                <w:color w:val="FF0000"/>
                <w:sz w:val="22"/>
                <w:szCs w:val="22"/>
              </w:rPr>
            </w:pPr>
            <w:r w:rsidRPr="00A40D96">
              <w:rPr>
                <w:rFonts w:eastAsia="Arial"/>
                <w:b/>
                <w:bCs/>
                <w:i/>
                <w:iCs/>
                <w:color w:val="FF0000"/>
                <w:sz w:val="22"/>
                <w:szCs w:val="22"/>
              </w:rPr>
              <w:t>State the expected impact of the standard to the Entity if relevant</w:t>
            </w:r>
            <w:r w:rsidRPr="00A40D96">
              <w:rPr>
                <w:rFonts w:eastAsia="Arial"/>
                <w:color w:val="FF0000"/>
                <w:sz w:val="22"/>
                <w:szCs w:val="22"/>
              </w:rPr>
              <w:t> </w:t>
            </w:r>
          </w:p>
          <w:p w14:paraId="630986B1" w14:textId="77777777" w:rsidR="00611E20" w:rsidRPr="00A40D96" w:rsidRDefault="00611E20" w:rsidP="00232B6E">
            <w:pPr>
              <w:spacing w:line="276" w:lineRule="auto"/>
              <w:ind w:right="-20"/>
              <w:rPr>
                <w:rFonts w:eastAsia="Arial"/>
                <w:color w:val="000000" w:themeColor="text1"/>
                <w:sz w:val="22"/>
                <w:szCs w:val="22"/>
              </w:rPr>
            </w:pPr>
          </w:p>
        </w:tc>
      </w:tr>
      <w:tr w:rsidR="00611E20" w:rsidRPr="00A40D96" w14:paraId="10F59D78" w14:textId="77777777" w:rsidTr="00232B6E">
        <w:trPr>
          <w:trHeight w:val="300"/>
        </w:trPr>
        <w:tc>
          <w:tcPr>
            <w:tcW w:w="967" w:type="pct"/>
            <w:tcBorders>
              <w:top w:val="single" w:sz="6" w:space="0" w:color="auto"/>
              <w:left w:val="single" w:sz="6" w:space="0" w:color="auto"/>
              <w:bottom w:val="single" w:sz="6" w:space="0" w:color="auto"/>
              <w:right w:val="single" w:sz="6" w:space="0" w:color="auto"/>
            </w:tcBorders>
            <w:hideMark/>
          </w:tcPr>
          <w:p w14:paraId="18892467" w14:textId="77777777" w:rsidR="00611E20" w:rsidRPr="00A40D96" w:rsidRDefault="00611E20" w:rsidP="00232B6E">
            <w:pPr>
              <w:pStyle w:val="NoSpacing"/>
              <w:spacing w:line="276" w:lineRule="auto"/>
              <w:rPr>
                <w:rFonts w:eastAsia="Arial"/>
                <w:color w:val="000000" w:themeColor="text1"/>
                <w:sz w:val="22"/>
                <w:szCs w:val="22"/>
              </w:rPr>
            </w:pPr>
            <w:r w:rsidRPr="00A40D96">
              <w:rPr>
                <w:rFonts w:eastAsia="Arial"/>
                <w:color w:val="000000" w:themeColor="text1"/>
                <w:sz w:val="22"/>
                <w:szCs w:val="22"/>
              </w:rPr>
              <w:t>IPSAS 46: </w:t>
            </w:r>
          </w:p>
          <w:p w14:paraId="60464906" w14:textId="77777777" w:rsidR="00611E20" w:rsidRPr="00A40D96" w:rsidRDefault="00611E20" w:rsidP="00232B6E">
            <w:pPr>
              <w:pStyle w:val="NoSpacing"/>
              <w:spacing w:line="276" w:lineRule="auto"/>
              <w:rPr>
                <w:rFonts w:eastAsia="Arial"/>
                <w:color w:val="000000" w:themeColor="text1"/>
                <w:sz w:val="22"/>
                <w:szCs w:val="22"/>
              </w:rPr>
            </w:pPr>
            <w:r w:rsidRPr="00A40D96">
              <w:rPr>
                <w:rFonts w:eastAsia="Arial"/>
                <w:color w:val="000000" w:themeColor="text1"/>
                <w:sz w:val="22"/>
                <w:szCs w:val="22"/>
              </w:rPr>
              <w:t>Measurement </w:t>
            </w:r>
          </w:p>
        </w:tc>
        <w:tc>
          <w:tcPr>
            <w:tcW w:w="4033" w:type="pct"/>
            <w:tcBorders>
              <w:top w:val="single" w:sz="6" w:space="0" w:color="auto"/>
              <w:left w:val="single" w:sz="6" w:space="0" w:color="auto"/>
              <w:bottom w:val="single" w:sz="6" w:space="0" w:color="auto"/>
              <w:right w:val="single" w:sz="6" w:space="0" w:color="auto"/>
            </w:tcBorders>
            <w:hideMark/>
          </w:tcPr>
          <w:p w14:paraId="036C6192"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i/>
                <w:iCs/>
                <w:color w:val="000000" w:themeColor="text1"/>
                <w:sz w:val="22"/>
                <w:szCs w:val="22"/>
              </w:rPr>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2025</w:t>
            </w:r>
            <w:r w:rsidRPr="00A40D96">
              <w:rPr>
                <w:rFonts w:eastAsia="Arial"/>
                <w:color w:val="000000" w:themeColor="text1"/>
                <w:sz w:val="22"/>
                <w:szCs w:val="22"/>
              </w:rPr>
              <w:t> </w:t>
            </w:r>
          </w:p>
          <w:p w14:paraId="6FE7D136"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t>The objective of this standard was to improve measurement guidance across IPSAS by: </w:t>
            </w:r>
          </w:p>
          <w:p w14:paraId="2B520725" w14:textId="77777777" w:rsidR="00611E20" w:rsidRPr="00A40D96" w:rsidRDefault="00611E20" w:rsidP="00FF1B9B">
            <w:pPr>
              <w:numPr>
                <w:ilvl w:val="0"/>
                <w:numId w:val="34"/>
              </w:numPr>
              <w:spacing w:line="276" w:lineRule="auto"/>
              <w:ind w:right="-20"/>
              <w:rPr>
                <w:rFonts w:eastAsia="Arial"/>
                <w:color w:val="000000" w:themeColor="text1"/>
                <w:sz w:val="22"/>
                <w:szCs w:val="22"/>
              </w:rPr>
            </w:pPr>
            <w:r w:rsidRPr="00A40D96">
              <w:rPr>
                <w:rFonts w:eastAsia="Arial"/>
                <w:color w:val="000000" w:themeColor="text1"/>
                <w:sz w:val="22"/>
                <w:szCs w:val="22"/>
              </w:rPr>
              <w:t>Providing further detailed guidance on the implementation of commonly used measurement bases and the circumstances under which they should be used. </w:t>
            </w:r>
          </w:p>
          <w:p w14:paraId="04E8D9F5" w14:textId="77777777" w:rsidR="00611E20" w:rsidRPr="00A40D96" w:rsidRDefault="00611E20" w:rsidP="00FF1B9B">
            <w:pPr>
              <w:numPr>
                <w:ilvl w:val="0"/>
                <w:numId w:val="35"/>
              </w:numPr>
              <w:spacing w:line="276" w:lineRule="auto"/>
              <w:ind w:right="-20"/>
              <w:rPr>
                <w:rFonts w:eastAsia="Arial"/>
                <w:color w:val="000000" w:themeColor="text1"/>
                <w:sz w:val="22"/>
                <w:szCs w:val="22"/>
              </w:rPr>
            </w:pPr>
            <w:r w:rsidRPr="00A40D96">
              <w:rPr>
                <w:rFonts w:eastAsia="Arial"/>
                <w:color w:val="000000" w:themeColor="text1"/>
                <w:sz w:val="22"/>
                <w:szCs w:val="22"/>
              </w:rPr>
              <w:t>Clarifying transaction costs guidance to enhance consistency across IPSAS. </w:t>
            </w:r>
          </w:p>
          <w:p w14:paraId="73FE325D" w14:textId="77777777" w:rsidR="00611E20" w:rsidRPr="00A40D96" w:rsidRDefault="00611E20" w:rsidP="00FF1B9B">
            <w:pPr>
              <w:numPr>
                <w:ilvl w:val="0"/>
                <w:numId w:val="36"/>
              </w:numPr>
              <w:spacing w:line="276" w:lineRule="auto"/>
              <w:ind w:right="-20"/>
              <w:rPr>
                <w:rFonts w:eastAsia="Arial"/>
                <w:color w:val="000000" w:themeColor="text1"/>
                <w:sz w:val="22"/>
                <w:szCs w:val="22"/>
              </w:rPr>
            </w:pPr>
            <w:r w:rsidRPr="00A40D96">
              <w:rPr>
                <w:rFonts w:eastAsia="Arial"/>
                <w:color w:val="000000" w:themeColor="text1"/>
                <w:sz w:val="22"/>
                <w:szCs w:val="22"/>
              </w:rPr>
              <w:t>Amending where appropriate guidance across IPSAS related to measurement at recognition, subsequent measurement and measurement related disclosures. </w:t>
            </w:r>
          </w:p>
          <w:p w14:paraId="79DF19FC"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color w:val="000000" w:themeColor="text1"/>
                <w:sz w:val="22"/>
                <w:szCs w:val="22"/>
              </w:rPr>
              <w:t>The standard also introduces a public sector specific measurement bases called the current operational value. </w:t>
            </w:r>
          </w:p>
          <w:p w14:paraId="7EF4D0A7" w14:textId="77777777" w:rsidR="00611E20" w:rsidRPr="00A40D96" w:rsidRDefault="00611E20" w:rsidP="00232B6E">
            <w:pPr>
              <w:spacing w:line="276" w:lineRule="auto"/>
              <w:ind w:right="-20"/>
              <w:rPr>
                <w:rFonts w:eastAsia="Arial"/>
                <w:color w:val="000000" w:themeColor="text1"/>
                <w:sz w:val="22"/>
                <w:szCs w:val="22"/>
              </w:rPr>
            </w:pPr>
            <w:r w:rsidRPr="00A40D96">
              <w:rPr>
                <w:rFonts w:eastAsia="Arial"/>
                <w:b/>
                <w:bCs/>
                <w:i/>
                <w:iCs/>
                <w:color w:val="000000" w:themeColor="text1"/>
                <w:sz w:val="22"/>
                <w:szCs w:val="22"/>
              </w:rPr>
              <w:t>State the expected impact of the standard to the Entity if relevant</w:t>
            </w:r>
            <w:r w:rsidRPr="00A40D96">
              <w:rPr>
                <w:rFonts w:eastAsia="Arial"/>
                <w:color w:val="000000" w:themeColor="text1"/>
                <w:sz w:val="22"/>
                <w:szCs w:val="22"/>
              </w:rPr>
              <w:t> </w:t>
            </w:r>
          </w:p>
        </w:tc>
      </w:tr>
    </w:tbl>
    <w:p w14:paraId="66942CB9" w14:textId="77777777" w:rsidR="007906C1" w:rsidRPr="0006680D" w:rsidRDefault="007906C1" w:rsidP="007906C1">
      <w:pPr>
        <w:autoSpaceDE/>
        <w:autoSpaceDN/>
        <w:ind w:left="786"/>
        <w:jc w:val="both"/>
        <w:textAlignment w:val="baseline"/>
        <w:rPr>
          <w:color w:val="000000" w:themeColor="text1"/>
          <w:lang w:eastAsia="en-GB"/>
        </w:rPr>
      </w:pPr>
    </w:p>
    <w:p w14:paraId="65F2439D" w14:textId="77777777" w:rsidR="00234977" w:rsidRPr="0006680D" w:rsidRDefault="00234977" w:rsidP="00232DAD">
      <w:pPr>
        <w:autoSpaceDE/>
        <w:autoSpaceDN/>
        <w:ind w:left="66" w:right="-30" w:firstLine="720"/>
        <w:jc w:val="both"/>
        <w:textAlignment w:val="baseline"/>
        <w:rPr>
          <w:rFonts w:ascii="Segoe UI" w:hAnsi="Segoe UI" w:cs="Segoe UI"/>
          <w:color w:val="000000" w:themeColor="text1"/>
          <w:sz w:val="18"/>
          <w:szCs w:val="18"/>
          <w:lang w:eastAsia="en-GB"/>
        </w:rPr>
      </w:pPr>
      <w:r w:rsidRPr="0006680D">
        <w:rPr>
          <w:color w:val="000000" w:themeColor="text1"/>
          <w:lang w:eastAsia="en-GB"/>
        </w:rPr>
        <w:t>There were no new and amended standards issued in the financial year. </w:t>
      </w:r>
    </w:p>
    <w:p w14:paraId="274391D8" w14:textId="37807733" w:rsidR="00774463" w:rsidRPr="00774463" w:rsidRDefault="00234977" w:rsidP="00FF1B9B">
      <w:pPr>
        <w:numPr>
          <w:ilvl w:val="0"/>
          <w:numId w:val="31"/>
        </w:numPr>
        <w:autoSpaceDE/>
        <w:autoSpaceDN/>
        <w:jc w:val="both"/>
        <w:textAlignment w:val="baseline"/>
        <w:rPr>
          <w:color w:val="000000" w:themeColor="text1"/>
          <w:lang w:eastAsia="en-GB"/>
        </w:rPr>
      </w:pPr>
      <w:r w:rsidRPr="0006680D">
        <w:rPr>
          <w:b/>
          <w:bCs/>
          <w:i/>
          <w:iCs/>
          <w:color w:val="000000" w:themeColor="text1"/>
          <w:lang w:eastAsia="en-GB"/>
        </w:rPr>
        <w:t>New and amended standards and interpretations in issue but not yet effective in the year ended 30 June 202</w:t>
      </w:r>
      <w:r w:rsidR="005102D1">
        <w:rPr>
          <w:b/>
          <w:bCs/>
          <w:i/>
          <w:iCs/>
          <w:color w:val="000000" w:themeColor="text1"/>
          <w:lang w:eastAsia="en-GB"/>
        </w:rPr>
        <w:t>6</w:t>
      </w:r>
    </w:p>
    <w:p w14:paraId="547D6161" w14:textId="77777777" w:rsidR="006C3612" w:rsidRPr="0006680D" w:rsidRDefault="006C3612" w:rsidP="006C3612">
      <w:pPr>
        <w:autoSpaceDE/>
        <w:autoSpaceDN/>
        <w:ind w:left="786"/>
        <w:jc w:val="both"/>
        <w:textAlignment w:val="baseline"/>
        <w:rPr>
          <w:b/>
          <w:bCs/>
          <w:i/>
          <w:iCs/>
          <w:color w:val="000000" w:themeColor="text1"/>
          <w:lang w:eastAsia="en-GB"/>
        </w:rPr>
      </w:pPr>
    </w:p>
    <w:tbl>
      <w:tblPr>
        <w:tblW w:w="5096"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1779"/>
        <w:gridCol w:w="7418"/>
      </w:tblGrid>
      <w:tr w:rsidR="0006680D" w:rsidRPr="00A40D96" w14:paraId="4C30004F" w14:textId="77777777" w:rsidTr="0042533A">
        <w:trPr>
          <w:trHeight w:val="300"/>
        </w:trPr>
        <w:tc>
          <w:tcPr>
            <w:tcW w:w="967" w:type="pct"/>
            <w:tcBorders>
              <w:top w:val="single" w:sz="6" w:space="0" w:color="auto"/>
              <w:left w:val="single" w:sz="6" w:space="0" w:color="auto"/>
              <w:bottom w:val="single" w:sz="6" w:space="0" w:color="auto"/>
              <w:right w:val="single" w:sz="6" w:space="0" w:color="auto"/>
            </w:tcBorders>
            <w:shd w:val="clear" w:color="auto" w:fill="0070C0"/>
            <w:hideMark/>
          </w:tcPr>
          <w:p w14:paraId="5C774C03" w14:textId="77777777" w:rsidR="00FD7288" w:rsidRPr="00A40D96" w:rsidRDefault="00FD7288" w:rsidP="0042533A">
            <w:pPr>
              <w:spacing w:line="276" w:lineRule="auto"/>
              <w:ind w:right="-20"/>
              <w:jc w:val="both"/>
              <w:rPr>
                <w:rFonts w:eastAsia="Arial"/>
                <w:color w:val="000000" w:themeColor="text1"/>
                <w:sz w:val="22"/>
                <w:szCs w:val="22"/>
              </w:rPr>
            </w:pPr>
            <w:r w:rsidRPr="00A40D96">
              <w:rPr>
                <w:rFonts w:eastAsia="Arial"/>
                <w:b/>
                <w:bCs/>
                <w:color w:val="000000" w:themeColor="text1"/>
                <w:sz w:val="22"/>
                <w:szCs w:val="22"/>
              </w:rPr>
              <w:t>Standard</w:t>
            </w:r>
            <w:r w:rsidRPr="00A40D96">
              <w:rPr>
                <w:rFonts w:eastAsia="Arial"/>
                <w:color w:val="000000" w:themeColor="text1"/>
                <w:sz w:val="22"/>
                <w:szCs w:val="22"/>
              </w:rPr>
              <w:t> </w:t>
            </w:r>
          </w:p>
        </w:tc>
        <w:tc>
          <w:tcPr>
            <w:tcW w:w="4033" w:type="pct"/>
            <w:tcBorders>
              <w:top w:val="single" w:sz="6" w:space="0" w:color="auto"/>
              <w:left w:val="single" w:sz="6" w:space="0" w:color="auto"/>
              <w:bottom w:val="single" w:sz="6" w:space="0" w:color="auto"/>
              <w:right w:val="single" w:sz="6" w:space="0" w:color="auto"/>
            </w:tcBorders>
            <w:shd w:val="clear" w:color="auto" w:fill="0070C0"/>
            <w:hideMark/>
          </w:tcPr>
          <w:p w14:paraId="67ABFDAF"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color w:val="000000" w:themeColor="text1"/>
                <w:sz w:val="22"/>
                <w:szCs w:val="22"/>
              </w:rPr>
              <w:t>Effective date and impact:</w:t>
            </w:r>
            <w:r w:rsidRPr="00A40D96">
              <w:rPr>
                <w:rFonts w:eastAsia="Arial"/>
                <w:color w:val="000000" w:themeColor="text1"/>
                <w:sz w:val="22"/>
                <w:szCs w:val="22"/>
              </w:rPr>
              <w:t> </w:t>
            </w:r>
          </w:p>
        </w:tc>
      </w:tr>
      <w:tr w:rsidR="0006680D" w:rsidRPr="00A40D96" w14:paraId="681F5258" w14:textId="77777777" w:rsidTr="0042533A">
        <w:trPr>
          <w:trHeight w:val="300"/>
        </w:trPr>
        <w:tc>
          <w:tcPr>
            <w:tcW w:w="967" w:type="pct"/>
            <w:tcBorders>
              <w:top w:val="single" w:sz="6" w:space="0" w:color="auto"/>
              <w:left w:val="single" w:sz="6" w:space="0" w:color="auto"/>
              <w:bottom w:val="single" w:sz="6" w:space="0" w:color="auto"/>
              <w:right w:val="single" w:sz="6" w:space="0" w:color="auto"/>
            </w:tcBorders>
            <w:hideMark/>
          </w:tcPr>
          <w:p w14:paraId="2F90B436" w14:textId="77777777" w:rsidR="00FD7288" w:rsidRPr="00A40D96" w:rsidRDefault="00FD7288" w:rsidP="0042533A">
            <w:pPr>
              <w:pStyle w:val="NoSpacing"/>
              <w:spacing w:line="276" w:lineRule="auto"/>
              <w:rPr>
                <w:rFonts w:eastAsia="Arial"/>
                <w:color w:val="000000" w:themeColor="text1"/>
                <w:sz w:val="22"/>
                <w:szCs w:val="22"/>
              </w:rPr>
            </w:pPr>
            <w:r w:rsidRPr="00A40D96">
              <w:rPr>
                <w:rFonts w:eastAsia="Arial"/>
                <w:color w:val="000000" w:themeColor="text1"/>
                <w:sz w:val="22"/>
                <w:szCs w:val="22"/>
              </w:rPr>
              <w:t>IPSAS 47:</w:t>
            </w:r>
          </w:p>
          <w:p w14:paraId="5D5E4A84" w14:textId="77777777" w:rsidR="00FD7288" w:rsidRPr="00A40D96" w:rsidRDefault="00FD7288" w:rsidP="0042533A">
            <w:pPr>
              <w:pStyle w:val="NoSpacing"/>
              <w:spacing w:line="276" w:lineRule="auto"/>
              <w:rPr>
                <w:rFonts w:eastAsia="Arial"/>
                <w:color w:val="000000" w:themeColor="text1"/>
                <w:sz w:val="22"/>
                <w:szCs w:val="22"/>
              </w:rPr>
            </w:pPr>
            <w:r w:rsidRPr="00A40D96">
              <w:rPr>
                <w:rFonts w:eastAsia="Arial"/>
                <w:color w:val="000000" w:themeColor="text1"/>
                <w:sz w:val="22"/>
                <w:szCs w:val="22"/>
              </w:rPr>
              <w:t>Revenue </w:t>
            </w:r>
          </w:p>
        </w:tc>
        <w:tc>
          <w:tcPr>
            <w:tcW w:w="4033" w:type="pct"/>
            <w:tcBorders>
              <w:top w:val="single" w:sz="6" w:space="0" w:color="auto"/>
              <w:left w:val="single" w:sz="6" w:space="0" w:color="auto"/>
              <w:bottom w:val="single" w:sz="6" w:space="0" w:color="auto"/>
              <w:right w:val="single" w:sz="6" w:space="0" w:color="auto"/>
            </w:tcBorders>
            <w:hideMark/>
          </w:tcPr>
          <w:p w14:paraId="055D8E10"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i/>
                <w:iCs/>
                <w:color w:val="000000" w:themeColor="text1"/>
                <w:sz w:val="22"/>
                <w:szCs w:val="22"/>
              </w:rPr>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2026</w:t>
            </w:r>
            <w:r w:rsidRPr="00A40D96">
              <w:rPr>
                <w:rFonts w:eastAsia="Arial"/>
                <w:color w:val="000000" w:themeColor="text1"/>
                <w:sz w:val="22"/>
                <w:szCs w:val="22"/>
              </w:rPr>
              <w:t> </w:t>
            </w:r>
          </w:p>
          <w:p w14:paraId="711FA2B3"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color w:val="000000" w:themeColor="text1"/>
                <w:sz w:val="22"/>
                <w:szCs w:val="22"/>
              </w:rPr>
              <w:t>This standard supersedes IPSAS 9- Revenue from exchange transactions, IPSAS 11 Construction contracts and IPSAS 23 Revenue from non- exchange transactions. This standard brings all the guidance of accounting for revenue under one standard. The objective of the standard is to establish the principles that an entity shall apply to report useful information to users of financial statements about the nature, amount, timing and uncertainty of revenue and cash flow arising from revenue transactions. </w:t>
            </w:r>
          </w:p>
          <w:p w14:paraId="65B19148"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i/>
                <w:iCs/>
                <w:color w:val="000000" w:themeColor="text1"/>
                <w:sz w:val="22"/>
                <w:szCs w:val="22"/>
              </w:rPr>
              <w:t>State the expected impact of the standard to the Entity if relevant</w:t>
            </w:r>
            <w:r w:rsidRPr="00A40D96">
              <w:rPr>
                <w:rFonts w:eastAsia="Arial"/>
                <w:color w:val="000000" w:themeColor="text1"/>
                <w:sz w:val="22"/>
                <w:szCs w:val="22"/>
              </w:rPr>
              <w:t> </w:t>
            </w:r>
          </w:p>
        </w:tc>
      </w:tr>
      <w:tr w:rsidR="0006680D" w:rsidRPr="00A40D96" w14:paraId="2557E966" w14:textId="77777777" w:rsidTr="0042533A">
        <w:trPr>
          <w:trHeight w:val="300"/>
        </w:trPr>
        <w:tc>
          <w:tcPr>
            <w:tcW w:w="967" w:type="pct"/>
            <w:tcBorders>
              <w:top w:val="single" w:sz="6" w:space="0" w:color="auto"/>
              <w:left w:val="single" w:sz="6" w:space="0" w:color="auto"/>
              <w:bottom w:val="single" w:sz="6" w:space="0" w:color="auto"/>
              <w:right w:val="single" w:sz="6" w:space="0" w:color="auto"/>
            </w:tcBorders>
            <w:hideMark/>
          </w:tcPr>
          <w:p w14:paraId="14A6D5FC" w14:textId="77777777" w:rsidR="00FD7288" w:rsidRPr="00A40D96" w:rsidRDefault="00FD7288" w:rsidP="0042533A">
            <w:pPr>
              <w:pStyle w:val="NoSpacing"/>
              <w:spacing w:line="276" w:lineRule="auto"/>
              <w:rPr>
                <w:rFonts w:eastAsia="Arial"/>
                <w:color w:val="000000" w:themeColor="text1"/>
                <w:sz w:val="22"/>
                <w:szCs w:val="22"/>
              </w:rPr>
            </w:pPr>
            <w:r w:rsidRPr="00A40D96">
              <w:rPr>
                <w:rFonts w:eastAsia="Arial"/>
                <w:color w:val="000000" w:themeColor="text1"/>
                <w:sz w:val="22"/>
                <w:szCs w:val="22"/>
              </w:rPr>
              <w:lastRenderedPageBreak/>
              <w:t>IPSAS 48: Transfer Expenses </w:t>
            </w:r>
          </w:p>
        </w:tc>
        <w:tc>
          <w:tcPr>
            <w:tcW w:w="4033" w:type="pct"/>
            <w:tcBorders>
              <w:top w:val="single" w:sz="6" w:space="0" w:color="auto"/>
              <w:left w:val="single" w:sz="6" w:space="0" w:color="auto"/>
              <w:bottom w:val="single" w:sz="6" w:space="0" w:color="auto"/>
              <w:right w:val="single" w:sz="6" w:space="0" w:color="auto"/>
            </w:tcBorders>
            <w:hideMark/>
          </w:tcPr>
          <w:p w14:paraId="5F6BDA1E"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i/>
                <w:iCs/>
                <w:color w:val="000000" w:themeColor="text1"/>
                <w:sz w:val="22"/>
                <w:szCs w:val="22"/>
              </w:rPr>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2026</w:t>
            </w:r>
            <w:r w:rsidRPr="00A40D96">
              <w:rPr>
                <w:rFonts w:eastAsia="Arial"/>
                <w:color w:val="000000" w:themeColor="text1"/>
                <w:sz w:val="22"/>
                <w:szCs w:val="22"/>
              </w:rPr>
              <w:t> </w:t>
            </w:r>
          </w:p>
          <w:p w14:paraId="479BAC3B"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color w:val="000000" w:themeColor="text1"/>
                <w:sz w:val="22"/>
                <w:szCs w:val="22"/>
              </w:rPr>
              <w:t>The objective of the standard is to establish the principles that a transfer provider shall apply to report useful information to users of financial statements about the nature, amount, timing and uncertainty of expenses and cash flow arising from transfer expense transactions. This is a new standard for public sector entities geared to provide guidance to entities that provide transfers on accounting for such transfers. </w:t>
            </w:r>
          </w:p>
          <w:p w14:paraId="3A2B2C86"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i/>
                <w:iCs/>
                <w:color w:val="000000" w:themeColor="text1"/>
                <w:sz w:val="22"/>
                <w:szCs w:val="22"/>
              </w:rPr>
              <w:t>State the expected impact of the standard to the Entity if relevant</w:t>
            </w:r>
            <w:r w:rsidRPr="00A40D96">
              <w:rPr>
                <w:rFonts w:eastAsia="Arial"/>
                <w:color w:val="000000" w:themeColor="text1"/>
                <w:sz w:val="22"/>
                <w:szCs w:val="22"/>
              </w:rPr>
              <w:t> </w:t>
            </w:r>
          </w:p>
        </w:tc>
      </w:tr>
      <w:tr w:rsidR="0006680D" w:rsidRPr="00A40D96" w14:paraId="6D61D289" w14:textId="77777777" w:rsidTr="0042533A">
        <w:trPr>
          <w:trHeight w:val="300"/>
        </w:trPr>
        <w:tc>
          <w:tcPr>
            <w:tcW w:w="967" w:type="pct"/>
            <w:tcBorders>
              <w:top w:val="single" w:sz="6" w:space="0" w:color="auto"/>
              <w:left w:val="single" w:sz="6" w:space="0" w:color="auto"/>
              <w:bottom w:val="single" w:sz="6" w:space="0" w:color="auto"/>
              <w:right w:val="single" w:sz="6" w:space="0" w:color="auto"/>
            </w:tcBorders>
            <w:hideMark/>
          </w:tcPr>
          <w:p w14:paraId="38A1A3EE" w14:textId="77777777" w:rsidR="00FD7288" w:rsidRPr="00A40D96" w:rsidRDefault="00FD7288" w:rsidP="0042533A">
            <w:pPr>
              <w:pStyle w:val="NoSpacing"/>
              <w:spacing w:line="276" w:lineRule="auto"/>
              <w:rPr>
                <w:rFonts w:eastAsia="Arial"/>
                <w:color w:val="000000" w:themeColor="text1"/>
                <w:sz w:val="22"/>
                <w:szCs w:val="22"/>
              </w:rPr>
            </w:pPr>
            <w:r w:rsidRPr="00A40D96">
              <w:rPr>
                <w:rFonts w:eastAsia="Arial"/>
                <w:color w:val="000000" w:themeColor="text1"/>
                <w:sz w:val="22"/>
                <w:szCs w:val="22"/>
              </w:rPr>
              <w:t>IPSAS 49: Retirement Benefit Plans </w:t>
            </w:r>
          </w:p>
        </w:tc>
        <w:tc>
          <w:tcPr>
            <w:tcW w:w="4033" w:type="pct"/>
            <w:tcBorders>
              <w:top w:val="single" w:sz="6" w:space="0" w:color="auto"/>
              <w:left w:val="single" w:sz="6" w:space="0" w:color="auto"/>
              <w:bottom w:val="single" w:sz="6" w:space="0" w:color="auto"/>
              <w:right w:val="single" w:sz="6" w:space="0" w:color="auto"/>
            </w:tcBorders>
            <w:hideMark/>
          </w:tcPr>
          <w:p w14:paraId="2C1AABF1"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i/>
                <w:iCs/>
                <w:color w:val="000000" w:themeColor="text1"/>
                <w:sz w:val="22"/>
                <w:szCs w:val="22"/>
              </w:rPr>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2026</w:t>
            </w:r>
            <w:r w:rsidRPr="00A40D96">
              <w:rPr>
                <w:rFonts w:eastAsia="Arial"/>
                <w:color w:val="000000" w:themeColor="text1"/>
                <w:sz w:val="22"/>
                <w:szCs w:val="22"/>
              </w:rPr>
              <w:t> </w:t>
            </w:r>
          </w:p>
          <w:p w14:paraId="16430529"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color w:val="000000" w:themeColor="text1"/>
                <w:sz w:val="22"/>
                <w:szCs w:val="22"/>
              </w:rPr>
              <w:t>The objective is to prescribe the accounting and reporting requirements for the public sector retirement benefit plans which provide retirement to public sector employees and other eligible participants. The standard sets the financial statements that should be presented by a retirement benefit plan. </w:t>
            </w:r>
          </w:p>
          <w:p w14:paraId="2429A9BF"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i/>
                <w:iCs/>
                <w:color w:val="FF0000"/>
                <w:sz w:val="22"/>
                <w:szCs w:val="22"/>
              </w:rPr>
              <w:t>State the expected impact of the standard to the Entity if relevant</w:t>
            </w:r>
            <w:r w:rsidRPr="00A40D96">
              <w:rPr>
                <w:rFonts w:eastAsia="Arial"/>
                <w:color w:val="FF0000"/>
                <w:sz w:val="22"/>
                <w:szCs w:val="22"/>
              </w:rPr>
              <w:t> </w:t>
            </w:r>
          </w:p>
        </w:tc>
      </w:tr>
      <w:tr w:rsidR="0006680D" w:rsidRPr="00A40D96" w14:paraId="7AE7ACD4" w14:textId="77777777" w:rsidTr="0042533A">
        <w:trPr>
          <w:trHeight w:val="300"/>
        </w:trPr>
        <w:tc>
          <w:tcPr>
            <w:tcW w:w="967" w:type="pct"/>
            <w:tcBorders>
              <w:top w:val="single" w:sz="6" w:space="0" w:color="auto"/>
              <w:left w:val="single" w:sz="6" w:space="0" w:color="auto"/>
              <w:bottom w:val="single" w:sz="6" w:space="0" w:color="auto"/>
              <w:right w:val="single" w:sz="6" w:space="0" w:color="auto"/>
            </w:tcBorders>
          </w:tcPr>
          <w:p w14:paraId="5CD6BCEA" w14:textId="77777777" w:rsidR="00FD7288" w:rsidRPr="00A40D96" w:rsidRDefault="00FD7288" w:rsidP="0042533A">
            <w:pPr>
              <w:pStyle w:val="NoSpacing"/>
              <w:spacing w:line="276" w:lineRule="auto"/>
              <w:rPr>
                <w:rFonts w:eastAsia="Arial"/>
                <w:color w:val="000000" w:themeColor="text1"/>
                <w:sz w:val="22"/>
                <w:szCs w:val="22"/>
              </w:rPr>
            </w:pPr>
            <w:r w:rsidRPr="00A40D96">
              <w:rPr>
                <w:rFonts w:eastAsia="Arial"/>
                <w:color w:val="000000" w:themeColor="text1"/>
                <w:sz w:val="22"/>
                <w:szCs w:val="22"/>
              </w:rPr>
              <w:t>IPSAS 50:</w:t>
            </w:r>
          </w:p>
          <w:p w14:paraId="351A5378" w14:textId="77777777" w:rsidR="00FD7288" w:rsidRPr="00A40D96" w:rsidRDefault="00FD7288" w:rsidP="0042533A">
            <w:pPr>
              <w:pStyle w:val="NoSpacing"/>
              <w:spacing w:line="276" w:lineRule="auto"/>
              <w:rPr>
                <w:rFonts w:eastAsia="Arial"/>
                <w:color w:val="000000" w:themeColor="text1"/>
                <w:sz w:val="22"/>
                <w:szCs w:val="22"/>
              </w:rPr>
            </w:pPr>
            <w:r w:rsidRPr="00A40D96">
              <w:rPr>
                <w:rFonts w:eastAsia="Arial"/>
                <w:color w:val="000000" w:themeColor="text1"/>
                <w:sz w:val="22"/>
                <w:szCs w:val="22"/>
              </w:rPr>
              <w:t>Exploration For &amp; Evaluation of Mineral Resources</w:t>
            </w:r>
          </w:p>
        </w:tc>
        <w:tc>
          <w:tcPr>
            <w:tcW w:w="4033" w:type="pct"/>
            <w:tcBorders>
              <w:top w:val="single" w:sz="6" w:space="0" w:color="auto"/>
              <w:left w:val="single" w:sz="6" w:space="0" w:color="auto"/>
              <w:bottom w:val="single" w:sz="6" w:space="0" w:color="auto"/>
              <w:right w:val="single" w:sz="6" w:space="0" w:color="auto"/>
            </w:tcBorders>
          </w:tcPr>
          <w:p w14:paraId="4E01031A" w14:textId="77777777" w:rsidR="00FD7288" w:rsidRPr="00A40D96" w:rsidRDefault="00FD7288" w:rsidP="0042533A">
            <w:pPr>
              <w:spacing w:line="276" w:lineRule="auto"/>
              <w:ind w:right="-20"/>
              <w:rPr>
                <w:rFonts w:eastAsia="Arial"/>
                <w:b/>
                <w:bCs/>
                <w:i/>
                <w:iCs/>
                <w:color w:val="000000" w:themeColor="text1"/>
                <w:sz w:val="22"/>
                <w:szCs w:val="22"/>
              </w:rPr>
            </w:pPr>
            <w:r w:rsidRPr="00A40D96">
              <w:rPr>
                <w:rFonts w:eastAsia="Arial"/>
                <w:b/>
                <w:bCs/>
                <w:i/>
                <w:iCs/>
                <w:color w:val="000000" w:themeColor="text1"/>
                <w:sz w:val="22"/>
                <w:szCs w:val="22"/>
              </w:rPr>
              <w:t>Applicable 1</w:t>
            </w:r>
            <w:r w:rsidRPr="00A40D96">
              <w:rPr>
                <w:rFonts w:eastAsia="Arial"/>
                <w:b/>
                <w:bCs/>
                <w:i/>
                <w:iCs/>
                <w:color w:val="000000" w:themeColor="text1"/>
                <w:sz w:val="22"/>
                <w:szCs w:val="22"/>
                <w:vertAlign w:val="superscript"/>
              </w:rPr>
              <w:t>st</w:t>
            </w:r>
            <w:r w:rsidRPr="00A40D96">
              <w:rPr>
                <w:rFonts w:eastAsia="Arial"/>
                <w:b/>
                <w:bCs/>
                <w:i/>
                <w:iCs/>
                <w:color w:val="000000" w:themeColor="text1"/>
                <w:sz w:val="22"/>
                <w:szCs w:val="22"/>
              </w:rPr>
              <w:t xml:space="preserve"> January 2027</w:t>
            </w:r>
          </w:p>
          <w:p w14:paraId="17E0D47D"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color w:val="000000" w:themeColor="text1"/>
                <w:sz w:val="22"/>
                <w:szCs w:val="22"/>
              </w:rPr>
              <w:t>The objective of this Standard is to specify the financial reporting for the exploration for and evaluation of mineral resources. The Standard requires:</w:t>
            </w:r>
          </w:p>
          <w:p w14:paraId="2744834C" w14:textId="77777777" w:rsidR="00FD7288" w:rsidRPr="00A40D96" w:rsidRDefault="00FD7288" w:rsidP="00FF1B9B">
            <w:pPr>
              <w:pStyle w:val="ListParagraph"/>
              <w:numPr>
                <w:ilvl w:val="0"/>
                <w:numId w:val="37"/>
              </w:numPr>
              <w:spacing w:line="276" w:lineRule="auto"/>
              <w:ind w:right="-20"/>
              <w:rPr>
                <w:rFonts w:eastAsia="Arial"/>
                <w:color w:val="000000" w:themeColor="text1"/>
                <w:sz w:val="22"/>
                <w:szCs w:val="22"/>
              </w:rPr>
            </w:pPr>
            <w:r w:rsidRPr="00A40D96">
              <w:rPr>
                <w:rFonts w:eastAsia="Arial"/>
                <w:color w:val="000000" w:themeColor="text1"/>
                <w:sz w:val="22"/>
                <w:szCs w:val="22"/>
              </w:rPr>
              <w:t>Limited improvements to existing accounting practices for exploration and evaluation expenditures.</w:t>
            </w:r>
          </w:p>
          <w:p w14:paraId="0A6DC3D1" w14:textId="77777777" w:rsidR="00FD7288" w:rsidRPr="00A40D96" w:rsidRDefault="00FD7288" w:rsidP="00FF1B9B">
            <w:pPr>
              <w:pStyle w:val="ListParagraph"/>
              <w:numPr>
                <w:ilvl w:val="0"/>
                <w:numId w:val="37"/>
              </w:numPr>
              <w:spacing w:line="276" w:lineRule="auto"/>
              <w:ind w:right="-20"/>
              <w:rPr>
                <w:rFonts w:eastAsia="Arial"/>
                <w:color w:val="000000" w:themeColor="text1"/>
                <w:sz w:val="22"/>
                <w:szCs w:val="22"/>
              </w:rPr>
            </w:pPr>
            <w:r w:rsidRPr="00A40D96">
              <w:rPr>
                <w:rFonts w:eastAsia="Arial"/>
                <w:color w:val="000000" w:themeColor="text1"/>
                <w:sz w:val="22"/>
                <w:szCs w:val="22"/>
              </w:rPr>
              <w:t>Entities that recognize exploration and evaluation assets to assess such assets for impairment in accordance with this Standard and measure any impairment in accordance with IPSAS 26.</w:t>
            </w:r>
          </w:p>
          <w:p w14:paraId="2FFDEE29" w14:textId="77777777" w:rsidR="00FD7288" w:rsidRPr="00A40D96" w:rsidRDefault="00FD7288" w:rsidP="00FF1B9B">
            <w:pPr>
              <w:pStyle w:val="ListParagraph"/>
              <w:numPr>
                <w:ilvl w:val="0"/>
                <w:numId w:val="37"/>
              </w:numPr>
              <w:spacing w:line="276" w:lineRule="auto"/>
              <w:ind w:right="-20"/>
              <w:rPr>
                <w:rFonts w:eastAsia="Arial"/>
                <w:color w:val="000000" w:themeColor="text1"/>
                <w:sz w:val="22"/>
                <w:szCs w:val="22"/>
              </w:rPr>
            </w:pPr>
            <w:r w:rsidRPr="00A40D96">
              <w:rPr>
                <w:rFonts w:eastAsia="Arial"/>
                <w:color w:val="000000" w:themeColor="text1"/>
                <w:sz w:val="22"/>
                <w:szCs w:val="22"/>
              </w:rPr>
              <w:t xml:space="preserve">Disclosures that identify and explain the amounts in the entity’s financial statements arising from the exploration for and evaluation of mineral resources and help users of those financial statements understand the amount, timing and certainty of future cash flows from any exploration and evaluation assets recognized. </w:t>
            </w:r>
          </w:p>
          <w:p w14:paraId="3BA66E71" w14:textId="77777777" w:rsidR="00FD7288" w:rsidRPr="00A40D96" w:rsidRDefault="00FD7288" w:rsidP="0042533A">
            <w:pPr>
              <w:spacing w:line="276" w:lineRule="auto"/>
              <w:ind w:right="-20"/>
              <w:rPr>
                <w:rFonts w:eastAsia="Arial"/>
                <w:color w:val="000000" w:themeColor="text1"/>
                <w:sz w:val="22"/>
                <w:szCs w:val="22"/>
              </w:rPr>
            </w:pPr>
            <w:r w:rsidRPr="00A40D96">
              <w:rPr>
                <w:rFonts w:eastAsia="Arial"/>
                <w:b/>
                <w:bCs/>
                <w:i/>
                <w:iCs/>
                <w:color w:val="FF0000"/>
                <w:sz w:val="22"/>
                <w:szCs w:val="22"/>
              </w:rPr>
              <w:t>State the expected impact of the standard to the Entity if relevant</w:t>
            </w:r>
            <w:r w:rsidRPr="00A40D96">
              <w:rPr>
                <w:rFonts w:eastAsia="Arial"/>
                <w:color w:val="FF0000"/>
                <w:sz w:val="22"/>
                <w:szCs w:val="22"/>
              </w:rPr>
              <w:t> </w:t>
            </w:r>
          </w:p>
        </w:tc>
      </w:tr>
    </w:tbl>
    <w:p w14:paraId="6C504FA7" w14:textId="23F1B8DD" w:rsidR="00234977" w:rsidRPr="0006680D" w:rsidRDefault="00234977" w:rsidP="00234977">
      <w:pPr>
        <w:autoSpaceDE/>
        <w:autoSpaceDN/>
        <w:ind w:right="-30"/>
        <w:jc w:val="both"/>
        <w:textAlignment w:val="baseline"/>
        <w:rPr>
          <w:rFonts w:ascii="Segoe UI" w:hAnsi="Segoe UI" w:cs="Segoe UI"/>
          <w:color w:val="000000" w:themeColor="text1"/>
          <w:sz w:val="18"/>
          <w:szCs w:val="18"/>
          <w:lang w:eastAsia="en-GB"/>
        </w:rPr>
      </w:pPr>
    </w:p>
    <w:p w14:paraId="600CB453" w14:textId="77777777" w:rsidR="00234977" w:rsidRPr="0006680D" w:rsidRDefault="00234977" w:rsidP="00FF1B9B">
      <w:pPr>
        <w:numPr>
          <w:ilvl w:val="0"/>
          <w:numId w:val="31"/>
        </w:numPr>
        <w:autoSpaceDE/>
        <w:autoSpaceDN/>
        <w:jc w:val="both"/>
        <w:textAlignment w:val="baseline"/>
        <w:rPr>
          <w:color w:val="000000" w:themeColor="text1"/>
          <w:lang w:eastAsia="en-GB"/>
        </w:rPr>
      </w:pPr>
      <w:r w:rsidRPr="0006680D">
        <w:rPr>
          <w:b/>
          <w:bCs/>
          <w:i/>
          <w:iCs/>
          <w:color w:val="000000" w:themeColor="text1"/>
          <w:lang w:eastAsia="en-GB"/>
        </w:rPr>
        <w:t>Early adoption of standards</w:t>
      </w:r>
      <w:r w:rsidRPr="0006680D">
        <w:rPr>
          <w:color w:val="000000" w:themeColor="text1"/>
          <w:lang w:eastAsia="en-GB"/>
        </w:rPr>
        <w:t> </w:t>
      </w:r>
    </w:p>
    <w:p w14:paraId="626EBB54" w14:textId="2A12DBAB" w:rsidR="00234977" w:rsidRPr="0006680D" w:rsidRDefault="00234977" w:rsidP="00234977">
      <w:pPr>
        <w:autoSpaceDE/>
        <w:autoSpaceDN/>
        <w:jc w:val="both"/>
        <w:textAlignment w:val="baseline"/>
        <w:rPr>
          <w:rFonts w:ascii="Segoe UI" w:hAnsi="Segoe UI" w:cs="Segoe UI"/>
          <w:color w:val="000000" w:themeColor="text1"/>
          <w:sz w:val="18"/>
          <w:szCs w:val="18"/>
          <w:lang w:eastAsia="en-GB"/>
        </w:rPr>
      </w:pPr>
    </w:p>
    <w:p w14:paraId="4D1563ED" w14:textId="17CE8F7F" w:rsidR="00A25487" w:rsidRPr="0006680D" w:rsidRDefault="00234977" w:rsidP="00234977">
      <w:pPr>
        <w:autoSpaceDE/>
        <w:autoSpaceDN/>
        <w:ind w:right="-30"/>
        <w:jc w:val="both"/>
        <w:textAlignment w:val="baseline"/>
        <w:rPr>
          <w:color w:val="000000" w:themeColor="text1"/>
          <w:lang w:eastAsia="en-GB"/>
        </w:rPr>
      </w:pPr>
      <w:r w:rsidRPr="0006680D">
        <w:rPr>
          <w:color w:val="000000" w:themeColor="text1"/>
          <w:lang w:eastAsia="en-GB"/>
        </w:rPr>
        <w:t xml:space="preserve">The Entity did not early – adopt any new or amended standards in the financial year or </w:t>
      </w:r>
      <w:r w:rsidRPr="0006680D">
        <w:rPr>
          <w:i/>
          <w:iCs/>
          <w:color w:val="000000" w:themeColor="text1"/>
          <w:lang w:eastAsia="en-GB"/>
        </w:rPr>
        <w:t>the entity adopted the following standards early (state the standards, reason for early adoption and impact on entity’s financial statements.)</w:t>
      </w:r>
      <w:r w:rsidRPr="0006680D">
        <w:rPr>
          <w:color w:val="000000" w:themeColor="text1"/>
          <w:lang w:eastAsia="en-GB"/>
        </w:rPr>
        <w:t> </w:t>
      </w:r>
    </w:p>
    <w:p w14:paraId="4A9624A1" w14:textId="0575454F" w:rsidR="00234977" w:rsidRPr="0006680D" w:rsidRDefault="00A25487" w:rsidP="00197F5F">
      <w:pPr>
        <w:autoSpaceDE/>
        <w:autoSpaceDN/>
        <w:rPr>
          <w:color w:val="000000" w:themeColor="text1"/>
          <w:lang w:eastAsia="en-GB"/>
        </w:rPr>
      </w:pPr>
      <w:r w:rsidRPr="0006680D">
        <w:rPr>
          <w:color w:val="000000" w:themeColor="text1"/>
          <w:lang w:eastAsia="en-GB"/>
        </w:rPr>
        <w:br w:type="page"/>
      </w:r>
    </w:p>
    <w:p w14:paraId="3392E40B" w14:textId="378AE45C" w:rsidR="00E44E41" w:rsidRPr="0006680D" w:rsidRDefault="00650C14" w:rsidP="00FF1B9B">
      <w:pPr>
        <w:pStyle w:val="ListParagraph"/>
        <w:numPr>
          <w:ilvl w:val="0"/>
          <w:numId w:val="24"/>
        </w:numPr>
        <w:ind w:left="426" w:hanging="426"/>
        <w:rPr>
          <w:rFonts w:eastAsia="Arial"/>
          <w:b/>
          <w:color w:val="000000" w:themeColor="text1"/>
        </w:rPr>
      </w:pPr>
      <w:r w:rsidRPr="0006680D">
        <w:rPr>
          <w:rFonts w:eastAsia="Arial"/>
          <w:b/>
          <w:color w:val="000000" w:themeColor="text1"/>
        </w:rPr>
        <w:lastRenderedPageBreak/>
        <w:t>Summary of Significant Accounting Policies</w:t>
      </w:r>
    </w:p>
    <w:p w14:paraId="2543521D" w14:textId="77777777" w:rsidR="00E44E41" w:rsidRPr="0006680D" w:rsidRDefault="002C0DFC" w:rsidP="00FF1B9B">
      <w:pPr>
        <w:pStyle w:val="ListParagraph"/>
        <w:numPr>
          <w:ilvl w:val="0"/>
          <w:numId w:val="17"/>
        </w:numPr>
        <w:spacing w:line="360" w:lineRule="auto"/>
        <w:ind w:right="-20"/>
        <w:rPr>
          <w:rFonts w:eastAsia="Arial"/>
          <w:color w:val="000000" w:themeColor="text1"/>
        </w:rPr>
      </w:pPr>
      <w:r w:rsidRPr="0006680D">
        <w:rPr>
          <w:rFonts w:eastAsia="Arial"/>
          <w:b/>
          <w:bCs/>
          <w:color w:val="000000" w:themeColor="text1"/>
          <w:spacing w:val="1"/>
          <w:w w:val="96"/>
        </w:rPr>
        <w:t>Revenue recognition</w:t>
      </w:r>
    </w:p>
    <w:p w14:paraId="553BE5FC" w14:textId="6D53C55A" w:rsidR="00544F83" w:rsidRPr="0006680D" w:rsidRDefault="00A7198F" w:rsidP="00FF1B9B">
      <w:pPr>
        <w:pStyle w:val="ListParagraph"/>
        <w:numPr>
          <w:ilvl w:val="0"/>
          <w:numId w:val="18"/>
        </w:numPr>
        <w:spacing w:line="360" w:lineRule="auto"/>
        <w:ind w:left="851" w:right="-20" w:hanging="284"/>
        <w:rPr>
          <w:rFonts w:eastAsia="Arial"/>
          <w:color w:val="000000" w:themeColor="text1"/>
        </w:rPr>
      </w:pPr>
      <w:r w:rsidRPr="0006680D">
        <w:rPr>
          <w:rFonts w:eastAsia="Arial"/>
          <w:b/>
          <w:bCs/>
          <w:color w:val="000000" w:themeColor="text1"/>
          <w:spacing w:val="1"/>
          <w:w w:val="96"/>
        </w:rPr>
        <w:t>Revenue from non-exchange transactions</w:t>
      </w:r>
      <w:r w:rsidR="00E96B3B" w:rsidRPr="0006680D">
        <w:rPr>
          <w:rFonts w:eastAsia="Arial"/>
          <w:b/>
          <w:bCs/>
          <w:color w:val="000000" w:themeColor="text1"/>
          <w:spacing w:val="1"/>
        </w:rPr>
        <w:t xml:space="preserve"> </w:t>
      </w:r>
    </w:p>
    <w:p w14:paraId="6E049520" w14:textId="77777777" w:rsidR="003E1FCB" w:rsidRPr="0006680D" w:rsidRDefault="003E1FCB" w:rsidP="00DD3246">
      <w:pPr>
        <w:pStyle w:val="ListParagraph"/>
        <w:spacing w:line="360" w:lineRule="auto"/>
        <w:jc w:val="both"/>
        <w:rPr>
          <w:b/>
          <w:color w:val="000000" w:themeColor="text1"/>
        </w:rPr>
      </w:pPr>
      <w:r w:rsidRPr="0006680D">
        <w:rPr>
          <w:b/>
          <w:color w:val="000000" w:themeColor="text1"/>
        </w:rPr>
        <w:t>Transfers from other government entities</w:t>
      </w:r>
    </w:p>
    <w:p w14:paraId="27A7FB58" w14:textId="458AFD46" w:rsidR="00696FDE" w:rsidRPr="0006680D" w:rsidRDefault="003E1FCB" w:rsidP="00585B04">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Revenues from non-exchange transactions with other government entities are measured at fair value and recognized on obtaining control of the asset (cash, goods, services and property</w:t>
      </w:r>
      <w:r w:rsidR="00BF148D" w:rsidRPr="0006680D">
        <w:rPr>
          <w:rFonts w:ascii="Times New Roman" w:hAnsi="Times New Roman" w:cs="Times New Roman"/>
          <w:color w:val="000000" w:themeColor="text1"/>
          <w:lang w:eastAsia="en-US"/>
        </w:rPr>
        <w:t>)</w:t>
      </w:r>
      <w:r w:rsidR="00C670BA" w:rsidRPr="0006680D">
        <w:rPr>
          <w:rFonts w:ascii="Times New Roman" w:hAnsi="Times New Roman" w:cs="Times New Roman"/>
          <w:color w:val="000000" w:themeColor="text1"/>
          <w:lang w:eastAsia="en-US"/>
        </w:rPr>
        <w:t xml:space="preserve"> </w:t>
      </w:r>
      <w:r w:rsidR="00EB7AD6" w:rsidRPr="0006680D">
        <w:rPr>
          <w:rFonts w:ascii="Times New Roman" w:hAnsi="Times New Roman" w:cs="Times New Roman"/>
          <w:color w:val="000000" w:themeColor="text1"/>
          <w:lang w:eastAsia="en-US"/>
        </w:rPr>
        <w:t>i</w:t>
      </w:r>
      <w:r w:rsidRPr="0006680D">
        <w:rPr>
          <w:rFonts w:ascii="Times New Roman" w:hAnsi="Times New Roman" w:cs="Times New Roman"/>
          <w:color w:val="000000" w:themeColor="text1"/>
          <w:lang w:eastAsia="en-US"/>
        </w:rPr>
        <w:t xml:space="preserve">f the transfer is free from conditions and it is probable that the economic benefits or service potential related to the asset will flow to the </w:t>
      </w:r>
      <w:r w:rsidRPr="0006680D">
        <w:rPr>
          <w:rFonts w:ascii="Times New Roman" w:hAnsi="Times New Roman" w:cs="Times New Roman"/>
          <w:i/>
          <w:iCs/>
          <w:color w:val="000000" w:themeColor="text1"/>
          <w:lang w:eastAsia="en-US"/>
        </w:rPr>
        <w:t>Entity</w:t>
      </w:r>
      <w:r w:rsidRPr="0006680D">
        <w:rPr>
          <w:rFonts w:ascii="Times New Roman" w:hAnsi="Times New Roman" w:cs="Times New Roman"/>
          <w:color w:val="000000" w:themeColor="text1"/>
          <w:lang w:eastAsia="en-US"/>
        </w:rPr>
        <w:t xml:space="preserve"> and can be measured reliably. To the extent that there is a related condition attached that would give rise to a liability to repay the amount, the amount is recorded in the statement of financial position and realised in the statement of financial performance upon fulfilling the conditions set.</w:t>
      </w:r>
    </w:p>
    <w:p w14:paraId="6DF6A75D" w14:textId="77777777" w:rsidR="00381F01" w:rsidRPr="0006680D" w:rsidRDefault="00213A01" w:rsidP="00DD3246">
      <w:pPr>
        <w:spacing w:line="360" w:lineRule="auto"/>
        <w:ind w:left="701" w:hanging="425"/>
        <w:jc w:val="both"/>
        <w:rPr>
          <w:b/>
          <w:bCs/>
          <w:color w:val="000000" w:themeColor="text1"/>
        </w:rPr>
      </w:pPr>
      <w:r w:rsidRPr="0006680D">
        <w:rPr>
          <w:b/>
          <w:bCs/>
          <w:color w:val="000000" w:themeColor="text1"/>
          <w:sz w:val="22"/>
          <w:szCs w:val="22"/>
          <w:lang w:val="en-US"/>
        </w:rPr>
        <w:t>Levies, Fines, and penalties</w:t>
      </w:r>
      <w:r w:rsidRPr="0006680D">
        <w:rPr>
          <w:b/>
          <w:bCs/>
          <w:color w:val="000000" w:themeColor="text1"/>
        </w:rPr>
        <w:t xml:space="preserve"> </w:t>
      </w:r>
    </w:p>
    <w:p w14:paraId="3E631B72" w14:textId="5A74F275" w:rsidR="00544F83" w:rsidRPr="0006680D" w:rsidRDefault="00E44E41" w:rsidP="00585B04">
      <w:pPr>
        <w:spacing w:line="360" w:lineRule="auto"/>
        <w:jc w:val="both"/>
        <w:rPr>
          <w:b/>
          <w:bCs/>
          <w:color w:val="000000" w:themeColor="text1"/>
        </w:rPr>
      </w:pPr>
      <w:r w:rsidRPr="0006680D">
        <w:rPr>
          <w:color w:val="000000" w:themeColor="text1"/>
        </w:rPr>
        <w:t xml:space="preserve">The </w:t>
      </w:r>
      <w:r w:rsidR="00E80625" w:rsidRPr="0006680D">
        <w:rPr>
          <w:i/>
          <w:iCs/>
          <w:color w:val="000000" w:themeColor="text1"/>
        </w:rPr>
        <w:t>Entity</w:t>
      </w:r>
      <w:r w:rsidRPr="0006680D">
        <w:rPr>
          <w:color w:val="000000" w:themeColor="text1"/>
        </w:rPr>
        <w:t xml:space="preserve"> recognizes revenues from </w:t>
      </w:r>
      <w:r w:rsidR="00381F01" w:rsidRPr="0006680D">
        <w:rPr>
          <w:color w:val="000000" w:themeColor="text1"/>
          <w:sz w:val="22"/>
          <w:szCs w:val="22"/>
          <w:lang w:val="en-US"/>
        </w:rPr>
        <w:t>Levies, Fines, and penalties</w:t>
      </w:r>
      <w:r w:rsidR="00381F01" w:rsidRPr="0006680D">
        <w:rPr>
          <w:b/>
          <w:bCs/>
          <w:color w:val="000000" w:themeColor="text1"/>
        </w:rPr>
        <w:t xml:space="preserve"> </w:t>
      </w:r>
      <w:r w:rsidRPr="0006680D">
        <w:rPr>
          <w:color w:val="000000" w:themeColor="text1"/>
        </w:rPr>
        <w:t xml:space="preserve">when the event occurs and the asset recognition criteria are met. </w:t>
      </w:r>
    </w:p>
    <w:p w14:paraId="090883BC" w14:textId="7831B325" w:rsidR="005078D7" w:rsidRPr="0006680D" w:rsidRDefault="00D04EE0" w:rsidP="00FF1B9B">
      <w:pPr>
        <w:pStyle w:val="ListParagraph"/>
        <w:numPr>
          <w:ilvl w:val="0"/>
          <w:numId w:val="18"/>
        </w:numPr>
        <w:tabs>
          <w:tab w:val="left" w:pos="851"/>
          <w:tab w:val="left" w:pos="1350"/>
        </w:tabs>
        <w:spacing w:line="360" w:lineRule="auto"/>
        <w:ind w:right="-20"/>
        <w:jc w:val="both"/>
        <w:rPr>
          <w:rFonts w:eastAsia="Arial"/>
          <w:b/>
          <w:bCs/>
          <w:color w:val="000000" w:themeColor="text1"/>
          <w:spacing w:val="1"/>
          <w:w w:val="96"/>
        </w:rPr>
      </w:pPr>
      <w:r w:rsidRPr="0006680D">
        <w:rPr>
          <w:rFonts w:eastAsia="Arial"/>
          <w:b/>
          <w:bCs/>
          <w:color w:val="000000" w:themeColor="text1"/>
          <w:spacing w:val="1"/>
          <w:w w:val="96"/>
        </w:rPr>
        <w:t xml:space="preserve">Revenue from exchange transactions </w:t>
      </w:r>
    </w:p>
    <w:p w14:paraId="6661D9B0" w14:textId="2C1F798A" w:rsidR="00650C14" w:rsidRPr="0006680D" w:rsidRDefault="00E350C4" w:rsidP="00DD3246">
      <w:pPr>
        <w:spacing w:line="360" w:lineRule="auto"/>
        <w:ind w:left="161" w:firstLine="311"/>
        <w:jc w:val="both"/>
        <w:rPr>
          <w:b/>
          <w:iCs/>
          <w:color w:val="000000" w:themeColor="text1"/>
        </w:rPr>
      </w:pPr>
      <w:r w:rsidRPr="0006680D">
        <w:rPr>
          <w:b/>
          <w:iCs/>
          <w:color w:val="000000" w:themeColor="text1"/>
        </w:rPr>
        <w:t>Rendering of services</w:t>
      </w:r>
    </w:p>
    <w:p w14:paraId="1C8C4196" w14:textId="5F6D7334" w:rsidR="005078D7" w:rsidRPr="0006680D" w:rsidRDefault="00E350C4" w:rsidP="00585B04">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 xml:space="preserve">The </w:t>
      </w:r>
      <w:r w:rsidR="00E80625" w:rsidRPr="0006680D">
        <w:rPr>
          <w:rFonts w:ascii="Times New Roman" w:hAnsi="Times New Roman" w:cs="Times New Roman"/>
          <w:color w:val="000000" w:themeColor="text1"/>
          <w:lang w:eastAsia="en-US"/>
        </w:rPr>
        <w:t>Entity</w:t>
      </w:r>
      <w:r w:rsidRPr="0006680D">
        <w:rPr>
          <w:rFonts w:ascii="Times New Roman" w:hAnsi="Times New Roman" w:cs="Times New Roman"/>
          <w:color w:val="000000" w:themeColor="text1"/>
          <w:lang w:eastAsia="en-US"/>
        </w:rPr>
        <w:t xml:space="preserve"> recognizes revenue from rendering of services by reference to the stage of completion when the outcome of the transaction can be estimated reliably. The stage of completion is measured by reference to labour hours incurred to date as a percentage of total estimated labour hours. Where the contract outcome cannot be measured reliably, revenue is recognized only to the extent that the expenses incurred are recoverable. </w:t>
      </w:r>
    </w:p>
    <w:p w14:paraId="3191BD20" w14:textId="4548FFDB" w:rsidR="00E350C4" w:rsidRPr="0006680D" w:rsidRDefault="00E350C4" w:rsidP="009A6DE4">
      <w:pPr>
        <w:spacing w:line="360" w:lineRule="auto"/>
        <w:ind w:firstLine="567"/>
        <w:jc w:val="both"/>
        <w:rPr>
          <w:b/>
          <w:iCs/>
          <w:color w:val="000000" w:themeColor="text1"/>
        </w:rPr>
      </w:pPr>
      <w:r w:rsidRPr="0006680D">
        <w:rPr>
          <w:b/>
          <w:iCs/>
          <w:color w:val="000000" w:themeColor="text1"/>
        </w:rPr>
        <w:t>Sale of goods</w:t>
      </w:r>
    </w:p>
    <w:p w14:paraId="3F114A6B" w14:textId="01EB4F06" w:rsidR="00E350C4" w:rsidRPr="0006680D" w:rsidRDefault="00E350C4" w:rsidP="00585B04">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Revenue from the sale of goods is recognized when the significant risks and rewards of</w:t>
      </w:r>
      <w:r w:rsidR="00650C14"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 xml:space="preserve">ownership have been transferred to the buyer, usually on delivery of the goods and when the amount of revenue can be measured </w:t>
      </w:r>
      <w:r w:rsidR="00D0389E" w:rsidRPr="0006680D">
        <w:rPr>
          <w:rFonts w:ascii="Times New Roman" w:hAnsi="Times New Roman" w:cs="Times New Roman"/>
          <w:color w:val="000000" w:themeColor="text1"/>
          <w:lang w:eastAsia="en-US"/>
        </w:rPr>
        <w:t>reliably,</w:t>
      </w:r>
      <w:r w:rsidRPr="0006680D">
        <w:rPr>
          <w:rFonts w:ascii="Times New Roman" w:hAnsi="Times New Roman" w:cs="Times New Roman"/>
          <w:color w:val="000000" w:themeColor="text1"/>
          <w:lang w:eastAsia="en-US"/>
        </w:rPr>
        <w:t xml:space="preserve"> and it is probable that the economic benefits or service potential associated with the transaction will flow to the </w:t>
      </w:r>
      <w:r w:rsidR="00E80625" w:rsidRPr="0006680D">
        <w:rPr>
          <w:rFonts w:ascii="Times New Roman" w:hAnsi="Times New Roman" w:cs="Times New Roman"/>
          <w:i/>
          <w:iCs/>
          <w:color w:val="000000" w:themeColor="text1"/>
          <w:lang w:eastAsia="en-US"/>
        </w:rPr>
        <w:t>Entity</w:t>
      </w:r>
      <w:r w:rsidRPr="0006680D">
        <w:rPr>
          <w:rFonts w:ascii="Times New Roman" w:hAnsi="Times New Roman" w:cs="Times New Roman"/>
          <w:i/>
          <w:iCs/>
          <w:color w:val="000000" w:themeColor="text1"/>
          <w:lang w:eastAsia="en-US"/>
        </w:rPr>
        <w:t>.</w:t>
      </w:r>
    </w:p>
    <w:p w14:paraId="28F0ADA8" w14:textId="77777777" w:rsidR="005078D7" w:rsidRPr="0006680D" w:rsidRDefault="005078D7" w:rsidP="009A6DE4">
      <w:pPr>
        <w:spacing w:line="360" w:lineRule="auto"/>
        <w:ind w:firstLine="567"/>
        <w:jc w:val="both"/>
        <w:rPr>
          <w:b/>
          <w:color w:val="000000" w:themeColor="text1"/>
        </w:rPr>
      </w:pPr>
    </w:p>
    <w:p w14:paraId="0937F254" w14:textId="4BBCE6D7" w:rsidR="00E350C4" w:rsidRPr="0006680D" w:rsidRDefault="00E350C4" w:rsidP="009A6DE4">
      <w:pPr>
        <w:spacing w:line="360" w:lineRule="auto"/>
        <w:ind w:firstLine="567"/>
        <w:jc w:val="both"/>
        <w:rPr>
          <w:b/>
          <w:color w:val="000000" w:themeColor="text1"/>
        </w:rPr>
      </w:pPr>
      <w:r w:rsidRPr="0006680D">
        <w:rPr>
          <w:b/>
          <w:color w:val="000000" w:themeColor="text1"/>
        </w:rPr>
        <w:t>Interest income</w:t>
      </w:r>
    </w:p>
    <w:p w14:paraId="4057F3FC" w14:textId="0173BBA8" w:rsidR="00A25487" w:rsidRPr="0006680D" w:rsidRDefault="00E350C4" w:rsidP="00585B04">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Interest income is accrued using the effective yield method. The effective yield discounts estimated future cash receipts through the expected life of the financial asset to that asset’s net carrying amount. The method applies this yield to the principal outstanding to determine interest income each period.</w:t>
      </w:r>
    </w:p>
    <w:p w14:paraId="0F212550" w14:textId="0147BFFC" w:rsidR="005078D7" w:rsidRPr="0006680D" w:rsidRDefault="00A25487" w:rsidP="00A25487">
      <w:pPr>
        <w:autoSpaceDE/>
        <w:autoSpaceDN/>
        <w:rPr>
          <w:color w:val="000000" w:themeColor="text1"/>
        </w:rPr>
      </w:pPr>
      <w:r w:rsidRPr="0006680D">
        <w:rPr>
          <w:color w:val="000000" w:themeColor="text1"/>
        </w:rPr>
        <w:br w:type="page"/>
      </w:r>
    </w:p>
    <w:p w14:paraId="4F3924A0" w14:textId="6EC3C55A" w:rsidR="00E44E41" w:rsidRPr="0006680D" w:rsidRDefault="00E44E41" w:rsidP="005078D7">
      <w:pPr>
        <w:spacing w:line="360" w:lineRule="auto"/>
        <w:ind w:firstLine="567"/>
        <w:jc w:val="both"/>
        <w:rPr>
          <w:b/>
          <w:color w:val="000000" w:themeColor="text1"/>
        </w:rPr>
      </w:pPr>
      <w:r w:rsidRPr="0006680D">
        <w:rPr>
          <w:b/>
          <w:color w:val="000000" w:themeColor="text1"/>
        </w:rPr>
        <w:lastRenderedPageBreak/>
        <w:t>Dividends</w:t>
      </w:r>
    </w:p>
    <w:p w14:paraId="48163CB0" w14:textId="4F146F41" w:rsidR="005078D7" w:rsidRPr="0006680D" w:rsidRDefault="00E44E41" w:rsidP="00A569E3">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 xml:space="preserve">Dividends or similar distributions must be recognized when the shareholder’s or the </w:t>
      </w:r>
      <w:r w:rsidR="00E80625" w:rsidRPr="0006680D">
        <w:rPr>
          <w:rFonts w:ascii="Times New Roman" w:hAnsi="Times New Roman" w:cs="Times New Roman"/>
          <w:color w:val="000000" w:themeColor="text1"/>
          <w:lang w:eastAsia="en-US"/>
        </w:rPr>
        <w:t>Entity</w:t>
      </w:r>
      <w:r w:rsidRPr="0006680D">
        <w:rPr>
          <w:rFonts w:ascii="Times New Roman" w:hAnsi="Times New Roman" w:cs="Times New Roman"/>
          <w:color w:val="000000" w:themeColor="text1"/>
          <w:lang w:eastAsia="en-US"/>
        </w:rPr>
        <w:t>’s right to receive payments is established.</w:t>
      </w:r>
    </w:p>
    <w:p w14:paraId="301A5DAE" w14:textId="77777777" w:rsidR="006A4D21" w:rsidRPr="0006680D" w:rsidRDefault="006A4D21" w:rsidP="005078D7">
      <w:pPr>
        <w:spacing w:line="360" w:lineRule="auto"/>
        <w:ind w:firstLine="567"/>
        <w:jc w:val="both"/>
        <w:rPr>
          <w:b/>
          <w:color w:val="000000" w:themeColor="text1"/>
        </w:rPr>
      </w:pPr>
      <w:r w:rsidRPr="0006680D">
        <w:rPr>
          <w:b/>
          <w:color w:val="000000" w:themeColor="text1"/>
        </w:rPr>
        <w:t>Rental income</w:t>
      </w:r>
    </w:p>
    <w:p w14:paraId="4553C2E5" w14:textId="574D1A4D" w:rsidR="005078D7" w:rsidRPr="0006680D" w:rsidRDefault="006A4D21" w:rsidP="00585B04">
      <w:pPr>
        <w:spacing w:line="360" w:lineRule="auto"/>
        <w:jc w:val="both"/>
        <w:rPr>
          <w:color w:val="000000" w:themeColor="text1"/>
        </w:rPr>
      </w:pPr>
      <w:r w:rsidRPr="0006680D">
        <w:rPr>
          <w:color w:val="000000" w:themeColor="text1"/>
        </w:rPr>
        <w:t>Rental income arising from operating leases on investment properties is accounted for on a straight-line basis over the lease terms and included in revenue.</w:t>
      </w:r>
    </w:p>
    <w:p w14:paraId="64347DFE" w14:textId="48C91A51" w:rsidR="005078D7" w:rsidRPr="0006680D" w:rsidRDefault="00E350C4" w:rsidP="00FF1B9B">
      <w:pPr>
        <w:pStyle w:val="ListParagraph"/>
        <w:numPr>
          <w:ilvl w:val="0"/>
          <w:numId w:val="17"/>
        </w:numPr>
        <w:adjustRightInd w:val="0"/>
        <w:spacing w:line="360" w:lineRule="auto"/>
        <w:ind w:left="720" w:hanging="540"/>
        <w:jc w:val="both"/>
        <w:rPr>
          <w:b/>
          <w:color w:val="000000" w:themeColor="text1"/>
        </w:rPr>
      </w:pPr>
      <w:r w:rsidRPr="0006680D">
        <w:rPr>
          <w:b/>
          <w:color w:val="000000" w:themeColor="text1"/>
        </w:rPr>
        <w:t xml:space="preserve">Budget information </w:t>
      </w:r>
    </w:p>
    <w:p w14:paraId="38BD2784" w14:textId="742D8B70" w:rsidR="00661B5E" w:rsidRPr="00FC3EF9" w:rsidRDefault="00E350C4" w:rsidP="00661B5E">
      <w:pPr>
        <w:spacing w:after="240"/>
        <w:jc w:val="both"/>
        <w:rPr>
          <w:color w:val="000000" w:themeColor="text1"/>
        </w:rPr>
      </w:pPr>
      <w:r w:rsidRPr="0006680D">
        <w:rPr>
          <w:color w:val="000000" w:themeColor="text1"/>
        </w:rPr>
        <w:t xml:space="preserve">The original budget for </w:t>
      </w:r>
      <w:r w:rsidR="0096075D" w:rsidRPr="0006680D">
        <w:rPr>
          <w:color w:val="000000" w:themeColor="text1"/>
        </w:rPr>
        <w:t xml:space="preserve">the Current FY </w:t>
      </w:r>
      <w:r w:rsidRPr="0006680D">
        <w:rPr>
          <w:color w:val="000000" w:themeColor="text1"/>
        </w:rPr>
        <w:t xml:space="preserve">was approved by the </w:t>
      </w:r>
      <w:r w:rsidR="009A01A1" w:rsidRPr="0006680D">
        <w:rPr>
          <w:color w:val="000000" w:themeColor="text1"/>
        </w:rPr>
        <w:t>County</w:t>
      </w:r>
      <w:r w:rsidRPr="0006680D">
        <w:rPr>
          <w:color w:val="000000" w:themeColor="text1"/>
        </w:rPr>
        <w:t xml:space="preserve"> Assembly on </w:t>
      </w:r>
      <w:r w:rsidRPr="0006680D">
        <w:rPr>
          <w:i/>
          <w:iCs/>
          <w:color w:val="000000" w:themeColor="text1"/>
        </w:rPr>
        <w:t>xxx</w:t>
      </w:r>
      <w:r w:rsidRPr="0006680D">
        <w:rPr>
          <w:color w:val="000000" w:themeColor="text1"/>
        </w:rPr>
        <w:t xml:space="preserve">. Subsequent revisions or additional appropriations were made to the approved budget in accordance with specific approvals from the appropriate authorities. The additional appropriations are added to the original budget by the </w:t>
      </w:r>
      <w:r w:rsidR="00E80625" w:rsidRPr="0006680D">
        <w:rPr>
          <w:color w:val="000000" w:themeColor="text1"/>
        </w:rPr>
        <w:t>Entity</w:t>
      </w:r>
      <w:r w:rsidRPr="0006680D">
        <w:rPr>
          <w:color w:val="000000" w:themeColor="text1"/>
        </w:rPr>
        <w:t xml:space="preserve"> upon receiving the respective approvals in order to conclude the final budget. Accordingly, the </w:t>
      </w:r>
      <w:r w:rsidR="00E80625" w:rsidRPr="0006680D">
        <w:rPr>
          <w:color w:val="000000" w:themeColor="text1"/>
        </w:rPr>
        <w:t>Entity</w:t>
      </w:r>
      <w:r w:rsidRPr="0006680D">
        <w:rPr>
          <w:color w:val="000000" w:themeColor="text1"/>
        </w:rPr>
        <w:t xml:space="preserve"> recorded additional appropriations of </w:t>
      </w:r>
      <w:r w:rsidRPr="0006680D">
        <w:rPr>
          <w:i/>
          <w:iCs/>
          <w:color w:val="000000" w:themeColor="text1"/>
        </w:rPr>
        <w:t>xxx</w:t>
      </w:r>
      <w:r w:rsidRPr="0006680D">
        <w:rPr>
          <w:color w:val="000000" w:themeColor="text1"/>
        </w:rPr>
        <w:t xml:space="preserve"> on the </w:t>
      </w:r>
      <w:r w:rsidR="00D55DD4" w:rsidRPr="0006680D">
        <w:rPr>
          <w:color w:val="000000" w:themeColor="text1"/>
        </w:rPr>
        <w:t>20</w:t>
      </w:r>
      <w:r w:rsidR="0096075D" w:rsidRPr="0006680D">
        <w:rPr>
          <w:color w:val="000000" w:themeColor="text1"/>
        </w:rPr>
        <w:t>xx</w:t>
      </w:r>
      <w:r w:rsidRPr="0006680D">
        <w:rPr>
          <w:color w:val="000000" w:themeColor="text1"/>
        </w:rPr>
        <w:t xml:space="preserve"> budget following the governing body’s approval</w:t>
      </w:r>
      <w:r w:rsidR="00DD3246" w:rsidRPr="0006680D">
        <w:rPr>
          <w:color w:val="000000" w:themeColor="text1"/>
        </w:rPr>
        <w:t xml:space="preserve">. </w:t>
      </w:r>
      <w:r w:rsidR="00A30AB9" w:rsidRPr="0006680D">
        <w:rPr>
          <w:color w:val="000000" w:themeColor="text1"/>
        </w:rPr>
        <w:t xml:space="preserve">The </w:t>
      </w:r>
      <w:r w:rsidR="00E80625" w:rsidRPr="0006680D">
        <w:rPr>
          <w:i/>
          <w:iCs/>
          <w:color w:val="000000" w:themeColor="text1"/>
        </w:rPr>
        <w:t>Entity</w:t>
      </w:r>
      <w:r w:rsidR="00A30AB9" w:rsidRPr="0006680D">
        <w:rPr>
          <w:i/>
          <w:iCs/>
          <w:color w:val="000000" w:themeColor="text1"/>
        </w:rPr>
        <w:t xml:space="preserve">’s </w:t>
      </w:r>
      <w:r w:rsidR="00A30AB9" w:rsidRPr="0006680D">
        <w:rPr>
          <w:color w:val="000000" w:themeColor="text1"/>
        </w:rPr>
        <w:t xml:space="preserve">budget is prepared on a different basis to the actual income and expenditure disclosed in the financial statements. The financial statements are prepared on accrual </w:t>
      </w:r>
      <w:r w:rsidRPr="0006680D">
        <w:rPr>
          <w:color w:val="000000" w:themeColor="text1"/>
        </w:rPr>
        <w:t>basis using a classification based on the nature of expenses in the statement of financial performance, whereas the budget is prepared on a cash basis. The amounts in the financial statements were recast from the accrual basis to the cash basis and reclassified by presentation to be on the same basis as the approved budget. A comparison of budget and actual amounts, prepared on a comparable basis to the approved budget, is then presented in the statement of comparison of budget and actual amounts. In addition to the Basis difference, adjustments to amounts in the financial statements are also made for differences in the formats and classification schemes adopted for the presentation of the financial statements and the approved budget.</w:t>
      </w:r>
      <w:r w:rsidR="00134881" w:rsidRPr="0006680D">
        <w:rPr>
          <w:color w:val="000000" w:themeColor="text1"/>
        </w:rPr>
        <w:t xml:space="preserve"> </w:t>
      </w:r>
      <w:r w:rsidR="00661B5E" w:rsidRPr="009326AB">
        <w:t>A statement to reconcile the actual amounts on a comparable basis included in the statement of comparison of budget and actual amounts</w:t>
      </w:r>
      <w:r w:rsidR="00661B5E">
        <w:t>,</w:t>
      </w:r>
      <w:r w:rsidR="00661B5E" w:rsidRPr="009326AB">
        <w:t xml:space="preserve"> and the actuals as per the statement of </w:t>
      </w:r>
      <w:r w:rsidR="00661B5E">
        <w:t>cash flows</w:t>
      </w:r>
      <w:r w:rsidR="00661B5E" w:rsidRPr="009326AB">
        <w:t>.</w:t>
      </w:r>
    </w:p>
    <w:p w14:paraId="3D48ED26" w14:textId="4BA1BD0F" w:rsidR="00CA3444" w:rsidRPr="0006680D" w:rsidRDefault="00CA3444" w:rsidP="00661B5E">
      <w:pPr>
        <w:pStyle w:val="Default"/>
        <w:spacing w:line="360" w:lineRule="auto"/>
        <w:jc w:val="both"/>
        <w:rPr>
          <w:b/>
          <w:color w:val="000000" w:themeColor="text1"/>
        </w:rPr>
      </w:pPr>
    </w:p>
    <w:p w14:paraId="0448D652" w14:textId="03E17935" w:rsidR="00671BEF" w:rsidRPr="0006680D" w:rsidRDefault="0011663E" w:rsidP="00FF1B9B">
      <w:pPr>
        <w:pStyle w:val="ListParagraph"/>
        <w:numPr>
          <w:ilvl w:val="0"/>
          <w:numId w:val="17"/>
        </w:numPr>
        <w:adjustRightInd w:val="0"/>
        <w:spacing w:line="360" w:lineRule="auto"/>
        <w:ind w:left="720" w:hanging="540"/>
        <w:jc w:val="both"/>
        <w:rPr>
          <w:b/>
          <w:color w:val="000000" w:themeColor="text1"/>
        </w:rPr>
      </w:pPr>
      <w:r w:rsidRPr="0006680D">
        <w:rPr>
          <w:b/>
          <w:color w:val="000000" w:themeColor="text1"/>
        </w:rPr>
        <w:t>Taxes</w:t>
      </w:r>
      <w:r w:rsidR="00D079FB" w:rsidRPr="0006680D">
        <w:rPr>
          <w:b/>
          <w:color w:val="000000" w:themeColor="text1"/>
        </w:rPr>
        <w:t xml:space="preserve"> </w:t>
      </w:r>
    </w:p>
    <w:p w14:paraId="7952AE39" w14:textId="77777777" w:rsidR="0011663E" w:rsidRPr="0006680D" w:rsidRDefault="0011663E" w:rsidP="00197F5F">
      <w:pPr>
        <w:adjustRightInd w:val="0"/>
        <w:spacing w:line="360" w:lineRule="auto"/>
        <w:jc w:val="both"/>
        <w:rPr>
          <w:b/>
          <w:iCs/>
          <w:color w:val="000000" w:themeColor="text1"/>
        </w:rPr>
      </w:pPr>
      <w:r w:rsidRPr="0006680D">
        <w:rPr>
          <w:b/>
          <w:iCs/>
          <w:color w:val="000000" w:themeColor="text1"/>
        </w:rPr>
        <w:t>Current income tax</w:t>
      </w:r>
    </w:p>
    <w:p w14:paraId="68E4EF1D" w14:textId="546986F2" w:rsidR="001919D3" w:rsidRPr="0006680D" w:rsidRDefault="0011663E" w:rsidP="00197F5F">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Current income tax assets and liabilities for the current period are measured at the amount expected to be</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recovered from or paid to the taxation authorities. The tax rates and tax laws used to compute the amount are</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those that are enacted or substantively enacted, at the reporting date in the area where the</w:t>
      </w:r>
      <w:r w:rsidRPr="0006680D">
        <w:rPr>
          <w:rFonts w:ascii="Times New Roman" w:hAnsi="Times New Roman" w:cs="Times New Roman"/>
          <w:i/>
          <w:iCs/>
          <w:color w:val="000000" w:themeColor="text1"/>
          <w:lang w:eastAsia="en-US"/>
        </w:rPr>
        <w:t xml:space="preserve"> </w:t>
      </w:r>
      <w:r w:rsidR="00E80625" w:rsidRPr="0006680D">
        <w:rPr>
          <w:rFonts w:ascii="Times New Roman" w:hAnsi="Times New Roman" w:cs="Times New Roman"/>
          <w:i/>
          <w:iCs/>
          <w:color w:val="000000" w:themeColor="text1"/>
          <w:lang w:eastAsia="en-US"/>
        </w:rPr>
        <w:t>Entity</w:t>
      </w:r>
      <w:r w:rsidRPr="0006680D">
        <w:rPr>
          <w:rFonts w:ascii="Times New Roman" w:hAnsi="Times New Roman" w:cs="Times New Roman"/>
          <w:color w:val="000000" w:themeColor="text1"/>
          <w:lang w:eastAsia="en-US"/>
        </w:rPr>
        <w:t xml:space="preserve"> operates and</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generates taxable income.</w:t>
      </w:r>
      <w:r w:rsidR="00E350C4"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Current income tax relating to items recognized directly in net assets is recognized in net assets and not in the</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statement of financial performance. Management periodically evaluates positions taken in the tax returns with</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respect to situations in which applicable tax regulations are subject to interpretation and establishes provisions</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where appropriate.</w:t>
      </w:r>
    </w:p>
    <w:p w14:paraId="4BA020B4" w14:textId="77777777" w:rsidR="00A569E3" w:rsidRDefault="00A569E3" w:rsidP="00564332">
      <w:pPr>
        <w:adjustRightInd w:val="0"/>
        <w:spacing w:line="360" w:lineRule="auto"/>
        <w:jc w:val="both"/>
        <w:rPr>
          <w:b/>
          <w:iCs/>
          <w:color w:val="000000" w:themeColor="text1"/>
        </w:rPr>
      </w:pPr>
    </w:p>
    <w:p w14:paraId="59A016F5" w14:textId="77777777" w:rsidR="00A569E3" w:rsidRDefault="00A569E3" w:rsidP="00564332">
      <w:pPr>
        <w:adjustRightInd w:val="0"/>
        <w:spacing w:line="360" w:lineRule="auto"/>
        <w:jc w:val="both"/>
        <w:rPr>
          <w:b/>
          <w:iCs/>
          <w:color w:val="000000" w:themeColor="text1"/>
        </w:rPr>
      </w:pPr>
    </w:p>
    <w:p w14:paraId="5468F901" w14:textId="77777777" w:rsidR="00A569E3" w:rsidRDefault="00A569E3" w:rsidP="00564332">
      <w:pPr>
        <w:adjustRightInd w:val="0"/>
        <w:spacing w:line="360" w:lineRule="auto"/>
        <w:jc w:val="both"/>
        <w:rPr>
          <w:b/>
          <w:iCs/>
          <w:color w:val="000000" w:themeColor="text1"/>
        </w:rPr>
      </w:pPr>
    </w:p>
    <w:p w14:paraId="26AA4A51" w14:textId="6D9DA8FE" w:rsidR="00E350C4" w:rsidRPr="0006680D" w:rsidRDefault="00E350C4" w:rsidP="00564332">
      <w:pPr>
        <w:adjustRightInd w:val="0"/>
        <w:spacing w:line="360" w:lineRule="auto"/>
        <w:jc w:val="both"/>
        <w:rPr>
          <w:b/>
          <w:iCs/>
          <w:color w:val="000000" w:themeColor="text1"/>
        </w:rPr>
      </w:pPr>
      <w:r w:rsidRPr="0006680D">
        <w:rPr>
          <w:b/>
          <w:iCs/>
          <w:color w:val="000000" w:themeColor="text1"/>
        </w:rPr>
        <w:lastRenderedPageBreak/>
        <w:t>Deferred</w:t>
      </w:r>
      <w:r w:rsidR="00A30AB9" w:rsidRPr="0006680D">
        <w:rPr>
          <w:b/>
          <w:iCs/>
          <w:color w:val="000000" w:themeColor="text1"/>
        </w:rPr>
        <w:t xml:space="preserve"> </w:t>
      </w:r>
      <w:r w:rsidRPr="0006680D">
        <w:rPr>
          <w:b/>
          <w:iCs/>
          <w:color w:val="000000" w:themeColor="text1"/>
        </w:rPr>
        <w:t>tax</w:t>
      </w:r>
    </w:p>
    <w:p w14:paraId="6AA1E653" w14:textId="77777777" w:rsidR="00D92E78" w:rsidRPr="0006680D" w:rsidRDefault="00E350C4" w:rsidP="00197F5F">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Deferred tax is provided using the liability method on temporary differences between the tax bases of assets and liabilities and their carrying amounts for financial reporting purposes at the reporting date.</w:t>
      </w:r>
      <w:r w:rsidR="001919D3"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 xml:space="preserve">Deferred tax liabilities are recognized for all taxable temporary differences, except in respect of taxable temporary differences associated with investments in controlled entities, associates and interests in joint ventures, when the timing of the reversal of the temporary differences can be controlled and it is probable that the temporary differences will not reverse in the foreseeable </w:t>
      </w:r>
      <w:r w:rsidR="001919D3" w:rsidRPr="0006680D">
        <w:rPr>
          <w:rFonts w:ascii="Times New Roman" w:hAnsi="Times New Roman" w:cs="Times New Roman"/>
          <w:color w:val="000000" w:themeColor="text1"/>
          <w:lang w:eastAsia="en-US"/>
        </w:rPr>
        <w:t xml:space="preserve">future. </w:t>
      </w:r>
    </w:p>
    <w:p w14:paraId="7C4EE817" w14:textId="6E3E647C" w:rsidR="00E350C4" w:rsidRPr="0006680D" w:rsidRDefault="001919D3" w:rsidP="00197F5F">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Deferred</w:t>
      </w:r>
      <w:r w:rsidR="00E350C4" w:rsidRPr="0006680D">
        <w:rPr>
          <w:rFonts w:ascii="Times New Roman" w:hAnsi="Times New Roman" w:cs="Times New Roman"/>
          <w:color w:val="000000" w:themeColor="text1"/>
          <w:lang w:eastAsia="en-US"/>
        </w:rPr>
        <w:t xml:space="preserve"> tax assets are recognized for all deductible temporary differences, the carry forward of unused tax credits and any unused tax losses. Deferred tax assets are recognized to the extent that it is probable that taxable profit will be available against which the deductible temporary differences, and the carry forward of unused tax credits and unused tax losses can be utilized, except in respect of deductible temporary differences associated with investments in controlled entities, associates and interests in joint ventures, deferred tax assets are recognized only to the extent that it is probable that the temporary differences will reverse in the foreseeable future and taxable profit will be available against which the temporary differences can be utilized.</w:t>
      </w:r>
    </w:p>
    <w:p w14:paraId="53A5E91E" w14:textId="77777777" w:rsidR="007E3C3A" w:rsidRPr="0006680D" w:rsidRDefault="00E350C4" w:rsidP="00197F5F">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 xml:space="preserve">The carrying amount of deferred tax assets is reviewed at each reporting date and reduced to the extent that it is no longer probable that sufficient taxable profit will be available to allow all or part of the deferred tax asset to be utilized. </w:t>
      </w:r>
    </w:p>
    <w:p w14:paraId="40F1CCCB" w14:textId="6FDA078D" w:rsidR="006F2D92" w:rsidRPr="0006680D" w:rsidRDefault="00E350C4" w:rsidP="00197F5F">
      <w:pPr>
        <w:pStyle w:val="Default"/>
        <w:spacing w:line="360" w:lineRule="auto"/>
        <w:jc w:val="both"/>
        <w:rPr>
          <w:b/>
          <w:bCs/>
          <w:color w:val="000000" w:themeColor="text1"/>
        </w:rPr>
      </w:pPr>
      <w:r w:rsidRPr="0006680D">
        <w:rPr>
          <w:rFonts w:ascii="Times New Roman" w:hAnsi="Times New Roman" w:cs="Times New Roman"/>
          <w:color w:val="000000" w:themeColor="text1"/>
          <w:lang w:eastAsia="en-US"/>
        </w:rPr>
        <w:t>Unrecognized deferred tax assets are re-assessed at each reporting date and are recognized to the extent that it has become probable that future taxable profits will allow the deferred tax asset to be recovered.</w:t>
      </w:r>
      <w:r w:rsidR="001919D3"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 xml:space="preserve">Deferred tax assets and liabilities are measured at the tax rates that are expected to apply in the year when the asset is realized or the liability is settled, based on tax rates (and tax laws) that have been enacted or substantively enacted at the reporting </w:t>
      </w:r>
      <w:r w:rsidR="00997809" w:rsidRPr="0006680D">
        <w:rPr>
          <w:rFonts w:ascii="Times New Roman" w:hAnsi="Times New Roman" w:cs="Times New Roman"/>
          <w:color w:val="000000" w:themeColor="text1"/>
          <w:lang w:eastAsia="en-US"/>
        </w:rPr>
        <w:t>date. Deferred</w:t>
      </w:r>
      <w:r w:rsidRPr="0006680D">
        <w:rPr>
          <w:rFonts w:ascii="Times New Roman" w:hAnsi="Times New Roman" w:cs="Times New Roman"/>
          <w:color w:val="000000" w:themeColor="text1"/>
          <w:lang w:eastAsia="en-US"/>
        </w:rPr>
        <w:t xml:space="preserve"> tax relating to items recognized outside surplus or deficit is recognized outside surplus or deficit. Deferred tax items are recognized in correlation to the underlying transaction in net </w:t>
      </w:r>
      <w:r w:rsidR="00F63BF6" w:rsidRPr="0006680D">
        <w:rPr>
          <w:rFonts w:ascii="Times New Roman" w:hAnsi="Times New Roman" w:cs="Times New Roman"/>
          <w:color w:val="000000" w:themeColor="text1"/>
          <w:lang w:eastAsia="en-US"/>
        </w:rPr>
        <w:t>assets. Deferred</w:t>
      </w:r>
      <w:r w:rsidRPr="0006680D">
        <w:rPr>
          <w:rFonts w:ascii="Times New Roman" w:hAnsi="Times New Roman" w:cs="Times New Roman"/>
          <w:color w:val="000000" w:themeColor="text1"/>
          <w:lang w:eastAsia="en-US"/>
        </w:rPr>
        <w:t xml:space="preserve"> tax assets and deferred tax liabilities are offset if a legally enforceable right exists to set off current tax assets against current income tax liabilities and the deferred taxes relate to the same taxable</w:t>
      </w:r>
      <w:r w:rsidRPr="0006680D">
        <w:rPr>
          <w:rFonts w:ascii="Times New Roman" w:hAnsi="Times New Roman" w:cs="Times New Roman"/>
          <w:i/>
          <w:iCs/>
          <w:color w:val="000000" w:themeColor="text1"/>
          <w:lang w:eastAsia="en-US"/>
        </w:rPr>
        <w:t xml:space="preserve"> </w:t>
      </w:r>
      <w:r w:rsidR="00E80625" w:rsidRPr="0006680D">
        <w:rPr>
          <w:rFonts w:ascii="Times New Roman" w:hAnsi="Times New Roman" w:cs="Times New Roman"/>
          <w:i/>
          <w:iCs/>
          <w:color w:val="000000" w:themeColor="text1"/>
          <w:lang w:eastAsia="en-US"/>
        </w:rPr>
        <w:t>Entity</w:t>
      </w:r>
      <w:r w:rsidRPr="0006680D">
        <w:rPr>
          <w:rFonts w:ascii="Times New Roman" w:hAnsi="Times New Roman" w:cs="Times New Roman"/>
          <w:color w:val="000000" w:themeColor="text1"/>
          <w:lang w:eastAsia="en-US"/>
        </w:rPr>
        <w:t xml:space="preserve"> and the same taxation authority</w:t>
      </w:r>
      <w:r w:rsidR="00576EFA" w:rsidRPr="0006680D">
        <w:rPr>
          <w:rFonts w:ascii="Times New Roman" w:hAnsi="Times New Roman" w:cs="Times New Roman"/>
          <w:color w:val="000000" w:themeColor="text1"/>
          <w:lang w:eastAsia="en-US"/>
        </w:rPr>
        <w:t>.</w:t>
      </w:r>
      <w:r w:rsidR="006F2D92" w:rsidRPr="0006680D">
        <w:rPr>
          <w:b/>
          <w:bCs/>
          <w:color w:val="000000" w:themeColor="text1"/>
        </w:rPr>
        <w:br w:type="page"/>
      </w:r>
    </w:p>
    <w:p w14:paraId="4208F9F6" w14:textId="77777777" w:rsidR="00B963A9" w:rsidRPr="0006680D" w:rsidRDefault="00B963A9" w:rsidP="00CA0B6F">
      <w:pPr>
        <w:adjustRightInd w:val="0"/>
        <w:spacing w:line="360" w:lineRule="auto"/>
        <w:ind w:firstLine="426"/>
        <w:jc w:val="both"/>
        <w:rPr>
          <w:b/>
          <w:i/>
          <w:color w:val="000000" w:themeColor="text1"/>
        </w:rPr>
      </w:pPr>
      <w:r w:rsidRPr="0006680D">
        <w:rPr>
          <w:b/>
          <w:i/>
          <w:color w:val="000000" w:themeColor="text1"/>
        </w:rPr>
        <w:lastRenderedPageBreak/>
        <w:t>Sales tax</w:t>
      </w:r>
    </w:p>
    <w:p w14:paraId="6D6A2190" w14:textId="77777777" w:rsidR="00B963A9" w:rsidRPr="0006680D" w:rsidRDefault="00B963A9" w:rsidP="005318C6">
      <w:pPr>
        <w:adjustRightInd w:val="0"/>
        <w:spacing w:line="360" w:lineRule="auto"/>
        <w:jc w:val="both"/>
        <w:rPr>
          <w:color w:val="000000" w:themeColor="text1"/>
        </w:rPr>
      </w:pPr>
      <w:r w:rsidRPr="0006680D">
        <w:rPr>
          <w:color w:val="000000" w:themeColor="text1"/>
        </w:rPr>
        <w:t>Expenses and assets are recognized net of the amount of sales tax, except:</w:t>
      </w:r>
    </w:p>
    <w:p w14:paraId="1B96914B" w14:textId="7456C272" w:rsidR="00B963A9" w:rsidRPr="0006680D" w:rsidRDefault="00B963A9" w:rsidP="00FF1B9B">
      <w:pPr>
        <w:pStyle w:val="ListParagraph"/>
        <w:numPr>
          <w:ilvl w:val="0"/>
          <w:numId w:val="5"/>
        </w:numPr>
        <w:adjustRightInd w:val="0"/>
        <w:spacing w:line="360" w:lineRule="auto"/>
        <w:ind w:left="851" w:hanging="425"/>
        <w:jc w:val="both"/>
        <w:rPr>
          <w:color w:val="000000" w:themeColor="text1"/>
        </w:rPr>
      </w:pPr>
      <w:r w:rsidRPr="0006680D">
        <w:rPr>
          <w:color w:val="000000" w:themeColor="text1"/>
        </w:rPr>
        <w:t>When the sales tax incurred on a purchase of assets or services is not recoverable from the taxation</w:t>
      </w:r>
      <w:r w:rsidR="008C1777" w:rsidRPr="0006680D">
        <w:rPr>
          <w:color w:val="000000" w:themeColor="text1"/>
        </w:rPr>
        <w:t xml:space="preserve"> </w:t>
      </w:r>
      <w:r w:rsidRPr="0006680D">
        <w:rPr>
          <w:color w:val="000000" w:themeColor="text1"/>
        </w:rPr>
        <w:t>authority, in which case, the sales tax is recognized as part of the cost of acquisition of the asset or as</w:t>
      </w:r>
      <w:r w:rsidR="008C1777" w:rsidRPr="0006680D">
        <w:rPr>
          <w:color w:val="000000" w:themeColor="text1"/>
        </w:rPr>
        <w:t xml:space="preserve"> </w:t>
      </w:r>
      <w:r w:rsidRPr="0006680D">
        <w:rPr>
          <w:color w:val="000000" w:themeColor="text1"/>
        </w:rPr>
        <w:t xml:space="preserve">part of the expense item, as </w:t>
      </w:r>
      <w:r w:rsidR="00373DE9" w:rsidRPr="0006680D">
        <w:rPr>
          <w:color w:val="000000" w:themeColor="text1"/>
        </w:rPr>
        <w:t>applicable.</w:t>
      </w:r>
    </w:p>
    <w:p w14:paraId="7A50A702" w14:textId="77777777" w:rsidR="00B963A9" w:rsidRPr="0006680D" w:rsidRDefault="00B963A9" w:rsidP="00FF1B9B">
      <w:pPr>
        <w:pStyle w:val="ListParagraph"/>
        <w:numPr>
          <w:ilvl w:val="0"/>
          <w:numId w:val="5"/>
        </w:numPr>
        <w:adjustRightInd w:val="0"/>
        <w:spacing w:line="360" w:lineRule="auto"/>
        <w:ind w:left="851" w:hanging="425"/>
        <w:jc w:val="both"/>
        <w:rPr>
          <w:color w:val="000000" w:themeColor="text1"/>
        </w:rPr>
      </w:pPr>
      <w:r w:rsidRPr="0006680D">
        <w:rPr>
          <w:color w:val="000000" w:themeColor="text1"/>
        </w:rPr>
        <w:t>When receivables and payables are stated with the amount of sales tax included</w:t>
      </w:r>
    </w:p>
    <w:p w14:paraId="169BD00E" w14:textId="4C252936" w:rsidR="0049216B" w:rsidRPr="0006680D" w:rsidRDefault="00B963A9" w:rsidP="000E7C58">
      <w:pPr>
        <w:pStyle w:val="Default"/>
        <w:spacing w:line="360" w:lineRule="auto"/>
        <w:ind w:left="900"/>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The net amount of sales tax recoverable from, or payable to, the taxation authority is included as part of</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receivables or payables in the statement of financial position.</w:t>
      </w:r>
    </w:p>
    <w:p w14:paraId="36684C6A" w14:textId="77777777" w:rsidR="00090441" w:rsidRPr="0006680D" w:rsidRDefault="00090441" w:rsidP="000309AC">
      <w:pPr>
        <w:pStyle w:val="Default"/>
        <w:spacing w:line="360" w:lineRule="auto"/>
        <w:ind w:left="900"/>
        <w:jc w:val="both"/>
        <w:rPr>
          <w:rFonts w:ascii="Times New Roman" w:hAnsi="Times New Roman" w:cs="Times New Roman"/>
          <w:color w:val="000000" w:themeColor="text1"/>
          <w:sz w:val="8"/>
          <w:szCs w:val="8"/>
          <w:lang w:eastAsia="en-US"/>
        </w:rPr>
      </w:pPr>
    </w:p>
    <w:p w14:paraId="69AFBE45" w14:textId="760C07D2" w:rsidR="00BD16C7" w:rsidRPr="0006680D" w:rsidRDefault="00B963A9" w:rsidP="00FF1B9B">
      <w:pPr>
        <w:pStyle w:val="ListParagraph"/>
        <w:numPr>
          <w:ilvl w:val="0"/>
          <w:numId w:val="17"/>
        </w:numPr>
        <w:adjustRightInd w:val="0"/>
        <w:spacing w:line="360" w:lineRule="auto"/>
        <w:ind w:left="720" w:hanging="540"/>
        <w:jc w:val="both"/>
        <w:rPr>
          <w:b/>
          <w:color w:val="000000" w:themeColor="text1"/>
        </w:rPr>
      </w:pPr>
      <w:r w:rsidRPr="0006680D">
        <w:rPr>
          <w:b/>
          <w:color w:val="000000" w:themeColor="text1"/>
        </w:rPr>
        <w:t>Investment property</w:t>
      </w:r>
      <w:r w:rsidR="00D079FB" w:rsidRPr="0006680D">
        <w:rPr>
          <w:b/>
          <w:color w:val="000000" w:themeColor="text1"/>
        </w:rPr>
        <w:t xml:space="preserve"> </w:t>
      </w:r>
    </w:p>
    <w:p w14:paraId="1A705172" w14:textId="40AD7DB5" w:rsidR="00F63BF6" w:rsidRPr="0006680D" w:rsidRDefault="00B963A9" w:rsidP="005318C6">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Investment properties are measured initially at cost, including transaction costs. The carrying amount includes the</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replacement cost of components of an existing investment property at the time that cost is incurred if the</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recognition criteria are met and excludes the costs of day-to-day maintenance of an investment property.</w:t>
      </w:r>
      <w:r w:rsidR="00E54F2B"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Investment property acquired through a non-exchange transaction is measured at its fair value at the date of</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 xml:space="preserve">acquisition. </w:t>
      </w:r>
      <w:r w:rsidRPr="0006680D">
        <w:rPr>
          <w:rFonts w:ascii="Times New Roman" w:hAnsi="Times New Roman" w:cs="Times New Roman"/>
          <w:i/>
          <w:iCs/>
          <w:color w:val="000000" w:themeColor="text1"/>
          <w:lang w:eastAsia="en-US"/>
        </w:rPr>
        <w:t>Subsequent to initial recognition, investment properties are measured using the cost model and are</w:t>
      </w:r>
      <w:r w:rsidR="008C1777" w:rsidRPr="0006680D">
        <w:rPr>
          <w:rFonts w:ascii="Times New Roman" w:hAnsi="Times New Roman" w:cs="Times New Roman"/>
          <w:i/>
          <w:iCs/>
          <w:color w:val="000000" w:themeColor="text1"/>
          <w:lang w:eastAsia="en-US"/>
        </w:rPr>
        <w:t xml:space="preserve"> </w:t>
      </w:r>
      <w:r w:rsidRPr="0006680D">
        <w:rPr>
          <w:rFonts w:ascii="Times New Roman" w:hAnsi="Times New Roman" w:cs="Times New Roman"/>
          <w:i/>
          <w:iCs/>
          <w:color w:val="000000" w:themeColor="text1"/>
          <w:lang w:eastAsia="en-US"/>
        </w:rPr>
        <w:t>depreciated over a</w:t>
      </w:r>
      <w:r w:rsidR="00533107" w:rsidRPr="0006680D">
        <w:rPr>
          <w:rFonts w:ascii="Times New Roman" w:hAnsi="Times New Roman" w:cs="Times New Roman"/>
          <w:i/>
          <w:iCs/>
          <w:color w:val="000000" w:themeColor="text1"/>
          <w:lang w:eastAsia="en-US"/>
        </w:rPr>
        <w:t>n xx</w:t>
      </w:r>
      <w:r w:rsidRPr="0006680D">
        <w:rPr>
          <w:rFonts w:ascii="Times New Roman" w:hAnsi="Times New Roman" w:cs="Times New Roman"/>
          <w:i/>
          <w:iCs/>
          <w:color w:val="000000" w:themeColor="text1"/>
          <w:lang w:eastAsia="en-US"/>
        </w:rPr>
        <w:t>-year period</w:t>
      </w:r>
      <w:r w:rsidR="00B85DC0" w:rsidRPr="0006680D">
        <w:rPr>
          <w:rFonts w:ascii="Times New Roman" w:hAnsi="Times New Roman" w:cs="Times New Roman"/>
          <w:i/>
          <w:iCs/>
          <w:color w:val="000000" w:themeColor="text1"/>
          <w:lang w:eastAsia="en-US"/>
        </w:rPr>
        <w:t xml:space="preserve"> or investment property is measured at fair value with gains and losses recognised through surplus or deficit</w:t>
      </w:r>
      <w:r w:rsidR="00B85DC0" w:rsidRPr="0006680D">
        <w:rPr>
          <w:rFonts w:ascii="Times New Roman" w:hAnsi="Times New Roman" w:cs="Times New Roman"/>
          <w:b/>
          <w:bCs/>
          <w:i/>
          <w:iCs/>
          <w:color w:val="000000" w:themeColor="text1"/>
          <w:lang w:eastAsia="en-US"/>
        </w:rPr>
        <w:t>.(entity to amend appropriately</w:t>
      </w:r>
      <w:r w:rsidR="00CA5FFF" w:rsidRPr="0006680D">
        <w:rPr>
          <w:rFonts w:ascii="Times New Roman" w:hAnsi="Times New Roman" w:cs="Times New Roman"/>
          <w:b/>
          <w:bCs/>
          <w:i/>
          <w:iCs/>
          <w:color w:val="000000" w:themeColor="text1"/>
          <w:lang w:eastAsia="en-US"/>
        </w:rPr>
        <w:t xml:space="preserve"> based on the model adopted</w:t>
      </w:r>
      <w:r w:rsidR="00B85DC0" w:rsidRPr="0006680D">
        <w:rPr>
          <w:rFonts w:ascii="Times New Roman" w:hAnsi="Times New Roman" w:cs="Times New Roman"/>
          <w:b/>
          <w:bCs/>
          <w:i/>
          <w:iCs/>
          <w:color w:val="000000" w:themeColor="text1"/>
          <w:lang w:eastAsia="en-US"/>
        </w:rPr>
        <w:t>)</w:t>
      </w:r>
      <w:r w:rsidR="00E54F2B"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Investment properties are derecognized either when they have been disposed of or when the investment property</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is permanently withdrawn from use and no future economic benefit or service potential is expected from its</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disposal. The difference between the net disposal proceeds and the carrying amount of the asset is recognized in</w:t>
      </w:r>
      <w:r w:rsidR="008C1777"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the surplus or deficit in the period of de</w:t>
      </w:r>
      <w:r w:rsidR="008C1777" w:rsidRPr="0006680D">
        <w:rPr>
          <w:rFonts w:ascii="Times New Roman" w:hAnsi="Times New Roman" w:cs="Times New Roman"/>
          <w:color w:val="000000" w:themeColor="text1"/>
          <w:lang w:eastAsia="en-US"/>
        </w:rPr>
        <w:t>-</w:t>
      </w:r>
      <w:r w:rsidRPr="0006680D">
        <w:rPr>
          <w:rFonts w:ascii="Times New Roman" w:hAnsi="Times New Roman" w:cs="Times New Roman"/>
          <w:color w:val="000000" w:themeColor="text1"/>
          <w:lang w:eastAsia="en-US"/>
        </w:rPr>
        <w:t>recognition.</w:t>
      </w:r>
      <w:r w:rsidR="009E0CBE"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Transfers are made to or from investment property only when there is a change in use.</w:t>
      </w:r>
    </w:p>
    <w:p w14:paraId="3E3226BA" w14:textId="25049067" w:rsidR="00011307" w:rsidRPr="0006680D" w:rsidRDefault="00011307">
      <w:pPr>
        <w:autoSpaceDE/>
        <w:autoSpaceDN/>
        <w:rPr>
          <w:color w:val="000000" w:themeColor="text1"/>
        </w:rPr>
      </w:pPr>
      <w:r w:rsidRPr="0006680D">
        <w:rPr>
          <w:color w:val="000000" w:themeColor="text1"/>
        </w:rPr>
        <w:br w:type="page"/>
      </w:r>
    </w:p>
    <w:p w14:paraId="180508FC" w14:textId="77777777" w:rsidR="00A30AB9" w:rsidRPr="0006680D" w:rsidRDefault="00A30AB9" w:rsidP="00B2787A">
      <w:pPr>
        <w:adjustRightInd w:val="0"/>
        <w:spacing w:line="360" w:lineRule="auto"/>
        <w:jc w:val="both"/>
        <w:rPr>
          <w:color w:val="000000" w:themeColor="text1"/>
          <w:sz w:val="10"/>
          <w:szCs w:val="10"/>
          <w:lang w:val="en-US" w:eastAsia="en-GB"/>
        </w:rPr>
      </w:pPr>
    </w:p>
    <w:p w14:paraId="6C7D5BA1" w14:textId="4643CD94" w:rsidR="00BD16C7" w:rsidRPr="0006680D" w:rsidRDefault="00B963A9" w:rsidP="00FF1B9B">
      <w:pPr>
        <w:pStyle w:val="ListParagraph"/>
        <w:numPr>
          <w:ilvl w:val="0"/>
          <w:numId w:val="17"/>
        </w:numPr>
        <w:adjustRightInd w:val="0"/>
        <w:spacing w:line="360" w:lineRule="auto"/>
        <w:ind w:hanging="509"/>
        <w:jc w:val="both"/>
        <w:rPr>
          <w:b/>
          <w:color w:val="000000" w:themeColor="text1"/>
        </w:rPr>
      </w:pPr>
      <w:r w:rsidRPr="0006680D">
        <w:rPr>
          <w:b/>
          <w:color w:val="000000" w:themeColor="text1"/>
        </w:rPr>
        <w:t>Property, plant and equipment</w:t>
      </w:r>
      <w:r w:rsidR="004205E7" w:rsidRPr="0006680D">
        <w:rPr>
          <w:b/>
          <w:color w:val="000000" w:themeColor="text1"/>
        </w:rPr>
        <w:t xml:space="preserve"> </w:t>
      </w:r>
    </w:p>
    <w:p w14:paraId="3550BEEA" w14:textId="77777777" w:rsidR="00A569E3" w:rsidRPr="007B2FAD" w:rsidRDefault="00A569E3" w:rsidP="00A569E3">
      <w:pPr>
        <w:spacing w:after="100" w:afterAutospacing="1"/>
        <w:rPr>
          <w:b/>
          <w:bCs/>
          <w:color w:val="000000" w:themeColor="text1"/>
        </w:rPr>
      </w:pPr>
      <w:r w:rsidRPr="007B2FAD">
        <w:rPr>
          <w:b/>
          <w:bCs/>
          <w:color w:val="000000" w:themeColor="text1"/>
        </w:rPr>
        <w:t xml:space="preserve">Recognition and Measurement </w:t>
      </w:r>
    </w:p>
    <w:p w14:paraId="75B8DCB0" w14:textId="77777777" w:rsidR="00A569E3" w:rsidRPr="007B2FAD" w:rsidRDefault="00A569E3" w:rsidP="00A569E3">
      <w:pPr>
        <w:spacing w:after="100" w:afterAutospacing="1"/>
        <w:jc w:val="both"/>
        <w:rPr>
          <w:color w:val="000000" w:themeColor="text1"/>
        </w:rPr>
      </w:pPr>
      <w:r w:rsidRPr="007B2FAD">
        <w:rPr>
          <w:color w:val="000000" w:themeColor="text1"/>
        </w:rPr>
        <w:t>The Entity’s Property, Plant, and Equipment (PPE) are tangible items held for use in the production or supply of goods and services, for rental to others, or for administrative purposes, and are expected to be used for more than one reporting period.</w:t>
      </w:r>
    </w:p>
    <w:p w14:paraId="4FF7494B" w14:textId="77777777" w:rsidR="00A569E3" w:rsidRPr="007B2FAD" w:rsidRDefault="00A569E3" w:rsidP="00A569E3">
      <w:pPr>
        <w:spacing w:after="100" w:afterAutospacing="1"/>
        <w:jc w:val="both"/>
        <w:rPr>
          <w:color w:val="000000" w:themeColor="text1"/>
        </w:rPr>
      </w:pPr>
      <w:r w:rsidRPr="007B2FAD">
        <w:rPr>
          <w:color w:val="000000" w:themeColor="text1"/>
        </w:rPr>
        <w:t>An item of PPE is recognized as an asset if, and only if:</w:t>
      </w:r>
    </w:p>
    <w:p w14:paraId="5CC397BD" w14:textId="6925D0A3" w:rsidR="00A569E3" w:rsidRPr="007B2FAD" w:rsidRDefault="00A569E3" w:rsidP="00FF1B9B">
      <w:pPr>
        <w:numPr>
          <w:ilvl w:val="0"/>
          <w:numId w:val="38"/>
        </w:numPr>
        <w:autoSpaceDE/>
        <w:autoSpaceDN/>
        <w:spacing w:after="100" w:afterAutospacing="1"/>
        <w:jc w:val="both"/>
        <w:rPr>
          <w:color w:val="000000" w:themeColor="text1"/>
        </w:rPr>
      </w:pPr>
      <w:r w:rsidRPr="007B2FAD">
        <w:rPr>
          <w:color w:val="000000" w:themeColor="text1"/>
        </w:rPr>
        <w:t xml:space="preserve">It's </w:t>
      </w:r>
      <w:r w:rsidRPr="007B2FAD">
        <w:rPr>
          <w:b/>
          <w:bCs/>
          <w:color w:val="000000" w:themeColor="text1"/>
        </w:rPr>
        <w:t>probable</w:t>
      </w:r>
      <w:r w:rsidRPr="007B2FAD">
        <w:rPr>
          <w:color w:val="000000" w:themeColor="text1"/>
        </w:rPr>
        <w:t xml:space="preserve"> that the future economic benefits or service potential associated with the item will flow to the </w:t>
      </w:r>
      <w:r w:rsidR="00BC3CF3">
        <w:rPr>
          <w:color w:val="000000" w:themeColor="text1"/>
        </w:rPr>
        <w:t>entity</w:t>
      </w:r>
    </w:p>
    <w:p w14:paraId="56A1112A" w14:textId="77777777" w:rsidR="00A569E3" w:rsidRPr="007B2FAD" w:rsidRDefault="00A569E3" w:rsidP="00FF1B9B">
      <w:pPr>
        <w:numPr>
          <w:ilvl w:val="0"/>
          <w:numId w:val="38"/>
        </w:numPr>
        <w:autoSpaceDE/>
        <w:autoSpaceDN/>
        <w:spacing w:after="100" w:afterAutospacing="1"/>
        <w:jc w:val="both"/>
        <w:rPr>
          <w:color w:val="000000" w:themeColor="text1"/>
        </w:rPr>
      </w:pPr>
      <w:r w:rsidRPr="007B2FAD">
        <w:rPr>
          <w:color w:val="000000" w:themeColor="text1"/>
        </w:rPr>
        <w:t xml:space="preserve">The cost or fair value of the item can be measured </w:t>
      </w:r>
      <w:r w:rsidRPr="007B2FAD">
        <w:rPr>
          <w:b/>
          <w:bCs/>
          <w:color w:val="000000" w:themeColor="text1"/>
        </w:rPr>
        <w:t>reliably</w:t>
      </w:r>
      <w:r w:rsidRPr="007B2FAD">
        <w:rPr>
          <w:color w:val="000000" w:themeColor="text1"/>
        </w:rPr>
        <w:t>.</w:t>
      </w:r>
    </w:p>
    <w:p w14:paraId="7C1C5A7C" w14:textId="77777777" w:rsidR="00A569E3" w:rsidRPr="007B2FAD" w:rsidRDefault="00A569E3" w:rsidP="00A569E3">
      <w:pPr>
        <w:spacing w:after="100" w:afterAutospacing="1"/>
        <w:jc w:val="both"/>
        <w:rPr>
          <w:color w:val="000000" w:themeColor="text1"/>
        </w:rPr>
      </w:pPr>
      <w:r w:rsidRPr="007B2FAD">
        <w:rPr>
          <w:color w:val="000000" w:themeColor="text1"/>
        </w:rPr>
        <w:t xml:space="preserve">Items acquired through non-exchange transactions (e.g., donations) are measured at their </w:t>
      </w:r>
      <w:r w:rsidRPr="007B2FAD">
        <w:rPr>
          <w:b/>
          <w:bCs/>
          <w:color w:val="000000" w:themeColor="text1"/>
        </w:rPr>
        <w:t>deemed cost</w:t>
      </w:r>
      <w:r w:rsidRPr="007B2FAD">
        <w:rPr>
          <w:color w:val="000000" w:themeColor="text1"/>
        </w:rPr>
        <w:t xml:space="preserve">, which is the fair value at the date of acquisition. For all other acquisitions, initial measurement is at </w:t>
      </w:r>
      <w:r w:rsidRPr="007B2FAD">
        <w:rPr>
          <w:b/>
          <w:bCs/>
          <w:color w:val="000000" w:themeColor="text1"/>
        </w:rPr>
        <w:t>cost</w:t>
      </w:r>
      <w:r w:rsidRPr="007B2FAD">
        <w:rPr>
          <w:color w:val="000000" w:themeColor="text1"/>
        </w:rPr>
        <w:t xml:space="preserve">, which includes all expenses directly attributable to bringing the asset to the location and condition necessary for it to be capable of operating in the manner intended by management. </w:t>
      </w:r>
    </w:p>
    <w:p w14:paraId="66C84C44" w14:textId="77777777" w:rsidR="00A569E3" w:rsidRDefault="00A569E3" w:rsidP="00A569E3">
      <w:pPr>
        <w:spacing w:after="100" w:afterAutospacing="1"/>
        <w:jc w:val="both"/>
        <w:rPr>
          <w:color w:val="000000" w:themeColor="text1"/>
        </w:rPr>
      </w:pPr>
      <w:r w:rsidRPr="007B2FAD">
        <w:rPr>
          <w:color w:val="000000" w:themeColor="text1"/>
        </w:rPr>
        <w:t xml:space="preserve">The entity has adopted the </w:t>
      </w:r>
      <w:r w:rsidRPr="007B2FAD">
        <w:rPr>
          <w:b/>
          <w:bCs/>
          <w:color w:val="000000" w:themeColor="text1"/>
        </w:rPr>
        <w:t>Historical cost model</w:t>
      </w:r>
      <w:r w:rsidRPr="007B2FAD">
        <w:rPr>
          <w:color w:val="000000" w:themeColor="text1"/>
        </w:rPr>
        <w:t xml:space="preserve"> for the subsequent measurement of its PPE. Under this model, after initial recognition, an asset is carried at its cost less any accumulated depreciation and accumulated impairment losses.</w:t>
      </w:r>
    </w:p>
    <w:p w14:paraId="2D22CB42" w14:textId="77777777" w:rsidR="00A569E3" w:rsidRPr="007B2FAD" w:rsidRDefault="00A569E3" w:rsidP="00A569E3">
      <w:pPr>
        <w:spacing w:after="100" w:afterAutospacing="1"/>
        <w:outlineLvl w:val="2"/>
        <w:rPr>
          <w:b/>
          <w:bCs/>
          <w:color w:val="000000" w:themeColor="text1"/>
        </w:rPr>
      </w:pPr>
      <w:r w:rsidRPr="007B2FAD">
        <w:rPr>
          <w:b/>
          <w:bCs/>
          <w:color w:val="000000" w:themeColor="text1"/>
        </w:rPr>
        <w:t>Depreciation and Impairment</w:t>
      </w:r>
    </w:p>
    <w:p w14:paraId="2ADC74CD" w14:textId="77777777" w:rsidR="00A569E3" w:rsidRPr="007B2FAD" w:rsidRDefault="00A569E3" w:rsidP="00A569E3">
      <w:pPr>
        <w:spacing w:after="100" w:afterAutospacing="1"/>
        <w:jc w:val="both"/>
        <w:outlineLvl w:val="2"/>
        <w:rPr>
          <w:color w:val="000000" w:themeColor="text1"/>
        </w:rPr>
      </w:pPr>
      <w:r w:rsidRPr="007B2FAD">
        <w:rPr>
          <w:color w:val="000000" w:themeColor="text1"/>
        </w:rPr>
        <w:t xml:space="preserve">The entity applies the </w:t>
      </w:r>
      <w:r w:rsidRPr="007B2FAD">
        <w:rPr>
          <w:b/>
          <w:bCs/>
          <w:color w:val="000000" w:themeColor="text1"/>
        </w:rPr>
        <w:t>straight-line method</w:t>
      </w:r>
      <w:r w:rsidRPr="007B2FAD">
        <w:rPr>
          <w:color w:val="000000" w:themeColor="text1"/>
        </w:rPr>
        <w:t xml:space="preserve"> of depreciation, as it best reflects the pattern of the asset's consumption of its future economic benefits or service potential. Depreciation begins when the asset is available for use and ceases at the earlier of the date the asset is classified as held for sale or the date of derecognition.The depreciable amount is the cost of the asset less its residual value. The residual value and the useful life of an asset are reviewed at least at each annual reporting date. The table below indicates the various classes of assets and the depreciation rates.</w:t>
      </w:r>
    </w:p>
    <w:tbl>
      <w:tblPr>
        <w:tblW w:w="931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510"/>
        <w:gridCol w:w="2808"/>
      </w:tblGrid>
      <w:tr w:rsidR="00A569E3" w:rsidRPr="007B2FAD" w14:paraId="395C6DFD" w14:textId="77777777" w:rsidTr="00232B6E">
        <w:trPr>
          <w:trHeight w:val="340"/>
          <w:tblHeader/>
        </w:trPr>
        <w:tc>
          <w:tcPr>
            <w:tcW w:w="6510" w:type="dxa"/>
            <w:shd w:val="clear" w:color="auto" w:fill="0070C0"/>
            <w:noWrap/>
            <w:hideMark/>
          </w:tcPr>
          <w:p w14:paraId="66799D6F" w14:textId="77777777" w:rsidR="00A569E3" w:rsidRPr="007B2FAD" w:rsidRDefault="00A569E3" w:rsidP="00232B6E">
            <w:pPr>
              <w:spacing w:line="360" w:lineRule="auto"/>
              <w:rPr>
                <w:color w:val="000000" w:themeColor="text1"/>
                <w:sz w:val="12"/>
                <w:szCs w:val="12"/>
              </w:rPr>
            </w:pPr>
          </w:p>
        </w:tc>
        <w:tc>
          <w:tcPr>
            <w:tcW w:w="2808" w:type="dxa"/>
            <w:shd w:val="clear" w:color="auto" w:fill="0070C0"/>
            <w:vAlign w:val="center"/>
          </w:tcPr>
          <w:p w14:paraId="629997AB" w14:textId="77777777" w:rsidR="00A569E3" w:rsidRPr="007B2FAD" w:rsidRDefault="00A569E3" w:rsidP="00232B6E">
            <w:pPr>
              <w:spacing w:line="360" w:lineRule="auto"/>
              <w:rPr>
                <w:b/>
                <w:bCs/>
                <w:color w:val="000000" w:themeColor="text1"/>
                <w:sz w:val="12"/>
                <w:szCs w:val="12"/>
              </w:rPr>
            </w:pPr>
          </w:p>
        </w:tc>
      </w:tr>
      <w:tr w:rsidR="00A569E3" w:rsidRPr="007B2FAD" w14:paraId="73ADB820" w14:textId="77777777" w:rsidTr="00232B6E">
        <w:trPr>
          <w:trHeight w:val="340"/>
          <w:tblHeader/>
        </w:trPr>
        <w:tc>
          <w:tcPr>
            <w:tcW w:w="6510" w:type="dxa"/>
            <w:noWrap/>
          </w:tcPr>
          <w:p w14:paraId="29F447D9" w14:textId="77777777" w:rsidR="00A569E3" w:rsidRPr="007B2FAD" w:rsidRDefault="00A569E3" w:rsidP="00232B6E">
            <w:pPr>
              <w:spacing w:line="360" w:lineRule="auto"/>
              <w:rPr>
                <w:b/>
                <w:bCs/>
                <w:color w:val="000000" w:themeColor="text1"/>
              </w:rPr>
            </w:pPr>
            <w:r w:rsidRPr="007B2FAD">
              <w:rPr>
                <w:b/>
                <w:bCs/>
                <w:color w:val="000000" w:themeColor="text1"/>
              </w:rPr>
              <w:t>PPE Item</w:t>
            </w:r>
          </w:p>
        </w:tc>
        <w:tc>
          <w:tcPr>
            <w:tcW w:w="2808" w:type="dxa"/>
            <w:vAlign w:val="center"/>
          </w:tcPr>
          <w:p w14:paraId="1B750782" w14:textId="77777777" w:rsidR="00A569E3" w:rsidRPr="007B2FAD" w:rsidRDefault="00A569E3" w:rsidP="00232B6E">
            <w:pPr>
              <w:spacing w:line="360" w:lineRule="auto"/>
              <w:rPr>
                <w:b/>
                <w:bCs/>
                <w:color w:val="000000" w:themeColor="text1"/>
              </w:rPr>
            </w:pPr>
            <w:r w:rsidRPr="007B2FAD">
              <w:rPr>
                <w:b/>
                <w:bCs/>
                <w:color w:val="000000" w:themeColor="text1"/>
              </w:rPr>
              <w:t>Depreciation Rate</w:t>
            </w:r>
          </w:p>
        </w:tc>
      </w:tr>
      <w:tr w:rsidR="00A569E3" w:rsidRPr="007B2FAD" w14:paraId="0BC2C7BB" w14:textId="77777777" w:rsidTr="00232B6E">
        <w:trPr>
          <w:trHeight w:val="340"/>
          <w:tblHeader/>
        </w:trPr>
        <w:tc>
          <w:tcPr>
            <w:tcW w:w="6510" w:type="dxa"/>
            <w:noWrap/>
            <w:vAlign w:val="bottom"/>
            <w:hideMark/>
          </w:tcPr>
          <w:p w14:paraId="6A7DA2C7" w14:textId="77777777" w:rsidR="00A569E3" w:rsidRPr="007B2FAD" w:rsidRDefault="00A569E3" w:rsidP="00232B6E">
            <w:pPr>
              <w:spacing w:line="360" w:lineRule="auto"/>
              <w:rPr>
                <w:b/>
                <w:bCs/>
                <w:color w:val="000000" w:themeColor="text1"/>
              </w:rPr>
            </w:pPr>
            <w:r w:rsidRPr="007B2FAD">
              <w:rPr>
                <w:b/>
                <w:bCs/>
                <w:color w:val="000000" w:themeColor="text1"/>
              </w:rPr>
              <w:t>Land</w:t>
            </w:r>
          </w:p>
        </w:tc>
        <w:tc>
          <w:tcPr>
            <w:tcW w:w="2808" w:type="dxa"/>
            <w:vAlign w:val="center"/>
          </w:tcPr>
          <w:p w14:paraId="70DA8F92" w14:textId="77777777" w:rsidR="00A569E3" w:rsidRPr="007B2FAD" w:rsidRDefault="00A569E3" w:rsidP="00232B6E">
            <w:pPr>
              <w:spacing w:line="360" w:lineRule="auto"/>
              <w:rPr>
                <w:b/>
                <w:bCs/>
                <w:color w:val="000000" w:themeColor="text1"/>
              </w:rPr>
            </w:pPr>
          </w:p>
        </w:tc>
      </w:tr>
      <w:tr w:rsidR="00A569E3" w:rsidRPr="007B2FAD" w14:paraId="771D7EF2" w14:textId="77777777" w:rsidTr="00232B6E">
        <w:trPr>
          <w:trHeight w:val="340"/>
        </w:trPr>
        <w:tc>
          <w:tcPr>
            <w:tcW w:w="6510" w:type="dxa"/>
            <w:noWrap/>
            <w:vAlign w:val="bottom"/>
            <w:hideMark/>
          </w:tcPr>
          <w:p w14:paraId="4A7515CB" w14:textId="77777777" w:rsidR="00A569E3" w:rsidRPr="007B2FAD" w:rsidRDefault="00A569E3" w:rsidP="00232B6E">
            <w:pPr>
              <w:spacing w:line="360" w:lineRule="auto"/>
              <w:rPr>
                <w:color w:val="000000" w:themeColor="text1"/>
              </w:rPr>
            </w:pPr>
            <w:r w:rsidRPr="007B2FAD">
              <w:rPr>
                <w:b/>
                <w:bCs/>
                <w:color w:val="000000" w:themeColor="text1"/>
              </w:rPr>
              <w:t>Buildings</w:t>
            </w:r>
          </w:p>
        </w:tc>
        <w:tc>
          <w:tcPr>
            <w:tcW w:w="2808" w:type="dxa"/>
            <w:vAlign w:val="bottom"/>
          </w:tcPr>
          <w:p w14:paraId="08D1E3D1" w14:textId="77777777" w:rsidR="00A569E3" w:rsidRPr="007B2FAD" w:rsidRDefault="00A569E3" w:rsidP="00232B6E">
            <w:pPr>
              <w:spacing w:line="360" w:lineRule="auto"/>
              <w:rPr>
                <w:b/>
                <w:bCs/>
                <w:color w:val="000000" w:themeColor="text1"/>
              </w:rPr>
            </w:pPr>
            <w:r w:rsidRPr="007B2FAD">
              <w:rPr>
                <w:b/>
                <w:bCs/>
                <w:color w:val="000000" w:themeColor="text1"/>
              </w:rPr>
              <w:t>2-10%</w:t>
            </w:r>
          </w:p>
        </w:tc>
      </w:tr>
      <w:tr w:rsidR="00A569E3" w:rsidRPr="007B2FAD" w14:paraId="7FF8C881" w14:textId="77777777" w:rsidTr="00232B6E">
        <w:trPr>
          <w:trHeight w:val="340"/>
        </w:trPr>
        <w:tc>
          <w:tcPr>
            <w:tcW w:w="6510" w:type="dxa"/>
            <w:noWrap/>
            <w:vAlign w:val="bottom"/>
          </w:tcPr>
          <w:p w14:paraId="419C08B1" w14:textId="77777777" w:rsidR="00A569E3" w:rsidRPr="007B2FAD" w:rsidRDefault="00A569E3" w:rsidP="00232B6E">
            <w:pPr>
              <w:spacing w:line="360" w:lineRule="auto"/>
              <w:rPr>
                <w:b/>
                <w:bCs/>
                <w:color w:val="000000" w:themeColor="text1"/>
              </w:rPr>
            </w:pPr>
            <w:r w:rsidRPr="007B2FAD">
              <w:rPr>
                <w:b/>
                <w:bCs/>
                <w:color w:val="000000" w:themeColor="text1"/>
              </w:rPr>
              <w:t>Motor vehicles</w:t>
            </w:r>
          </w:p>
        </w:tc>
        <w:tc>
          <w:tcPr>
            <w:tcW w:w="2808" w:type="dxa"/>
            <w:vAlign w:val="bottom"/>
          </w:tcPr>
          <w:p w14:paraId="1A065508" w14:textId="77777777" w:rsidR="00A569E3" w:rsidRPr="007B2FAD" w:rsidRDefault="00A569E3" w:rsidP="00232B6E">
            <w:pPr>
              <w:spacing w:line="360" w:lineRule="auto"/>
              <w:rPr>
                <w:b/>
                <w:bCs/>
                <w:color w:val="000000" w:themeColor="text1"/>
              </w:rPr>
            </w:pPr>
            <w:r w:rsidRPr="007B2FAD">
              <w:rPr>
                <w:b/>
                <w:bCs/>
                <w:color w:val="000000" w:themeColor="text1"/>
              </w:rPr>
              <w:t>10-16.67%</w:t>
            </w:r>
          </w:p>
        </w:tc>
      </w:tr>
      <w:tr w:rsidR="00A569E3" w:rsidRPr="007B2FAD" w14:paraId="510F436D" w14:textId="77777777" w:rsidTr="00232B6E">
        <w:trPr>
          <w:trHeight w:val="340"/>
        </w:trPr>
        <w:tc>
          <w:tcPr>
            <w:tcW w:w="6510" w:type="dxa"/>
            <w:noWrap/>
            <w:vAlign w:val="bottom"/>
          </w:tcPr>
          <w:p w14:paraId="0630EA56" w14:textId="77777777" w:rsidR="00A569E3" w:rsidRPr="007B2FAD" w:rsidRDefault="00A569E3" w:rsidP="00232B6E">
            <w:pPr>
              <w:spacing w:line="360" w:lineRule="auto"/>
              <w:rPr>
                <w:b/>
                <w:bCs/>
                <w:color w:val="000000" w:themeColor="text1"/>
              </w:rPr>
            </w:pPr>
            <w:r w:rsidRPr="007B2FAD">
              <w:rPr>
                <w:b/>
                <w:bCs/>
                <w:color w:val="000000" w:themeColor="text1"/>
              </w:rPr>
              <w:t>Infrastructure assets</w:t>
            </w:r>
          </w:p>
        </w:tc>
        <w:tc>
          <w:tcPr>
            <w:tcW w:w="2808" w:type="dxa"/>
            <w:vAlign w:val="bottom"/>
          </w:tcPr>
          <w:p w14:paraId="1D9AA742" w14:textId="77777777" w:rsidR="00A569E3" w:rsidRPr="007B2FAD" w:rsidRDefault="00A569E3" w:rsidP="00232B6E">
            <w:pPr>
              <w:spacing w:line="360" w:lineRule="auto"/>
              <w:rPr>
                <w:b/>
                <w:bCs/>
                <w:color w:val="000000" w:themeColor="text1"/>
              </w:rPr>
            </w:pPr>
            <w:r w:rsidRPr="007B2FAD">
              <w:rPr>
                <w:b/>
                <w:bCs/>
                <w:color w:val="000000" w:themeColor="text1"/>
              </w:rPr>
              <w:t>2-20%</w:t>
            </w:r>
          </w:p>
        </w:tc>
      </w:tr>
      <w:tr w:rsidR="00A569E3" w:rsidRPr="007B2FAD" w14:paraId="37E03A81" w14:textId="77777777" w:rsidTr="00232B6E">
        <w:trPr>
          <w:trHeight w:val="340"/>
        </w:trPr>
        <w:tc>
          <w:tcPr>
            <w:tcW w:w="6510" w:type="dxa"/>
            <w:noWrap/>
            <w:vAlign w:val="bottom"/>
          </w:tcPr>
          <w:p w14:paraId="519A8C21" w14:textId="77777777" w:rsidR="00A569E3" w:rsidRPr="007B2FAD" w:rsidRDefault="00A569E3" w:rsidP="00232B6E">
            <w:pPr>
              <w:spacing w:line="360" w:lineRule="auto"/>
              <w:rPr>
                <w:b/>
                <w:bCs/>
                <w:color w:val="000000" w:themeColor="text1"/>
              </w:rPr>
            </w:pPr>
            <w:r w:rsidRPr="007B2FAD">
              <w:rPr>
                <w:b/>
                <w:bCs/>
                <w:color w:val="000000" w:themeColor="text1"/>
              </w:rPr>
              <w:t>Furniture and fittings</w:t>
            </w:r>
          </w:p>
        </w:tc>
        <w:tc>
          <w:tcPr>
            <w:tcW w:w="2808" w:type="dxa"/>
            <w:vAlign w:val="bottom"/>
          </w:tcPr>
          <w:p w14:paraId="30FEBE88" w14:textId="77777777" w:rsidR="00A569E3" w:rsidRPr="007B2FAD" w:rsidRDefault="00A569E3" w:rsidP="00232B6E">
            <w:pPr>
              <w:spacing w:line="360" w:lineRule="auto"/>
              <w:rPr>
                <w:b/>
                <w:bCs/>
                <w:color w:val="000000" w:themeColor="text1"/>
              </w:rPr>
            </w:pPr>
            <w:r w:rsidRPr="007B2FAD">
              <w:rPr>
                <w:b/>
                <w:bCs/>
                <w:color w:val="000000" w:themeColor="text1"/>
              </w:rPr>
              <w:t>12.5%</w:t>
            </w:r>
          </w:p>
        </w:tc>
      </w:tr>
      <w:tr w:rsidR="00A569E3" w:rsidRPr="007B2FAD" w14:paraId="32A08795" w14:textId="77777777" w:rsidTr="00232B6E">
        <w:trPr>
          <w:trHeight w:val="340"/>
        </w:trPr>
        <w:tc>
          <w:tcPr>
            <w:tcW w:w="6510" w:type="dxa"/>
            <w:noWrap/>
            <w:vAlign w:val="bottom"/>
          </w:tcPr>
          <w:p w14:paraId="30312B33" w14:textId="77777777" w:rsidR="00A569E3" w:rsidRPr="007B2FAD" w:rsidRDefault="00A569E3" w:rsidP="00232B6E">
            <w:pPr>
              <w:spacing w:line="360" w:lineRule="auto"/>
              <w:rPr>
                <w:b/>
                <w:bCs/>
                <w:color w:val="000000" w:themeColor="text1"/>
              </w:rPr>
            </w:pPr>
            <w:r w:rsidRPr="007B2FAD">
              <w:rPr>
                <w:b/>
                <w:bCs/>
                <w:color w:val="000000" w:themeColor="text1"/>
              </w:rPr>
              <w:t>Computers &amp; ICT Equipment</w:t>
            </w:r>
          </w:p>
        </w:tc>
        <w:tc>
          <w:tcPr>
            <w:tcW w:w="2808" w:type="dxa"/>
            <w:vAlign w:val="bottom"/>
          </w:tcPr>
          <w:p w14:paraId="6953102D" w14:textId="77777777" w:rsidR="00A569E3" w:rsidRPr="007B2FAD" w:rsidRDefault="00A569E3" w:rsidP="00232B6E">
            <w:pPr>
              <w:spacing w:line="360" w:lineRule="auto"/>
              <w:rPr>
                <w:b/>
                <w:bCs/>
                <w:color w:val="000000" w:themeColor="text1"/>
              </w:rPr>
            </w:pPr>
            <w:r w:rsidRPr="007B2FAD">
              <w:rPr>
                <w:b/>
                <w:bCs/>
                <w:color w:val="000000" w:themeColor="text1"/>
              </w:rPr>
              <w:t>33.3%</w:t>
            </w:r>
          </w:p>
        </w:tc>
      </w:tr>
      <w:tr w:rsidR="00A569E3" w:rsidRPr="007B2FAD" w14:paraId="2A2C0980" w14:textId="77777777" w:rsidTr="00232B6E">
        <w:trPr>
          <w:trHeight w:val="340"/>
        </w:trPr>
        <w:tc>
          <w:tcPr>
            <w:tcW w:w="6510" w:type="dxa"/>
            <w:noWrap/>
            <w:vAlign w:val="bottom"/>
          </w:tcPr>
          <w:p w14:paraId="537E34EC" w14:textId="77777777" w:rsidR="00A569E3" w:rsidRPr="007B2FAD" w:rsidRDefault="00A569E3" w:rsidP="00232B6E">
            <w:pPr>
              <w:spacing w:line="360" w:lineRule="auto"/>
              <w:rPr>
                <w:b/>
                <w:bCs/>
                <w:color w:val="000000" w:themeColor="text1"/>
              </w:rPr>
            </w:pPr>
            <w:r w:rsidRPr="007B2FAD">
              <w:rPr>
                <w:b/>
                <w:bCs/>
                <w:color w:val="000000" w:themeColor="text1"/>
              </w:rPr>
              <w:t>Heritage Assets</w:t>
            </w:r>
          </w:p>
        </w:tc>
        <w:tc>
          <w:tcPr>
            <w:tcW w:w="2808" w:type="dxa"/>
            <w:vAlign w:val="bottom"/>
          </w:tcPr>
          <w:p w14:paraId="2BC11AC0" w14:textId="77777777" w:rsidR="00A569E3" w:rsidRPr="007B2FAD" w:rsidRDefault="00A569E3" w:rsidP="00232B6E">
            <w:pPr>
              <w:spacing w:line="360" w:lineRule="auto"/>
              <w:rPr>
                <w:b/>
                <w:bCs/>
                <w:color w:val="000000" w:themeColor="text1"/>
              </w:rPr>
            </w:pPr>
            <w:r w:rsidRPr="007B2FAD">
              <w:rPr>
                <w:b/>
                <w:bCs/>
                <w:color w:val="000000" w:themeColor="text1"/>
              </w:rPr>
              <w:t>x%</w:t>
            </w:r>
          </w:p>
        </w:tc>
      </w:tr>
      <w:tr w:rsidR="00A569E3" w:rsidRPr="007B2FAD" w14:paraId="460AB5BA" w14:textId="77777777" w:rsidTr="00232B6E">
        <w:trPr>
          <w:trHeight w:val="340"/>
        </w:trPr>
        <w:tc>
          <w:tcPr>
            <w:tcW w:w="6510" w:type="dxa"/>
            <w:noWrap/>
            <w:vAlign w:val="bottom"/>
          </w:tcPr>
          <w:p w14:paraId="76752D7E" w14:textId="77777777" w:rsidR="00A569E3" w:rsidRPr="007B2FAD" w:rsidRDefault="00A569E3" w:rsidP="00232B6E">
            <w:pPr>
              <w:spacing w:line="360" w:lineRule="auto"/>
              <w:rPr>
                <w:b/>
                <w:bCs/>
                <w:color w:val="000000" w:themeColor="text1"/>
              </w:rPr>
            </w:pPr>
            <w:r w:rsidRPr="007B2FAD">
              <w:rPr>
                <w:b/>
                <w:bCs/>
                <w:color w:val="000000" w:themeColor="text1"/>
              </w:rPr>
              <w:t>Work in progress (WIP)</w:t>
            </w:r>
          </w:p>
        </w:tc>
        <w:tc>
          <w:tcPr>
            <w:tcW w:w="2808" w:type="dxa"/>
            <w:vAlign w:val="bottom"/>
          </w:tcPr>
          <w:p w14:paraId="085F2B3F" w14:textId="77777777" w:rsidR="00A569E3" w:rsidRPr="007B2FAD" w:rsidRDefault="00A569E3" w:rsidP="00232B6E">
            <w:pPr>
              <w:spacing w:line="360" w:lineRule="auto"/>
              <w:rPr>
                <w:b/>
                <w:bCs/>
                <w:color w:val="000000" w:themeColor="text1"/>
              </w:rPr>
            </w:pPr>
          </w:p>
        </w:tc>
      </w:tr>
    </w:tbl>
    <w:p w14:paraId="3F7F1B77" w14:textId="77777777" w:rsidR="00A569E3" w:rsidRPr="007B2FAD" w:rsidRDefault="00A569E3" w:rsidP="00A569E3">
      <w:pPr>
        <w:spacing w:after="100" w:afterAutospacing="1"/>
        <w:outlineLvl w:val="2"/>
        <w:rPr>
          <w:b/>
          <w:bCs/>
          <w:color w:val="000000" w:themeColor="text1"/>
        </w:rPr>
      </w:pPr>
    </w:p>
    <w:p w14:paraId="0A4D8D22" w14:textId="77777777" w:rsidR="00A569E3" w:rsidRPr="007B2FAD" w:rsidRDefault="00A569E3" w:rsidP="00A569E3">
      <w:pPr>
        <w:spacing w:after="100" w:afterAutospacing="1"/>
        <w:rPr>
          <w:color w:val="000000" w:themeColor="text1"/>
        </w:rPr>
      </w:pPr>
      <w:r w:rsidRPr="007B2FAD">
        <w:rPr>
          <w:b/>
          <w:bCs/>
          <w:color w:val="000000" w:themeColor="text1"/>
        </w:rPr>
        <w:lastRenderedPageBreak/>
        <w:t>Impairment</w:t>
      </w:r>
      <w:r w:rsidRPr="007B2FAD">
        <w:rPr>
          <w:color w:val="000000" w:themeColor="text1"/>
        </w:rPr>
        <w:t xml:space="preserve"> The entity assesses at each reporting date whether there is any indication that an asset may be impaired. If an indication exists, the recoverable amount of the asset is estimated. An impairment loss is recognized immediately in the statement of financial performance.</w:t>
      </w:r>
    </w:p>
    <w:p w14:paraId="5C2C1037" w14:textId="77777777" w:rsidR="00A569E3" w:rsidRPr="007B2FAD" w:rsidRDefault="00A569E3" w:rsidP="00A569E3">
      <w:pPr>
        <w:pStyle w:val="Default"/>
        <w:spacing w:line="360" w:lineRule="auto"/>
        <w:jc w:val="both"/>
        <w:rPr>
          <w:rFonts w:ascii="Times New Roman" w:hAnsi="Times New Roman" w:cs="Times New Roman"/>
          <w:color w:val="000000" w:themeColor="text1"/>
          <w:lang w:val="en-US" w:eastAsia="en-US"/>
        </w:rPr>
      </w:pPr>
      <w:r w:rsidRPr="007B2FAD">
        <w:rPr>
          <w:rFonts w:ascii="Times New Roman" w:hAnsi="Times New Roman" w:cs="Times New Roman"/>
          <w:color w:val="000000" w:themeColor="text1"/>
          <w:lang w:val="en-US" w:eastAsia="en-US"/>
        </w:rPr>
        <w:t>An item of property, plant and equipment is derecognised upon disposal or when no future economic benefits are expected to arise from the continued use of the asset. The gain or loss arising on the disposal or retirement of an asset is determined as the difference between the sales proceeds and the carrying amount of the asset and is recognised in statement of financial performance.</w:t>
      </w:r>
    </w:p>
    <w:p w14:paraId="60E7FF2A" w14:textId="54A2FDC6" w:rsidR="00B963A9" w:rsidRPr="0006680D" w:rsidRDefault="00B963A9" w:rsidP="00CA0B6F">
      <w:pPr>
        <w:autoSpaceDE/>
        <w:autoSpaceDN/>
        <w:spacing w:line="360" w:lineRule="auto"/>
        <w:rPr>
          <w:color w:val="000000" w:themeColor="text1"/>
          <w:sz w:val="12"/>
          <w:szCs w:val="12"/>
        </w:rPr>
      </w:pPr>
    </w:p>
    <w:p w14:paraId="3F34E612" w14:textId="77777777" w:rsidR="003D5FFC" w:rsidRDefault="00B963A9" w:rsidP="00FF1B9B">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Leases</w:t>
      </w:r>
      <w:r w:rsidR="00F1615B" w:rsidRPr="0006680D">
        <w:rPr>
          <w:b/>
          <w:color w:val="000000" w:themeColor="text1"/>
        </w:rPr>
        <w:t xml:space="preserve"> </w:t>
      </w:r>
    </w:p>
    <w:p w14:paraId="205F8932" w14:textId="52EB2714" w:rsidR="004E7904" w:rsidRPr="0006680D" w:rsidRDefault="004E7904" w:rsidP="004E7904">
      <w:pPr>
        <w:pStyle w:val="ListParagraph"/>
        <w:adjustRightInd w:val="0"/>
        <w:spacing w:line="360" w:lineRule="auto"/>
        <w:ind w:left="909"/>
        <w:jc w:val="both"/>
        <w:rPr>
          <w:b/>
          <w:color w:val="000000" w:themeColor="text1"/>
        </w:rPr>
      </w:pPr>
      <w:r>
        <w:rPr>
          <w:b/>
          <w:color w:val="000000" w:themeColor="text1"/>
        </w:rPr>
        <w:t>Right of Use Asset</w:t>
      </w:r>
    </w:p>
    <w:p w14:paraId="1982FE48" w14:textId="359FDAE2" w:rsidR="00A569E3" w:rsidRPr="007B2FAD" w:rsidRDefault="00A569E3" w:rsidP="00A569E3">
      <w:pPr>
        <w:pStyle w:val="NoSpacing"/>
        <w:jc w:val="both"/>
        <w:rPr>
          <w:color w:val="000000" w:themeColor="text1"/>
          <w:lang w:val="en-US" w:eastAsia="en-GB"/>
        </w:rPr>
      </w:pPr>
      <w:r w:rsidRPr="007B2FAD">
        <w:rPr>
          <w:color w:val="000000" w:themeColor="text1"/>
          <w:lang w:val="en-US" w:eastAsia="en-GB"/>
        </w:rPr>
        <w:t>A right-of-use asset represents the entity’s right to use an underlying leased asset over the lease term. At the commencement date of a lease, the entity recognises a right-of-use asset and a lease liability, except for short-term leases and leases of low-value assets as allowed under IPSAS 4</w:t>
      </w:r>
      <w:r w:rsidR="00446872">
        <w:rPr>
          <w:color w:val="000000" w:themeColor="text1"/>
          <w:lang w:val="en-US" w:eastAsia="en-GB"/>
        </w:rPr>
        <w:t>3</w:t>
      </w:r>
      <w:r w:rsidRPr="007B2FAD">
        <w:rPr>
          <w:color w:val="000000" w:themeColor="text1"/>
          <w:lang w:val="en-US" w:eastAsia="en-GB"/>
        </w:rPr>
        <w:t>.</w:t>
      </w:r>
    </w:p>
    <w:p w14:paraId="5161DB62" w14:textId="77777777" w:rsidR="00A569E3" w:rsidRPr="007B2FAD" w:rsidRDefault="00A569E3" w:rsidP="00A569E3">
      <w:pPr>
        <w:pStyle w:val="NoSpacing"/>
        <w:jc w:val="both"/>
        <w:rPr>
          <w:b/>
          <w:bCs/>
          <w:color w:val="000000" w:themeColor="text1"/>
          <w:lang w:eastAsia="en-GB"/>
        </w:rPr>
      </w:pPr>
      <w:r w:rsidRPr="007B2FAD">
        <w:rPr>
          <w:b/>
          <w:bCs/>
          <w:color w:val="000000" w:themeColor="text1"/>
          <w:lang w:eastAsia="en-GB"/>
        </w:rPr>
        <w:t>Recognition</w:t>
      </w:r>
    </w:p>
    <w:p w14:paraId="322A2687" w14:textId="77777777" w:rsidR="00A569E3" w:rsidRPr="007B2FAD" w:rsidRDefault="00A569E3" w:rsidP="00A569E3">
      <w:pPr>
        <w:pStyle w:val="NoSpacing"/>
        <w:jc w:val="both"/>
        <w:rPr>
          <w:color w:val="000000" w:themeColor="text1"/>
          <w:lang w:val="en-US" w:eastAsia="en-GB"/>
        </w:rPr>
      </w:pPr>
      <w:r w:rsidRPr="007B2FAD">
        <w:rPr>
          <w:color w:val="000000" w:themeColor="text1"/>
          <w:lang w:val="en-US" w:eastAsia="en-GB"/>
        </w:rPr>
        <w:t>The entity recognises a right-of-use asset at the lease commencement date. The right-of-use asset is initially measured at cost, which comprises:</w:t>
      </w:r>
    </w:p>
    <w:p w14:paraId="1614E06A" w14:textId="77777777" w:rsidR="00A569E3" w:rsidRPr="007B2FAD" w:rsidRDefault="00A569E3" w:rsidP="00FF1B9B">
      <w:pPr>
        <w:pStyle w:val="NoSpacing"/>
        <w:numPr>
          <w:ilvl w:val="0"/>
          <w:numId w:val="39"/>
        </w:numPr>
        <w:autoSpaceDE/>
        <w:autoSpaceDN/>
        <w:spacing w:before="60" w:after="60"/>
        <w:jc w:val="both"/>
        <w:rPr>
          <w:color w:val="000000" w:themeColor="text1"/>
          <w:lang w:val="en-US" w:eastAsia="en-GB"/>
        </w:rPr>
      </w:pPr>
      <w:r w:rsidRPr="007B2FAD">
        <w:rPr>
          <w:color w:val="000000" w:themeColor="text1"/>
          <w:lang w:val="en-US" w:eastAsia="en-GB"/>
        </w:rPr>
        <w:t>The amount of the initial lease liability;</w:t>
      </w:r>
    </w:p>
    <w:p w14:paraId="39F1EE0B" w14:textId="77777777" w:rsidR="00A569E3" w:rsidRPr="007B2FAD" w:rsidRDefault="00A569E3" w:rsidP="00FF1B9B">
      <w:pPr>
        <w:pStyle w:val="NoSpacing"/>
        <w:numPr>
          <w:ilvl w:val="0"/>
          <w:numId w:val="39"/>
        </w:numPr>
        <w:autoSpaceDE/>
        <w:autoSpaceDN/>
        <w:spacing w:before="60" w:after="60"/>
        <w:jc w:val="both"/>
        <w:rPr>
          <w:color w:val="000000" w:themeColor="text1"/>
          <w:lang w:eastAsia="en-GB"/>
        </w:rPr>
      </w:pPr>
      <w:r w:rsidRPr="007B2FAD">
        <w:rPr>
          <w:color w:val="000000" w:themeColor="text1"/>
          <w:lang w:eastAsia="en-GB"/>
        </w:rPr>
        <w:t>Any lease payments made at or before the commencement date, less any lease incentives received;</w:t>
      </w:r>
    </w:p>
    <w:p w14:paraId="1145E3EE" w14:textId="77777777" w:rsidR="00A569E3" w:rsidRPr="007B2FAD" w:rsidRDefault="00A569E3" w:rsidP="00FF1B9B">
      <w:pPr>
        <w:pStyle w:val="NoSpacing"/>
        <w:numPr>
          <w:ilvl w:val="0"/>
          <w:numId w:val="39"/>
        </w:numPr>
        <w:autoSpaceDE/>
        <w:autoSpaceDN/>
        <w:spacing w:before="60" w:after="60"/>
        <w:jc w:val="both"/>
        <w:rPr>
          <w:color w:val="000000" w:themeColor="text1"/>
          <w:lang w:val="en-US" w:eastAsia="en-GB"/>
        </w:rPr>
      </w:pPr>
      <w:r w:rsidRPr="007B2FAD">
        <w:rPr>
          <w:color w:val="000000" w:themeColor="text1"/>
          <w:lang w:val="en-US" w:eastAsia="en-GB"/>
        </w:rPr>
        <w:t>Any initial direct costs incurred; and</w:t>
      </w:r>
    </w:p>
    <w:p w14:paraId="4145E353" w14:textId="77777777" w:rsidR="00A569E3" w:rsidRPr="007B2FAD" w:rsidRDefault="00A569E3" w:rsidP="00FF1B9B">
      <w:pPr>
        <w:pStyle w:val="NoSpacing"/>
        <w:numPr>
          <w:ilvl w:val="0"/>
          <w:numId w:val="39"/>
        </w:numPr>
        <w:autoSpaceDE/>
        <w:autoSpaceDN/>
        <w:spacing w:before="60" w:after="60"/>
        <w:jc w:val="both"/>
        <w:rPr>
          <w:color w:val="000000" w:themeColor="text1"/>
          <w:lang w:eastAsia="en-GB"/>
        </w:rPr>
      </w:pPr>
      <w:r w:rsidRPr="007B2FAD">
        <w:rPr>
          <w:color w:val="000000" w:themeColor="text1"/>
          <w:lang w:eastAsia="en-GB"/>
        </w:rPr>
        <w:t>An estimate of the costs to be incurred in dismantling and removing the underlying asset or restoring the site.</w:t>
      </w:r>
    </w:p>
    <w:p w14:paraId="312EB408" w14:textId="77777777" w:rsidR="00A569E3" w:rsidRPr="007B2FAD" w:rsidRDefault="00A569E3" w:rsidP="00A569E3">
      <w:pPr>
        <w:pStyle w:val="NoSpacing"/>
        <w:ind w:left="720"/>
        <w:jc w:val="both"/>
        <w:rPr>
          <w:color w:val="000000" w:themeColor="text1"/>
          <w:lang w:eastAsia="en-GB"/>
        </w:rPr>
      </w:pPr>
    </w:p>
    <w:p w14:paraId="67BD5851" w14:textId="77777777" w:rsidR="00A569E3" w:rsidRPr="007B2FAD" w:rsidRDefault="00A569E3" w:rsidP="00A569E3">
      <w:pPr>
        <w:pStyle w:val="NoSpacing"/>
        <w:rPr>
          <w:b/>
          <w:bCs/>
          <w:color w:val="000000" w:themeColor="text1"/>
          <w:lang w:eastAsia="en-GB"/>
        </w:rPr>
      </w:pPr>
      <w:r w:rsidRPr="007B2FAD">
        <w:rPr>
          <w:b/>
          <w:bCs/>
          <w:color w:val="000000" w:themeColor="text1"/>
          <w:lang w:eastAsia="en-GB"/>
        </w:rPr>
        <w:t>Measurement</w:t>
      </w:r>
    </w:p>
    <w:p w14:paraId="65F20B38" w14:textId="77777777" w:rsidR="00A569E3" w:rsidRPr="007B2FAD" w:rsidRDefault="00A569E3" w:rsidP="00A569E3">
      <w:pPr>
        <w:pStyle w:val="NoSpacing"/>
        <w:rPr>
          <w:color w:val="000000" w:themeColor="text1"/>
          <w:lang w:val="en-US" w:eastAsia="en-GB"/>
        </w:rPr>
      </w:pPr>
      <w:r w:rsidRPr="007B2FAD">
        <w:rPr>
          <w:color w:val="000000" w:themeColor="text1"/>
          <w:lang w:val="en-US" w:eastAsia="en-GB"/>
        </w:rPr>
        <w:t>Right-of-use assets are initially measured at cost. After initial recognition, right-of-use assets are measured using the cost model, where the asset is carried at:Cost less accumulated depreciation, and Any accumulated impairment losses. Right-of-use assets are depreciated on a straight-line basis over the shorter of the lease term or the useful life of the underlying asset.</w:t>
      </w:r>
    </w:p>
    <w:p w14:paraId="11A53D7C" w14:textId="77777777" w:rsidR="00A569E3" w:rsidRPr="007B2FAD" w:rsidRDefault="00A569E3" w:rsidP="00A569E3">
      <w:pPr>
        <w:pStyle w:val="NoSpacing"/>
        <w:jc w:val="both"/>
        <w:rPr>
          <w:b/>
          <w:bCs/>
          <w:color w:val="000000" w:themeColor="text1"/>
          <w:lang w:eastAsia="en-GB"/>
        </w:rPr>
      </w:pPr>
    </w:p>
    <w:p w14:paraId="0B34853B" w14:textId="77777777" w:rsidR="00A569E3" w:rsidRDefault="00A569E3" w:rsidP="00A569E3">
      <w:pPr>
        <w:pStyle w:val="NoSpacing"/>
        <w:jc w:val="both"/>
        <w:rPr>
          <w:color w:val="000000" w:themeColor="text1"/>
          <w:lang w:val="en-US" w:eastAsia="en-GB"/>
        </w:rPr>
      </w:pPr>
      <w:r w:rsidRPr="007B2FAD">
        <w:rPr>
          <w:color w:val="000000" w:themeColor="text1"/>
          <w:lang w:val="en-US" w:eastAsia="en-GB"/>
        </w:rPr>
        <w:t>Depreciation of right-of-use assets is charged to expenditure in accordance with the entity’s depreciation policy applicable to owned assets of the same class.Right-of-use assets are assessed for impairment in accordance with IPSAS 21 – Impairment of Non-Cash-Generating Assets or IPSAS 26 – Impairment of Cash-Generating Assets, as applicable.</w:t>
      </w:r>
    </w:p>
    <w:p w14:paraId="2FE9E6C7" w14:textId="77777777" w:rsidR="00542B99" w:rsidRDefault="00542B99" w:rsidP="00A569E3">
      <w:pPr>
        <w:tabs>
          <w:tab w:val="left" w:pos="180"/>
          <w:tab w:val="left" w:pos="549"/>
        </w:tabs>
        <w:autoSpaceDE/>
        <w:autoSpaceDN/>
        <w:adjustRightInd w:val="0"/>
        <w:spacing w:line="360" w:lineRule="auto"/>
        <w:jc w:val="both"/>
        <w:rPr>
          <w:b/>
          <w:color w:val="000000" w:themeColor="text1"/>
        </w:rPr>
      </w:pPr>
    </w:p>
    <w:p w14:paraId="32CF2938" w14:textId="219CAD35" w:rsidR="00A569E3" w:rsidRPr="008563B6" w:rsidRDefault="004E7904" w:rsidP="008563B6">
      <w:pPr>
        <w:pStyle w:val="ListParagraph"/>
        <w:numPr>
          <w:ilvl w:val="0"/>
          <w:numId w:val="17"/>
        </w:numPr>
        <w:adjustRightInd w:val="0"/>
        <w:spacing w:line="360" w:lineRule="auto"/>
        <w:ind w:left="909" w:hanging="459"/>
        <w:jc w:val="both"/>
        <w:rPr>
          <w:b/>
          <w:color w:val="000000" w:themeColor="text1"/>
        </w:rPr>
      </w:pPr>
      <w:r>
        <w:rPr>
          <w:b/>
          <w:color w:val="000000" w:themeColor="text1"/>
        </w:rPr>
        <w:tab/>
      </w:r>
      <w:r>
        <w:rPr>
          <w:b/>
          <w:color w:val="000000" w:themeColor="text1"/>
        </w:rPr>
        <w:tab/>
      </w:r>
      <w:r w:rsidR="00A569E3" w:rsidRPr="00F307F4">
        <w:rPr>
          <w:b/>
          <w:color w:val="000000" w:themeColor="text1"/>
        </w:rPr>
        <w:t>Leases Liability</w:t>
      </w:r>
    </w:p>
    <w:p w14:paraId="506D1253" w14:textId="77777777" w:rsidR="00A569E3" w:rsidRPr="007B2FAD" w:rsidRDefault="00A569E3" w:rsidP="00A569E3">
      <w:pPr>
        <w:pStyle w:val="paragraph"/>
        <w:spacing w:before="0" w:beforeAutospacing="0" w:after="0" w:afterAutospacing="0"/>
        <w:ind w:left="105"/>
        <w:jc w:val="both"/>
        <w:textAlignment w:val="baseline"/>
        <w:rPr>
          <w:color w:val="000000" w:themeColor="text1"/>
        </w:rPr>
      </w:pPr>
      <w:r w:rsidRPr="007B2FAD">
        <w:rPr>
          <w:color w:val="000000" w:themeColor="text1"/>
        </w:rPr>
        <w:t xml:space="preserve">The lease liability is measured at the present value of lease payments that are not paid at that date. The lease payments have been discounted using the interest rate implicit in the lease, and </w:t>
      </w:r>
      <w:r w:rsidRPr="007B2FAD">
        <w:rPr>
          <w:color w:val="000000" w:themeColor="text1"/>
        </w:rPr>
        <w:lastRenderedPageBreak/>
        <w:t xml:space="preserve">the rate can be readily determined. If the rate cannot be readily determined, the entity uses the incremental borrowing rate. </w:t>
      </w:r>
    </w:p>
    <w:p w14:paraId="0364D0D9" w14:textId="77777777" w:rsidR="00A569E3" w:rsidRPr="007B2FAD" w:rsidRDefault="00A569E3" w:rsidP="00A569E3">
      <w:pPr>
        <w:pStyle w:val="paragraph"/>
        <w:spacing w:before="0" w:beforeAutospacing="0" w:after="0" w:afterAutospacing="0"/>
        <w:ind w:left="105"/>
        <w:jc w:val="both"/>
        <w:textAlignment w:val="baseline"/>
        <w:rPr>
          <w:color w:val="000000" w:themeColor="text1"/>
        </w:rPr>
      </w:pPr>
    </w:p>
    <w:p w14:paraId="4DACCE60" w14:textId="77777777" w:rsidR="00A569E3" w:rsidRPr="007B2FAD" w:rsidRDefault="00A569E3" w:rsidP="00A569E3">
      <w:pPr>
        <w:pStyle w:val="paragraph"/>
        <w:spacing w:before="0" w:beforeAutospacing="0" w:after="0" w:afterAutospacing="0"/>
        <w:ind w:left="105"/>
        <w:jc w:val="both"/>
        <w:textAlignment w:val="baseline"/>
        <w:rPr>
          <w:color w:val="000000" w:themeColor="text1"/>
        </w:rPr>
      </w:pPr>
      <w:r w:rsidRPr="007B2FAD">
        <w:rPr>
          <w:color w:val="000000" w:themeColor="text1"/>
        </w:rPr>
        <w:t>Subsequently, the lease liability is measured at amortized cost using the effective interest method and reduced by lease payments. Interest expense is recognized in the statement of financial performance. </w:t>
      </w:r>
    </w:p>
    <w:p w14:paraId="3F79BBE8" w14:textId="214477FF" w:rsidR="00813DAA" w:rsidRPr="0006680D" w:rsidRDefault="00813DAA" w:rsidP="00484BE9">
      <w:pPr>
        <w:autoSpaceDE/>
        <w:autoSpaceDN/>
        <w:rPr>
          <w:color w:val="000000" w:themeColor="text1"/>
        </w:rPr>
      </w:pPr>
    </w:p>
    <w:p w14:paraId="0C005817" w14:textId="77777777" w:rsidR="002F1900" w:rsidRPr="00AA3625" w:rsidRDefault="002F1900" w:rsidP="008563B6">
      <w:pPr>
        <w:pStyle w:val="ListParagraph"/>
        <w:numPr>
          <w:ilvl w:val="0"/>
          <w:numId w:val="17"/>
        </w:numPr>
        <w:adjustRightInd w:val="0"/>
        <w:spacing w:line="360" w:lineRule="auto"/>
        <w:ind w:left="909" w:hanging="459"/>
        <w:jc w:val="both"/>
        <w:rPr>
          <w:b/>
          <w:color w:val="000000" w:themeColor="text1"/>
        </w:rPr>
      </w:pPr>
      <w:r w:rsidRPr="00AA3625">
        <w:rPr>
          <w:b/>
          <w:color w:val="000000" w:themeColor="text1"/>
        </w:rPr>
        <w:t>Tangible Natural Resources held for Conservation</w:t>
      </w:r>
    </w:p>
    <w:p w14:paraId="04402208" w14:textId="77777777" w:rsidR="002F1900" w:rsidRDefault="002F1900" w:rsidP="002F1900">
      <w:pPr>
        <w:spacing w:line="360" w:lineRule="auto"/>
        <w:jc w:val="both"/>
        <w:rPr>
          <w:color w:val="000000" w:themeColor="text1"/>
        </w:rPr>
      </w:pPr>
      <w:r w:rsidRPr="00826FA3">
        <w:rPr>
          <w:color w:val="000000" w:themeColor="text1"/>
        </w:rPr>
        <w:t xml:space="preserve">The entity recognises a tangible natural resource if, and only if: It is probable that service potential associated with the natural resource will flow to the entity;  the entity controls the tangible natural resource as a result of past events; and </w:t>
      </w:r>
      <w:r>
        <w:rPr>
          <w:color w:val="000000" w:themeColor="text1"/>
        </w:rPr>
        <w:t>t</w:t>
      </w:r>
      <w:r w:rsidRPr="00826FA3">
        <w:rPr>
          <w:color w:val="000000" w:themeColor="text1"/>
        </w:rPr>
        <w:t>he tangible natural resource can be measured reliably. Where these criteria are not met, the entity discloses the tangible natural resource in the notes to the financial statements. Where a tangible natural resource is recognized as an asset as the result of an event that is not a transaction in an orderly market, including non-exchange transactions, the asset shall be measured initially at its deemed cost. An entity shall apply IPSAS 46, Measurement when measuring the deemed cost of such a recognized tangible natural resource. A recognized tangible natural resource acquired through an exchange transaction shall be measured at its cost.  The historical cost model is applied after initial recognition</w:t>
      </w:r>
      <w:r>
        <w:rPr>
          <w:color w:val="000000" w:themeColor="text1"/>
        </w:rPr>
        <w:t>,</w:t>
      </w:r>
      <w:r w:rsidRPr="00826FA3">
        <w:rPr>
          <w:color w:val="000000" w:themeColor="text1"/>
        </w:rPr>
        <w:t xml:space="preserve"> less any depreciation and impairment losses.</w:t>
      </w:r>
    </w:p>
    <w:p w14:paraId="6D7A5EFF" w14:textId="77777777" w:rsidR="00AA3625" w:rsidRPr="00AA3625" w:rsidRDefault="00AA3625" w:rsidP="008563B6">
      <w:pPr>
        <w:pStyle w:val="ListParagraph"/>
        <w:numPr>
          <w:ilvl w:val="0"/>
          <w:numId w:val="17"/>
        </w:numPr>
        <w:adjustRightInd w:val="0"/>
        <w:spacing w:line="360" w:lineRule="auto"/>
        <w:ind w:left="909" w:hanging="459"/>
        <w:jc w:val="both"/>
        <w:rPr>
          <w:b/>
          <w:color w:val="000000" w:themeColor="text1"/>
        </w:rPr>
      </w:pPr>
      <w:r w:rsidRPr="00AA3625">
        <w:rPr>
          <w:b/>
          <w:color w:val="000000" w:themeColor="text1"/>
        </w:rPr>
        <w:t>Heritage Assets</w:t>
      </w:r>
    </w:p>
    <w:p w14:paraId="0A9B5460" w14:textId="77777777" w:rsidR="00AA3625" w:rsidRPr="00AA3625" w:rsidRDefault="00AA3625" w:rsidP="00AA3625">
      <w:pPr>
        <w:spacing w:before="60" w:after="60" w:line="276" w:lineRule="auto"/>
        <w:jc w:val="both"/>
        <w:rPr>
          <w:color w:val="000000" w:themeColor="text1"/>
        </w:rPr>
      </w:pPr>
      <w:r w:rsidRPr="00AA3625">
        <w:rPr>
          <w:rFonts w:eastAsia="Arial"/>
          <w:color w:val="000000" w:themeColor="text1"/>
        </w:rPr>
        <w:t>Heritage assets are assets with cultural, environmental, historical, artistic, scientific, technological, geophysical, or natural significance that are intended to be held indefinitely for the benefit of present and future generations. The entity recognizes heritage assets in accordance with IPSAS 45 – Heritage Assets.</w:t>
      </w:r>
    </w:p>
    <w:p w14:paraId="0400A465" w14:textId="77777777" w:rsidR="00AA3625" w:rsidRPr="00AA3625" w:rsidRDefault="00AA3625" w:rsidP="00AA3625">
      <w:pPr>
        <w:spacing w:before="80" w:after="80" w:line="276" w:lineRule="auto"/>
        <w:jc w:val="both"/>
        <w:rPr>
          <w:color w:val="000000" w:themeColor="text1"/>
        </w:rPr>
      </w:pPr>
    </w:p>
    <w:p w14:paraId="27AF6F0A" w14:textId="77777777" w:rsidR="00AA3625" w:rsidRPr="00AA3625" w:rsidRDefault="00AA3625" w:rsidP="00AA3625">
      <w:pPr>
        <w:spacing w:before="60" w:after="60" w:line="276" w:lineRule="auto"/>
        <w:jc w:val="both"/>
        <w:rPr>
          <w:color w:val="000000" w:themeColor="text1"/>
        </w:rPr>
      </w:pPr>
      <w:r w:rsidRPr="00AA3625">
        <w:rPr>
          <w:rFonts w:eastAsia="Arial"/>
          <w:color w:val="000000" w:themeColor="text1"/>
        </w:rPr>
        <w:t>Heritage assets controlled by the entity include:</w:t>
      </w:r>
    </w:p>
    <w:p w14:paraId="10439CE4" w14:textId="77777777" w:rsidR="00AA3625" w:rsidRPr="00AA3625" w:rsidRDefault="00AA3625" w:rsidP="00AA3625">
      <w:pPr>
        <w:spacing w:before="60" w:after="60" w:line="276" w:lineRule="auto"/>
        <w:ind w:left="360"/>
        <w:jc w:val="both"/>
        <w:rPr>
          <w:color w:val="000000" w:themeColor="text1"/>
        </w:rPr>
      </w:pPr>
      <w:r w:rsidRPr="00AA3625">
        <w:rPr>
          <w:rFonts w:eastAsia="Arial"/>
          <w:color w:val="000000" w:themeColor="text1"/>
        </w:rPr>
        <w:t>(i)  Historical buildings, monuments, and structures;</w:t>
      </w:r>
    </w:p>
    <w:p w14:paraId="0CE68A88" w14:textId="77777777" w:rsidR="00AA3625" w:rsidRPr="00AA3625" w:rsidRDefault="00AA3625" w:rsidP="00AA3625">
      <w:pPr>
        <w:spacing w:before="60" w:after="60" w:line="276" w:lineRule="auto"/>
        <w:ind w:left="360"/>
        <w:jc w:val="both"/>
        <w:rPr>
          <w:color w:val="000000" w:themeColor="text1"/>
        </w:rPr>
      </w:pPr>
      <w:r w:rsidRPr="00AA3625">
        <w:rPr>
          <w:rFonts w:eastAsia="Arial"/>
          <w:color w:val="000000" w:themeColor="text1"/>
        </w:rPr>
        <w:t>(ii) Artifacts, museum collections, artworks, and archaeological finds; and</w:t>
      </w:r>
    </w:p>
    <w:p w14:paraId="035D43A0" w14:textId="77777777" w:rsidR="00AA3625" w:rsidRPr="00AA3625" w:rsidRDefault="00AA3625" w:rsidP="00AA3625">
      <w:pPr>
        <w:spacing w:before="60" w:after="60" w:line="276" w:lineRule="auto"/>
        <w:ind w:left="360"/>
        <w:jc w:val="both"/>
        <w:rPr>
          <w:color w:val="000000" w:themeColor="text1"/>
        </w:rPr>
      </w:pPr>
      <w:r w:rsidRPr="00AA3625">
        <w:rPr>
          <w:rFonts w:eastAsia="Arial"/>
          <w:color w:val="000000" w:themeColor="text1"/>
        </w:rPr>
        <w:t>(iii)  Heritage infrastructure such as historic bridges.</w:t>
      </w:r>
    </w:p>
    <w:p w14:paraId="2BF7F7CA" w14:textId="77777777" w:rsidR="00AA3625" w:rsidRPr="00AA3625" w:rsidRDefault="00AA3625" w:rsidP="00AA3625">
      <w:pPr>
        <w:spacing w:before="80" w:after="80" w:line="276" w:lineRule="auto"/>
        <w:jc w:val="both"/>
        <w:rPr>
          <w:color w:val="000000" w:themeColor="text1"/>
        </w:rPr>
      </w:pPr>
    </w:p>
    <w:p w14:paraId="62E9CFBB" w14:textId="77777777" w:rsidR="00AA3625" w:rsidRPr="00AA3625" w:rsidRDefault="00AA3625" w:rsidP="00AA3625">
      <w:pPr>
        <w:spacing w:before="60" w:after="60" w:line="276" w:lineRule="auto"/>
        <w:jc w:val="both"/>
        <w:rPr>
          <w:color w:val="000000" w:themeColor="text1"/>
        </w:rPr>
      </w:pPr>
      <w:r w:rsidRPr="00AA3625">
        <w:rPr>
          <w:rFonts w:eastAsia="Arial"/>
          <w:color w:val="000000" w:themeColor="text1"/>
        </w:rPr>
        <w:t>Heritage assets are measured using the cost model or, where fair value can be reliably determined, the current value model. Where historical cost information is unavailable or cannot be obtained at a cost commensurate with the benefits to users of the financial statements, heritage assets are measured at deemed cost (fair value at the date of initial recognition). Certain heritage assets that are difficult to value or whose value cannot be reliably determined are disclosed.</w:t>
      </w:r>
    </w:p>
    <w:p w14:paraId="3ED3207C" w14:textId="77777777" w:rsidR="00AA3625" w:rsidRPr="00AA3625" w:rsidRDefault="00AA3625" w:rsidP="00AA3625">
      <w:pPr>
        <w:spacing w:before="80" w:after="80" w:line="276" w:lineRule="auto"/>
        <w:rPr>
          <w:color w:val="000000" w:themeColor="text1"/>
        </w:rPr>
      </w:pPr>
    </w:p>
    <w:p w14:paraId="44920FEF" w14:textId="77777777" w:rsidR="00AA3625" w:rsidRPr="00AA3625" w:rsidRDefault="00AA3625" w:rsidP="00AA3625">
      <w:pPr>
        <w:spacing w:before="60" w:after="60" w:line="276" w:lineRule="auto"/>
        <w:jc w:val="both"/>
        <w:rPr>
          <w:color w:val="000000" w:themeColor="text1"/>
        </w:rPr>
      </w:pPr>
      <w:r w:rsidRPr="00AA3625">
        <w:rPr>
          <w:rFonts w:eastAsia="Arial"/>
          <w:color w:val="000000" w:themeColor="text1"/>
        </w:rPr>
        <w:lastRenderedPageBreak/>
        <w:t>Heritage assets with indefinitely long useful lives, principally land and artifacts/collections, are not depreciated, as their value is not consumed over time and they are preserved in perpetuity. Heritage assets with finite useful lives, principally heritage buildings and heritage infrastructure are depreciated on a straight-line basis over their estimated useful lives as follows:</w:t>
      </w:r>
    </w:p>
    <w:p w14:paraId="327A2A54" w14:textId="77777777" w:rsidR="00AA3625" w:rsidRPr="00AA3625" w:rsidRDefault="00AA3625" w:rsidP="00AA3625">
      <w:pPr>
        <w:spacing w:before="60" w:after="60" w:line="276" w:lineRule="auto"/>
        <w:ind w:left="360"/>
        <w:jc w:val="both"/>
        <w:rPr>
          <w:color w:val="000000" w:themeColor="text1"/>
        </w:rPr>
      </w:pPr>
      <w:r w:rsidRPr="00AA3625">
        <w:rPr>
          <w:rFonts w:eastAsia="Arial"/>
          <w:color w:val="000000" w:themeColor="text1"/>
        </w:rPr>
        <w:t>Buildings:  xx</w:t>
      </w:r>
    </w:p>
    <w:p w14:paraId="13B69E94" w14:textId="77777777" w:rsidR="00AA3625" w:rsidRPr="00AA3625" w:rsidRDefault="00AA3625" w:rsidP="00AA3625">
      <w:pPr>
        <w:spacing w:before="60" w:after="60" w:line="276" w:lineRule="auto"/>
        <w:ind w:left="360"/>
        <w:jc w:val="both"/>
        <w:rPr>
          <w:color w:val="000000" w:themeColor="text1"/>
        </w:rPr>
      </w:pPr>
      <w:r w:rsidRPr="00AA3625">
        <w:rPr>
          <w:rFonts w:eastAsia="Arial"/>
          <w:color w:val="000000" w:themeColor="text1"/>
        </w:rPr>
        <w:t>Infrastructure Assets xxx</w:t>
      </w:r>
    </w:p>
    <w:p w14:paraId="5FEE40DF" w14:textId="77777777" w:rsidR="00AA3625" w:rsidRPr="00AA3625" w:rsidRDefault="00AA3625" w:rsidP="00AA3625">
      <w:pPr>
        <w:spacing w:before="60" w:after="60" w:line="276" w:lineRule="auto"/>
        <w:jc w:val="both"/>
        <w:rPr>
          <w:color w:val="000000" w:themeColor="text1"/>
        </w:rPr>
      </w:pPr>
      <w:r w:rsidRPr="00AA3625">
        <w:rPr>
          <w:rFonts w:eastAsia="Arial"/>
          <w:color w:val="000000" w:themeColor="text1"/>
        </w:rPr>
        <w:t>Useful lives and residual values are reviewed at each reporting date. All heritage assets are assessed at each reporting date for impairment in accordance with applicable IPSAS standards. Impairment losses are recognized in surplus or deficit, except to the extent that impairment reverses a revaluation surplus previously credited to net assets/equity.</w:t>
      </w:r>
    </w:p>
    <w:p w14:paraId="523B9230" w14:textId="77777777" w:rsidR="00AA3625" w:rsidRPr="00AA3625" w:rsidRDefault="00AA3625" w:rsidP="00AA3625">
      <w:pPr>
        <w:spacing w:before="80" w:after="80" w:line="276" w:lineRule="auto"/>
        <w:rPr>
          <w:color w:val="000000" w:themeColor="text1"/>
        </w:rPr>
      </w:pPr>
    </w:p>
    <w:p w14:paraId="526419D9" w14:textId="77777777" w:rsidR="00AA3625" w:rsidRPr="00AA3625" w:rsidRDefault="00AA3625" w:rsidP="00AA3625">
      <w:pPr>
        <w:spacing w:before="60" w:after="60" w:line="276" w:lineRule="auto"/>
        <w:jc w:val="both"/>
        <w:rPr>
          <w:color w:val="000000" w:themeColor="text1"/>
        </w:rPr>
      </w:pPr>
      <w:r w:rsidRPr="00AA3625">
        <w:rPr>
          <w:rFonts w:eastAsia="Arial"/>
          <w:color w:val="000000" w:themeColor="text1"/>
        </w:rPr>
        <w:t xml:space="preserve">The determination of whether an asset meets the definition of a heritage asset involves judgment. Management considers the cultural, historical, and environmental significance of assets, as well as whether they are subject to legal preservation orders or international conventions. </w:t>
      </w:r>
    </w:p>
    <w:p w14:paraId="65406E93" w14:textId="77777777" w:rsidR="00AA3625" w:rsidRPr="00AA3625" w:rsidRDefault="00AA3625" w:rsidP="00AA3625">
      <w:pPr>
        <w:spacing w:before="60" w:after="60" w:line="276" w:lineRule="auto"/>
        <w:jc w:val="both"/>
        <w:rPr>
          <w:color w:val="000000" w:themeColor="text1"/>
        </w:rPr>
      </w:pPr>
      <w:r w:rsidRPr="00AA3625">
        <w:rPr>
          <w:rFonts w:eastAsia="Arial"/>
          <w:color w:val="000000" w:themeColor="text1"/>
        </w:rPr>
        <w:t>Impairment assessments require estimates of the recoverable service amount of heritage assets, which involve judgments about the condition, preservation plans, and future economic benefits or service potential of individual assets or groups of assets.</w:t>
      </w:r>
    </w:p>
    <w:p w14:paraId="1CA3D8CD" w14:textId="77777777" w:rsidR="00D969A7" w:rsidRPr="00AA3625" w:rsidRDefault="00D969A7" w:rsidP="00AA3625">
      <w:pPr>
        <w:pStyle w:val="ListParagraph"/>
        <w:tabs>
          <w:tab w:val="left" w:pos="549"/>
        </w:tabs>
        <w:adjustRightInd w:val="0"/>
        <w:spacing w:line="360" w:lineRule="auto"/>
        <w:ind w:left="360"/>
        <w:jc w:val="both"/>
        <w:rPr>
          <w:b/>
          <w:color w:val="000000" w:themeColor="text1"/>
        </w:rPr>
      </w:pPr>
    </w:p>
    <w:p w14:paraId="0CA99AD4" w14:textId="747A8DEE" w:rsidR="009E0CBE" w:rsidRPr="0006680D" w:rsidRDefault="00B963A9"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Intangible assets</w:t>
      </w:r>
      <w:r w:rsidR="006F755A" w:rsidRPr="0006680D">
        <w:rPr>
          <w:b/>
          <w:color w:val="000000" w:themeColor="text1"/>
        </w:rPr>
        <w:t xml:space="preserve"> </w:t>
      </w:r>
    </w:p>
    <w:p w14:paraId="70DA2128" w14:textId="7DA76AD8" w:rsidR="009E0CBE" w:rsidRDefault="00B963A9" w:rsidP="009A7030">
      <w:pPr>
        <w:pStyle w:val="Default"/>
        <w:spacing w:line="360" w:lineRule="auto"/>
        <w:jc w:val="both"/>
        <w:rPr>
          <w:rFonts w:ascii="Times New Roman" w:hAnsi="Times New Roman" w:cs="Times New Roman"/>
          <w:color w:val="000000" w:themeColor="text1"/>
          <w:lang w:eastAsia="en-US"/>
        </w:rPr>
      </w:pPr>
      <w:r w:rsidRPr="0006680D">
        <w:rPr>
          <w:rFonts w:ascii="Times New Roman" w:hAnsi="Times New Roman" w:cs="Times New Roman"/>
          <w:color w:val="000000" w:themeColor="text1"/>
          <w:lang w:eastAsia="en-US"/>
        </w:rPr>
        <w:t>Intangible assets acquired separately are initially recognized at cost. The cost of intangible assets acquired in a non</w:t>
      </w:r>
      <w:r w:rsidR="00B52E40" w:rsidRPr="0006680D">
        <w:rPr>
          <w:rFonts w:ascii="Times New Roman" w:hAnsi="Times New Roman" w:cs="Times New Roman"/>
          <w:color w:val="000000" w:themeColor="text1"/>
          <w:lang w:eastAsia="en-US"/>
        </w:rPr>
        <w:t>-</w:t>
      </w:r>
      <w:r w:rsidRPr="0006680D">
        <w:rPr>
          <w:rFonts w:ascii="Times New Roman" w:hAnsi="Times New Roman" w:cs="Times New Roman"/>
          <w:color w:val="000000" w:themeColor="text1"/>
          <w:lang w:eastAsia="en-US"/>
        </w:rPr>
        <w:t>exchange</w:t>
      </w:r>
      <w:r w:rsidR="00B52E40"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transaction is their fair value at the date of the exchange. Following initial recognition, intangible assets</w:t>
      </w:r>
      <w:r w:rsidR="003D5FFC"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are carried at cost less any accumulated amortization and accumulated impairment losses. Internally generated</w:t>
      </w:r>
      <w:r w:rsidR="003D5FFC"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intangible assets, excluding capitalized development costs, are not capitalized and expenditure is reflected in</w:t>
      </w:r>
      <w:r w:rsidR="003D5FFC"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surplus or deficit in the period in which the expenditure is incurred</w:t>
      </w:r>
      <w:r w:rsidR="00110A30" w:rsidRPr="0006680D">
        <w:rPr>
          <w:rFonts w:ascii="Times New Roman" w:hAnsi="Times New Roman" w:cs="Times New Roman"/>
          <w:color w:val="000000" w:themeColor="text1"/>
          <w:lang w:eastAsia="en-US"/>
        </w:rPr>
        <w:t xml:space="preserve">. </w:t>
      </w:r>
      <w:r w:rsidRPr="0006680D">
        <w:rPr>
          <w:rFonts w:ascii="Times New Roman" w:hAnsi="Times New Roman" w:cs="Times New Roman"/>
          <w:color w:val="000000" w:themeColor="text1"/>
          <w:lang w:eastAsia="en-US"/>
        </w:rPr>
        <w:t>The useful life of the intangible assets is assessed as either finite or indefinite.</w:t>
      </w:r>
      <w:r w:rsidR="0074426C" w:rsidRPr="0006680D">
        <w:rPr>
          <w:rFonts w:ascii="Times New Roman" w:hAnsi="Times New Roman" w:cs="Times New Roman"/>
          <w:color w:val="000000" w:themeColor="text1"/>
          <w:lang w:eastAsia="en-US"/>
        </w:rPr>
        <w:t xml:space="preserve"> Intangible assets with an indefinite useful life are assessed for impairment </w:t>
      </w:r>
      <w:r w:rsidR="00813DAA" w:rsidRPr="0006680D">
        <w:rPr>
          <w:rFonts w:ascii="Times New Roman" w:hAnsi="Times New Roman" w:cs="Times New Roman"/>
          <w:color w:val="000000" w:themeColor="text1"/>
          <w:lang w:eastAsia="en-US"/>
        </w:rPr>
        <w:t>at each reporting date.</w:t>
      </w:r>
    </w:p>
    <w:p w14:paraId="52310770" w14:textId="77777777" w:rsidR="00460907" w:rsidRDefault="00460907" w:rsidP="009A7030">
      <w:pPr>
        <w:pStyle w:val="Default"/>
        <w:spacing w:line="360" w:lineRule="auto"/>
        <w:jc w:val="both"/>
        <w:rPr>
          <w:rFonts w:ascii="Times New Roman" w:hAnsi="Times New Roman" w:cs="Times New Roman"/>
          <w:color w:val="000000" w:themeColor="text1"/>
          <w:lang w:eastAsia="en-US"/>
        </w:rPr>
      </w:pPr>
    </w:p>
    <w:p w14:paraId="3D83EC63" w14:textId="77777777" w:rsidR="00460907" w:rsidRPr="007B2FAD" w:rsidRDefault="00460907" w:rsidP="008563B6">
      <w:pPr>
        <w:pStyle w:val="ListParagraph"/>
        <w:numPr>
          <w:ilvl w:val="0"/>
          <w:numId w:val="17"/>
        </w:numPr>
        <w:adjustRightInd w:val="0"/>
        <w:spacing w:line="360" w:lineRule="auto"/>
        <w:ind w:left="909" w:hanging="459"/>
        <w:jc w:val="both"/>
        <w:rPr>
          <w:b/>
          <w:bCs/>
          <w:color w:val="000000" w:themeColor="text1"/>
        </w:rPr>
      </w:pPr>
      <w:r w:rsidRPr="007B2FAD">
        <w:rPr>
          <w:b/>
          <w:bCs/>
          <w:color w:val="000000" w:themeColor="text1"/>
        </w:rPr>
        <w:t>Non-Current Assets Held for Sale and Discontinued Operations</w:t>
      </w:r>
    </w:p>
    <w:p w14:paraId="09106F8E" w14:textId="77777777" w:rsidR="00460907" w:rsidRPr="007B2FAD" w:rsidRDefault="00460907" w:rsidP="00460907">
      <w:pPr>
        <w:pStyle w:val="NormalWeb"/>
        <w:shd w:val="clear" w:color="auto" w:fill="FAFAFA"/>
        <w:spacing w:before="120" w:beforeAutospacing="0" w:after="60" w:afterAutospacing="0" w:line="360" w:lineRule="auto"/>
        <w:jc w:val="both"/>
        <w:rPr>
          <w:color w:val="000000" w:themeColor="text1"/>
        </w:rPr>
      </w:pPr>
      <w:r w:rsidRPr="007B2FAD">
        <w:rPr>
          <w:color w:val="000000" w:themeColor="text1"/>
        </w:rPr>
        <w:t>Non-current assets or disposal groups are classified as held for sale when their carrying amount is expected to be recovered through sale rather than continued use. They are measured at the lower of carrying amount and fair value less costs to sell and have been presented separately in the Statement of Financial Position. Depreciation has ceased for the assets classified as held for sale.</w:t>
      </w:r>
    </w:p>
    <w:p w14:paraId="4F104069" w14:textId="237D7245" w:rsidR="00460907" w:rsidRPr="0006680D" w:rsidRDefault="00460907" w:rsidP="00460907">
      <w:pPr>
        <w:pStyle w:val="NormalWeb"/>
        <w:shd w:val="clear" w:color="auto" w:fill="FAFAFA"/>
        <w:spacing w:before="120" w:beforeAutospacing="0" w:after="60" w:afterAutospacing="0" w:line="360" w:lineRule="auto"/>
        <w:jc w:val="both"/>
        <w:rPr>
          <w:color w:val="000000" w:themeColor="text1"/>
        </w:rPr>
      </w:pPr>
      <w:r w:rsidRPr="007B2FAD">
        <w:rPr>
          <w:color w:val="000000" w:themeColor="text1"/>
        </w:rPr>
        <w:lastRenderedPageBreak/>
        <w:t>The assets classified as held for sale have met the following required criteria: management has made a commitment to sell, the asset is actively being marketed for sale at a reasonable price, the sale will be completed within one year of the classification date, an active program to find a buyer has been initiated, and there are no significant changes to the plan that might impact the sale.</w:t>
      </w:r>
    </w:p>
    <w:p w14:paraId="23BBFCCF" w14:textId="6BDB63A6" w:rsidR="00FD7288" w:rsidRPr="00460907" w:rsidRDefault="00FD7288" w:rsidP="008563B6">
      <w:pPr>
        <w:pStyle w:val="ListParagraph"/>
        <w:numPr>
          <w:ilvl w:val="0"/>
          <w:numId w:val="17"/>
        </w:numPr>
        <w:adjustRightInd w:val="0"/>
        <w:spacing w:line="360" w:lineRule="auto"/>
        <w:ind w:left="909" w:hanging="459"/>
        <w:jc w:val="both"/>
        <w:rPr>
          <w:b/>
          <w:bCs/>
          <w:color w:val="000000" w:themeColor="text1"/>
        </w:rPr>
      </w:pPr>
      <w:r w:rsidRPr="00460907">
        <w:rPr>
          <w:b/>
          <w:bCs/>
          <w:color w:val="000000" w:themeColor="text1"/>
        </w:rPr>
        <w:t>Biological Assets</w:t>
      </w:r>
    </w:p>
    <w:p w14:paraId="4DD9E733" w14:textId="74CCB6B9" w:rsidR="009E0CBE" w:rsidRPr="0006680D" w:rsidRDefault="00FD7288" w:rsidP="00FD7288">
      <w:pPr>
        <w:tabs>
          <w:tab w:val="left" w:pos="549"/>
        </w:tabs>
        <w:adjustRightInd w:val="0"/>
        <w:spacing w:line="360" w:lineRule="auto"/>
        <w:jc w:val="both"/>
        <w:rPr>
          <w:b/>
          <w:color w:val="000000" w:themeColor="text1"/>
        </w:rPr>
      </w:pPr>
      <w:r w:rsidRPr="0006680D">
        <w:rPr>
          <w:color w:val="000000" w:themeColor="text1"/>
        </w:rPr>
        <w:t xml:space="preserve">The entity recognizes biological assets when it controls the assets due to </w:t>
      </w:r>
      <w:r w:rsidRPr="0006680D">
        <w:rPr>
          <w:rStyle w:val="citation-0"/>
          <w:color w:val="000000" w:themeColor="text1"/>
        </w:rPr>
        <w:t>past events, it is probable that future economic benefits associated with the asset will flow to the entity, and when the fair value or cost of the asset can be measured reliably.</w:t>
      </w:r>
      <w:r w:rsidRPr="0006680D">
        <w:rPr>
          <w:rStyle w:val="citation-1"/>
          <w:color w:val="000000" w:themeColor="text1"/>
        </w:rPr>
        <w:t xml:space="preserve"> Biological assets are</w:t>
      </w:r>
      <w:r w:rsidRPr="0006680D">
        <w:rPr>
          <w:color w:val="000000" w:themeColor="text1"/>
        </w:rPr>
        <w:t xml:space="preserve"> initially and subsequently measured at fair value less costs to sell, except where fair value cannot be reliably determined. In such cases, the asset is measured at its cost less accumulated depreciation and any accumulated impairment losses. Changes in fair value less costs to sell are recognized in surplus/deficit in the period in which they occur.</w:t>
      </w:r>
    </w:p>
    <w:p w14:paraId="757FE793" w14:textId="09E8E690" w:rsidR="0001041D" w:rsidRPr="0006680D" w:rsidRDefault="00B963A9"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Research and development costs</w:t>
      </w:r>
    </w:p>
    <w:p w14:paraId="49047DBC" w14:textId="36EEA172" w:rsidR="00B963A9" w:rsidRPr="0006680D" w:rsidRDefault="00B963A9" w:rsidP="009A7030">
      <w:pPr>
        <w:pStyle w:val="Header"/>
        <w:tabs>
          <w:tab w:val="clear" w:pos="4320"/>
          <w:tab w:val="clear" w:pos="8640"/>
          <w:tab w:val="left" w:pos="567"/>
        </w:tabs>
        <w:spacing w:line="360" w:lineRule="auto"/>
        <w:jc w:val="both"/>
        <w:rPr>
          <w:color w:val="000000" w:themeColor="text1"/>
        </w:rPr>
      </w:pPr>
      <w:r w:rsidRPr="0006680D">
        <w:rPr>
          <w:color w:val="000000" w:themeColor="text1"/>
        </w:rPr>
        <w:t xml:space="preserve">The </w:t>
      </w:r>
      <w:r w:rsidR="00E80625" w:rsidRPr="0006680D">
        <w:rPr>
          <w:i/>
          <w:iCs/>
          <w:color w:val="000000" w:themeColor="text1"/>
        </w:rPr>
        <w:t>Entity</w:t>
      </w:r>
      <w:r w:rsidRPr="0006680D">
        <w:rPr>
          <w:i/>
          <w:iCs/>
          <w:color w:val="000000" w:themeColor="text1"/>
        </w:rPr>
        <w:t xml:space="preserve"> </w:t>
      </w:r>
      <w:r w:rsidRPr="0006680D">
        <w:rPr>
          <w:color w:val="000000" w:themeColor="text1"/>
        </w:rPr>
        <w:t>expenses research costs as incurred. Development costs on an individual project are recognized as</w:t>
      </w:r>
      <w:r w:rsidR="003D5FFC" w:rsidRPr="0006680D">
        <w:rPr>
          <w:color w:val="000000" w:themeColor="text1"/>
        </w:rPr>
        <w:t xml:space="preserve"> </w:t>
      </w:r>
      <w:r w:rsidRPr="0006680D">
        <w:rPr>
          <w:color w:val="000000" w:themeColor="text1"/>
        </w:rPr>
        <w:t xml:space="preserve">intangible assets when the </w:t>
      </w:r>
      <w:r w:rsidR="00E80625" w:rsidRPr="0006680D">
        <w:rPr>
          <w:i/>
          <w:iCs/>
          <w:color w:val="000000" w:themeColor="text1"/>
        </w:rPr>
        <w:t>Entity</w:t>
      </w:r>
      <w:r w:rsidRPr="0006680D">
        <w:rPr>
          <w:i/>
          <w:iCs/>
          <w:color w:val="000000" w:themeColor="text1"/>
        </w:rPr>
        <w:t xml:space="preserve"> </w:t>
      </w:r>
      <w:r w:rsidRPr="0006680D">
        <w:rPr>
          <w:color w:val="000000" w:themeColor="text1"/>
        </w:rPr>
        <w:t>can demonstrate:</w:t>
      </w:r>
    </w:p>
    <w:p w14:paraId="4C5866AB" w14:textId="253F4B46" w:rsidR="00B963A9" w:rsidRPr="0006680D" w:rsidRDefault="00B963A9" w:rsidP="00FF1B9B">
      <w:pPr>
        <w:pStyle w:val="Header"/>
        <w:numPr>
          <w:ilvl w:val="0"/>
          <w:numId w:val="4"/>
        </w:numPr>
        <w:tabs>
          <w:tab w:val="clear" w:pos="4320"/>
          <w:tab w:val="clear" w:pos="8640"/>
          <w:tab w:val="left" w:pos="567"/>
          <w:tab w:val="left" w:pos="900"/>
        </w:tabs>
        <w:spacing w:line="360" w:lineRule="auto"/>
        <w:ind w:hanging="540"/>
        <w:jc w:val="both"/>
        <w:rPr>
          <w:color w:val="000000" w:themeColor="text1"/>
        </w:rPr>
      </w:pPr>
      <w:r w:rsidRPr="0006680D">
        <w:rPr>
          <w:color w:val="000000" w:themeColor="text1"/>
        </w:rPr>
        <w:t>The technical feasibility of completing the asset so that the asset will be available for use or sale</w:t>
      </w:r>
      <w:r w:rsidR="00813DAA" w:rsidRPr="0006680D">
        <w:rPr>
          <w:color w:val="000000" w:themeColor="text1"/>
        </w:rPr>
        <w:t>.</w:t>
      </w:r>
    </w:p>
    <w:p w14:paraId="766791FF" w14:textId="08378B8F" w:rsidR="00B963A9" w:rsidRPr="0006680D" w:rsidRDefault="00B963A9" w:rsidP="00FF1B9B">
      <w:pPr>
        <w:pStyle w:val="Header"/>
        <w:numPr>
          <w:ilvl w:val="0"/>
          <w:numId w:val="4"/>
        </w:numPr>
        <w:tabs>
          <w:tab w:val="clear" w:pos="4320"/>
          <w:tab w:val="clear" w:pos="8640"/>
          <w:tab w:val="left" w:pos="567"/>
        </w:tabs>
        <w:spacing w:line="360" w:lineRule="auto"/>
        <w:ind w:hanging="540"/>
        <w:jc w:val="both"/>
        <w:rPr>
          <w:color w:val="000000" w:themeColor="text1"/>
        </w:rPr>
      </w:pPr>
      <w:r w:rsidRPr="0006680D">
        <w:rPr>
          <w:color w:val="000000" w:themeColor="text1"/>
        </w:rPr>
        <w:t>Its intention to complete and its ability to use or sell the asset</w:t>
      </w:r>
      <w:r w:rsidR="00813DAA" w:rsidRPr="0006680D">
        <w:rPr>
          <w:color w:val="000000" w:themeColor="text1"/>
        </w:rPr>
        <w:t>.</w:t>
      </w:r>
    </w:p>
    <w:p w14:paraId="7E58E8B5" w14:textId="77777777" w:rsidR="00B963A9" w:rsidRPr="0006680D" w:rsidRDefault="00B963A9" w:rsidP="00FF1B9B">
      <w:pPr>
        <w:pStyle w:val="Header"/>
        <w:numPr>
          <w:ilvl w:val="0"/>
          <w:numId w:val="4"/>
        </w:numPr>
        <w:tabs>
          <w:tab w:val="clear" w:pos="4320"/>
          <w:tab w:val="clear" w:pos="8640"/>
          <w:tab w:val="left" w:pos="567"/>
        </w:tabs>
        <w:spacing w:line="360" w:lineRule="auto"/>
        <w:ind w:hanging="540"/>
        <w:jc w:val="both"/>
        <w:rPr>
          <w:color w:val="000000" w:themeColor="text1"/>
        </w:rPr>
      </w:pPr>
      <w:r w:rsidRPr="0006680D">
        <w:rPr>
          <w:color w:val="000000" w:themeColor="text1"/>
        </w:rPr>
        <w:t>How the asset will generate future economic benefits or service potential</w:t>
      </w:r>
    </w:p>
    <w:p w14:paraId="33E4585F" w14:textId="55F1993B" w:rsidR="00B963A9" w:rsidRPr="0006680D" w:rsidRDefault="00B963A9" w:rsidP="00FF1B9B">
      <w:pPr>
        <w:pStyle w:val="Header"/>
        <w:numPr>
          <w:ilvl w:val="0"/>
          <w:numId w:val="4"/>
        </w:numPr>
        <w:tabs>
          <w:tab w:val="clear" w:pos="4320"/>
          <w:tab w:val="clear" w:pos="8640"/>
          <w:tab w:val="left" w:pos="567"/>
        </w:tabs>
        <w:spacing w:line="360" w:lineRule="auto"/>
        <w:ind w:hanging="540"/>
        <w:jc w:val="both"/>
        <w:rPr>
          <w:color w:val="000000" w:themeColor="text1"/>
        </w:rPr>
      </w:pPr>
      <w:r w:rsidRPr="0006680D">
        <w:rPr>
          <w:color w:val="000000" w:themeColor="text1"/>
        </w:rPr>
        <w:t>The availability of resources to complete the asset</w:t>
      </w:r>
      <w:r w:rsidR="00813DAA" w:rsidRPr="0006680D">
        <w:rPr>
          <w:color w:val="000000" w:themeColor="text1"/>
        </w:rPr>
        <w:t>.</w:t>
      </w:r>
    </w:p>
    <w:p w14:paraId="0E1FB4FE" w14:textId="70515F46" w:rsidR="0001041D" w:rsidRPr="0006680D" w:rsidRDefault="00B963A9" w:rsidP="00FF1B9B">
      <w:pPr>
        <w:pStyle w:val="Header"/>
        <w:numPr>
          <w:ilvl w:val="0"/>
          <w:numId w:val="4"/>
        </w:numPr>
        <w:tabs>
          <w:tab w:val="clear" w:pos="4320"/>
          <w:tab w:val="clear" w:pos="8640"/>
          <w:tab w:val="left" w:pos="567"/>
        </w:tabs>
        <w:autoSpaceDE/>
        <w:autoSpaceDN/>
        <w:spacing w:line="360" w:lineRule="auto"/>
        <w:ind w:hanging="540"/>
        <w:jc w:val="both"/>
        <w:rPr>
          <w:b/>
          <w:color w:val="000000" w:themeColor="text1"/>
        </w:rPr>
      </w:pPr>
      <w:r w:rsidRPr="0006680D">
        <w:rPr>
          <w:color w:val="000000" w:themeColor="text1"/>
        </w:rPr>
        <w:t>The ability to measure reliably the expenditure during development</w:t>
      </w:r>
      <w:r w:rsidR="00BD16C7" w:rsidRPr="0006680D">
        <w:rPr>
          <w:color w:val="000000" w:themeColor="text1"/>
        </w:rPr>
        <w:t>.</w:t>
      </w:r>
    </w:p>
    <w:p w14:paraId="286BC04D" w14:textId="381BBF24" w:rsidR="009A3241" w:rsidRPr="0006680D" w:rsidRDefault="00BD16C7" w:rsidP="009A7030">
      <w:pPr>
        <w:pStyle w:val="Header"/>
        <w:tabs>
          <w:tab w:val="clear" w:pos="4320"/>
          <w:tab w:val="clear" w:pos="8640"/>
          <w:tab w:val="left" w:pos="567"/>
          <w:tab w:val="left" w:pos="810"/>
          <w:tab w:val="left" w:pos="900"/>
        </w:tabs>
        <w:spacing w:line="360" w:lineRule="auto"/>
        <w:jc w:val="both"/>
        <w:rPr>
          <w:color w:val="000000" w:themeColor="text1"/>
        </w:rPr>
      </w:pPr>
      <w:r w:rsidRPr="0006680D">
        <w:rPr>
          <w:color w:val="000000" w:themeColor="text1"/>
        </w:rPr>
        <w:t xml:space="preserve">Following initial recognition of an asset, the asset is carried at cost less any accumulated amortization and accumulated impairment losses. Amortization of the asset begins when development is </w:t>
      </w:r>
      <w:r w:rsidR="00970BA8" w:rsidRPr="0006680D">
        <w:rPr>
          <w:color w:val="000000" w:themeColor="text1"/>
        </w:rPr>
        <w:t>complete,</w:t>
      </w:r>
      <w:r w:rsidRPr="0006680D">
        <w:rPr>
          <w:color w:val="000000" w:themeColor="text1"/>
        </w:rPr>
        <w:t xml:space="preserve"> and the asset is available for use. It is amortized over the period of </w:t>
      </w:r>
      <w:r w:rsidR="00B963A9" w:rsidRPr="0006680D">
        <w:rPr>
          <w:color w:val="000000" w:themeColor="text1"/>
        </w:rPr>
        <w:t>expected future benefit. During the period of development, the</w:t>
      </w:r>
      <w:r w:rsidR="003D5FFC" w:rsidRPr="0006680D">
        <w:rPr>
          <w:color w:val="000000" w:themeColor="text1"/>
        </w:rPr>
        <w:t xml:space="preserve"> </w:t>
      </w:r>
      <w:r w:rsidR="00B963A9" w:rsidRPr="0006680D">
        <w:rPr>
          <w:color w:val="000000" w:themeColor="text1"/>
        </w:rPr>
        <w:t>asset is tested for impairment annually with any impairment losses recognized immediately in surplus or deficit.</w:t>
      </w:r>
    </w:p>
    <w:p w14:paraId="114CACB4" w14:textId="2A492F7C" w:rsidR="00BD16C7" w:rsidRPr="0006680D" w:rsidRDefault="00B963A9"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Financial instruments</w:t>
      </w:r>
      <w:r w:rsidR="00A30B18" w:rsidRPr="0006680D">
        <w:rPr>
          <w:b/>
          <w:color w:val="000000" w:themeColor="text1"/>
        </w:rPr>
        <w:t xml:space="preserve"> </w:t>
      </w:r>
    </w:p>
    <w:p w14:paraId="4631452F" w14:textId="3C19E9A7" w:rsidR="00A40D96" w:rsidRDefault="00483AB7" w:rsidP="009A3241">
      <w:pPr>
        <w:pStyle w:val="Header"/>
        <w:tabs>
          <w:tab w:val="clear" w:pos="4320"/>
          <w:tab w:val="clear" w:pos="8640"/>
        </w:tabs>
        <w:spacing w:line="360" w:lineRule="auto"/>
        <w:jc w:val="both"/>
        <w:rPr>
          <w:color w:val="000000" w:themeColor="text1"/>
        </w:rPr>
      </w:pPr>
      <w:r w:rsidRPr="0006680D">
        <w:rPr>
          <w:color w:val="000000" w:themeColor="text1"/>
        </w:rPr>
        <w:t>IPSAS 41 addresses</w:t>
      </w:r>
      <w:r w:rsidR="009A3241" w:rsidRPr="0006680D">
        <w:rPr>
          <w:color w:val="000000" w:themeColor="text1"/>
        </w:rPr>
        <w:t xml:space="preserve"> the classification, measurement and de-recognition of financial assets and financial liabilities, introduces new rules for hedge accounting and a new impairment model for financial assets. </w:t>
      </w:r>
      <w:r w:rsidR="009A3241" w:rsidRPr="0006680D">
        <w:rPr>
          <w:i/>
          <w:iCs/>
          <w:color w:val="000000" w:themeColor="text1"/>
        </w:rPr>
        <w:t xml:space="preserve">The </w:t>
      </w:r>
      <w:r w:rsidRPr="0006680D">
        <w:rPr>
          <w:i/>
          <w:iCs/>
          <w:color w:val="000000" w:themeColor="text1"/>
        </w:rPr>
        <w:t>entity</w:t>
      </w:r>
      <w:r w:rsidR="009A3241" w:rsidRPr="0006680D">
        <w:rPr>
          <w:i/>
          <w:iCs/>
          <w:color w:val="000000" w:themeColor="text1"/>
        </w:rPr>
        <w:t xml:space="preserve"> does not have any hedge relationships and therefore the new hedge accounting rules have no impact on the </w:t>
      </w:r>
      <w:r w:rsidR="00572761">
        <w:rPr>
          <w:i/>
          <w:iCs/>
          <w:color w:val="000000" w:themeColor="text1"/>
        </w:rPr>
        <w:t>entity</w:t>
      </w:r>
      <w:r w:rsidR="009A3241" w:rsidRPr="0006680D">
        <w:rPr>
          <w:i/>
          <w:iCs/>
          <w:color w:val="000000" w:themeColor="text1"/>
        </w:rPr>
        <w:t>’s financial statements.</w:t>
      </w:r>
      <w:r w:rsidRPr="0006680D">
        <w:rPr>
          <w:i/>
          <w:iCs/>
          <w:color w:val="000000" w:themeColor="text1"/>
        </w:rPr>
        <w:t xml:space="preserve"> (amend as appropriate).</w:t>
      </w:r>
      <w:r w:rsidR="00813DAA" w:rsidRPr="0006680D">
        <w:rPr>
          <w:color w:val="000000" w:themeColor="text1"/>
        </w:rPr>
        <w:t xml:space="preserve"> </w:t>
      </w:r>
      <w:r w:rsidR="003005ED" w:rsidRPr="0006680D">
        <w:rPr>
          <w:color w:val="000000" w:themeColor="text1"/>
        </w:rPr>
        <w:t xml:space="preserve">A financial instrument is any contract that gives rise to a financial asset of one </w:t>
      </w:r>
      <w:r w:rsidR="003005ED" w:rsidRPr="0006680D">
        <w:rPr>
          <w:color w:val="000000" w:themeColor="text1"/>
        </w:rPr>
        <w:lastRenderedPageBreak/>
        <w:t xml:space="preserve">entity and a financial liability or equity instrument of another entity. At initial recognition, the </w:t>
      </w:r>
      <w:r w:rsidR="009B50DE" w:rsidRPr="0006680D">
        <w:rPr>
          <w:color w:val="000000" w:themeColor="text1"/>
        </w:rPr>
        <w:t>entity</w:t>
      </w:r>
      <w:r w:rsidR="003005ED" w:rsidRPr="0006680D">
        <w:rPr>
          <w:color w:val="000000" w:themeColor="text1"/>
        </w:rPr>
        <w:t xml:space="preserve"> measures a financial asset or financial liability at its fair value plus or minus, in the case of a financial asset or financial liability not at fair value through </w:t>
      </w:r>
      <w:r w:rsidR="004A74E9" w:rsidRPr="0006680D">
        <w:rPr>
          <w:color w:val="000000" w:themeColor="text1"/>
        </w:rPr>
        <w:t>surplus or deficit</w:t>
      </w:r>
      <w:r w:rsidR="003005ED" w:rsidRPr="0006680D">
        <w:rPr>
          <w:color w:val="000000" w:themeColor="text1"/>
        </w:rPr>
        <w:t>, transaction costs that are directly attributable to the acquisition or issue of the financial asset or financial liability.</w:t>
      </w:r>
    </w:p>
    <w:p w14:paraId="3F18F7EF" w14:textId="77777777" w:rsidR="00A40D96" w:rsidRDefault="00A40D96">
      <w:pPr>
        <w:autoSpaceDE/>
        <w:autoSpaceDN/>
        <w:rPr>
          <w:color w:val="000000" w:themeColor="text1"/>
        </w:rPr>
      </w:pPr>
      <w:r>
        <w:rPr>
          <w:color w:val="000000" w:themeColor="text1"/>
        </w:rPr>
        <w:br w:type="page"/>
      </w:r>
    </w:p>
    <w:p w14:paraId="00640A24" w14:textId="77777777" w:rsidR="009A3241" w:rsidRPr="0006680D" w:rsidRDefault="009A3241" w:rsidP="009A3241">
      <w:pPr>
        <w:pStyle w:val="Header"/>
        <w:tabs>
          <w:tab w:val="clear" w:pos="4320"/>
          <w:tab w:val="clear" w:pos="8640"/>
        </w:tabs>
        <w:spacing w:line="360" w:lineRule="auto"/>
        <w:jc w:val="both"/>
        <w:rPr>
          <w:color w:val="000000" w:themeColor="text1"/>
        </w:rPr>
      </w:pPr>
    </w:p>
    <w:p w14:paraId="382BBB69" w14:textId="3A41E22D" w:rsidR="00DC6821" w:rsidRPr="0006680D" w:rsidRDefault="00B963A9" w:rsidP="008563B6">
      <w:pPr>
        <w:pStyle w:val="ListParagraph"/>
        <w:numPr>
          <w:ilvl w:val="0"/>
          <w:numId w:val="17"/>
        </w:numPr>
        <w:adjustRightInd w:val="0"/>
        <w:spacing w:line="360" w:lineRule="auto"/>
        <w:ind w:left="909" w:hanging="459"/>
        <w:jc w:val="both"/>
        <w:rPr>
          <w:b/>
          <w:iCs/>
          <w:color w:val="000000" w:themeColor="text1"/>
        </w:rPr>
      </w:pPr>
      <w:r w:rsidRPr="0006680D">
        <w:rPr>
          <w:b/>
          <w:iCs/>
          <w:color w:val="000000" w:themeColor="text1"/>
        </w:rPr>
        <w:t>Financial assets</w:t>
      </w:r>
    </w:p>
    <w:p w14:paraId="2DB30C8A" w14:textId="77777777" w:rsidR="00483AB7" w:rsidRPr="0006680D" w:rsidRDefault="00483AB7" w:rsidP="00483AB7">
      <w:pPr>
        <w:pStyle w:val="Header"/>
        <w:tabs>
          <w:tab w:val="clear" w:pos="4320"/>
          <w:tab w:val="clear" w:pos="8640"/>
        </w:tabs>
        <w:spacing w:line="360" w:lineRule="auto"/>
        <w:ind w:left="360"/>
        <w:jc w:val="both"/>
        <w:rPr>
          <w:b/>
          <w:iCs/>
          <w:color w:val="000000" w:themeColor="text1"/>
          <w:sz w:val="8"/>
          <w:szCs w:val="8"/>
        </w:rPr>
      </w:pPr>
    </w:p>
    <w:p w14:paraId="1937FE64" w14:textId="3A60E137" w:rsidR="00BD16C7" w:rsidRPr="0006680D" w:rsidRDefault="00F14734" w:rsidP="009A3241">
      <w:pPr>
        <w:pStyle w:val="Header"/>
        <w:tabs>
          <w:tab w:val="clear" w:pos="4320"/>
          <w:tab w:val="clear" w:pos="8640"/>
        </w:tabs>
        <w:spacing w:line="360" w:lineRule="auto"/>
        <w:jc w:val="both"/>
        <w:rPr>
          <w:b/>
          <w:iCs/>
          <w:color w:val="000000" w:themeColor="text1"/>
        </w:rPr>
      </w:pPr>
      <w:r w:rsidRPr="0006680D">
        <w:rPr>
          <w:b/>
          <w:iCs/>
          <w:color w:val="000000" w:themeColor="text1"/>
        </w:rPr>
        <w:t xml:space="preserve">Classification </w:t>
      </w:r>
      <w:r w:rsidR="0043059A" w:rsidRPr="0006680D">
        <w:rPr>
          <w:b/>
          <w:iCs/>
          <w:color w:val="000000" w:themeColor="text1"/>
        </w:rPr>
        <w:t>of financial assets</w:t>
      </w:r>
    </w:p>
    <w:p w14:paraId="6AB24BA4" w14:textId="4B0518ED" w:rsidR="00813DAA" w:rsidRPr="0006680D" w:rsidRDefault="0043059A" w:rsidP="00BC7864">
      <w:pPr>
        <w:spacing w:line="360" w:lineRule="auto"/>
        <w:jc w:val="both"/>
        <w:rPr>
          <w:color w:val="000000" w:themeColor="text1"/>
        </w:rPr>
      </w:pPr>
      <w:r w:rsidRPr="0006680D">
        <w:rPr>
          <w:color w:val="000000" w:themeColor="text1"/>
        </w:rPr>
        <w:t>The entity classifies its financial assets</w:t>
      </w:r>
      <w:r w:rsidR="000E66F4" w:rsidRPr="0006680D">
        <w:rPr>
          <w:color w:val="000000" w:themeColor="text1"/>
        </w:rPr>
        <w:t xml:space="preserve"> as subsequently measured at </w:t>
      </w:r>
      <w:r w:rsidR="00071898" w:rsidRPr="0006680D">
        <w:rPr>
          <w:color w:val="000000" w:themeColor="text1"/>
        </w:rPr>
        <w:t>amortised</w:t>
      </w:r>
      <w:r w:rsidR="000E66F4" w:rsidRPr="0006680D">
        <w:rPr>
          <w:color w:val="000000" w:themeColor="text1"/>
        </w:rPr>
        <w:t xml:space="preserve"> cost</w:t>
      </w:r>
      <w:r w:rsidR="007B0453" w:rsidRPr="0006680D">
        <w:rPr>
          <w:color w:val="000000" w:themeColor="text1"/>
        </w:rPr>
        <w:t xml:space="preserve">, fair value </w:t>
      </w:r>
      <w:r w:rsidR="00ED6374" w:rsidRPr="0006680D">
        <w:rPr>
          <w:color w:val="000000" w:themeColor="text1"/>
        </w:rPr>
        <w:t>through net assets/ equity</w:t>
      </w:r>
      <w:r w:rsidR="009D4FE0" w:rsidRPr="0006680D">
        <w:rPr>
          <w:color w:val="000000" w:themeColor="text1"/>
        </w:rPr>
        <w:t xml:space="preserve"> or fair value </w:t>
      </w:r>
      <w:r w:rsidR="006222CD" w:rsidRPr="0006680D">
        <w:rPr>
          <w:color w:val="000000" w:themeColor="text1"/>
        </w:rPr>
        <w:t xml:space="preserve">through </w:t>
      </w:r>
      <w:r w:rsidR="00886CDD" w:rsidRPr="0006680D">
        <w:rPr>
          <w:color w:val="000000" w:themeColor="text1"/>
        </w:rPr>
        <w:t xml:space="preserve">surplus and deficit </w:t>
      </w:r>
      <w:r w:rsidR="00303B2A" w:rsidRPr="0006680D">
        <w:rPr>
          <w:color w:val="000000" w:themeColor="text1"/>
        </w:rPr>
        <w:t xml:space="preserve">on the basis of both the </w:t>
      </w:r>
      <w:r w:rsidR="00DC5D68" w:rsidRPr="0006680D">
        <w:rPr>
          <w:color w:val="000000" w:themeColor="text1"/>
        </w:rPr>
        <w:t>entity’s management model for financial assets and the contractual</w:t>
      </w:r>
      <w:r w:rsidR="00AA4982" w:rsidRPr="0006680D">
        <w:rPr>
          <w:color w:val="000000" w:themeColor="text1"/>
        </w:rPr>
        <w:t xml:space="preserve"> cash flow </w:t>
      </w:r>
      <w:r w:rsidR="00CD2B5B" w:rsidRPr="0006680D">
        <w:rPr>
          <w:color w:val="000000" w:themeColor="text1"/>
        </w:rPr>
        <w:t>characteristics of the financial asset.</w:t>
      </w:r>
      <w:r w:rsidR="000B0044" w:rsidRPr="0006680D">
        <w:rPr>
          <w:color w:val="000000" w:themeColor="text1"/>
        </w:rPr>
        <w:t xml:space="preserve"> A financial asset</w:t>
      </w:r>
      <w:r w:rsidR="00352423" w:rsidRPr="0006680D">
        <w:rPr>
          <w:color w:val="000000" w:themeColor="text1"/>
        </w:rPr>
        <w:t xml:space="preserve"> is measured </w:t>
      </w:r>
      <w:r w:rsidR="00605574" w:rsidRPr="0006680D">
        <w:rPr>
          <w:color w:val="000000" w:themeColor="text1"/>
        </w:rPr>
        <w:t>at amortized</w:t>
      </w:r>
      <w:r w:rsidR="009B0172" w:rsidRPr="0006680D">
        <w:rPr>
          <w:color w:val="000000" w:themeColor="text1"/>
        </w:rPr>
        <w:t xml:space="preserve"> cost </w:t>
      </w:r>
      <w:r w:rsidR="006D0550" w:rsidRPr="0006680D">
        <w:rPr>
          <w:color w:val="000000" w:themeColor="text1"/>
        </w:rPr>
        <w:t>when the financial asset is held with</w:t>
      </w:r>
      <w:r w:rsidR="003D38E8" w:rsidRPr="0006680D">
        <w:rPr>
          <w:color w:val="000000" w:themeColor="text1"/>
        </w:rPr>
        <w:t>in a management model</w:t>
      </w:r>
      <w:r w:rsidR="00A82662" w:rsidRPr="0006680D">
        <w:rPr>
          <w:color w:val="000000" w:themeColor="text1"/>
        </w:rPr>
        <w:t xml:space="preserve"> whose objective is to hold</w:t>
      </w:r>
      <w:r w:rsidR="003860A3" w:rsidRPr="0006680D">
        <w:rPr>
          <w:color w:val="000000" w:themeColor="text1"/>
        </w:rPr>
        <w:t xml:space="preserve"> financial assets </w:t>
      </w:r>
      <w:r w:rsidR="006226E1" w:rsidRPr="0006680D">
        <w:rPr>
          <w:color w:val="000000" w:themeColor="text1"/>
        </w:rPr>
        <w:t xml:space="preserve">in order to </w:t>
      </w:r>
      <w:r w:rsidR="000814BB" w:rsidRPr="0006680D">
        <w:rPr>
          <w:color w:val="000000" w:themeColor="text1"/>
        </w:rPr>
        <w:t>collect contractual</w:t>
      </w:r>
      <w:r w:rsidR="00CE446A" w:rsidRPr="0006680D">
        <w:rPr>
          <w:color w:val="000000" w:themeColor="text1"/>
        </w:rPr>
        <w:t xml:space="preserve"> cash </w:t>
      </w:r>
      <w:r w:rsidR="000814BB" w:rsidRPr="0006680D">
        <w:rPr>
          <w:color w:val="000000" w:themeColor="text1"/>
        </w:rPr>
        <w:t>flows and</w:t>
      </w:r>
      <w:r w:rsidR="00776D5F" w:rsidRPr="0006680D">
        <w:rPr>
          <w:color w:val="000000" w:themeColor="text1"/>
        </w:rPr>
        <w:t xml:space="preserve"> the contractual terms of the financial asset</w:t>
      </w:r>
      <w:r w:rsidR="006B732C" w:rsidRPr="0006680D">
        <w:rPr>
          <w:color w:val="000000" w:themeColor="text1"/>
        </w:rPr>
        <w:t xml:space="preserve"> give rise </w:t>
      </w:r>
      <w:r w:rsidR="008E1747" w:rsidRPr="0006680D">
        <w:rPr>
          <w:color w:val="000000" w:themeColor="text1"/>
        </w:rPr>
        <w:t>on specified dates</w:t>
      </w:r>
      <w:r w:rsidR="002566E2" w:rsidRPr="0006680D">
        <w:rPr>
          <w:color w:val="000000" w:themeColor="text1"/>
        </w:rPr>
        <w:t xml:space="preserve"> to cash flows </w:t>
      </w:r>
      <w:r w:rsidR="00113577" w:rsidRPr="0006680D">
        <w:rPr>
          <w:color w:val="000000" w:themeColor="text1"/>
        </w:rPr>
        <w:t xml:space="preserve">that are solely payments </w:t>
      </w:r>
      <w:r w:rsidR="009666FB" w:rsidRPr="0006680D">
        <w:rPr>
          <w:color w:val="000000" w:themeColor="text1"/>
        </w:rPr>
        <w:t xml:space="preserve">of principal and interest </w:t>
      </w:r>
      <w:r w:rsidR="00862A1C" w:rsidRPr="0006680D">
        <w:rPr>
          <w:color w:val="000000" w:themeColor="text1"/>
        </w:rPr>
        <w:t>on the principal outstanding.</w:t>
      </w:r>
      <w:r w:rsidR="00D06BF4" w:rsidRPr="0006680D">
        <w:rPr>
          <w:color w:val="000000" w:themeColor="text1"/>
        </w:rPr>
        <w:t xml:space="preserve"> A financial </w:t>
      </w:r>
      <w:r w:rsidR="008F7B68" w:rsidRPr="0006680D">
        <w:rPr>
          <w:color w:val="000000" w:themeColor="text1"/>
        </w:rPr>
        <w:t>a</w:t>
      </w:r>
      <w:r w:rsidR="00D06BF4" w:rsidRPr="0006680D">
        <w:rPr>
          <w:color w:val="000000" w:themeColor="text1"/>
        </w:rPr>
        <w:t xml:space="preserve">sset is </w:t>
      </w:r>
      <w:r w:rsidR="008F7B68" w:rsidRPr="0006680D">
        <w:rPr>
          <w:color w:val="000000" w:themeColor="text1"/>
        </w:rPr>
        <w:t>measured at fair value through net assets/ equity</w:t>
      </w:r>
      <w:r w:rsidR="00432A68" w:rsidRPr="0006680D">
        <w:rPr>
          <w:color w:val="000000" w:themeColor="text1"/>
        </w:rPr>
        <w:t xml:space="preserve"> if it is held within the </w:t>
      </w:r>
      <w:r w:rsidR="00F13930" w:rsidRPr="0006680D">
        <w:rPr>
          <w:color w:val="000000" w:themeColor="text1"/>
        </w:rPr>
        <w:t xml:space="preserve">management model whose objective is </w:t>
      </w:r>
      <w:r w:rsidR="007E24BA" w:rsidRPr="0006680D">
        <w:rPr>
          <w:color w:val="000000" w:themeColor="text1"/>
        </w:rPr>
        <w:t xml:space="preserve">achieved by both </w:t>
      </w:r>
      <w:r w:rsidR="00575CF5" w:rsidRPr="0006680D">
        <w:rPr>
          <w:color w:val="000000" w:themeColor="text1"/>
        </w:rPr>
        <w:t xml:space="preserve">collecting contractual cashflows </w:t>
      </w:r>
      <w:r w:rsidR="00A21A95" w:rsidRPr="0006680D">
        <w:rPr>
          <w:color w:val="000000" w:themeColor="text1"/>
        </w:rPr>
        <w:t xml:space="preserve">and selling financial assets and </w:t>
      </w:r>
      <w:r w:rsidR="001C21D3" w:rsidRPr="0006680D">
        <w:rPr>
          <w:color w:val="000000" w:themeColor="text1"/>
        </w:rPr>
        <w:t>the contractual terms of the financial asset</w:t>
      </w:r>
      <w:r w:rsidR="000C6B39" w:rsidRPr="0006680D">
        <w:rPr>
          <w:color w:val="000000" w:themeColor="text1"/>
        </w:rPr>
        <w:t xml:space="preserve"> give rise on specified dates </w:t>
      </w:r>
      <w:r w:rsidR="00A42489" w:rsidRPr="0006680D">
        <w:rPr>
          <w:color w:val="000000" w:themeColor="text1"/>
        </w:rPr>
        <w:t>to cash flows</w:t>
      </w:r>
      <w:r w:rsidR="00C54E30" w:rsidRPr="0006680D">
        <w:rPr>
          <w:color w:val="000000" w:themeColor="text1"/>
        </w:rPr>
        <w:t xml:space="preserve"> that are solely payments of </w:t>
      </w:r>
      <w:r w:rsidR="00270568" w:rsidRPr="0006680D">
        <w:rPr>
          <w:color w:val="000000" w:themeColor="text1"/>
        </w:rPr>
        <w:t>principal and</w:t>
      </w:r>
      <w:r w:rsidR="00A20A19" w:rsidRPr="0006680D">
        <w:rPr>
          <w:color w:val="000000" w:themeColor="text1"/>
        </w:rPr>
        <w:t xml:space="preserve"> interest </w:t>
      </w:r>
      <w:r w:rsidR="0084502C" w:rsidRPr="0006680D">
        <w:rPr>
          <w:color w:val="000000" w:themeColor="text1"/>
        </w:rPr>
        <w:t xml:space="preserve">on the principal amount outstanding. </w:t>
      </w:r>
      <w:r w:rsidR="00270568" w:rsidRPr="0006680D">
        <w:rPr>
          <w:color w:val="000000" w:themeColor="text1"/>
        </w:rPr>
        <w:t xml:space="preserve">A financial </w:t>
      </w:r>
      <w:r w:rsidR="00962F0E" w:rsidRPr="0006680D">
        <w:rPr>
          <w:color w:val="000000" w:themeColor="text1"/>
        </w:rPr>
        <w:t>asset shall</w:t>
      </w:r>
      <w:r w:rsidR="0024355A" w:rsidRPr="0006680D">
        <w:rPr>
          <w:color w:val="000000" w:themeColor="text1"/>
        </w:rPr>
        <w:t xml:space="preserve"> be measured </w:t>
      </w:r>
      <w:r w:rsidR="00974B5E" w:rsidRPr="0006680D">
        <w:rPr>
          <w:color w:val="000000" w:themeColor="text1"/>
        </w:rPr>
        <w:t xml:space="preserve">at fair value </w:t>
      </w:r>
      <w:r w:rsidR="00190048" w:rsidRPr="0006680D">
        <w:rPr>
          <w:color w:val="000000" w:themeColor="text1"/>
        </w:rPr>
        <w:t xml:space="preserve">through surplus or deficit </w:t>
      </w:r>
      <w:r w:rsidR="007126E1" w:rsidRPr="0006680D">
        <w:rPr>
          <w:color w:val="000000" w:themeColor="text1"/>
        </w:rPr>
        <w:t xml:space="preserve">unless it is measured </w:t>
      </w:r>
      <w:r w:rsidR="004E01FF" w:rsidRPr="0006680D">
        <w:rPr>
          <w:color w:val="000000" w:themeColor="text1"/>
        </w:rPr>
        <w:t xml:space="preserve">at </w:t>
      </w:r>
      <w:r w:rsidR="00CC2A66" w:rsidRPr="0006680D">
        <w:rPr>
          <w:color w:val="000000" w:themeColor="text1"/>
        </w:rPr>
        <w:t>amortized</w:t>
      </w:r>
      <w:r w:rsidR="004E01FF" w:rsidRPr="0006680D">
        <w:rPr>
          <w:color w:val="000000" w:themeColor="text1"/>
        </w:rPr>
        <w:t xml:space="preserve"> cost or fair value through net assets/ equity</w:t>
      </w:r>
      <w:r w:rsidR="00617ED6" w:rsidRPr="0006680D">
        <w:rPr>
          <w:color w:val="000000" w:themeColor="text1"/>
        </w:rPr>
        <w:t xml:space="preserve"> unless an </w:t>
      </w:r>
      <w:r w:rsidR="00477586" w:rsidRPr="0006680D">
        <w:rPr>
          <w:color w:val="000000" w:themeColor="text1"/>
        </w:rPr>
        <w:t>entity has</w:t>
      </w:r>
      <w:r w:rsidR="00902CD2" w:rsidRPr="0006680D">
        <w:rPr>
          <w:color w:val="000000" w:themeColor="text1"/>
        </w:rPr>
        <w:t xml:space="preserve"> made irrevocable </w:t>
      </w:r>
      <w:r w:rsidR="0093295A" w:rsidRPr="0006680D">
        <w:rPr>
          <w:color w:val="000000" w:themeColor="text1"/>
        </w:rPr>
        <w:t xml:space="preserve">election at initial </w:t>
      </w:r>
      <w:r w:rsidR="00F27AA7" w:rsidRPr="0006680D">
        <w:rPr>
          <w:color w:val="000000" w:themeColor="text1"/>
        </w:rPr>
        <w:t>recognition</w:t>
      </w:r>
      <w:r w:rsidR="00A7505D" w:rsidRPr="0006680D">
        <w:rPr>
          <w:color w:val="000000" w:themeColor="text1"/>
        </w:rPr>
        <w:t xml:space="preserve"> for particular investments </w:t>
      </w:r>
      <w:r w:rsidR="00F47E2F" w:rsidRPr="0006680D">
        <w:rPr>
          <w:color w:val="000000" w:themeColor="text1"/>
        </w:rPr>
        <w:t xml:space="preserve">in equity </w:t>
      </w:r>
      <w:r w:rsidR="00477586" w:rsidRPr="0006680D">
        <w:rPr>
          <w:color w:val="000000" w:themeColor="text1"/>
        </w:rPr>
        <w:t>instruments.</w:t>
      </w:r>
    </w:p>
    <w:p w14:paraId="07A54A1A" w14:textId="77777777" w:rsidR="00D320F9" w:rsidRPr="0006680D" w:rsidRDefault="00D320F9" w:rsidP="00BC7864">
      <w:pPr>
        <w:pStyle w:val="Header"/>
        <w:tabs>
          <w:tab w:val="clear" w:pos="4320"/>
          <w:tab w:val="clear" w:pos="8640"/>
          <w:tab w:val="left" w:pos="567"/>
        </w:tabs>
        <w:spacing w:line="360" w:lineRule="auto"/>
        <w:jc w:val="both"/>
        <w:rPr>
          <w:b/>
          <w:bCs/>
          <w:color w:val="000000" w:themeColor="text1"/>
        </w:rPr>
      </w:pPr>
      <w:r w:rsidRPr="0006680D">
        <w:rPr>
          <w:b/>
          <w:bCs/>
          <w:color w:val="000000" w:themeColor="text1"/>
        </w:rPr>
        <w:t xml:space="preserve">Subsequent measurement </w:t>
      </w:r>
    </w:p>
    <w:p w14:paraId="5F6322BD" w14:textId="6DE7A322" w:rsidR="00B47115" w:rsidRPr="0006680D" w:rsidRDefault="00D320F9" w:rsidP="00BC7864">
      <w:pPr>
        <w:pStyle w:val="Header"/>
        <w:tabs>
          <w:tab w:val="clear" w:pos="4320"/>
          <w:tab w:val="clear" w:pos="8640"/>
          <w:tab w:val="left" w:pos="567"/>
        </w:tabs>
        <w:spacing w:line="360" w:lineRule="auto"/>
        <w:jc w:val="both"/>
        <w:rPr>
          <w:color w:val="000000" w:themeColor="text1"/>
        </w:rPr>
      </w:pPr>
      <w:r w:rsidRPr="0006680D">
        <w:rPr>
          <w:color w:val="000000" w:themeColor="text1"/>
        </w:rPr>
        <w:t xml:space="preserve">Based on the business model and the cash flow characteristics, the entity classifies its </w:t>
      </w:r>
      <w:r w:rsidR="007C0D6F" w:rsidRPr="0006680D">
        <w:rPr>
          <w:color w:val="000000" w:themeColor="text1"/>
        </w:rPr>
        <w:t xml:space="preserve">financial assets </w:t>
      </w:r>
      <w:r w:rsidRPr="0006680D">
        <w:rPr>
          <w:color w:val="000000" w:themeColor="text1"/>
        </w:rPr>
        <w:t xml:space="preserve">into amortized cost or fair value categories for financial instruments. Movements in fair value are presented in either </w:t>
      </w:r>
      <w:r w:rsidR="006B6367" w:rsidRPr="0006680D">
        <w:rPr>
          <w:color w:val="000000" w:themeColor="text1"/>
        </w:rPr>
        <w:t>surplus or deficit</w:t>
      </w:r>
      <w:r w:rsidRPr="0006680D">
        <w:rPr>
          <w:color w:val="000000" w:themeColor="text1"/>
        </w:rPr>
        <w:t xml:space="preserve"> or </w:t>
      </w:r>
      <w:r w:rsidR="00D6787A" w:rsidRPr="0006680D">
        <w:rPr>
          <w:color w:val="000000" w:themeColor="text1"/>
        </w:rPr>
        <w:t xml:space="preserve">through </w:t>
      </w:r>
      <w:r w:rsidR="005C7DF6" w:rsidRPr="0006680D">
        <w:rPr>
          <w:color w:val="000000" w:themeColor="text1"/>
        </w:rPr>
        <w:t>net assets/ equity</w:t>
      </w:r>
      <w:r w:rsidRPr="0006680D">
        <w:rPr>
          <w:color w:val="000000" w:themeColor="text1"/>
        </w:rPr>
        <w:t xml:space="preserve"> subject to certain criteria being met</w:t>
      </w:r>
      <w:r w:rsidR="00DC505A" w:rsidRPr="0006680D">
        <w:rPr>
          <w:color w:val="000000" w:themeColor="text1"/>
        </w:rPr>
        <w:t>.</w:t>
      </w:r>
    </w:p>
    <w:p w14:paraId="58707A7D" w14:textId="138DC85D" w:rsidR="00CA0B6F" w:rsidRPr="0006680D" w:rsidRDefault="009D5303" w:rsidP="00483AB7">
      <w:pPr>
        <w:pStyle w:val="Header"/>
        <w:tabs>
          <w:tab w:val="clear" w:pos="4320"/>
          <w:tab w:val="clear" w:pos="8640"/>
        </w:tabs>
        <w:spacing w:line="360" w:lineRule="auto"/>
        <w:jc w:val="both"/>
        <w:rPr>
          <w:b/>
          <w:iCs/>
          <w:color w:val="000000" w:themeColor="text1"/>
        </w:rPr>
      </w:pPr>
      <w:r w:rsidRPr="0006680D">
        <w:rPr>
          <w:b/>
          <w:iCs/>
          <w:color w:val="000000" w:themeColor="text1"/>
        </w:rPr>
        <w:t>Amortized cost</w:t>
      </w:r>
    </w:p>
    <w:p w14:paraId="0AB0FADD" w14:textId="2E3193FD" w:rsidR="009364AE" w:rsidRPr="0006680D" w:rsidRDefault="00232F47" w:rsidP="00232F47">
      <w:pPr>
        <w:autoSpaceDE/>
        <w:autoSpaceDN/>
        <w:spacing w:line="360" w:lineRule="auto"/>
        <w:jc w:val="both"/>
        <w:rPr>
          <w:color w:val="000000" w:themeColor="text1"/>
        </w:rPr>
      </w:pPr>
      <w:r w:rsidRPr="0006680D">
        <w:rPr>
          <w:color w:val="000000" w:themeColor="text1"/>
        </w:rPr>
        <w:t xml:space="preserve">Financial assets that are held for collection of contractual cash flows where those cash flows represent solely payments of principal and interest, and that are not designated at fair value through surplus or deficit, are measured at amortized cost. A gain or loss on </w:t>
      </w:r>
      <w:r w:rsidR="00903BD7" w:rsidRPr="0006680D">
        <w:rPr>
          <w:color w:val="000000" w:themeColor="text1"/>
        </w:rPr>
        <w:t xml:space="preserve">an </w:t>
      </w:r>
      <w:r w:rsidR="009364AE" w:rsidRPr="0006680D">
        <w:rPr>
          <w:color w:val="000000" w:themeColor="text1"/>
        </w:rPr>
        <w:t>instrument</w:t>
      </w:r>
      <w:r w:rsidRPr="0006680D">
        <w:rPr>
          <w:color w:val="000000" w:themeColor="text1"/>
        </w:rPr>
        <w:t xml:space="preserve"> that is subsequently measured at amortized cost and is not part of a hedging relationship is recognized in profit or loss when the asset is de-recognized or impaired. Interest income from these financial assets is included in finance income using the effective interest rate method.</w:t>
      </w:r>
    </w:p>
    <w:p w14:paraId="0EBD313F" w14:textId="77777777" w:rsidR="00387231" w:rsidRPr="0006680D" w:rsidRDefault="00387231" w:rsidP="00232F47">
      <w:pPr>
        <w:autoSpaceDE/>
        <w:autoSpaceDN/>
        <w:spacing w:line="360" w:lineRule="auto"/>
        <w:jc w:val="both"/>
        <w:rPr>
          <w:b/>
          <w:bCs/>
          <w:color w:val="000000" w:themeColor="text1"/>
        </w:rPr>
      </w:pPr>
    </w:p>
    <w:p w14:paraId="0C4CF668" w14:textId="77777777" w:rsidR="00387231" w:rsidRPr="0006680D" w:rsidRDefault="00387231" w:rsidP="00232F47">
      <w:pPr>
        <w:autoSpaceDE/>
        <w:autoSpaceDN/>
        <w:spacing w:line="360" w:lineRule="auto"/>
        <w:jc w:val="both"/>
        <w:rPr>
          <w:b/>
          <w:bCs/>
          <w:color w:val="000000" w:themeColor="text1"/>
        </w:rPr>
      </w:pPr>
    </w:p>
    <w:p w14:paraId="76634BB8" w14:textId="77777777" w:rsidR="00A40D96" w:rsidRDefault="00A40D96">
      <w:pPr>
        <w:autoSpaceDE/>
        <w:autoSpaceDN/>
        <w:rPr>
          <w:b/>
          <w:bCs/>
          <w:color w:val="000000" w:themeColor="text1"/>
        </w:rPr>
      </w:pPr>
      <w:r>
        <w:rPr>
          <w:b/>
          <w:bCs/>
          <w:color w:val="000000" w:themeColor="text1"/>
        </w:rPr>
        <w:br w:type="page"/>
      </w:r>
    </w:p>
    <w:p w14:paraId="7E1E1A0E" w14:textId="3BEC6173" w:rsidR="009364AE" w:rsidRPr="0006680D" w:rsidRDefault="009364AE" w:rsidP="00232F47">
      <w:pPr>
        <w:autoSpaceDE/>
        <w:autoSpaceDN/>
        <w:spacing w:line="360" w:lineRule="auto"/>
        <w:jc w:val="both"/>
        <w:rPr>
          <w:b/>
          <w:bCs/>
          <w:color w:val="000000" w:themeColor="text1"/>
        </w:rPr>
      </w:pPr>
      <w:r w:rsidRPr="0006680D">
        <w:rPr>
          <w:b/>
          <w:bCs/>
          <w:color w:val="000000" w:themeColor="text1"/>
        </w:rPr>
        <w:lastRenderedPageBreak/>
        <w:t>Fair value through net assets/ equity</w:t>
      </w:r>
    </w:p>
    <w:p w14:paraId="0A2517ED" w14:textId="068DD6E2" w:rsidR="00813DAA" w:rsidRPr="0006680D" w:rsidRDefault="009364AE" w:rsidP="00232F47">
      <w:pPr>
        <w:autoSpaceDE/>
        <w:autoSpaceDN/>
        <w:spacing w:line="360" w:lineRule="auto"/>
        <w:jc w:val="both"/>
        <w:rPr>
          <w:color w:val="000000" w:themeColor="text1"/>
        </w:rPr>
      </w:pPr>
      <w:r w:rsidRPr="0006680D">
        <w:rPr>
          <w:color w:val="000000" w:themeColor="text1"/>
        </w:rPr>
        <w:t xml:space="preserve">Financial assets that are held for collection of contractual cash flows and for selling the financial assets, where the assets’ cash flows represent solely payments of principal and interest, are measured at fair value through </w:t>
      </w:r>
      <w:r w:rsidR="00F70189" w:rsidRPr="0006680D">
        <w:rPr>
          <w:color w:val="000000" w:themeColor="text1"/>
        </w:rPr>
        <w:t>net assets/ equity.</w:t>
      </w:r>
      <w:r w:rsidRPr="0006680D">
        <w:rPr>
          <w:color w:val="000000" w:themeColor="text1"/>
        </w:rPr>
        <w:t xml:space="preserve"> Movements in the carrying amount are taken through </w:t>
      </w:r>
      <w:r w:rsidR="002821E0" w:rsidRPr="0006680D">
        <w:rPr>
          <w:color w:val="000000" w:themeColor="text1"/>
        </w:rPr>
        <w:t>net assets</w:t>
      </w:r>
      <w:r w:rsidRPr="0006680D">
        <w:rPr>
          <w:color w:val="000000" w:themeColor="text1"/>
        </w:rPr>
        <w:t xml:space="preserve">, except for the recognition of impairment gains or losses, interest revenue and foreign exchange gains and losses which are recognized in </w:t>
      </w:r>
      <w:r w:rsidR="00AE0797" w:rsidRPr="0006680D">
        <w:rPr>
          <w:color w:val="000000" w:themeColor="text1"/>
        </w:rPr>
        <w:t>surplus/deficit</w:t>
      </w:r>
      <w:r w:rsidRPr="0006680D">
        <w:rPr>
          <w:color w:val="000000" w:themeColor="text1"/>
        </w:rPr>
        <w:t>. Interest income from these financial assets is included in finance income using the effective interest rate method.</w:t>
      </w:r>
    </w:p>
    <w:p w14:paraId="793F1BBC" w14:textId="77777777" w:rsidR="00813DAA" w:rsidRPr="0006680D" w:rsidRDefault="00813DAA" w:rsidP="00813DAA">
      <w:pPr>
        <w:pStyle w:val="Header"/>
        <w:tabs>
          <w:tab w:val="clear" w:pos="4320"/>
          <w:tab w:val="clear" w:pos="8640"/>
        </w:tabs>
        <w:spacing w:line="360" w:lineRule="auto"/>
        <w:jc w:val="both"/>
        <w:rPr>
          <w:b/>
          <w:bCs/>
          <w:color w:val="000000" w:themeColor="text1"/>
        </w:rPr>
      </w:pPr>
      <w:r w:rsidRPr="0006680D">
        <w:rPr>
          <w:b/>
          <w:bCs/>
          <w:color w:val="000000" w:themeColor="text1"/>
        </w:rPr>
        <w:t>Trade and other receivables</w:t>
      </w:r>
    </w:p>
    <w:p w14:paraId="1260373C" w14:textId="272628E9" w:rsidR="00813DAA" w:rsidRPr="0006680D" w:rsidRDefault="00813DAA" w:rsidP="00051433">
      <w:pPr>
        <w:pStyle w:val="Header"/>
        <w:tabs>
          <w:tab w:val="clear" w:pos="4320"/>
          <w:tab w:val="clear" w:pos="8640"/>
        </w:tabs>
        <w:spacing w:line="360" w:lineRule="auto"/>
        <w:jc w:val="both"/>
        <w:rPr>
          <w:color w:val="000000" w:themeColor="text1"/>
        </w:rPr>
      </w:pPr>
      <w:r w:rsidRPr="0006680D">
        <w:rPr>
          <w:color w:val="000000" w:themeColor="text1"/>
        </w:rPr>
        <w:t xml:space="preserve">Trade and other receivables are recognized at fair values less allowances for any uncollectible amounts. Trade and other receivables are assessed for impairment on a continuing basis. An estimate is made of doubtful receivables based on a review of all outstanding amounts at the year end. </w:t>
      </w:r>
    </w:p>
    <w:p w14:paraId="267F35C9" w14:textId="77777777" w:rsidR="00813DAA" w:rsidRPr="0006680D" w:rsidRDefault="00813DAA" w:rsidP="00232F47">
      <w:pPr>
        <w:autoSpaceDE/>
        <w:autoSpaceDN/>
        <w:spacing w:line="360" w:lineRule="auto"/>
        <w:jc w:val="both"/>
        <w:rPr>
          <w:color w:val="000000" w:themeColor="text1"/>
          <w:sz w:val="10"/>
          <w:szCs w:val="10"/>
        </w:rPr>
      </w:pPr>
    </w:p>
    <w:p w14:paraId="061E42BC" w14:textId="77777777" w:rsidR="00813DAA" w:rsidRPr="0006680D" w:rsidRDefault="00813DAA" w:rsidP="00813DAA">
      <w:pPr>
        <w:pStyle w:val="Header"/>
        <w:tabs>
          <w:tab w:val="clear" w:pos="4320"/>
          <w:tab w:val="clear" w:pos="8640"/>
        </w:tabs>
        <w:spacing w:line="360" w:lineRule="auto"/>
        <w:jc w:val="both"/>
        <w:rPr>
          <w:b/>
          <w:bCs/>
          <w:color w:val="000000" w:themeColor="text1"/>
        </w:rPr>
      </w:pPr>
      <w:r w:rsidRPr="0006680D">
        <w:rPr>
          <w:b/>
          <w:bCs/>
          <w:color w:val="000000" w:themeColor="text1"/>
        </w:rPr>
        <w:t xml:space="preserve">Fair value through surplus or deficit </w:t>
      </w:r>
    </w:p>
    <w:p w14:paraId="38B8337F" w14:textId="2730AAAE" w:rsidR="00CA391D" w:rsidRPr="0006680D" w:rsidRDefault="00813DAA" w:rsidP="00823233">
      <w:pPr>
        <w:pStyle w:val="Header"/>
        <w:tabs>
          <w:tab w:val="clear" w:pos="4320"/>
          <w:tab w:val="clear" w:pos="8640"/>
        </w:tabs>
        <w:spacing w:line="360" w:lineRule="auto"/>
        <w:jc w:val="both"/>
        <w:rPr>
          <w:color w:val="000000" w:themeColor="text1"/>
        </w:rPr>
      </w:pPr>
      <w:r w:rsidRPr="0006680D">
        <w:rPr>
          <w:color w:val="000000" w:themeColor="text1"/>
        </w:rPr>
        <w:t>Financial assets that do not meet the criteria for amortized cost or fair value through net assets/ equity are measured at fair value through surplus or deficit. A business model where the entity manages financial assets with the objective of realizing cash flows through solely the sale of the assets would result in a fair value through surplus or deficit model.</w:t>
      </w:r>
    </w:p>
    <w:p w14:paraId="46B9BE2D" w14:textId="77777777" w:rsidR="00813DAA" w:rsidRPr="0006680D" w:rsidRDefault="00813DAA" w:rsidP="00823233">
      <w:pPr>
        <w:pStyle w:val="Header"/>
        <w:tabs>
          <w:tab w:val="clear" w:pos="4320"/>
          <w:tab w:val="clear" w:pos="8640"/>
        </w:tabs>
        <w:spacing w:line="360" w:lineRule="auto"/>
        <w:jc w:val="both"/>
        <w:rPr>
          <w:color w:val="000000" w:themeColor="text1"/>
          <w:sz w:val="12"/>
          <w:szCs w:val="12"/>
        </w:rPr>
      </w:pPr>
    </w:p>
    <w:p w14:paraId="4455D031" w14:textId="77777777" w:rsidR="00D12ED1" w:rsidRPr="0006680D" w:rsidRDefault="00D12ED1" w:rsidP="00823233">
      <w:pPr>
        <w:pStyle w:val="Header"/>
        <w:tabs>
          <w:tab w:val="clear" w:pos="4320"/>
          <w:tab w:val="clear" w:pos="8640"/>
        </w:tabs>
        <w:spacing w:line="360" w:lineRule="auto"/>
        <w:jc w:val="both"/>
        <w:rPr>
          <w:b/>
          <w:bCs/>
          <w:color w:val="000000" w:themeColor="text1"/>
        </w:rPr>
      </w:pPr>
      <w:r w:rsidRPr="0006680D">
        <w:rPr>
          <w:b/>
          <w:bCs/>
          <w:color w:val="000000" w:themeColor="text1"/>
        </w:rPr>
        <w:t>Impairment</w:t>
      </w:r>
    </w:p>
    <w:p w14:paraId="395F80F3" w14:textId="315EFE8B" w:rsidR="00115909" w:rsidRDefault="00D12ED1" w:rsidP="00813DAA">
      <w:pPr>
        <w:pStyle w:val="Header"/>
        <w:tabs>
          <w:tab w:val="clear" w:pos="4320"/>
          <w:tab w:val="clear" w:pos="8640"/>
        </w:tabs>
        <w:spacing w:line="360" w:lineRule="auto"/>
        <w:jc w:val="both"/>
        <w:rPr>
          <w:i/>
          <w:iCs/>
          <w:color w:val="000000" w:themeColor="text1"/>
        </w:rPr>
      </w:pPr>
      <w:r w:rsidRPr="0006680D">
        <w:rPr>
          <w:color w:val="000000" w:themeColor="text1"/>
        </w:rPr>
        <w:t xml:space="preserve">The </w:t>
      </w:r>
      <w:r w:rsidR="002365C7" w:rsidRPr="0006680D">
        <w:rPr>
          <w:color w:val="000000" w:themeColor="text1"/>
        </w:rPr>
        <w:t>entity</w:t>
      </w:r>
      <w:r w:rsidRPr="0006680D">
        <w:rPr>
          <w:color w:val="000000" w:themeColor="text1"/>
        </w:rPr>
        <w:t xml:space="preserve"> assesses, on a forward-looking basis, the expected credit loss (‘ECL’) associated with its </w:t>
      </w:r>
      <w:r w:rsidR="00A05B6D" w:rsidRPr="0006680D">
        <w:rPr>
          <w:color w:val="000000" w:themeColor="text1"/>
        </w:rPr>
        <w:t>financial</w:t>
      </w:r>
      <w:r w:rsidRPr="0006680D">
        <w:rPr>
          <w:color w:val="000000" w:themeColor="text1"/>
        </w:rPr>
        <w:t xml:space="preserve"> assets carried at amortized cost and </w:t>
      </w:r>
      <w:r w:rsidR="00643F78" w:rsidRPr="0006680D">
        <w:rPr>
          <w:color w:val="000000" w:themeColor="text1"/>
        </w:rPr>
        <w:t>fair</w:t>
      </w:r>
      <w:r w:rsidR="00D47A60" w:rsidRPr="0006680D">
        <w:rPr>
          <w:color w:val="000000" w:themeColor="text1"/>
        </w:rPr>
        <w:t xml:space="preserve"> value through net assets/equity</w:t>
      </w:r>
      <w:r w:rsidRPr="0006680D">
        <w:rPr>
          <w:color w:val="000000" w:themeColor="text1"/>
        </w:rPr>
        <w:t xml:space="preserve">. The </w:t>
      </w:r>
      <w:r w:rsidR="00D47A60" w:rsidRPr="0006680D">
        <w:rPr>
          <w:color w:val="000000" w:themeColor="text1"/>
        </w:rPr>
        <w:t>entity</w:t>
      </w:r>
      <w:r w:rsidRPr="0006680D">
        <w:rPr>
          <w:color w:val="000000" w:themeColor="text1"/>
        </w:rPr>
        <w:t xml:space="preserve"> recognizes a loss allowance for such losses at each reporting date. Critical estimates and significant judgments made by management in determining the expected credit loss (ECL) are set out in</w:t>
      </w:r>
      <w:r w:rsidRPr="0006680D">
        <w:rPr>
          <w:i/>
          <w:iCs/>
          <w:color w:val="000000" w:themeColor="text1"/>
        </w:rPr>
        <w:t xml:space="preserve"> Note</w:t>
      </w:r>
      <w:r w:rsidR="00CA391D" w:rsidRPr="0006680D">
        <w:rPr>
          <w:i/>
          <w:iCs/>
          <w:color w:val="000000" w:themeColor="text1"/>
        </w:rPr>
        <w:t xml:space="preserve"> xx.</w:t>
      </w:r>
    </w:p>
    <w:p w14:paraId="36046842" w14:textId="77777777" w:rsidR="00645C08" w:rsidRDefault="00645C08" w:rsidP="00813DAA">
      <w:pPr>
        <w:pStyle w:val="Header"/>
        <w:tabs>
          <w:tab w:val="clear" w:pos="4320"/>
          <w:tab w:val="clear" w:pos="8640"/>
        </w:tabs>
        <w:spacing w:line="360" w:lineRule="auto"/>
        <w:jc w:val="both"/>
        <w:rPr>
          <w:i/>
          <w:iCs/>
          <w:color w:val="000000" w:themeColor="text1"/>
        </w:rPr>
      </w:pPr>
    </w:p>
    <w:p w14:paraId="15CB8851" w14:textId="77777777" w:rsidR="00645C08" w:rsidRPr="0006680D" w:rsidRDefault="00645C08" w:rsidP="00813DAA">
      <w:pPr>
        <w:pStyle w:val="Header"/>
        <w:tabs>
          <w:tab w:val="clear" w:pos="4320"/>
          <w:tab w:val="clear" w:pos="8640"/>
        </w:tabs>
        <w:spacing w:line="360" w:lineRule="auto"/>
        <w:jc w:val="both"/>
        <w:rPr>
          <w:b/>
          <w:iCs/>
          <w:color w:val="000000" w:themeColor="text1"/>
        </w:rPr>
      </w:pPr>
    </w:p>
    <w:p w14:paraId="705A020A" w14:textId="77777777" w:rsidR="00752A03" w:rsidRPr="0006680D" w:rsidRDefault="00752A03" w:rsidP="00752A03">
      <w:pPr>
        <w:pStyle w:val="Header"/>
        <w:tabs>
          <w:tab w:val="clear" w:pos="4320"/>
          <w:tab w:val="clear" w:pos="8640"/>
          <w:tab w:val="left" w:pos="426"/>
        </w:tabs>
        <w:spacing w:line="360" w:lineRule="auto"/>
        <w:ind w:left="1004"/>
        <w:jc w:val="both"/>
        <w:rPr>
          <w:color w:val="000000" w:themeColor="text1"/>
          <w:sz w:val="10"/>
          <w:szCs w:val="10"/>
        </w:rPr>
      </w:pPr>
    </w:p>
    <w:p w14:paraId="0A833533" w14:textId="22DD9E91" w:rsidR="00240B48" w:rsidRPr="0006680D" w:rsidRDefault="00B963A9" w:rsidP="008563B6">
      <w:pPr>
        <w:pStyle w:val="ListParagraph"/>
        <w:numPr>
          <w:ilvl w:val="0"/>
          <w:numId w:val="17"/>
        </w:numPr>
        <w:adjustRightInd w:val="0"/>
        <w:spacing w:line="360" w:lineRule="auto"/>
        <w:ind w:left="909" w:hanging="459"/>
        <w:jc w:val="both"/>
        <w:rPr>
          <w:b/>
          <w:iCs/>
          <w:color w:val="000000" w:themeColor="text1"/>
        </w:rPr>
      </w:pPr>
      <w:r w:rsidRPr="0006680D">
        <w:rPr>
          <w:b/>
          <w:iCs/>
          <w:color w:val="000000" w:themeColor="text1"/>
        </w:rPr>
        <w:t>Financial liabilities</w:t>
      </w:r>
    </w:p>
    <w:p w14:paraId="51432DD0" w14:textId="22DD9E91" w:rsidR="008B0BB0" w:rsidRPr="0006680D" w:rsidRDefault="008B0BB0" w:rsidP="008B0BB0">
      <w:pPr>
        <w:pStyle w:val="Header"/>
        <w:tabs>
          <w:tab w:val="clear" w:pos="4320"/>
          <w:tab w:val="clear" w:pos="8640"/>
        </w:tabs>
        <w:spacing w:line="360" w:lineRule="auto"/>
        <w:jc w:val="both"/>
        <w:rPr>
          <w:b/>
          <w:iCs/>
          <w:color w:val="000000" w:themeColor="text1"/>
          <w:sz w:val="10"/>
          <w:szCs w:val="10"/>
        </w:rPr>
      </w:pPr>
    </w:p>
    <w:p w14:paraId="0141C25E" w14:textId="22DD9E91" w:rsidR="00ED260D" w:rsidRPr="0006680D" w:rsidRDefault="008B0BB0" w:rsidP="008B0BB0">
      <w:pPr>
        <w:pStyle w:val="Header"/>
        <w:tabs>
          <w:tab w:val="clear" w:pos="4320"/>
          <w:tab w:val="clear" w:pos="8640"/>
        </w:tabs>
        <w:spacing w:line="360" w:lineRule="auto"/>
        <w:jc w:val="both"/>
        <w:rPr>
          <w:b/>
          <w:iCs/>
          <w:color w:val="000000" w:themeColor="text1"/>
        </w:rPr>
      </w:pPr>
      <w:r w:rsidRPr="0006680D">
        <w:rPr>
          <w:b/>
          <w:iCs/>
          <w:color w:val="000000" w:themeColor="text1"/>
        </w:rPr>
        <w:t>Classification</w:t>
      </w:r>
    </w:p>
    <w:p w14:paraId="78915C61" w14:textId="0F767609" w:rsidR="00A40D96" w:rsidRDefault="00E500E9" w:rsidP="00BC7864">
      <w:pPr>
        <w:pStyle w:val="Header"/>
        <w:tabs>
          <w:tab w:val="clear" w:pos="4320"/>
          <w:tab w:val="clear" w:pos="8640"/>
        </w:tabs>
        <w:spacing w:line="360" w:lineRule="auto"/>
        <w:jc w:val="both"/>
        <w:rPr>
          <w:color w:val="000000" w:themeColor="text1"/>
        </w:rPr>
      </w:pPr>
      <w:r w:rsidRPr="0006680D">
        <w:rPr>
          <w:color w:val="000000" w:themeColor="text1"/>
        </w:rPr>
        <w:t xml:space="preserve">The entity </w:t>
      </w:r>
      <w:r w:rsidR="00EE519E" w:rsidRPr="0006680D">
        <w:rPr>
          <w:color w:val="000000" w:themeColor="text1"/>
        </w:rPr>
        <w:t xml:space="preserve">classifies </w:t>
      </w:r>
      <w:r w:rsidRPr="0006680D">
        <w:rPr>
          <w:color w:val="000000" w:themeColor="text1"/>
        </w:rPr>
        <w:t xml:space="preserve">its liabilities </w:t>
      </w:r>
      <w:r w:rsidR="00EE519E" w:rsidRPr="0006680D">
        <w:rPr>
          <w:color w:val="000000" w:themeColor="text1"/>
        </w:rPr>
        <w:t xml:space="preserve">as subsequently </w:t>
      </w:r>
      <w:r w:rsidR="00D80AA7" w:rsidRPr="0006680D">
        <w:rPr>
          <w:color w:val="000000" w:themeColor="text1"/>
        </w:rPr>
        <w:t xml:space="preserve">measured at </w:t>
      </w:r>
      <w:r w:rsidR="006C2E11" w:rsidRPr="0006680D">
        <w:rPr>
          <w:color w:val="000000" w:themeColor="text1"/>
        </w:rPr>
        <w:t>amortized</w:t>
      </w:r>
      <w:r w:rsidR="00D80AA7" w:rsidRPr="0006680D">
        <w:rPr>
          <w:color w:val="000000" w:themeColor="text1"/>
        </w:rPr>
        <w:t xml:space="preserve"> </w:t>
      </w:r>
      <w:r w:rsidR="00CB6424" w:rsidRPr="0006680D">
        <w:rPr>
          <w:color w:val="000000" w:themeColor="text1"/>
        </w:rPr>
        <w:t>cost except</w:t>
      </w:r>
      <w:r w:rsidR="00CE5D65" w:rsidRPr="0006680D">
        <w:rPr>
          <w:color w:val="000000" w:themeColor="text1"/>
        </w:rPr>
        <w:t xml:space="preserve"> for </w:t>
      </w:r>
      <w:r w:rsidR="00EA79A2" w:rsidRPr="0006680D">
        <w:rPr>
          <w:color w:val="000000" w:themeColor="text1"/>
        </w:rPr>
        <w:t xml:space="preserve">financial liabilities </w:t>
      </w:r>
      <w:r w:rsidR="00BE7AB8" w:rsidRPr="0006680D">
        <w:rPr>
          <w:color w:val="000000" w:themeColor="text1"/>
        </w:rPr>
        <w:t xml:space="preserve">measured </w:t>
      </w:r>
      <w:r w:rsidR="006E3E71" w:rsidRPr="0006680D">
        <w:rPr>
          <w:color w:val="000000" w:themeColor="text1"/>
        </w:rPr>
        <w:t>through profit or loss.</w:t>
      </w:r>
    </w:p>
    <w:p w14:paraId="4E9AEDBE" w14:textId="77777777" w:rsidR="00A40D96" w:rsidRDefault="00A40D96">
      <w:pPr>
        <w:autoSpaceDE/>
        <w:autoSpaceDN/>
        <w:rPr>
          <w:color w:val="000000" w:themeColor="text1"/>
        </w:rPr>
      </w:pPr>
      <w:r>
        <w:rPr>
          <w:color w:val="000000" w:themeColor="text1"/>
        </w:rPr>
        <w:br w:type="page"/>
      </w:r>
    </w:p>
    <w:p w14:paraId="366302FD" w14:textId="77777777" w:rsidR="008B0BB0" w:rsidRPr="0006680D" w:rsidRDefault="008B0BB0" w:rsidP="00BC7864">
      <w:pPr>
        <w:pStyle w:val="Header"/>
        <w:tabs>
          <w:tab w:val="clear" w:pos="4320"/>
          <w:tab w:val="clear" w:pos="8640"/>
        </w:tabs>
        <w:spacing w:line="360" w:lineRule="auto"/>
        <w:jc w:val="both"/>
        <w:rPr>
          <w:color w:val="000000" w:themeColor="text1"/>
        </w:rPr>
      </w:pPr>
    </w:p>
    <w:p w14:paraId="2EB53650" w14:textId="77777777" w:rsidR="000A0413" w:rsidRPr="0006680D" w:rsidRDefault="000A0413" w:rsidP="00240B48">
      <w:pPr>
        <w:pStyle w:val="Header"/>
        <w:tabs>
          <w:tab w:val="clear" w:pos="4320"/>
          <w:tab w:val="clear" w:pos="8640"/>
          <w:tab w:val="left" w:pos="567"/>
        </w:tabs>
        <w:spacing w:line="360" w:lineRule="auto"/>
        <w:jc w:val="both"/>
        <w:rPr>
          <w:b/>
          <w:color w:val="000000" w:themeColor="text1"/>
          <w:sz w:val="8"/>
          <w:szCs w:val="8"/>
        </w:rPr>
      </w:pPr>
    </w:p>
    <w:p w14:paraId="645152AE" w14:textId="4C5F5FB8" w:rsidR="007E5921"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Inventories</w:t>
      </w:r>
      <w:r w:rsidR="009C5100" w:rsidRPr="0006680D">
        <w:rPr>
          <w:b/>
          <w:color w:val="000000" w:themeColor="text1"/>
        </w:rPr>
        <w:t xml:space="preserve"> </w:t>
      </w:r>
    </w:p>
    <w:p w14:paraId="6372AA70" w14:textId="01E7F814" w:rsidR="00C333CB" w:rsidRPr="0006680D" w:rsidRDefault="00C92E26" w:rsidP="00C333CB">
      <w:pPr>
        <w:pStyle w:val="Header"/>
        <w:tabs>
          <w:tab w:val="clear" w:pos="4320"/>
          <w:tab w:val="clear" w:pos="8640"/>
        </w:tabs>
        <w:spacing w:line="360" w:lineRule="auto"/>
        <w:jc w:val="both"/>
        <w:rPr>
          <w:color w:val="000000" w:themeColor="text1"/>
        </w:rPr>
      </w:pPr>
      <w:r w:rsidRPr="0006680D">
        <w:rPr>
          <w:color w:val="000000" w:themeColor="text1"/>
        </w:rPr>
        <w:t>Inventory is measured at cost upon initial recognition. To the extent that inventory was received through non</w:t>
      </w:r>
      <w:r w:rsidR="001A12E1" w:rsidRPr="0006680D">
        <w:rPr>
          <w:color w:val="000000" w:themeColor="text1"/>
        </w:rPr>
        <w:t>-</w:t>
      </w:r>
      <w:r w:rsidRPr="0006680D">
        <w:rPr>
          <w:color w:val="000000" w:themeColor="text1"/>
        </w:rPr>
        <w:t>exchange</w:t>
      </w:r>
      <w:r w:rsidR="001A12E1" w:rsidRPr="0006680D">
        <w:rPr>
          <w:color w:val="000000" w:themeColor="text1"/>
        </w:rPr>
        <w:t xml:space="preserve"> </w:t>
      </w:r>
      <w:r w:rsidRPr="0006680D">
        <w:rPr>
          <w:color w:val="000000" w:themeColor="text1"/>
        </w:rPr>
        <w:t>transactions (for no cost or for a nominal cost), the cost of the inventory is its fair value at the date of</w:t>
      </w:r>
      <w:r w:rsidR="003D5FFC" w:rsidRPr="0006680D">
        <w:rPr>
          <w:color w:val="000000" w:themeColor="text1"/>
        </w:rPr>
        <w:t xml:space="preserve"> </w:t>
      </w:r>
      <w:r w:rsidRPr="0006680D">
        <w:rPr>
          <w:color w:val="000000" w:themeColor="text1"/>
        </w:rPr>
        <w:t>acquisition.</w:t>
      </w:r>
      <w:r w:rsidR="00C333CB" w:rsidRPr="0006680D">
        <w:rPr>
          <w:color w:val="000000" w:themeColor="text1"/>
        </w:rPr>
        <w:t xml:space="preserve"> </w:t>
      </w:r>
      <w:r w:rsidRPr="0006680D">
        <w:rPr>
          <w:color w:val="000000" w:themeColor="text1"/>
        </w:rPr>
        <w:t xml:space="preserve">Costs incurred in bringing each product to its present location and </w:t>
      </w:r>
      <w:r w:rsidR="00987012" w:rsidRPr="0006680D">
        <w:rPr>
          <w:color w:val="000000" w:themeColor="text1"/>
        </w:rPr>
        <w:t>conditions are</w:t>
      </w:r>
      <w:r w:rsidRPr="0006680D">
        <w:rPr>
          <w:color w:val="000000" w:themeColor="text1"/>
        </w:rPr>
        <w:t xml:space="preserve"> accounted for, as follows:</w:t>
      </w:r>
    </w:p>
    <w:p w14:paraId="7BCD476C" w14:textId="1B17D04A" w:rsidR="00C92E26" w:rsidRPr="0006680D" w:rsidRDefault="00C92E26" w:rsidP="00FF1B9B">
      <w:pPr>
        <w:pStyle w:val="Header"/>
        <w:numPr>
          <w:ilvl w:val="0"/>
          <w:numId w:val="6"/>
        </w:numPr>
        <w:tabs>
          <w:tab w:val="clear" w:pos="4320"/>
          <w:tab w:val="clear" w:pos="8640"/>
          <w:tab w:val="left" w:pos="567"/>
        </w:tabs>
        <w:spacing w:line="360" w:lineRule="auto"/>
        <w:ind w:left="1260" w:hanging="990"/>
        <w:jc w:val="both"/>
        <w:rPr>
          <w:color w:val="000000" w:themeColor="text1"/>
        </w:rPr>
      </w:pPr>
      <w:r w:rsidRPr="0006680D">
        <w:rPr>
          <w:color w:val="000000" w:themeColor="text1"/>
        </w:rPr>
        <w:t>Raw materials: purchase cost using the weighted average cost method</w:t>
      </w:r>
      <w:r w:rsidR="00FD1C82" w:rsidRPr="0006680D">
        <w:rPr>
          <w:color w:val="000000" w:themeColor="text1"/>
        </w:rPr>
        <w:t>.</w:t>
      </w:r>
    </w:p>
    <w:p w14:paraId="532DEDF1" w14:textId="15BADFE3" w:rsidR="00C333CB" w:rsidRPr="0006680D" w:rsidRDefault="00C92E26" w:rsidP="00FF1B9B">
      <w:pPr>
        <w:pStyle w:val="Header"/>
        <w:numPr>
          <w:ilvl w:val="0"/>
          <w:numId w:val="6"/>
        </w:numPr>
        <w:tabs>
          <w:tab w:val="clear" w:pos="4320"/>
          <w:tab w:val="clear" w:pos="8640"/>
          <w:tab w:val="left" w:pos="567"/>
        </w:tabs>
        <w:spacing w:line="360" w:lineRule="auto"/>
        <w:ind w:left="630"/>
        <w:jc w:val="both"/>
        <w:rPr>
          <w:color w:val="000000" w:themeColor="text1"/>
        </w:rPr>
      </w:pPr>
      <w:r w:rsidRPr="0006680D">
        <w:rPr>
          <w:color w:val="000000" w:themeColor="text1"/>
        </w:rPr>
        <w:t xml:space="preserve">Finished goods and work in progress: cost of direct materials and </w:t>
      </w:r>
      <w:r w:rsidR="00FD1C82" w:rsidRPr="0006680D">
        <w:rPr>
          <w:color w:val="000000" w:themeColor="text1"/>
        </w:rPr>
        <w:t>labour</w:t>
      </w:r>
      <w:r w:rsidRPr="0006680D">
        <w:rPr>
          <w:color w:val="000000" w:themeColor="text1"/>
        </w:rPr>
        <w:t xml:space="preserve"> and a proportion of</w:t>
      </w:r>
      <w:r w:rsidR="003D5FFC" w:rsidRPr="0006680D">
        <w:rPr>
          <w:color w:val="000000" w:themeColor="text1"/>
        </w:rPr>
        <w:t xml:space="preserve"> </w:t>
      </w:r>
      <w:r w:rsidRPr="0006680D">
        <w:rPr>
          <w:color w:val="000000" w:themeColor="text1"/>
        </w:rPr>
        <w:t xml:space="preserve">manufacturing overheads based on the normal operating </w:t>
      </w:r>
      <w:r w:rsidR="00FD1C82" w:rsidRPr="0006680D">
        <w:rPr>
          <w:color w:val="000000" w:themeColor="text1"/>
        </w:rPr>
        <w:t>capacity but</w:t>
      </w:r>
      <w:r w:rsidRPr="0006680D">
        <w:rPr>
          <w:color w:val="000000" w:themeColor="text1"/>
        </w:rPr>
        <w:t xml:space="preserve"> excluding borrowing costs</w:t>
      </w:r>
      <w:r w:rsidR="00FD1C82" w:rsidRPr="0006680D">
        <w:rPr>
          <w:color w:val="000000" w:themeColor="text1"/>
        </w:rPr>
        <w:t>.</w:t>
      </w:r>
    </w:p>
    <w:p w14:paraId="1ED00FF1" w14:textId="6878083C" w:rsidR="003F710E" w:rsidRPr="0006680D" w:rsidRDefault="00C92E26" w:rsidP="00DB2A52">
      <w:pPr>
        <w:pStyle w:val="Header"/>
        <w:tabs>
          <w:tab w:val="clear" w:pos="4320"/>
          <w:tab w:val="clear" w:pos="8640"/>
        </w:tabs>
        <w:spacing w:line="360" w:lineRule="auto"/>
        <w:jc w:val="both"/>
        <w:rPr>
          <w:color w:val="000000" w:themeColor="text1"/>
        </w:rPr>
      </w:pPr>
      <w:r w:rsidRPr="0006680D">
        <w:rPr>
          <w:color w:val="000000" w:themeColor="text1"/>
        </w:rPr>
        <w:t>After initial recognition, inventory is measured at the lower of cost and net realizable value. However, to the</w:t>
      </w:r>
      <w:r w:rsidR="003D5FFC" w:rsidRPr="0006680D">
        <w:rPr>
          <w:color w:val="000000" w:themeColor="text1"/>
        </w:rPr>
        <w:t xml:space="preserve"> </w:t>
      </w:r>
      <w:r w:rsidRPr="0006680D">
        <w:rPr>
          <w:color w:val="000000" w:themeColor="text1"/>
        </w:rPr>
        <w:t>extent that a class of inventory is distributed or deployed at no charge or for a nominal charge, that class of</w:t>
      </w:r>
      <w:r w:rsidR="003D5FFC" w:rsidRPr="0006680D">
        <w:rPr>
          <w:color w:val="000000" w:themeColor="text1"/>
        </w:rPr>
        <w:t xml:space="preserve"> </w:t>
      </w:r>
      <w:r w:rsidRPr="0006680D">
        <w:rPr>
          <w:color w:val="000000" w:themeColor="text1"/>
        </w:rPr>
        <w:t>inventory is measured at the lower of cost and current replacement cost.</w:t>
      </w:r>
      <w:r w:rsidR="004E3FE8" w:rsidRPr="0006680D">
        <w:rPr>
          <w:color w:val="000000" w:themeColor="text1"/>
        </w:rPr>
        <w:t xml:space="preserve"> </w:t>
      </w:r>
      <w:r w:rsidR="007D5088" w:rsidRPr="0006680D">
        <w:rPr>
          <w:color w:val="000000" w:themeColor="text1"/>
        </w:rPr>
        <w:t>N</w:t>
      </w:r>
      <w:r w:rsidRPr="0006680D">
        <w:rPr>
          <w:color w:val="000000" w:themeColor="text1"/>
        </w:rPr>
        <w:t>et realizable value is the estimated selling price in the ordinary course of operations, less the estimated costs of</w:t>
      </w:r>
      <w:r w:rsidR="003D5FFC" w:rsidRPr="0006680D">
        <w:rPr>
          <w:color w:val="000000" w:themeColor="text1"/>
        </w:rPr>
        <w:t xml:space="preserve"> </w:t>
      </w:r>
      <w:r w:rsidRPr="0006680D">
        <w:rPr>
          <w:color w:val="000000" w:themeColor="text1"/>
        </w:rPr>
        <w:t>completion and the estimated costs necessary to make the sale, exchange, or distribution.</w:t>
      </w:r>
      <w:r w:rsidR="004E3FE8" w:rsidRPr="0006680D">
        <w:rPr>
          <w:color w:val="000000" w:themeColor="text1"/>
        </w:rPr>
        <w:t xml:space="preserve"> </w:t>
      </w:r>
      <w:r w:rsidRPr="0006680D">
        <w:rPr>
          <w:color w:val="000000" w:themeColor="text1"/>
        </w:rPr>
        <w:t>Inventories are recognized as an expense when deployed for utilization or consumption in the ordinary course of</w:t>
      </w:r>
      <w:r w:rsidR="003D5FFC" w:rsidRPr="0006680D">
        <w:rPr>
          <w:color w:val="000000" w:themeColor="text1"/>
        </w:rPr>
        <w:t xml:space="preserve"> </w:t>
      </w:r>
      <w:r w:rsidRPr="0006680D">
        <w:rPr>
          <w:color w:val="000000" w:themeColor="text1"/>
        </w:rPr>
        <w:t>operations of the</w:t>
      </w:r>
      <w:r w:rsidRPr="0006680D">
        <w:rPr>
          <w:i/>
          <w:iCs/>
          <w:color w:val="000000" w:themeColor="text1"/>
        </w:rPr>
        <w:t xml:space="preserve"> </w:t>
      </w:r>
      <w:r w:rsidR="00E80625" w:rsidRPr="0006680D">
        <w:rPr>
          <w:i/>
          <w:iCs/>
          <w:color w:val="000000" w:themeColor="text1"/>
        </w:rPr>
        <w:t>Entity</w:t>
      </w:r>
      <w:r w:rsidRPr="0006680D">
        <w:rPr>
          <w:i/>
          <w:iCs/>
          <w:color w:val="000000" w:themeColor="text1"/>
        </w:rPr>
        <w:t>.</w:t>
      </w:r>
    </w:p>
    <w:p w14:paraId="3A2FF2D8" w14:textId="77777777" w:rsidR="003F710E" w:rsidRPr="0006680D" w:rsidRDefault="003F710E" w:rsidP="007E5921">
      <w:pPr>
        <w:pStyle w:val="Header"/>
        <w:tabs>
          <w:tab w:val="clear" w:pos="4320"/>
          <w:tab w:val="clear" w:pos="8640"/>
        </w:tabs>
        <w:spacing w:line="360" w:lineRule="auto"/>
        <w:ind w:left="900"/>
        <w:jc w:val="both"/>
        <w:rPr>
          <w:color w:val="000000" w:themeColor="text1"/>
          <w:sz w:val="12"/>
          <w:szCs w:val="12"/>
        </w:rPr>
      </w:pPr>
    </w:p>
    <w:p w14:paraId="49403CF1" w14:textId="67D9E4A8" w:rsidR="00B52E40"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Provisions</w:t>
      </w:r>
      <w:r w:rsidR="0068488E" w:rsidRPr="0006680D">
        <w:rPr>
          <w:b/>
          <w:color w:val="000000" w:themeColor="text1"/>
        </w:rPr>
        <w:t xml:space="preserve"> </w:t>
      </w:r>
    </w:p>
    <w:p w14:paraId="79B9A130" w14:textId="72FEB89A" w:rsidR="00FC39ED" w:rsidRPr="0006680D" w:rsidRDefault="00C92E26" w:rsidP="00264F8C">
      <w:pPr>
        <w:pStyle w:val="Header"/>
        <w:tabs>
          <w:tab w:val="clear" w:pos="4320"/>
          <w:tab w:val="clear" w:pos="8640"/>
        </w:tabs>
        <w:spacing w:line="360" w:lineRule="auto"/>
        <w:jc w:val="both"/>
        <w:rPr>
          <w:color w:val="000000" w:themeColor="text1"/>
        </w:rPr>
      </w:pPr>
      <w:r w:rsidRPr="0006680D">
        <w:rPr>
          <w:color w:val="000000" w:themeColor="text1"/>
        </w:rPr>
        <w:t xml:space="preserve">Provisions are recognized when the </w:t>
      </w:r>
      <w:r w:rsidR="00E80625" w:rsidRPr="0006680D">
        <w:rPr>
          <w:i/>
          <w:iCs/>
          <w:color w:val="000000" w:themeColor="text1"/>
        </w:rPr>
        <w:t>Entity</w:t>
      </w:r>
      <w:r w:rsidRPr="0006680D">
        <w:rPr>
          <w:color w:val="000000" w:themeColor="text1"/>
        </w:rPr>
        <w:t xml:space="preserve"> has a present obligation (legal or constructive) as a result of a past</w:t>
      </w:r>
      <w:r w:rsidR="003D5FFC" w:rsidRPr="0006680D">
        <w:rPr>
          <w:color w:val="000000" w:themeColor="text1"/>
        </w:rPr>
        <w:t xml:space="preserve"> </w:t>
      </w:r>
      <w:r w:rsidRPr="0006680D">
        <w:rPr>
          <w:color w:val="000000" w:themeColor="text1"/>
        </w:rPr>
        <w:t>event, it is probable that an outflow of resources embodying economic benefits or service potential will be</w:t>
      </w:r>
      <w:r w:rsidR="003D5FFC" w:rsidRPr="0006680D">
        <w:rPr>
          <w:color w:val="000000" w:themeColor="text1"/>
        </w:rPr>
        <w:t xml:space="preserve"> </w:t>
      </w:r>
      <w:r w:rsidRPr="0006680D">
        <w:rPr>
          <w:color w:val="000000" w:themeColor="text1"/>
        </w:rPr>
        <w:t xml:space="preserve">required to settle the obligation and a reliable estimate can be made of the amount of the </w:t>
      </w:r>
      <w:r w:rsidR="004E3FE8" w:rsidRPr="0006680D">
        <w:rPr>
          <w:color w:val="000000" w:themeColor="text1"/>
        </w:rPr>
        <w:t>obligation. Where</w:t>
      </w:r>
      <w:r w:rsidRPr="0006680D">
        <w:rPr>
          <w:color w:val="000000" w:themeColor="text1"/>
        </w:rPr>
        <w:t xml:space="preserve"> the </w:t>
      </w:r>
      <w:r w:rsidR="00E80625" w:rsidRPr="0006680D">
        <w:rPr>
          <w:i/>
          <w:iCs/>
          <w:color w:val="000000" w:themeColor="text1"/>
        </w:rPr>
        <w:t>Entity</w:t>
      </w:r>
      <w:r w:rsidRPr="0006680D">
        <w:rPr>
          <w:i/>
          <w:iCs/>
          <w:color w:val="000000" w:themeColor="text1"/>
        </w:rPr>
        <w:t xml:space="preserve"> </w:t>
      </w:r>
      <w:r w:rsidRPr="0006680D">
        <w:rPr>
          <w:color w:val="000000" w:themeColor="text1"/>
        </w:rPr>
        <w:t>expects some or all of a provision to be reimbursed, for example, under an insurance contract,</w:t>
      </w:r>
      <w:r w:rsidR="003D5FFC" w:rsidRPr="0006680D">
        <w:rPr>
          <w:color w:val="000000" w:themeColor="text1"/>
        </w:rPr>
        <w:t xml:space="preserve"> </w:t>
      </w:r>
      <w:r w:rsidRPr="0006680D">
        <w:rPr>
          <w:color w:val="000000" w:themeColor="text1"/>
        </w:rPr>
        <w:t>the reimbursement is recognized as a separate asset only when the reimbursement is virtually certain.</w:t>
      </w:r>
      <w:r w:rsidR="003F5383" w:rsidRPr="0006680D">
        <w:rPr>
          <w:color w:val="000000" w:themeColor="text1"/>
        </w:rPr>
        <w:t xml:space="preserve"> </w:t>
      </w:r>
      <w:r w:rsidRPr="0006680D">
        <w:rPr>
          <w:color w:val="000000" w:themeColor="text1"/>
        </w:rPr>
        <w:t xml:space="preserve">The expense relating to any provision is presented in the statement of </w:t>
      </w:r>
      <w:r w:rsidR="00987012" w:rsidRPr="0006680D">
        <w:rPr>
          <w:color w:val="000000" w:themeColor="text1"/>
        </w:rPr>
        <w:t xml:space="preserve">financial performance net of any </w:t>
      </w:r>
      <w:r w:rsidRPr="0006680D">
        <w:rPr>
          <w:color w:val="000000" w:themeColor="text1"/>
        </w:rPr>
        <w:t>reimbursement.</w:t>
      </w:r>
    </w:p>
    <w:p w14:paraId="192CFB6F" w14:textId="77777777" w:rsidR="00264F8C" w:rsidRPr="0006680D" w:rsidRDefault="00264F8C" w:rsidP="00264F8C">
      <w:pPr>
        <w:pStyle w:val="Header"/>
        <w:tabs>
          <w:tab w:val="clear" w:pos="4320"/>
          <w:tab w:val="clear" w:pos="8640"/>
        </w:tabs>
        <w:spacing w:line="360" w:lineRule="auto"/>
        <w:jc w:val="both"/>
        <w:rPr>
          <w:color w:val="000000" w:themeColor="text1"/>
        </w:rPr>
      </w:pPr>
    </w:p>
    <w:p w14:paraId="28B9CA72" w14:textId="5FEA6598" w:rsidR="00F410AE"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Contingent liabilities</w:t>
      </w:r>
    </w:p>
    <w:p w14:paraId="448A2CF5" w14:textId="2FC402F4" w:rsidR="004E3FE8" w:rsidRPr="0006680D" w:rsidRDefault="00C92E26" w:rsidP="00A03664">
      <w:pPr>
        <w:pStyle w:val="Header"/>
        <w:tabs>
          <w:tab w:val="clear" w:pos="4320"/>
          <w:tab w:val="clear" w:pos="8640"/>
        </w:tabs>
        <w:spacing w:line="360" w:lineRule="auto"/>
        <w:jc w:val="both"/>
        <w:rPr>
          <w:color w:val="000000" w:themeColor="text1"/>
        </w:rPr>
      </w:pPr>
      <w:r w:rsidRPr="0006680D">
        <w:rPr>
          <w:color w:val="000000" w:themeColor="text1"/>
        </w:rPr>
        <w:t xml:space="preserve">The </w:t>
      </w:r>
      <w:r w:rsidR="00E80625" w:rsidRPr="0006680D">
        <w:rPr>
          <w:color w:val="000000" w:themeColor="text1"/>
        </w:rPr>
        <w:t>Entity</w:t>
      </w:r>
      <w:r w:rsidRPr="0006680D">
        <w:rPr>
          <w:color w:val="000000" w:themeColor="text1"/>
        </w:rPr>
        <w:t xml:space="preserve"> does not recognize a contingent </w:t>
      </w:r>
      <w:r w:rsidR="003F5383" w:rsidRPr="0006680D">
        <w:rPr>
          <w:color w:val="000000" w:themeColor="text1"/>
        </w:rPr>
        <w:t>liability but</w:t>
      </w:r>
      <w:r w:rsidRPr="0006680D">
        <w:rPr>
          <w:color w:val="000000" w:themeColor="text1"/>
        </w:rPr>
        <w:t xml:space="preserve"> discloses details of any contingencies in the notes to the</w:t>
      </w:r>
      <w:r w:rsidR="003D5FFC" w:rsidRPr="0006680D">
        <w:rPr>
          <w:color w:val="000000" w:themeColor="text1"/>
        </w:rPr>
        <w:t xml:space="preserve"> </w:t>
      </w:r>
      <w:r w:rsidRPr="0006680D">
        <w:rPr>
          <w:color w:val="000000" w:themeColor="text1"/>
        </w:rPr>
        <w:t>financial statements, unless the possibility of an outflow of resources embodying economic benefits or service</w:t>
      </w:r>
      <w:r w:rsidR="003D5FFC" w:rsidRPr="0006680D">
        <w:rPr>
          <w:color w:val="000000" w:themeColor="text1"/>
        </w:rPr>
        <w:t xml:space="preserve"> </w:t>
      </w:r>
      <w:r w:rsidRPr="0006680D">
        <w:rPr>
          <w:color w:val="000000" w:themeColor="text1"/>
        </w:rPr>
        <w:t>potential is remote.</w:t>
      </w:r>
    </w:p>
    <w:p w14:paraId="1061A382" w14:textId="2DF52199" w:rsidR="00BD08E8" w:rsidRDefault="00BD08E8" w:rsidP="00A03664">
      <w:pPr>
        <w:pStyle w:val="Header"/>
        <w:tabs>
          <w:tab w:val="clear" w:pos="4320"/>
          <w:tab w:val="clear" w:pos="8640"/>
        </w:tabs>
        <w:spacing w:line="360" w:lineRule="auto"/>
        <w:jc w:val="both"/>
        <w:rPr>
          <w:color w:val="000000" w:themeColor="text1"/>
        </w:rPr>
      </w:pPr>
      <w:r>
        <w:rPr>
          <w:color w:val="000000" w:themeColor="text1"/>
        </w:rPr>
        <w:br w:type="page"/>
      </w:r>
    </w:p>
    <w:p w14:paraId="3016B690" w14:textId="77777777" w:rsidR="00264F8C" w:rsidRPr="0006680D" w:rsidRDefault="00264F8C" w:rsidP="00A03664">
      <w:pPr>
        <w:pStyle w:val="Header"/>
        <w:tabs>
          <w:tab w:val="clear" w:pos="4320"/>
          <w:tab w:val="clear" w:pos="8640"/>
        </w:tabs>
        <w:spacing w:line="360" w:lineRule="auto"/>
        <w:jc w:val="both"/>
        <w:rPr>
          <w:color w:val="000000" w:themeColor="text1"/>
        </w:rPr>
      </w:pPr>
    </w:p>
    <w:p w14:paraId="4002EA50" w14:textId="4301F3CE" w:rsidR="00F410AE" w:rsidRPr="0006680D" w:rsidRDefault="002E33C1"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 xml:space="preserve"> </w:t>
      </w:r>
      <w:r w:rsidR="00C92E26" w:rsidRPr="0006680D">
        <w:rPr>
          <w:b/>
          <w:color w:val="000000" w:themeColor="text1"/>
        </w:rPr>
        <w:t>Contingent assets</w:t>
      </w:r>
    </w:p>
    <w:p w14:paraId="634C949F" w14:textId="495CD179" w:rsidR="00387231" w:rsidRPr="0006680D" w:rsidRDefault="00C92E26" w:rsidP="00A15922">
      <w:pPr>
        <w:pStyle w:val="Header"/>
        <w:tabs>
          <w:tab w:val="clear" w:pos="4320"/>
          <w:tab w:val="clear" w:pos="8640"/>
        </w:tabs>
        <w:spacing w:line="360" w:lineRule="auto"/>
        <w:jc w:val="both"/>
        <w:rPr>
          <w:color w:val="000000" w:themeColor="text1"/>
        </w:rPr>
      </w:pPr>
      <w:r w:rsidRPr="0006680D">
        <w:rPr>
          <w:color w:val="000000" w:themeColor="text1"/>
        </w:rPr>
        <w:t xml:space="preserve">The </w:t>
      </w:r>
      <w:r w:rsidR="00E80625" w:rsidRPr="0006680D">
        <w:rPr>
          <w:color w:val="000000" w:themeColor="text1"/>
        </w:rPr>
        <w:t>Entity</w:t>
      </w:r>
      <w:r w:rsidRPr="0006680D">
        <w:rPr>
          <w:color w:val="000000" w:themeColor="text1"/>
        </w:rPr>
        <w:t xml:space="preserve"> does not recognize a contingent </w:t>
      </w:r>
      <w:r w:rsidR="003F5383" w:rsidRPr="0006680D">
        <w:rPr>
          <w:color w:val="000000" w:themeColor="text1"/>
        </w:rPr>
        <w:t>asset but</w:t>
      </w:r>
      <w:r w:rsidRPr="0006680D">
        <w:rPr>
          <w:color w:val="000000" w:themeColor="text1"/>
        </w:rPr>
        <w:t xml:space="preserve"> discloses details of a possible asset whose existence is</w:t>
      </w:r>
      <w:r w:rsidR="003D5FFC" w:rsidRPr="0006680D">
        <w:rPr>
          <w:color w:val="000000" w:themeColor="text1"/>
        </w:rPr>
        <w:t xml:space="preserve"> </w:t>
      </w:r>
      <w:r w:rsidRPr="0006680D">
        <w:rPr>
          <w:color w:val="000000" w:themeColor="text1"/>
        </w:rPr>
        <w:t>contingent on the occurrence or non-occurrence of one or more uncertain future events not wholly within the</w:t>
      </w:r>
      <w:r w:rsidR="003D5FFC" w:rsidRPr="0006680D">
        <w:rPr>
          <w:color w:val="000000" w:themeColor="text1"/>
        </w:rPr>
        <w:t xml:space="preserve"> </w:t>
      </w:r>
      <w:r w:rsidRPr="0006680D">
        <w:rPr>
          <w:color w:val="000000" w:themeColor="text1"/>
        </w:rPr>
        <w:t xml:space="preserve">control of the </w:t>
      </w:r>
      <w:r w:rsidR="00E80625" w:rsidRPr="0006680D">
        <w:rPr>
          <w:color w:val="000000" w:themeColor="text1"/>
        </w:rPr>
        <w:t>Entity</w:t>
      </w:r>
      <w:r w:rsidRPr="0006680D">
        <w:rPr>
          <w:color w:val="000000" w:themeColor="text1"/>
        </w:rPr>
        <w:t xml:space="preserve"> in the notes to the financial statements. Contingent assets are assessed continually to ensure</w:t>
      </w:r>
      <w:r w:rsidR="003D5FFC" w:rsidRPr="0006680D">
        <w:rPr>
          <w:color w:val="000000" w:themeColor="text1"/>
        </w:rPr>
        <w:t xml:space="preserve"> </w:t>
      </w:r>
      <w:r w:rsidRPr="0006680D">
        <w:rPr>
          <w:color w:val="000000" w:themeColor="text1"/>
        </w:rPr>
        <w:t>that developments are appropriately reflected in the financial statements. If it has become virtually certain that an</w:t>
      </w:r>
      <w:r w:rsidR="003D5FFC" w:rsidRPr="0006680D">
        <w:rPr>
          <w:color w:val="000000" w:themeColor="text1"/>
        </w:rPr>
        <w:t xml:space="preserve"> </w:t>
      </w:r>
      <w:r w:rsidRPr="0006680D">
        <w:rPr>
          <w:color w:val="000000" w:themeColor="text1"/>
        </w:rPr>
        <w:t>inflow of economic benefits or service potential will arise and the asset’s value can be measured reliably, the asset</w:t>
      </w:r>
      <w:r w:rsidR="003D5FFC" w:rsidRPr="0006680D">
        <w:rPr>
          <w:color w:val="000000" w:themeColor="text1"/>
        </w:rPr>
        <w:t xml:space="preserve"> </w:t>
      </w:r>
      <w:r w:rsidRPr="0006680D">
        <w:rPr>
          <w:color w:val="000000" w:themeColor="text1"/>
        </w:rPr>
        <w:t>and the related revenue are recognized in the financial statements of the period in which the change occurs.</w:t>
      </w:r>
    </w:p>
    <w:p w14:paraId="29F1DB0C" w14:textId="4058E18D" w:rsidR="00B52E40"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Nature and purpose of reserves</w:t>
      </w:r>
    </w:p>
    <w:p w14:paraId="0B7B4985" w14:textId="5905188E" w:rsidR="00264F8C" w:rsidRPr="0006680D" w:rsidRDefault="00C92E26" w:rsidP="00DC6821">
      <w:pPr>
        <w:pStyle w:val="Header"/>
        <w:tabs>
          <w:tab w:val="clear" w:pos="4320"/>
          <w:tab w:val="clear" w:pos="8640"/>
        </w:tabs>
        <w:spacing w:line="360" w:lineRule="auto"/>
        <w:jc w:val="both"/>
        <w:rPr>
          <w:i/>
          <w:color w:val="000000" w:themeColor="text1"/>
        </w:rPr>
      </w:pPr>
      <w:r w:rsidRPr="0006680D">
        <w:rPr>
          <w:color w:val="000000" w:themeColor="text1"/>
        </w:rPr>
        <w:t xml:space="preserve">The </w:t>
      </w:r>
      <w:r w:rsidR="00E80625" w:rsidRPr="0006680D">
        <w:rPr>
          <w:color w:val="000000" w:themeColor="text1"/>
        </w:rPr>
        <w:t>Entity</w:t>
      </w:r>
      <w:r w:rsidRPr="0006680D">
        <w:rPr>
          <w:color w:val="000000" w:themeColor="text1"/>
        </w:rPr>
        <w:t xml:space="preserve"> creates and maintains reserves in terms of specific requirements.</w:t>
      </w:r>
      <w:r w:rsidR="003D5FFC" w:rsidRPr="0006680D">
        <w:rPr>
          <w:color w:val="000000" w:themeColor="text1"/>
        </w:rPr>
        <w:t xml:space="preserve"> </w:t>
      </w:r>
      <w:r w:rsidR="00E80625" w:rsidRPr="0006680D">
        <w:rPr>
          <w:i/>
          <w:color w:val="000000" w:themeColor="text1"/>
        </w:rPr>
        <w:t>Entity</w:t>
      </w:r>
      <w:r w:rsidRPr="0006680D">
        <w:rPr>
          <w:i/>
          <w:color w:val="000000" w:themeColor="text1"/>
        </w:rPr>
        <w:t xml:space="preserve"> to state the reserves maintained and appropriate policies adopted.</w:t>
      </w:r>
    </w:p>
    <w:p w14:paraId="5782DBDB" w14:textId="77777777" w:rsidR="00387231" w:rsidRPr="0006680D" w:rsidRDefault="00387231" w:rsidP="00DC6821">
      <w:pPr>
        <w:pStyle w:val="Header"/>
        <w:tabs>
          <w:tab w:val="clear" w:pos="4320"/>
          <w:tab w:val="clear" w:pos="8640"/>
        </w:tabs>
        <w:spacing w:line="360" w:lineRule="auto"/>
        <w:jc w:val="both"/>
        <w:rPr>
          <w:i/>
          <w:color w:val="000000" w:themeColor="text1"/>
        </w:rPr>
      </w:pPr>
    </w:p>
    <w:p w14:paraId="3195E995" w14:textId="6A90D1AE" w:rsidR="003F5383"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Changes in accounting policies and estimates</w:t>
      </w:r>
      <w:r w:rsidR="00177D9F" w:rsidRPr="0006680D">
        <w:rPr>
          <w:b/>
          <w:color w:val="000000" w:themeColor="text1"/>
        </w:rPr>
        <w:t xml:space="preserve"> </w:t>
      </w:r>
    </w:p>
    <w:p w14:paraId="3219C43D" w14:textId="099FC99B" w:rsidR="003F5383" w:rsidRPr="0006680D" w:rsidRDefault="00C92E26" w:rsidP="00C333CB">
      <w:pPr>
        <w:pStyle w:val="Header"/>
        <w:tabs>
          <w:tab w:val="clear" w:pos="4320"/>
          <w:tab w:val="clear" w:pos="8640"/>
        </w:tabs>
        <w:spacing w:line="360" w:lineRule="auto"/>
        <w:jc w:val="both"/>
        <w:rPr>
          <w:color w:val="000000" w:themeColor="text1"/>
        </w:rPr>
      </w:pPr>
      <w:r w:rsidRPr="0006680D">
        <w:rPr>
          <w:color w:val="000000" w:themeColor="text1"/>
        </w:rPr>
        <w:t xml:space="preserve">The </w:t>
      </w:r>
      <w:r w:rsidR="00E80625" w:rsidRPr="0006680D">
        <w:rPr>
          <w:color w:val="000000" w:themeColor="text1"/>
        </w:rPr>
        <w:t>Entity</w:t>
      </w:r>
      <w:r w:rsidRPr="0006680D">
        <w:rPr>
          <w:color w:val="000000" w:themeColor="text1"/>
        </w:rPr>
        <w:t xml:space="preserve"> recognizes the effects of changes in accounting policy retrospectively. The effects of changes in</w:t>
      </w:r>
      <w:r w:rsidR="003D5FFC" w:rsidRPr="0006680D">
        <w:rPr>
          <w:color w:val="000000" w:themeColor="text1"/>
        </w:rPr>
        <w:t xml:space="preserve"> </w:t>
      </w:r>
      <w:r w:rsidRPr="0006680D">
        <w:rPr>
          <w:color w:val="000000" w:themeColor="text1"/>
        </w:rPr>
        <w:t>accounting policy are applied prospectively if retrospective application is impractical.</w:t>
      </w:r>
    </w:p>
    <w:p w14:paraId="45783DAB" w14:textId="2AD22DF6" w:rsidR="00395006" w:rsidRPr="0006680D" w:rsidRDefault="00395006" w:rsidP="00847E2E">
      <w:pPr>
        <w:autoSpaceDE/>
        <w:autoSpaceDN/>
        <w:rPr>
          <w:b/>
          <w:color w:val="000000" w:themeColor="text1"/>
        </w:rPr>
      </w:pPr>
    </w:p>
    <w:p w14:paraId="03FEC92D" w14:textId="12851442" w:rsidR="004E3FE8"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Employee benefits</w:t>
      </w:r>
      <w:r w:rsidR="00177D9F" w:rsidRPr="0006680D">
        <w:rPr>
          <w:b/>
          <w:color w:val="000000" w:themeColor="text1"/>
        </w:rPr>
        <w:t xml:space="preserve"> </w:t>
      </w:r>
    </w:p>
    <w:p w14:paraId="2B45D4E3" w14:textId="2B4CB184" w:rsidR="00C333CB" w:rsidRPr="0006680D" w:rsidRDefault="00C92E26" w:rsidP="00A03664">
      <w:pPr>
        <w:pStyle w:val="Header"/>
        <w:tabs>
          <w:tab w:val="clear" w:pos="4320"/>
          <w:tab w:val="clear" w:pos="8640"/>
          <w:tab w:val="left" w:pos="284"/>
        </w:tabs>
        <w:spacing w:line="360" w:lineRule="auto"/>
        <w:jc w:val="both"/>
        <w:rPr>
          <w:b/>
          <w:color w:val="000000" w:themeColor="text1"/>
        </w:rPr>
      </w:pPr>
      <w:r w:rsidRPr="0006680D">
        <w:rPr>
          <w:b/>
          <w:color w:val="000000" w:themeColor="text1"/>
        </w:rPr>
        <w:t>Retirement benefit plans</w:t>
      </w:r>
    </w:p>
    <w:p w14:paraId="307F39DC" w14:textId="2E197480" w:rsidR="00BD08E8" w:rsidRDefault="00C92E26" w:rsidP="00606B3C">
      <w:pPr>
        <w:pStyle w:val="Header"/>
        <w:tabs>
          <w:tab w:val="clear" w:pos="4320"/>
          <w:tab w:val="clear" w:pos="8640"/>
        </w:tabs>
        <w:spacing w:line="360" w:lineRule="auto"/>
        <w:jc w:val="both"/>
        <w:rPr>
          <w:color w:val="000000" w:themeColor="text1"/>
        </w:rPr>
      </w:pPr>
      <w:r w:rsidRPr="0006680D">
        <w:rPr>
          <w:color w:val="000000" w:themeColor="text1"/>
        </w:rPr>
        <w:t xml:space="preserve">The </w:t>
      </w:r>
      <w:r w:rsidR="00E80625" w:rsidRPr="0006680D">
        <w:rPr>
          <w:i/>
          <w:iCs/>
          <w:color w:val="000000" w:themeColor="text1"/>
        </w:rPr>
        <w:t>Entity</w:t>
      </w:r>
      <w:r w:rsidRPr="0006680D">
        <w:rPr>
          <w:color w:val="000000" w:themeColor="text1"/>
        </w:rPr>
        <w:t xml:space="preserve"> provides retirement benefits for its employees and </w:t>
      </w:r>
      <w:r w:rsidR="00635A4C" w:rsidRPr="0006680D">
        <w:rPr>
          <w:color w:val="000000" w:themeColor="text1"/>
        </w:rPr>
        <w:t>directors.</w:t>
      </w:r>
      <w:r w:rsidRPr="0006680D">
        <w:rPr>
          <w:color w:val="000000" w:themeColor="text1"/>
        </w:rPr>
        <w:t xml:space="preserve"> Defined contribution plans are </w:t>
      </w:r>
      <w:r w:rsidR="003F5383" w:rsidRPr="0006680D">
        <w:rPr>
          <w:color w:val="000000" w:themeColor="text1"/>
        </w:rPr>
        <w:t>post-employment</w:t>
      </w:r>
      <w:r w:rsidR="003D5FFC" w:rsidRPr="0006680D">
        <w:rPr>
          <w:color w:val="000000" w:themeColor="text1"/>
        </w:rPr>
        <w:t xml:space="preserve"> </w:t>
      </w:r>
      <w:r w:rsidRPr="0006680D">
        <w:rPr>
          <w:color w:val="000000" w:themeColor="text1"/>
        </w:rPr>
        <w:t xml:space="preserve">benefit plans under which an </w:t>
      </w:r>
      <w:r w:rsidR="00E80625" w:rsidRPr="0006680D">
        <w:rPr>
          <w:color w:val="000000" w:themeColor="text1"/>
        </w:rPr>
        <w:t>Entity</w:t>
      </w:r>
      <w:r w:rsidRPr="0006680D">
        <w:rPr>
          <w:color w:val="000000" w:themeColor="text1"/>
        </w:rPr>
        <w:t xml:space="preserve"> pays fixed contributions into a separate </w:t>
      </w:r>
      <w:r w:rsidR="00E80625" w:rsidRPr="0006680D">
        <w:rPr>
          <w:color w:val="000000" w:themeColor="text1"/>
        </w:rPr>
        <w:t>Entity</w:t>
      </w:r>
      <w:r w:rsidRPr="0006680D">
        <w:rPr>
          <w:color w:val="000000" w:themeColor="text1"/>
        </w:rPr>
        <w:t xml:space="preserve"> (a fund</w:t>
      </w:r>
      <w:r w:rsidR="00264F8C" w:rsidRPr="0006680D">
        <w:rPr>
          <w:color w:val="000000" w:themeColor="text1"/>
        </w:rPr>
        <w:t>) and</w:t>
      </w:r>
      <w:r w:rsidRPr="0006680D">
        <w:rPr>
          <w:color w:val="000000" w:themeColor="text1"/>
        </w:rPr>
        <w:t xml:space="preserve"> will</w:t>
      </w:r>
      <w:r w:rsidR="003D5FFC" w:rsidRPr="0006680D">
        <w:rPr>
          <w:color w:val="000000" w:themeColor="text1"/>
        </w:rPr>
        <w:t xml:space="preserve"> </w:t>
      </w:r>
      <w:r w:rsidRPr="0006680D">
        <w:rPr>
          <w:color w:val="000000" w:themeColor="text1"/>
        </w:rPr>
        <w:t>have no legal or constructive obligation to pay further contributions if the fund does not hold sufficient assets to</w:t>
      </w:r>
      <w:r w:rsidR="003D5FFC" w:rsidRPr="0006680D">
        <w:rPr>
          <w:color w:val="000000" w:themeColor="text1"/>
        </w:rPr>
        <w:t xml:space="preserve"> </w:t>
      </w:r>
      <w:r w:rsidRPr="0006680D">
        <w:rPr>
          <w:color w:val="000000" w:themeColor="text1"/>
        </w:rPr>
        <w:t>pay all employee benefits relating to employee service in the current and prior periods. The contributions to fund</w:t>
      </w:r>
      <w:r w:rsidR="003D5FFC" w:rsidRPr="0006680D">
        <w:rPr>
          <w:color w:val="000000" w:themeColor="text1"/>
        </w:rPr>
        <w:t xml:space="preserve"> </w:t>
      </w:r>
      <w:r w:rsidRPr="0006680D">
        <w:rPr>
          <w:color w:val="000000" w:themeColor="text1"/>
        </w:rPr>
        <w:t>obligations for the payment of retirement benefits are charged against income in the year in which they become</w:t>
      </w:r>
      <w:r w:rsidR="004302D0" w:rsidRPr="0006680D">
        <w:rPr>
          <w:color w:val="000000" w:themeColor="text1"/>
        </w:rPr>
        <w:t xml:space="preserve"> </w:t>
      </w:r>
      <w:r w:rsidRPr="0006680D">
        <w:rPr>
          <w:color w:val="000000" w:themeColor="text1"/>
        </w:rPr>
        <w:t>payable.</w:t>
      </w:r>
      <w:r w:rsidR="004E3FE8" w:rsidRPr="0006680D">
        <w:rPr>
          <w:color w:val="000000" w:themeColor="text1"/>
        </w:rPr>
        <w:t xml:space="preserve"> </w:t>
      </w:r>
      <w:r w:rsidRPr="0006680D">
        <w:rPr>
          <w:color w:val="000000" w:themeColor="text1"/>
        </w:rPr>
        <w:t>Defined benefit plans are post-employment benefit plans other than defined-contribution plans. The defined</w:t>
      </w:r>
      <w:r w:rsidR="004302D0" w:rsidRPr="0006680D">
        <w:rPr>
          <w:color w:val="000000" w:themeColor="text1"/>
        </w:rPr>
        <w:t xml:space="preserve"> </w:t>
      </w:r>
      <w:r w:rsidRPr="0006680D">
        <w:rPr>
          <w:color w:val="000000" w:themeColor="text1"/>
        </w:rPr>
        <w:t>benefit</w:t>
      </w:r>
      <w:r w:rsidR="004302D0" w:rsidRPr="0006680D">
        <w:rPr>
          <w:color w:val="000000" w:themeColor="text1"/>
        </w:rPr>
        <w:t xml:space="preserve"> </w:t>
      </w:r>
      <w:r w:rsidRPr="0006680D">
        <w:rPr>
          <w:color w:val="000000" w:themeColor="text1"/>
        </w:rPr>
        <w:t>funds are actuarially valued tri-annually on the projected unit credit method basis. Deficits identified are</w:t>
      </w:r>
      <w:r w:rsidR="004302D0" w:rsidRPr="0006680D">
        <w:rPr>
          <w:color w:val="000000" w:themeColor="text1"/>
        </w:rPr>
        <w:t xml:space="preserve"> </w:t>
      </w:r>
      <w:r w:rsidRPr="0006680D">
        <w:rPr>
          <w:color w:val="000000" w:themeColor="text1"/>
        </w:rPr>
        <w:t>recovered through lump sum payments or increased future contributions on proportional basis to all participating</w:t>
      </w:r>
      <w:r w:rsidR="004302D0" w:rsidRPr="0006680D">
        <w:rPr>
          <w:color w:val="000000" w:themeColor="text1"/>
        </w:rPr>
        <w:t xml:space="preserve"> </w:t>
      </w:r>
      <w:r w:rsidRPr="0006680D">
        <w:rPr>
          <w:color w:val="000000" w:themeColor="text1"/>
        </w:rPr>
        <w:t>employers. The contributions and lump sum payments reduce the post-employment benefit obligation.</w:t>
      </w:r>
      <w:r w:rsidR="00264F8C" w:rsidRPr="0006680D">
        <w:rPr>
          <w:color w:val="000000" w:themeColor="text1"/>
        </w:rPr>
        <w:t xml:space="preserve"> </w:t>
      </w:r>
      <w:r w:rsidR="00264F8C" w:rsidRPr="0006680D">
        <w:rPr>
          <w:i/>
          <w:iCs/>
          <w:color w:val="000000" w:themeColor="text1"/>
        </w:rPr>
        <w:t>(the entity to retain information relating to defined benefits or contributions, where both schemes are managed full policy applies)</w:t>
      </w:r>
      <w:r w:rsidR="00BD08E8">
        <w:rPr>
          <w:color w:val="000000" w:themeColor="text1"/>
        </w:rPr>
        <w:br w:type="page"/>
      </w:r>
    </w:p>
    <w:p w14:paraId="3EA04396" w14:textId="77777777" w:rsidR="00264F8C" w:rsidRPr="0006680D" w:rsidRDefault="00264F8C" w:rsidP="00606B3C">
      <w:pPr>
        <w:pStyle w:val="Header"/>
        <w:tabs>
          <w:tab w:val="clear" w:pos="4320"/>
          <w:tab w:val="clear" w:pos="8640"/>
        </w:tabs>
        <w:spacing w:line="360" w:lineRule="auto"/>
        <w:jc w:val="both"/>
        <w:rPr>
          <w:color w:val="000000" w:themeColor="text1"/>
        </w:rPr>
      </w:pPr>
    </w:p>
    <w:p w14:paraId="4303C1FC" w14:textId="176314DE" w:rsidR="003F5383"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Foreign currency transactions</w:t>
      </w:r>
      <w:r w:rsidR="00177D9F" w:rsidRPr="0006680D">
        <w:rPr>
          <w:b/>
          <w:color w:val="000000" w:themeColor="text1"/>
        </w:rPr>
        <w:t xml:space="preserve"> </w:t>
      </w:r>
    </w:p>
    <w:p w14:paraId="2080F278" w14:textId="4CB66E7E" w:rsidR="001D7EB9" w:rsidRPr="0006680D" w:rsidRDefault="00C92E26" w:rsidP="008B4D20">
      <w:pPr>
        <w:pStyle w:val="Header"/>
        <w:tabs>
          <w:tab w:val="clear" w:pos="4320"/>
          <w:tab w:val="clear" w:pos="8640"/>
        </w:tabs>
        <w:spacing w:line="360" w:lineRule="auto"/>
        <w:jc w:val="both"/>
        <w:rPr>
          <w:color w:val="000000" w:themeColor="text1"/>
        </w:rPr>
      </w:pPr>
      <w:r w:rsidRPr="0006680D">
        <w:rPr>
          <w:color w:val="000000" w:themeColor="text1"/>
        </w:rPr>
        <w:t>Transactions in f</w:t>
      </w:r>
      <w:r w:rsidRPr="0006680D">
        <w:rPr>
          <w:color w:val="000000" w:themeColor="text1"/>
        </w:rPr>
        <w:lastRenderedPageBreak/>
        <w:t>oreign currencies are initially accounted for at the ruling rate of exchange on the date of the</w:t>
      </w:r>
      <w:r w:rsidR="004302D0" w:rsidRPr="0006680D">
        <w:rPr>
          <w:color w:val="000000" w:themeColor="text1"/>
        </w:rPr>
        <w:t xml:space="preserve"> </w:t>
      </w:r>
      <w:r w:rsidRPr="0006680D">
        <w:rPr>
          <w:color w:val="000000" w:themeColor="text1"/>
        </w:rPr>
        <w:t>transaction. Trade creditors or debtors denominated in foreign currency are reported at the statement of financial</w:t>
      </w:r>
      <w:r w:rsidR="004302D0" w:rsidRPr="0006680D">
        <w:rPr>
          <w:color w:val="000000" w:themeColor="text1"/>
        </w:rPr>
        <w:t xml:space="preserve"> </w:t>
      </w:r>
      <w:r w:rsidRPr="0006680D">
        <w:rPr>
          <w:color w:val="000000" w:themeColor="text1"/>
        </w:rPr>
        <w:t>position reporting date by applying the exchange rate on that date. Exchange differences arising from the</w:t>
      </w:r>
      <w:r w:rsidR="004302D0" w:rsidRPr="0006680D">
        <w:rPr>
          <w:color w:val="000000" w:themeColor="text1"/>
        </w:rPr>
        <w:t xml:space="preserve"> </w:t>
      </w:r>
      <w:r w:rsidRPr="0006680D">
        <w:rPr>
          <w:color w:val="000000" w:themeColor="text1"/>
        </w:rPr>
        <w:t>settlement of creditors, or from the reporting of creditors at rates different from those at which they were initially</w:t>
      </w:r>
      <w:r w:rsidR="004302D0" w:rsidRPr="0006680D">
        <w:rPr>
          <w:color w:val="000000" w:themeColor="text1"/>
        </w:rPr>
        <w:t xml:space="preserve"> </w:t>
      </w:r>
      <w:r w:rsidRPr="0006680D">
        <w:rPr>
          <w:color w:val="000000" w:themeColor="text1"/>
        </w:rPr>
        <w:t>recorded during the period, are recognized as income or expenses in the period in which they arise.</w:t>
      </w:r>
    </w:p>
    <w:p w14:paraId="3C95896D" w14:textId="77777777" w:rsidR="00264F8C" w:rsidRPr="0006680D" w:rsidRDefault="00264F8C" w:rsidP="00091349">
      <w:pPr>
        <w:pStyle w:val="Header"/>
        <w:tabs>
          <w:tab w:val="clear" w:pos="4320"/>
          <w:tab w:val="clear" w:pos="8640"/>
        </w:tabs>
        <w:spacing w:line="360" w:lineRule="auto"/>
        <w:jc w:val="both"/>
        <w:rPr>
          <w:color w:val="000000" w:themeColor="text1"/>
          <w:sz w:val="10"/>
          <w:szCs w:val="10"/>
        </w:rPr>
      </w:pPr>
    </w:p>
    <w:p w14:paraId="759A5C0B" w14:textId="0698471B" w:rsidR="00C333CB" w:rsidRPr="0006680D" w:rsidRDefault="00C333CB"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 xml:space="preserve">Borrowing costs </w:t>
      </w:r>
    </w:p>
    <w:p w14:paraId="3DCA144C" w14:textId="77777777" w:rsidR="00C333CB" w:rsidRPr="0006680D" w:rsidRDefault="00C333CB" w:rsidP="00C333CB">
      <w:pPr>
        <w:pStyle w:val="Header"/>
        <w:tabs>
          <w:tab w:val="clear" w:pos="4320"/>
          <w:tab w:val="clear" w:pos="8640"/>
        </w:tabs>
        <w:spacing w:line="360" w:lineRule="auto"/>
        <w:jc w:val="both"/>
        <w:rPr>
          <w:color w:val="000000" w:themeColor="text1"/>
        </w:rPr>
      </w:pPr>
      <w:r w:rsidRPr="0006680D">
        <w:rPr>
          <w:color w:val="000000" w:themeColor="text1"/>
        </w:rPr>
        <w:t>Borrowing costs are capitalized against qualifying assets as part of property, plant and equipment.</w:t>
      </w:r>
    </w:p>
    <w:p w14:paraId="73A13C1F" w14:textId="77777777" w:rsidR="00264F8C" w:rsidRPr="0006680D" w:rsidRDefault="00C333CB" w:rsidP="00264F8C">
      <w:pPr>
        <w:pStyle w:val="Header"/>
        <w:tabs>
          <w:tab w:val="clear" w:pos="4320"/>
          <w:tab w:val="clear" w:pos="8640"/>
        </w:tabs>
        <w:spacing w:line="360" w:lineRule="auto"/>
        <w:jc w:val="both"/>
        <w:rPr>
          <w:color w:val="000000" w:themeColor="text1"/>
        </w:rPr>
      </w:pPr>
      <w:r w:rsidRPr="0006680D">
        <w:rPr>
          <w:color w:val="000000" w:themeColor="text1"/>
        </w:rPr>
        <w:t>Such borrowing costs are capitalized over the period during which the asset is being acquired or constructed and borrowings have been incurred. Capitalization ceases when construction of the asset is complete. Further borrowing costs are charged to the statement of financial performance.</w:t>
      </w:r>
    </w:p>
    <w:p w14:paraId="59DF979D" w14:textId="77777777" w:rsidR="00264F8C" w:rsidRPr="0006680D" w:rsidRDefault="00264F8C" w:rsidP="00264F8C">
      <w:pPr>
        <w:pStyle w:val="Header"/>
        <w:tabs>
          <w:tab w:val="clear" w:pos="4320"/>
          <w:tab w:val="clear" w:pos="8640"/>
        </w:tabs>
        <w:spacing w:line="360" w:lineRule="auto"/>
        <w:jc w:val="both"/>
        <w:rPr>
          <w:color w:val="000000" w:themeColor="text1"/>
          <w:sz w:val="8"/>
          <w:szCs w:val="8"/>
        </w:rPr>
      </w:pPr>
    </w:p>
    <w:p w14:paraId="245A25E1" w14:textId="77777777" w:rsidR="00264F8C" w:rsidRPr="0006680D" w:rsidRDefault="00264F8C"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 xml:space="preserve">Related parties </w:t>
      </w:r>
    </w:p>
    <w:p w14:paraId="316BFF82" w14:textId="77777777" w:rsidR="00264F8C" w:rsidRPr="0006680D" w:rsidRDefault="00264F8C" w:rsidP="00264F8C">
      <w:pPr>
        <w:pStyle w:val="Header"/>
        <w:tabs>
          <w:tab w:val="clear" w:pos="4320"/>
          <w:tab w:val="clear" w:pos="8640"/>
        </w:tabs>
        <w:spacing w:line="360" w:lineRule="auto"/>
        <w:jc w:val="both"/>
        <w:rPr>
          <w:i/>
          <w:iCs/>
          <w:color w:val="000000" w:themeColor="text1"/>
        </w:rPr>
      </w:pPr>
      <w:r w:rsidRPr="0006680D">
        <w:rPr>
          <w:color w:val="000000" w:themeColor="text1"/>
        </w:rPr>
        <w:t>The</w:t>
      </w:r>
      <w:r w:rsidRPr="0006680D">
        <w:rPr>
          <w:i/>
          <w:iCs/>
          <w:color w:val="000000" w:themeColor="text1"/>
        </w:rPr>
        <w:t xml:space="preserve"> Entity</w:t>
      </w:r>
      <w:r w:rsidRPr="0006680D">
        <w:rPr>
          <w:color w:val="000000" w:themeColor="text1"/>
        </w:rPr>
        <w:t xml:space="preserve"> regards a related party as a person or an Entity with the ability to exert control individually or jointly, or to exercise significant influence over the </w:t>
      </w:r>
      <w:r w:rsidRPr="0006680D">
        <w:rPr>
          <w:i/>
          <w:iCs/>
          <w:color w:val="000000" w:themeColor="text1"/>
        </w:rPr>
        <w:t>Entity</w:t>
      </w:r>
      <w:r w:rsidRPr="0006680D">
        <w:rPr>
          <w:color w:val="000000" w:themeColor="text1"/>
        </w:rPr>
        <w:t xml:space="preserve">, or vice versa. Members of key management are regarded as related parties and comprise </w:t>
      </w:r>
      <w:r w:rsidRPr="0006680D">
        <w:rPr>
          <w:i/>
          <w:iCs/>
          <w:color w:val="000000" w:themeColor="text1"/>
        </w:rPr>
        <w:t>the directors, the CEO and senior managers. (Entity to amend accordingly)</w:t>
      </w:r>
    </w:p>
    <w:p w14:paraId="059AF08F" w14:textId="77777777" w:rsidR="00847E2E" w:rsidRPr="0006680D" w:rsidRDefault="00847E2E" w:rsidP="00264F8C">
      <w:pPr>
        <w:pStyle w:val="Header"/>
        <w:tabs>
          <w:tab w:val="clear" w:pos="4320"/>
          <w:tab w:val="clear" w:pos="8640"/>
        </w:tabs>
        <w:spacing w:line="360" w:lineRule="auto"/>
        <w:jc w:val="both"/>
        <w:rPr>
          <w:i/>
          <w:iCs/>
          <w:color w:val="000000" w:themeColor="text1"/>
        </w:rPr>
      </w:pPr>
    </w:p>
    <w:p w14:paraId="78185BCB" w14:textId="195258FE" w:rsidR="00B52E40" w:rsidRPr="0006680D" w:rsidRDefault="00C92E2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Service concession arrangements</w:t>
      </w:r>
      <w:r w:rsidR="00177D9F" w:rsidRPr="0006680D">
        <w:rPr>
          <w:b/>
          <w:color w:val="000000" w:themeColor="text1"/>
        </w:rPr>
        <w:t xml:space="preserve"> </w:t>
      </w:r>
    </w:p>
    <w:p w14:paraId="18863E40" w14:textId="0A9F9761" w:rsidR="00143C86" w:rsidRPr="0006680D" w:rsidRDefault="00C92E26" w:rsidP="00606B3C">
      <w:pPr>
        <w:pStyle w:val="Header"/>
        <w:tabs>
          <w:tab w:val="clear" w:pos="4320"/>
          <w:tab w:val="clear" w:pos="8640"/>
        </w:tabs>
        <w:spacing w:line="360" w:lineRule="auto"/>
        <w:jc w:val="both"/>
        <w:rPr>
          <w:color w:val="000000" w:themeColor="text1"/>
        </w:rPr>
      </w:pPr>
      <w:r w:rsidRPr="0006680D">
        <w:rPr>
          <w:color w:val="000000" w:themeColor="text1"/>
        </w:rPr>
        <w:t xml:space="preserve">The </w:t>
      </w:r>
      <w:r w:rsidR="00E80625" w:rsidRPr="0006680D">
        <w:rPr>
          <w:i/>
          <w:iCs/>
          <w:color w:val="000000" w:themeColor="text1"/>
        </w:rPr>
        <w:t>Entity</w:t>
      </w:r>
      <w:r w:rsidRPr="0006680D">
        <w:rPr>
          <w:color w:val="000000" w:themeColor="text1"/>
        </w:rPr>
        <w:t xml:space="preserve"> analyses all aspects of service concession arrangements that it </w:t>
      </w:r>
      <w:r w:rsidR="00264F8C" w:rsidRPr="0006680D">
        <w:rPr>
          <w:color w:val="000000" w:themeColor="text1"/>
        </w:rPr>
        <w:t>enters</w:t>
      </w:r>
      <w:r w:rsidRPr="0006680D">
        <w:rPr>
          <w:color w:val="000000" w:themeColor="text1"/>
        </w:rPr>
        <w:t xml:space="preserve"> in determining the</w:t>
      </w:r>
      <w:r w:rsidR="00635A4C" w:rsidRPr="0006680D">
        <w:rPr>
          <w:color w:val="000000" w:themeColor="text1"/>
        </w:rPr>
        <w:t xml:space="preserve"> </w:t>
      </w:r>
      <w:r w:rsidRPr="0006680D">
        <w:rPr>
          <w:color w:val="000000" w:themeColor="text1"/>
        </w:rPr>
        <w:t>appropriate accounting treatment and disclosure requirements. In particular, where a private party contributes an</w:t>
      </w:r>
      <w:r w:rsidR="004302D0" w:rsidRPr="0006680D">
        <w:rPr>
          <w:color w:val="000000" w:themeColor="text1"/>
        </w:rPr>
        <w:t xml:space="preserve"> </w:t>
      </w:r>
      <w:r w:rsidRPr="0006680D">
        <w:rPr>
          <w:color w:val="000000" w:themeColor="text1"/>
        </w:rPr>
        <w:t xml:space="preserve">asset to the arrangement, the </w:t>
      </w:r>
      <w:r w:rsidR="00E80625" w:rsidRPr="0006680D">
        <w:rPr>
          <w:i/>
          <w:iCs/>
          <w:color w:val="000000" w:themeColor="text1"/>
        </w:rPr>
        <w:t>Entity</w:t>
      </w:r>
      <w:r w:rsidRPr="0006680D">
        <w:rPr>
          <w:i/>
          <w:iCs/>
          <w:color w:val="000000" w:themeColor="text1"/>
        </w:rPr>
        <w:t xml:space="preserve"> </w:t>
      </w:r>
      <w:r w:rsidRPr="0006680D">
        <w:rPr>
          <w:color w:val="000000" w:themeColor="text1"/>
        </w:rPr>
        <w:t>recognizes that asset when, and only when, it controls or regulates the</w:t>
      </w:r>
      <w:r w:rsidR="004302D0" w:rsidRPr="0006680D">
        <w:rPr>
          <w:color w:val="000000" w:themeColor="text1"/>
        </w:rPr>
        <w:t xml:space="preserve"> </w:t>
      </w:r>
      <w:r w:rsidRPr="0006680D">
        <w:rPr>
          <w:color w:val="000000" w:themeColor="text1"/>
        </w:rPr>
        <w:t>services the operator must provide together with the asset, to whom it must provide them, and at what price.</w:t>
      </w:r>
      <w:r w:rsidR="00264F8C" w:rsidRPr="0006680D">
        <w:rPr>
          <w:color w:val="000000" w:themeColor="text1"/>
        </w:rPr>
        <w:t xml:space="preserve"> </w:t>
      </w:r>
      <w:r w:rsidRPr="0006680D">
        <w:rPr>
          <w:color w:val="000000" w:themeColor="text1"/>
        </w:rPr>
        <w:t>In</w:t>
      </w:r>
      <w:r w:rsidR="004302D0" w:rsidRPr="0006680D">
        <w:rPr>
          <w:color w:val="000000" w:themeColor="text1"/>
        </w:rPr>
        <w:t xml:space="preserve"> </w:t>
      </w:r>
      <w:r w:rsidRPr="0006680D">
        <w:rPr>
          <w:color w:val="000000" w:themeColor="text1"/>
        </w:rPr>
        <w:t>the case of assets other than ’whole-of-life’ assets, it controls, through ownership, beneficial entitlement or</w:t>
      </w:r>
      <w:r w:rsidR="004302D0" w:rsidRPr="0006680D">
        <w:rPr>
          <w:color w:val="000000" w:themeColor="text1"/>
        </w:rPr>
        <w:t xml:space="preserve"> </w:t>
      </w:r>
      <w:r w:rsidRPr="0006680D">
        <w:rPr>
          <w:color w:val="000000" w:themeColor="text1"/>
        </w:rPr>
        <w:t>otherwise – any significant residual interest in the asset at the end of the arrangement. Any assets so recognized</w:t>
      </w:r>
      <w:r w:rsidR="004302D0" w:rsidRPr="0006680D">
        <w:rPr>
          <w:color w:val="000000" w:themeColor="text1"/>
        </w:rPr>
        <w:t xml:space="preserve"> </w:t>
      </w:r>
      <w:r w:rsidRPr="0006680D">
        <w:rPr>
          <w:color w:val="000000" w:themeColor="text1"/>
        </w:rPr>
        <w:t xml:space="preserve">are measured at their fair value. To the extent that an asset has been recognized, the </w:t>
      </w:r>
      <w:r w:rsidR="00E80625" w:rsidRPr="0006680D">
        <w:rPr>
          <w:i/>
          <w:iCs/>
          <w:color w:val="000000" w:themeColor="text1"/>
        </w:rPr>
        <w:t>Entity</w:t>
      </w:r>
      <w:r w:rsidRPr="0006680D">
        <w:rPr>
          <w:color w:val="000000" w:themeColor="text1"/>
        </w:rPr>
        <w:t xml:space="preserve"> also recognizes a</w:t>
      </w:r>
      <w:r w:rsidR="004302D0" w:rsidRPr="0006680D">
        <w:rPr>
          <w:color w:val="000000" w:themeColor="text1"/>
        </w:rPr>
        <w:t xml:space="preserve"> </w:t>
      </w:r>
      <w:r w:rsidRPr="0006680D">
        <w:rPr>
          <w:color w:val="000000" w:themeColor="text1"/>
        </w:rPr>
        <w:t>corresponding liability, adjusted by a cash consideration paid or received.</w:t>
      </w:r>
    </w:p>
    <w:p w14:paraId="36A527CC" w14:textId="640E9A22" w:rsidR="00387EC6" w:rsidRPr="0006680D" w:rsidRDefault="00387EC6" w:rsidP="002E35F3">
      <w:pPr>
        <w:autoSpaceDE/>
        <w:autoSpaceDN/>
        <w:rPr>
          <w:b/>
          <w:bCs/>
          <w:color w:val="000000" w:themeColor="text1"/>
          <w:lang w:eastAsia="en-GB"/>
        </w:rPr>
      </w:pPr>
    </w:p>
    <w:p w14:paraId="60C91CF9" w14:textId="619BC50E" w:rsidR="003C2D5D" w:rsidRPr="0006680D" w:rsidRDefault="003C2D5D"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Cash and cash equivalents</w:t>
      </w:r>
    </w:p>
    <w:p w14:paraId="1290990B" w14:textId="2A0C13BE" w:rsidR="00197F5F" w:rsidRPr="0006680D" w:rsidRDefault="003C2D5D" w:rsidP="000E2D3D">
      <w:pPr>
        <w:pStyle w:val="Header"/>
        <w:tabs>
          <w:tab w:val="clear" w:pos="4320"/>
          <w:tab w:val="clear" w:pos="8640"/>
        </w:tabs>
        <w:spacing w:line="360" w:lineRule="auto"/>
        <w:jc w:val="both"/>
        <w:rPr>
          <w:color w:val="000000" w:themeColor="text1"/>
        </w:rPr>
      </w:pPr>
      <w:r w:rsidRPr="0006680D">
        <w:rPr>
          <w:color w:val="000000" w:themeColor="text1"/>
        </w:rPr>
        <w:lastRenderedPageBreak/>
        <w:t>Cash and cash equivalents comprise cash on hand and cash at bank, short-term deposits on call and highly liquid investments with an original maturity of three months or less, which are readily convertible to known amounts of cash and are subject to insignificant risk of changes in value. Bank account balances include amounts held at the Central Bank of Kenya and at various commercial banks at the end of the financial year.</w:t>
      </w:r>
    </w:p>
    <w:p w14:paraId="7F9A8F94" w14:textId="78F48231" w:rsidR="00C333CB" w:rsidRPr="0006680D" w:rsidRDefault="00C333CB">
      <w:pPr>
        <w:autoSpaceDE/>
        <w:autoSpaceDN/>
        <w:rPr>
          <w:color w:val="000000" w:themeColor="text1"/>
        </w:rPr>
      </w:pPr>
    </w:p>
    <w:p w14:paraId="4D9D1969" w14:textId="1471DD88" w:rsidR="003C2D5D" w:rsidRPr="0006680D" w:rsidRDefault="0033569D"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Comparative figures</w:t>
      </w:r>
    </w:p>
    <w:p w14:paraId="435B4FEC" w14:textId="37DF3DA9" w:rsidR="00143C86" w:rsidRPr="0006680D" w:rsidRDefault="0033569D" w:rsidP="00387EC6">
      <w:pPr>
        <w:pStyle w:val="Header"/>
        <w:tabs>
          <w:tab w:val="clear" w:pos="4320"/>
          <w:tab w:val="clear" w:pos="8640"/>
        </w:tabs>
        <w:spacing w:line="360" w:lineRule="auto"/>
        <w:jc w:val="both"/>
        <w:rPr>
          <w:color w:val="000000" w:themeColor="text1"/>
        </w:rPr>
      </w:pPr>
      <w:r w:rsidRPr="0006680D">
        <w:rPr>
          <w:color w:val="000000" w:themeColor="text1"/>
        </w:rPr>
        <w:t>Where necessary</w:t>
      </w:r>
      <w:r w:rsidR="005A018B" w:rsidRPr="0006680D">
        <w:rPr>
          <w:color w:val="000000" w:themeColor="text1"/>
        </w:rPr>
        <w:t>,</w:t>
      </w:r>
      <w:r w:rsidRPr="0006680D">
        <w:rPr>
          <w:color w:val="000000" w:themeColor="text1"/>
        </w:rPr>
        <w:t xml:space="preserve"> comparative figures for the previous financial year have been amended or reconfigured to conform to the required changes in presentation.</w:t>
      </w:r>
    </w:p>
    <w:p w14:paraId="7F4684C6" w14:textId="77777777" w:rsidR="00387EC6" w:rsidRPr="0006680D" w:rsidRDefault="00387EC6" w:rsidP="00387EC6">
      <w:pPr>
        <w:pStyle w:val="Header"/>
        <w:tabs>
          <w:tab w:val="clear" w:pos="4320"/>
          <w:tab w:val="clear" w:pos="8640"/>
        </w:tabs>
        <w:spacing w:line="360" w:lineRule="auto"/>
        <w:jc w:val="both"/>
        <w:rPr>
          <w:color w:val="000000" w:themeColor="text1"/>
        </w:rPr>
      </w:pPr>
    </w:p>
    <w:p w14:paraId="5DFD9BCB" w14:textId="621EB619" w:rsidR="00E56806" w:rsidRPr="0006680D" w:rsidRDefault="00143C86" w:rsidP="008563B6">
      <w:pPr>
        <w:pStyle w:val="ListParagraph"/>
        <w:numPr>
          <w:ilvl w:val="0"/>
          <w:numId w:val="17"/>
        </w:numPr>
        <w:adjustRightInd w:val="0"/>
        <w:spacing w:line="360" w:lineRule="auto"/>
        <w:ind w:left="909" w:hanging="459"/>
        <w:jc w:val="both"/>
        <w:rPr>
          <w:b/>
          <w:color w:val="000000" w:themeColor="text1"/>
        </w:rPr>
      </w:pPr>
      <w:r w:rsidRPr="0006680D">
        <w:rPr>
          <w:b/>
          <w:color w:val="000000" w:themeColor="text1"/>
        </w:rPr>
        <w:t xml:space="preserve">Subsequent events </w:t>
      </w:r>
    </w:p>
    <w:p w14:paraId="139B652D" w14:textId="5789D26E" w:rsidR="00DF5BBF" w:rsidRPr="0006680D" w:rsidRDefault="00143C86" w:rsidP="00387EC6">
      <w:pPr>
        <w:pStyle w:val="Header"/>
        <w:tabs>
          <w:tab w:val="clear" w:pos="4320"/>
          <w:tab w:val="clear" w:pos="8640"/>
          <w:tab w:val="left" w:pos="426"/>
        </w:tabs>
        <w:spacing w:line="360" w:lineRule="auto"/>
        <w:jc w:val="both"/>
        <w:rPr>
          <w:color w:val="000000" w:themeColor="text1"/>
        </w:rPr>
      </w:pPr>
      <w:r w:rsidRPr="0006680D">
        <w:rPr>
          <w:color w:val="000000" w:themeColor="text1"/>
        </w:rPr>
        <w:t xml:space="preserve">There have been no events subsequent to the financial year end with a significant impact on the financial statements for the year ended June 30, </w:t>
      </w:r>
      <w:r w:rsidR="00B8533E" w:rsidRPr="0006680D">
        <w:rPr>
          <w:color w:val="000000" w:themeColor="text1"/>
        </w:rPr>
        <w:t>20</w:t>
      </w:r>
      <w:r w:rsidR="0084480D" w:rsidRPr="0006680D">
        <w:rPr>
          <w:color w:val="000000" w:themeColor="text1"/>
        </w:rPr>
        <w:t>xx</w:t>
      </w:r>
      <w:r w:rsidRPr="0006680D">
        <w:rPr>
          <w:color w:val="000000" w:themeColor="text1"/>
        </w:rPr>
        <w:t>.</w:t>
      </w:r>
    </w:p>
    <w:p w14:paraId="5D5AA14C" w14:textId="77777777" w:rsidR="00DF5BBF" w:rsidRPr="0006680D" w:rsidRDefault="00DF5BBF">
      <w:pPr>
        <w:autoSpaceDE/>
        <w:autoSpaceDN/>
        <w:rPr>
          <w:color w:val="000000" w:themeColor="text1"/>
        </w:rPr>
      </w:pPr>
      <w:r w:rsidRPr="0006680D">
        <w:rPr>
          <w:color w:val="000000" w:themeColor="text1"/>
        </w:rPr>
        <w:br w:type="page"/>
      </w:r>
    </w:p>
    <w:p w14:paraId="6548B546" w14:textId="23C54C37" w:rsidR="00387EC6" w:rsidRPr="0006680D" w:rsidRDefault="00387EC6" w:rsidP="00194847">
      <w:pPr>
        <w:autoSpaceDE/>
        <w:autoSpaceDN/>
        <w:rPr>
          <w:b/>
          <w:bCs/>
          <w:color w:val="000000" w:themeColor="text1"/>
        </w:rPr>
      </w:pPr>
    </w:p>
    <w:p w14:paraId="4CC3F3C4" w14:textId="41FBF140" w:rsidR="00B52E40" w:rsidRPr="0006680D" w:rsidRDefault="00DC6821" w:rsidP="00FF1B9B">
      <w:pPr>
        <w:pStyle w:val="ListParagraph"/>
        <w:numPr>
          <w:ilvl w:val="0"/>
          <w:numId w:val="24"/>
        </w:numPr>
        <w:spacing w:line="360" w:lineRule="auto"/>
        <w:ind w:left="720" w:right="-20" w:hanging="630"/>
        <w:jc w:val="both"/>
        <w:rPr>
          <w:rFonts w:eastAsia="Arial"/>
          <w:b/>
          <w:color w:val="000000" w:themeColor="text1"/>
        </w:rPr>
      </w:pPr>
      <w:r w:rsidRPr="0006680D">
        <w:rPr>
          <w:rFonts w:eastAsia="Arial"/>
          <w:b/>
          <w:color w:val="000000" w:themeColor="text1"/>
        </w:rPr>
        <w:t xml:space="preserve">Significant Judgments and Sources </w:t>
      </w:r>
      <w:r w:rsidR="007C2F32" w:rsidRPr="0006680D">
        <w:rPr>
          <w:rFonts w:eastAsia="Arial"/>
          <w:b/>
          <w:color w:val="000000" w:themeColor="text1"/>
        </w:rPr>
        <w:t>o</w:t>
      </w:r>
      <w:r w:rsidRPr="0006680D">
        <w:rPr>
          <w:rFonts w:eastAsia="Arial"/>
          <w:b/>
          <w:color w:val="000000" w:themeColor="text1"/>
        </w:rPr>
        <w:t xml:space="preserve">f Estimation Uncertainty </w:t>
      </w:r>
    </w:p>
    <w:p w14:paraId="42380F42" w14:textId="72F846C7" w:rsidR="00480906" w:rsidRPr="0006680D" w:rsidRDefault="00C92E26" w:rsidP="00480906">
      <w:pPr>
        <w:pStyle w:val="Header"/>
        <w:tabs>
          <w:tab w:val="clear" w:pos="4320"/>
          <w:tab w:val="clear" w:pos="8640"/>
          <w:tab w:val="decimal" w:pos="5760"/>
          <w:tab w:val="decimal" w:pos="7920"/>
        </w:tabs>
        <w:spacing w:line="360" w:lineRule="auto"/>
        <w:jc w:val="both"/>
        <w:rPr>
          <w:color w:val="000000" w:themeColor="text1"/>
        </w:rPr>
      </w:pPr>
      <w:r w:rsidRPr="0006680D">
        <w:rPr>
          <w:color w:val="000000" w:themeColor="text1"/>
        </w:rPr>
        <w:t xml:space="preserve">The preparation of the </w:t>
      </w:r>
      <w:r w:rsidR="00E80625" w:rsidRPr="0006680D">
        <w:rPr>
          <w:i/>
          <w:iCs/>
          <w:color w:val="000000" w:themeColor="text1"/>
        </w:rPr>
        <w:t>Entity</w:t>
      </w:r>
      <w:r w:rsidRPr="0006680D">
        <w:rPr>
          <w:i/>
          <w:iCs/>
          <w:color w:val="000000" w:themeColor="text1"/>
        </w:rPr>
        <w:t>'s</w:t>
      </w:r>
      <w:r w:rsidRPr="0006680D">
        <w:rPr>
          <w:color w:val="000000" w:themeColor="text1"/>
        </w:rPr>
        <w:t xml:space="preserve"> financial statements in conformity with IPSAS requires management to make</w:t>
      </w:r>
      <w:r w:rsidR="004302D0" w:rsidRPr="0006680D">
        <w:rPr>
          <w:color w:val="000000" w:themeColor="text1"/>
        </w:rPr>
        <w:t xml:space="preserve"> </w:t>
      </w:r>
      <w:r w:rsidRPr="0006680D">
        <w:rPr>
          <w:color w:val="000000" w:themeColor="text1"/>
        </w:rPr>
        <w:t>judgments, estimates and assumptions that affect the reported amounts of revenues, expenses, assets and</w:t>
      </w:r>
      <w:r w:rsidR="004302D0" w:rsidRPr="0006680D">
        <w:rPr>
          <w:color w:val="000000" w:themeColor="text1"/>
        </w:rPr>
        <w:t xml:space="preserve"> </w:t>
      </w:r>
      <w:r w:rsidRPr="0006680D">
        <w:rPr>
          <w:color w:val="000000" w:themeColor="text1"/>
        </w:rPr>
        <w:t>liabilities, and the disclosure of contingent liabilities, at the end of the reporting period. However, uncertainty</w:t>
      </w:r>
      <w:r w:rsidR="004302D0" w:rsidRPr="0006680D">
        <w:rPr>
          <w:color w:val="000000" w:themeColor="text1"/>
        </w:rPr>
        <w:t xml:space="preserve"> </w:t>
      </w:r>
      <w:r w:rsidRPr="0006680D">
        <w:rPr>
          <w:color w:val="000000" w:themeColor="text1"/>
        </w:rPr>
        <w:t>about these assumptions and estimates could result in outcomes that require a material adjustment to the</w:t>
      </w:r>
      <w:r w:rsidR="004302D0" w:rsidRPr="0006680D">
        <w:rPr>
          <w:color w:val="000000" w:themeColor="text1"/>
        </w:rPr>
        <w:t xml:space="preserve"> </w:t>
      </w:r>
      <w:r w:rsidRPr="0006680D">
        <w:rPr>
          <w:color w:val="000000" w:themeColor="text1"/>
        </w:rPr>
        <w:t>carrying amount of the asset or liabi</w:t>
      </w:r>
      <w:r w:rsidR="00403EAE" w:rsidRPr="0006680D">
        <w:rPr>
          <w:color w:val="000000" w:themeColor="text1"/>
        </w:rPr>
        <w:t>lity affected in future periods</w:t>
      </w:r>
      <w:r w:rsidR="00143C86" w:rsidRPr="0006680D">
        <w:rPr>
          <w:color w:val="000000" w:themeColor="text1"/>
        </w:rPr>
        <w:t xml:space="preserve">. </w:t>
      </w:r>
      <w:r w:rsidRPr="0006680D">
        <w:rPr>
          <w:color w:val="000000" w:themeColor="text1"/>
        </w:rPr>
        <w:t xml:space="preserve">State all judgements, estimates and assumptions made: </w:t>
      </w:r>
    </w:p>
    <w:p w14:paraId="1217B33C" w14:textId="77777777" w:rsidR="00387EC6" w:rsidRPr="0006680D" w:rsidRDefault="00387EC6" w:rsidP="00480906">
      <w:pPr>
        <w:pStyle w:val="Header"/>
        <w:tabs>
          <w:tab w:val="clear" w:pos="4320"/>
          <w:tab w:val="clear" w:pos="8640"/>
          <w:tab w:val="decimal" w:pos="5760"/>
          <w:tab w:val="decimal" w:pos="7920"/>
        </w:tabs>
        <w:spacing w:line="360" w:lineRule="auto"/>
        <w:jc w:val="both"/>
        <w:rPr>
          <w:color w:val="000000" w:themeColor="text1"/>
          <w:sz w:val="18"/>
          <w:szCs w:val="18"/>
        </w:rPr>
      </w:pPr>
    </w:p>
    <w:p w14:paraId="26711253" w14:textId="4712319F" w:rsidR="006E4A4D" w:rsidRPr="0006680D" w:rsidRDefault="00C92E26" w:rsidP="00A03664">
      <w:pPr>
        <w:pStyle w:val="Header"/>
        <w:tabs>
          <w:tab w:val="clear" w:pos="4320"/>
          <w:tab w:val="clear" w:pos="8640"/>
          <w:tab w:val="left" w:pos="567"/>
        </w:tabs>
        <w:spacing w:line="360" w:lineRule="auto"/>
        <w:jc w:val="both"/>
        <w:rPr>
          <w:b/>
          <w:color w:val="000000" w:themeColor="text1"/>
        </w:rPr>
      </w:pPr>
      <w:r w:rsidRPr="0006680D">
        <w:rPr>
          <w:b/>
          <w:color w:val="000000" w:themeColor="text1"/>
        </w:rPr>
        <w:t xml:space="preserve">Estimates and </w:t>
      </w:r>
      <w:r w:rsidR="006F716F" w:rsidRPr="0006680D">
        <w:rPr>
          <w:b/>
          <w:color w:val="000000" w:themeColor="text1"/>
        </w:rPr>
        <w:t>assumptions.</w:t>
      </w:r>
    </w:p>
    <w:p w14:paraId="5AD8D351" w14:textId="074FE1B7" w:rsidR="00C92E26" w:rsidRPr="0006680D" w:rsidRDefault="00C92E26" w:rsidP="007C2F32">
      <w:pPr>
        <w:pStyle w:val="Header"/>
        <w:tabs>
          <w:tab w:val="clear" w:pos="4320"/>
          <w:tab w:val="clear" w:pos="8640"/>
          <w:tab w:val="decimal" w:pos="5760"/>
          <w:tab w:val="decimal" w:pos="7920"/>
        </w:tabs>
        <w:spacing w:line="360" w:lineRule="auto"/>
        <w:jc w:val="both"/>
        <w:rPr>
          <w:color w:val="000000" w:themeColor="text1"/>
        </w:rPr>
      </w:pPr>
      <w:r w:rsidRPr="0006680D">
        <w:rPr>
          <w:color w:val="000000" w:themeColor="text1"/>
        </w:rPr>
        <w:t>The key assumptions concerning the future and other key sources of estimation uncertainty at the reporting date,</w:t>
      </w:r>
      <w:r w:rsidR="004302D0" w:rsidRPr="0006680D">
        <w:rPr>
          <w:color w:val="000000" w:themeColor="text1"/>
        </w:rPr>
        <w:t xml:space="preserve"> </w:t>
      </w:r>
      <w:r w:rsidRPr="0006680D">
        <w:rPr>
          <w:color w:val="000000" w:themeColor="text1"/>
        </w:rPr>
        <w:t>that have a significant risk of causing a material adjustment to the carrying amounts of assets and liabilities within</w:t>
      </w:r>
      <w:r w:rsidR="004302D0" w:rsidRPr="0006680D">
        <w:rPr>
          <w:color w:val="000000" w:themeColor="text1"/>
        </w:rPr>
        <w:t xml:space="preserve"> </w:t>
      </w:r>
      <w:r w:rsidRPr="0006680D">
        <w:rPr>
          <w:color w:val="000000" w:themeColor="text1"/>
        </w:rPr>
        <w:t xml:space="preserve">the next financial year, are described below. The </w:t>
      </w:r>
      <w:r w:rsidR="00E80625" w:rsidRPr="0006680D">
        <w:rPr>
          <w:color w:val="000000" w:themeColor="text1"/>
        </w:rPr>
        <w:t>Entity</w:t>
      </w:r>
      <w:r w:rsidRPr="0006680D">
        <w:rPr>
          <w:color w:val="000000" w:themeColor="text1"/>
        </w:rPr>
        <w:t xml:space="preserve"> based its assumptions and estimates on parameters</w:t>
      </w:r>
      <w:r w:rsidR="004302D0" w:rsidRPr="0006680D">
        <w:rPr>
          <w:color w:val="000000" w:themeColor="text1"/>
        </w:rPr>
        <w:t xml:space="preserve"> </w:t>
      </w:r>
      <w:r w:rsidRPr="0006680D">
        <w:rPr>
          <w:color w:val="000000" w:themeColor="text1"/>
        </w:rPr>
        <w:t>available when the consolidated financial statements were prepared. However, existing circumstances and</w:t>
      </w:r>
      <w:r w:rsidR="004302D0" w:rsidRPr="0006680D">
        <w:rPr>
          <w:color w:val="000000" w:themeColor="text1"/>
        </w:rPr>
        <w:t xml:space="preserve"> </w:t>
      </w:r>
      <w:r w:rsidRPr="0006680D">
        <w:rPr>
          <w:color w:val="000000" w:themeColor="text1"/>
        </w:rPr>
        <w:t>assumptions about future developments may change due to market changes or circumstances arising beyond the</w:t>
      </w:r>
      <w:r w:rsidR="004302D0" w:rsidRPr="0006680D">
        <w:rPr>
          <w:color w:val="000000" w:themeColor="text1"/>
        </w:rPr>
        <w:t xml:space="preserve"> </w:t>
      </w:r>
      <w:r w:rsidRPr="0006680D">
        <w:rPr>
          <w:color w:val="000000" w:themeColor="text1"/>
        </w:rPr>
        <w:t xml:space="preserve">control of the </w:t>
      </w:r>
      <w:r w:rsidR="00E80625" w:rsidRPr="0006680D">
        <w:rPr>
          <w:color w:val="000000" w:themeColor="text1"/>
        </w:rPr>
        <w:t>Entity</w:t>
      </w:r>
      <w:r w:rsidRPr="0006680D">
        <w:rPr>
          <w:color w:val="000000" w:themeColor="text1"/>
        </w:rPr>
        <w:t>. Such changes are reflected in the assumptions when they occur.</w:t>
      </w:r>
      <w:r w:rsidR="004302D0" w:rsidRPr="0006680D">
        <w:rPr>
          <w:color w:val="000000" w:themeColor="text1"/>
        </w:rPr>
        <w:t xml:space="preserve"> </w:t>
      </w:r>
      <w:r w:rsidRPr="0006680D">
        <w:rPr>
          <w:color w:val="000000" w:themeColor="text1"/>
        </w:rPr>
        <w:t>IPSAS 1.140</w:t>
      </w:r>
    </w:p>
    <w:p w14:paraId="144E2025" w14:textId="77777777" w:rsidR="00387EC6" w:rsidRPr="0006680D" w:rsidRDefault="00387EC6" w:rsidP="007C2F32">
      <w:pPr>
        <w:pStyle w:val="Header"/>
        <w:tabs>
          <w:tab w:val="clear" w:pos="4320"/>
          <w:tab w:val="clear" w:pos="8640"/>
          <w:tab w:val="left" w:pos="567"/>
        </w:tabs>
        <w:spacing w:line="360" w:lineRule="auto"/>
        <w:jc w:val="both"/>
        <w:rPr>
          <w:b/>
          <w:color w:val="000000" w:themeColor="text1"/>
          <w:sz w:val="10"/>
          <w:szCs w:val="10"/>
        </w:rPr>
      </w:pPr>
    </w:p>
    <w:p w14:paraId="3E9C3FCE" w14:textId="79CEF9B2" w:rsidR="007C2F32" w:rsidRPr="0006680D" w:rsidRDefault="00C92E26" w:rsidP="007C2F32">
      <w:pPr>
        <w:pStyle w:val="Header"/>
        <w:tabs>
          <w:tab w:val="clear" w:pos="4320"/>
          <w:tab w:val="clear" w:pos="8640"/>
          <w:tab w:val="left" w:pos="567"/>
        </w:tabs>
        <w:spacing w:line="360" w:lineRule="auto"/>
        <w:jc w:val="both"/>
        <w:rPr>
          <w:b/>
          <w:color w:val="000000" w:themeColor="text1"/>
        </w:rPr>
      </w:pPr>
      <w:r w:rsidRPr="0006680D">
        <w:rPr>
          <w:b/>
          <w:color w:val="000000" w:themeColor="text1"/>
        </w:rPr>
        <w:t>Useful lives and residual value</w:t>
      </w:r>
    </w:p>
    <w:p w14:paraId="77E9BE9F" w14:textId="3D9CEB8E" w:rsidR="006E4A4D" w:rsidRPr="0006680D" w:rsidRDefault="00C92E26" w:rsidP="007C2F32">
      <w:pPr>
        <w:pStyle w:val="Header"/>
        <w:tabs>
          <w:tab w:val="clear" w:pos="4320"/>
          <w:tab w:val="clear" w:pos="8640"/>
          <w:tab w:val="decimal" w:pos="5760"/>
          <w:tab w:val="decimal" w:pos="7920"/>
        </w:tabs>
        <w:spacing w:line="360" w:lineRule="auto"/>
        <w:jc w:val="both"/>
        <w:rPr>
          <w:color w:val="000000" w:themeColor="text1"/>
        </w:rPr>
      </w:pPr>
      <w:r w:rsidRPr="0006680D">
        <w:rPr>
          <w:color w:val="000000" w:themeColor="text1"/>
        </w:rPr>
        <w:t>The useful lives and residual values of assets are assessed using the following indicators to inform potential future</w:t>
      </w:r>
      <w:r w:rsidR="004302D0" w:rsidRPr="0006680D">
        <w:rPr>
          <w:color w:val="000000" w:themeColor="text1"/>
        </w:rPr>
        <w:t xml:space="preserve"> </w:t>
      </w:r>
      <w:r w:rsidRPr="0006680D">
        <w:rPr>
          <w:color w:val="000000" w:themeColor="text1"/>
        </w:rPr>
        <w:t>use and value from disposal:</w:t>
      </w:r>
    </w:p>
    <w:p w14:paraId="5D42CBA7" w14:textId="0202C263" w:rsidR="00C92E26" w:rsidRPr="0006680D" w:rsidRDefault="00C92E26" w:rsidP="00FF1B9B">
      <w:pPr>
        <w:pStyle w:val="Header"/>
        <w:numPr>
          <w:ilvl w:val="0"/>
          <w:numId w:val="8"/>
        </w:numPr>
        <w:tabs>
          <w:tab w:val="clear" w:pos="4320"/>
          <w:tab w:val="clear" w:pos="8640"/>
          <w:tab w:val="decimal" w:pos="5760"/>
          <w:tab w:val="decimal" w:pos="7920"/>
        </w:tabs>
        <w:spacing w:line="360" w:lineRule="auto"/>
        <w:ind w:left="426" w:hanging="284"/>
        <w:jc w:val="both"/>
        <w:rPr>
          <w:color w:val="000000" w:themeColor="text1"/>
        </w:rPr>
      </w:pPr>
      <w:r w:rsidRPr="0006680D">
        <w:rPr>
          <w:color w:val="000000" w:themeColor="text1"/>
        </w:rPr>
        <w:t xml:space="preserve">The condition of the asset based on the assessment of experts employed by the </w:t>
      </w:r>
      <w:r w:rsidR="00E80625" w:rsidRPr="0006680D">
        <w:rPr>
          <w:color w:val="000000" w:themeColor="text1"/>
        </w:rPr>
        <w:t>Entity</w:t>
      </w:r>
      <w:r w:rsidR="00C333CB" w:rsidRPr="0006680D">
        <w:rPr>
          <w:color w:val="000000" w:themeColor="text1"/>
        </w:rPr>
        <w:t>.</w:t>
      </w:r>
    </w:p>
    <w:p w14:paraId="668BA31A" w14:textId="2C08F6C2" w:rsidR="00C92E26" w:rsidRPr="0006680D" w:rsidRDefault="00C92E26" w:rsidP="00FF1B9B">
      <w:pPr>
        <w:pStyle w:val="Header"/>
        <w:numPr>
          <w:ilvl w:val="0"/>
          <w:numId w:val="8"/>
        </w:numPr>
        <w:tabs>
          <w:tab w:val="clear" w:pos="4320"/>
          <w:tab w:val="clear" w:pos="8640"/>
          <w:tab w:val="left" w:pos="426"/>
          <w:tab w:val="decimal" w:pos="5760"/>
          <w:tab w:val="decimal" w:pos="7920"/>
        </w:tabs>
        <w:spacing w:line="360" w:lineRule="auto"/>
        <w:ind w:left="426" w:hanging="284"/>
        <w:jc w:val="both"/>
        <w:rPr>
          <w:color w:val="000000" w:themeColor="text1"/>
        </w:rPr>
      </w:pPr>
      <w:r w:rsidRPr="0006680D">
        <w:rPr>
          <w:color w:val="000000" w:themeColor="text1"/>
        </w:rPr>
        <w:t xml:space="preserve">The nature of the asset, its susceptibility and adaptability to changes in technology and </w:t>
      </w:r>
      <w:r w:rsidR="00C333CB" w:rsidRPr="0006680D">
        <w:rPr>
          <w:color w:val="000000" w:themeColor="text1"/>
        </w:rPr>
        <w:t>processes.</w:t>
      </w:r>
    </w:p>
    <w:p w14:paraId="15FD09B2" w14:textId="606C98D5" w:rsidR="00C92E26" w:rsidRPr="0006680D" w:rsidRDefault="00C92E26" w:rsidP="00FF1B9B">
      <w:pPr>
        <w:pStyle w:val="Header"/>
        <w:numPr>
          <w:ilvl w:val="0"/>
          <w:numId w:val="8"/>
        </w:numPr>
        <w:tabs>
          <w:tab w:val="clear" w:pos="4320"/>
          <w:tab w:val="clear" w:pos="8640"/>
          <w:tab w:val="left" w:pos="567"/>
          <w:tab w:val="decimal" w:pos="5760"/>
          <w:tab w:val="decimal" w:pos="7920"/>
        </w:tabs>
        <w:spacing w:line="360" w:lineRule="auto"/>
        <w:ind w:left="426" w:hanging="284"/>
        <w:jc w:val="both"/>
        <w:rPr>
          <w:color w:val="000000" w:themeColor="text1"/>
        </w:rPr>
      </w:pPr>
      <w:r w:rsidRPr="0006680D">
        <w:rPr>
          <w:color w:val="000000" w:themeColor="text1"/>
        </w:rPr>
        <w:t xml:space="preserve">The nature of the processes in which the asset is </w:t>
      </w:r>
      <w:r w:rsidR="00C333CB" w:rsidRPr="0006680D">
        <w:rPr>
          <w:color w:val="000000" w:themeColor="text1"/>
        </w:rPr>
        <w:t>deployed.</w:t>
      </w:r>
    </w:p>
    <w:p w14:paraId="27699EB3" w14:textId="25BBE320" w:rsidR="00C92E26" w:rsidRPr="0006680D" w:rsidRDefault="00C92E26" w:rsidP="00FF1B9B">
      <w:pPr>
        <w:pStyle w:val="Header"/>
        <w:numPr>
          <w:ilvl w:val="0"/>
          <w:numId w:val="8"/>
        </w:numPr>
        <w:tabs>
          <w:tab w:val="clear" w:pos="4320"/>
          <w:tab w:val="clear" w:pos="8640"/>
          <w:tab w:val="decimal" w:pos="5760"/>
          <w:tab w:val="decimal" w:pos="7920"/>
        </w:tabs>
        <w:spacing w:line="360" w:lineRule="auto"/>
        <w:ind w:left="426" w:hanging="284"/>
        <w:jc w:val="both"/>
        <w:rPr>
          <w:color w:val="000000" w:themeColor="text1"/>
        </w:rPr>
      </w:pPr>
      <w:r w:rsidRPr="0006680D">
        <w:rPr>
          <w:color w:val="000000" w:themeColor="text1"/>
        </w:rPr>
        <w:t xml:space="preserve">Availability of funding to replace the </w:t>
      </w:r>
      <w:r w:rsidR="00C333CB" w:rsidRPr="0006680D">
        <w:rPr>
          <w:color w:val="000000" w:themeColor="text1"/>
        </w:rPr>
        <w:t>asset.</w:t>
      </w:r>
    </w:p>
    <w:p w14:paraId="7236E35A" w14:textId="3B983ADC" w:rsidR="00C333CB" w:rsidRPr="0006680D" w:rsidRDefault="00C92E26" w:rsidP="00FF1B9B">
      <w:pPr>
        <w:pStyle w:val="Header"/>
        <w:numPr>
          <w:ilvl w:val="0"/>
          <w:numId w:val="8"/>
        </w:numPr>
        <w:tabs>
          <w:tab w:val="clear" w:pos="4320"/>
          <w:tab w:val="clear" w:pos="8640"/>
          <w:tab w:val="decimal" w:pos="5760"/>
          <w:tab w:val="decimal" w:pos="7920"/>
        </w:tabs>
        <w:spacing w:line="360" w:lineRule="auto"/>
        <w:ind w:left="426" w:hanging="284"/>
        <w:jc w:val="both"/>
        <w:rPr>
          <w:color w:val="000000" w:themeColor="text1"/>
        </w:rPr>
      </w:pPr>
      <w:r w:rsidRPr="0006680D">
        <w:rPr>
          <w:color w:val="000000" w:themeColor="text1"/>
        </w:rPr>
        <w:t>Changes in the market in relation to the asset</w:t>
      </w:r>
    </w:p>
    <w:p w14:paraId="2F6F9BEC" w14:textId="67D71879" w:rsidR="007C2F32" w:rsidRPr="0006680D" w:rsidRDefault="00403EAE" w:rsidP="00B2787A">
      <w:pPr>
        <w:pStyle w:val="Header"/>
        <w:tabs>
          <w:tab w:val="clear" w:pos="4320"/>
          <w:tab w:val="clear" w:pos="8640"/>
          <w:tab w:val="left" w:pos="567"/>
        </w:tabs>
        <w:spacing w:line="360" w:lineRule="auto"/>
        <w:jc w:val="both"/>
        <w:rPr>
          <w:b/>
          <w:color w:val="000000" w:themeColor="text1"/>
        </w:rPr>
      </w:pPr>
      <w:r w:rsidRPr="0006680D">
        <w:rPr>
          <w:b/>
          <w:color w:val="000000" w:themeColor="text1"/>
        </w:rPr>
        <w:t>P</w:t>
      </w:r>
      <w:r w:rsidR="00D228DD" w:rsidRPr="0006680D">
        <w:rPr>
          <w:b/>
          <w:color w:val="000000" w:themeColor="text1"/>
        </w:rPr>
        <w:t>rovisions</w:t>
      </w:r>
    </w:p>
    <w:p w14:paraId="7123AD65" w14:textId="199E6B99" w:rsidR="00D228DD" w:rsidRPr="0006680D" w:rsidRDefault="00D228DD" w:rsidP="00C333CB">
      <w:pPr>
        <w:pStyle w:val="Header"/>
        <w:tabs>
          <w:tab w:val="clear" w:pos="4320"/>
          <w:tab w:val="clear" w:pos="8640"/>
          <w:tab w:val="decimal" w:pos="5760"/>
          <w:tab w:val="decimal" w:pos="7920"/>
        </w:tabs>
        <w:spacing w:line="360" w:lineRule="auto"/>
        <w:jc w:val="both"/>
        <w:rPr>
          <w:color w:val="000000" w:themeColor="text1"/>
        </w:rPr>
      </w:pPr>
      <w:r w:rsidRPr="0006680D">
        <w:rPr>
          <w:color w:val="000000" w:themeColor="text1"/>
        </w:rPr>
        <w:t>Provisions were raised and management determined an estimate based on the information available. Additional</w:t>
      </w:r>
      <w:r w:rsidR="004302D0" w:rsidRPr="0006680D">
        <w:rPr>
          <w:color w:val="000000" w:themeColor="text1"/>
        </w:rPr>
        <w:t xml:space="preserve"> </w:t>
      </w:r>
      <w:r w:rsidRPr="0006680D">
        <w:rPr>
          <w:color w:val="000000" w:themeColor="text1"/>
        </w:rPr>
        <w:t>disclosure of these estimates o</w:t>
      </w:r>
      <w:r w:rsidR="00403EAE" w:rsidRPr="0006680D">
        <w:rPr>
          <w:color w:val="000000" w:themeColor="text1"/>
        </w:rPr>
        <w:t xml:space="preserve">f provisions is included in Note </w:t>
      </w:r>
      <w:r w:rsidR="0006690A">
        <w:rPr>
          <w:color w:val="000000" w:themeColor="text1"/>
        </w:rPr>
        <w:t>xx</w:t>
      </w:r>
      <w:r w:rsidR="00403EAE" w:rsidRPr="0006680D">
        <w:rPr>
          <w:color w:val="000000" w:themeColor="text1"/>
        </w:rPr>
        <w:t>.</w:t>
      </w:r>
      <w:r w:rsidR="006F716F" w:rsidRPr="0006680D">
        <w:rPr>
          <w:color w:val="000000" w:themeColor="text1"/>
        </w:rPr>
        <w:t xml:space="preserve"> </w:t>
      </w:r>
      <w:r w:rsidRPr="0006680D">
        <w:rPr>
          <w:color w:val="000000" w:themeColor="text1"/>
        </w:rPr>
        <w:t>Provisions are measured at the management's best estimate of the expenditure required to settle the obligation at</w:t>
      </w:r>
      <w:r w:rsidR="004302D0" w:rsidRPr="0006680D">
        <w:rPr>
          <w:color w:val="000000" w:themeColor="text1"/>
        </w:rPr>
        <w:t xml:space="preserve"> </w:t>
      </w:r>
      <w:r w:rsidRPr="0006680D">
        <w:rPr>
          <w:color w:val="000000" w:themeColor="text1"/>
        </w:rPr>
        <w:t xml:space="preserve">the reporting </w:t>
      </w:r>
      <w:r w:rsidR="006F716F" w:rsidRPr="0006680D">
        <w:rPr>
          <w:color w:val="000000" w:themeColor="text1"/>
        </w:rPr>
        <w:t>date and</w:t>
      </w:r>
      <w:r w:rsidRPr="0006680D">
        <w:rPr>
          <w:color w:val="000000" w:themeColor="text1"/>
        </w:rPr>
        <w:t xml:space="preserve"> are discounted to present value where the effect is material.</w:t>
      </w:r>
    </w:p>
    <w:p w14:paraId="185C09D2" w14:textId="78AA4055" w:rsidR="00194847" w:rsidRPr="0006680D" w:rsidRDefault="00403EAE" w:rsidP="00920FC7">
      <w:pPr>
        <w:pStyle w:val="Header"/>
        <w:tabs>
          <w:tab w:val="clear" w:pos="4320"/>
          <w:tab w:val="clear" w:pos="8640"/>
          <w:tab w:val="decimal" w:pos="5760"/>
          <w:tab w:val="decimal" w:pos="7920"/>
        </w:tabs>
        <w:jc w:val="both"/>
        <w:rPr>
          <w:i/>
          <w:color w:val="000000" w:themeColor="text1"/>
        </w:rPr>
      </w:pPr>
      <w:r w:rsidRPr="0006680D">
        <w:rPr>
          <w:i/>
          <w:color w:val="000000" w:themeColor="text1"/>
        </w:rPr>
        <w:t xml:space="preserve">(include provisions applicable for your organisation </w:t>
      </w:r>
      <w:r w:rsidR="003B0770" w:rsidRPr="0006680D">
        <w:rPr>
          <w:i/>
          <w:color w:val="000000" w:themeColor="text1"/>
        </w:rPr>
        <w:t>e.g.</w:t>
      </w:r>
      <w:r w:rsidRPr="0006680D">
        <w:rPr>
          <w:i/>
          <w:color w:val="000000" w:themeColor="text1"/>
        </w:rPr>
        <w:t xml:space="preserve"> provision for bad debts, provisions of obsolete stocks and how management estimates these provisions)</w:t>
      </w:r>
      <w:r w:rsidR="006E4A4D" w:rsidRPr="0006680D">
        <w:rPr>
          <w:i/>
          <w:color w:val="000000" w:themeColor="text1"/>
        </w:rPr>
        <w:t>.</w:t>
      </w:r>
      <w:r w:rsidR="00194847" w:rsidRPr="0006680D">
        <w:rPr>
          <w:i/>
          <w:color w:val="000000" w:themeColor="text1"/>
        </w:rPr>
        <w:br w:type="page"/>
      </w:r>
    </w:p>
    <w:p w14:paraId="210D3E12" w14:textId="416D940F" w:rsidR="00A842AE" w:rsidRPr="0006680D" w:rsidRDefault="00A842AE" w:rsidP="00021D45">
      <w:pPr>
        <w:autoSpaceDE/>
        <w:autoSpaceDN/>
        <w:rPr>
          <w:i/>
          <w:color w:val="000000" w:themeColor="text1"/>
        </w:rPr>
      </w:pPr>
    </w:p>
    <w:p w14:paraId="5E6C0651" w14:textId="3DF63ED7" w:rsidR="00C333CB" w:rsidRPr="0006680D" w:rsidRDefault="00AD6996" w:rsidP="00B2787A">
      <w:pPr>
        <w:pStyle w:val="Header"/>
        <w:tabs>
          <w:tab w:val="clear" w:pos="4320"/>
          <w:tab w:val="clear" w:pos="8640"/>
          <w:tab w:val="left" w:pos="567"/>
        </w:tabs>
        <w:spacing w:line="360" w:lineRule="auto"/>
        <w:jc w:val="both"/>
        <w:rPr>
          <w:b/>
          <w:color w:val="000000" w:themeColor="text1"/>
          <w:sz w:val="2"/>
          <w:szCs w:val="2"/>
        </w:rPr>
      </w:pPr>
      <w:r w:rsidRPr="0006680D">
        <w:rPr>
          <w:b/>
          <w:color w:val="000000" w:themeColor="text1"/>
        </w:rPr>
        <w:tab/>
      </w:r>
    </w:p>
    <w:p w14:paraId="620C9497" w14:textId="492840AD" w:rsidR="007839CA" w:rsidRPr="0006680D" w:rsidRDefault="003F68F0"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 xml:space="preserve">Transfers from </w:t>
      </w:r>
      <w:r w:rsidR="00EF3616" w:rsidRPr="0006680D">
        <w:rPr>
          <w:rFonts w:eastAsia="Arial"/>
          <w:b/>
          <w:color w:val="000000" w:themeColor="text1"/>
        </w:rPr>
        <w:t>County</w:t>
      </w:r>
      <w:r w:rsidRPr="0006680D">
        <w:rPr>
          <w:rFonts w:eastAsia="Arial"/>
          <w:b/>
          <w:color w:val="000000" w:themeColor="text1"/>
        </w:rPr>
        <w:t xml:space="preserve"> Government</w:t>
      </w:r>
      <w:r w:rsidR="00921B63" w:rsidRPr="0006680D">
        <w:rPr>
          <w:rFonts w:eastAsia="Arial"/>
          <w:b/>
          <w:color w:val="000000" w:themeColor="text1"/>
        </w:rPr>
        <w:t xml:space="preserve"> e</w:t>
      </w:r>
      <w:r w:rsidRPr="0006680D">
        <w:rPr>
          <w:rFonts w:eastAsia="Arial"/>
          <w:b/>
          <w:color w:val="000000" w:themeColor="text1"/>
        </w:rPr>
        <w:t>ntities</w:t>
      </w:r>
    </w:p>
    <w:tbl>
      <w:tblPr>
        <w:tblW w:w="5000" w:type="pct"/>
        <w:tblLook w:val="04A0" w:firstRow="1" w:lastRow="0" w:firstColumn="1" w:lastColumn="0" w:noHBand="0" w:noVBand="1"/>
      </w:tblPr>
      <w:tblGrid>
        <w:gridCol w:w="5270"/>
        <w:gridCol w:w="1952"/>
        <w:gridCol w:w="1808"/>
      </w:tblGrid>
      <w:tr w:rsidR="0006680D" w:rsidRPr="0006680D" w14:paraId="69A26656" w14:textId="77777777" w:rsidTr="00576EFA">
        <w:trPr>
          <w:trHeight w:val="397"/>
        </w:trPr>
        <w:tc>
          <w:tcPr>
            <w:tcW w:w="2850" w:type="pct"/>
            <w:vMerge w:val="restart"/>
            <w:tcBorders>
              <w:top w:val="single" w:sz="4" w:space="0" w:color="auto"/>
              <w:left w:val="single" w:sz="4" w:space="0" w:color="auto"/>
              <w:right w:val="single" w:sz="4" w:space="0" w:color="auto"/>
            </w:tcBorders>
            <w:shd w:val="clear" w:color="auto" w:fill="0070C0"/>
            <w:vAlign w:val="center"/>
            <w:hideMark/>
          </w:tcPr>
          <w:p w14:paraId="754E8B36" w14:textId="77777777" w:rsidR="00F05DE3" w:rsidRPr="0006680D" w:rsidRDefault="00F05DE3" w:rsidP="00FD7DAD">
            <w:pPr>
              <w:autoSpaceDE/>
              <w:autoSpaceDN/>
              <w:spacing w:line="276" w:lineRule="auto"/>
              <w:rPr>
                <w:b/>
                <w:bCs/>
                <w:color w:val="000000" w:themeColor="text1"/>
                <w:sz w:val="22"/>
                <w:szCs w:val="22"/>
                <w:lang w:val="en-US"/>
              </w:rPr>
            </w:pPr>
            <w:r w:rsidRPr="0006680D">
              <w:rPr>
                <w:b/>
                <w:color w:val="000000" w:themeColor="text1"/>
                <w:sz w:val="22"/>
                <w:szCs w:val="22"/>
                <w:lang w:eastAsia="en-GB"/>
              </w:rPr>
              <w:t>Description</w:t>
            </w:r>
          </w:p>
        </w:tc>
        <w:tc>
          <w:tcPr>
            <w:tcW w:w="1075"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613F85E2" w14:textId="49BA2B09" w:rsidR="00F05DE3" w:rsidRPr="0006680D" w:rsidRDefault="00F05DE3"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075"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2C690F5A" w14:textId="1A60AEFA"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D002543" w14:textId="557EB574" w:rsidR="00F05DE3"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28C202C1" w14:textId="77777777" w:rsidTr="00576EFA">
        <w:trPr>
          <w:trHeight w:val="397"/>
        </w:trPr>
        <w:tc>
          <w:tcPr>
            <w:tcW w:w="2850" w:type="pct"/>
            <w:vMerge/>
            <w:tcBorders>
              <w:left w:val="single" w:sz="4" w:space="0" w:color="auto"/>
              <w:bottom w:val="single" w:sz="4" w:space="0" w:color="auto"/>
              <w:right w:val="single" w:sz="4" w:space="0" w:color="auto"/>
            </w:tcBorders>
            <w:shd w:val="clear" w:color="auto" w:fill="0070C0"/>
            <w:vAlign w:val="center"/>
            <w:hideMark/>
          </w:tcPr>
          <w:p w14:paraId="163CD9C5" w14:textId="77777777" w:rsidR="00F05DE3" w:rsidRPr="0006680D" w:rsidRDefault="00F05DE3" w:rsidP="00D0389E">
            <w:pPr>
              <w:autoSpaceDE/>
              <w:autoSpaceDN/>
              <w:spacing w:line="276" w:lineRule="auto"/>
              <w:rPr>
                <w:b/>
                <w:bCs/>
                <w:color w:val="000000" w:themeColor="text1"/>
                <w:sz w:val="22"/>
                <w:szCs w:val="22"/>
                <w:lang w:val="en-US"/>
              </w:rPr>
            </w:pPr>
          </w:p>
        </w:tc>
        <w:tc>
          <w:tcPr>
            <w:tcW w:w="1075"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377B1CF4" w14:textId="77777777" w:rsidR="00F05DE3" w:rsidRPr="0006680D" w:rsidRDefault="00F05DE3"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075"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091293F0" w14:textId="2141B141" w:rsidR="00F05DE3" w:rsidRPr="0006680D" w:rsidRDefault="00F05DE3"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4F18B60E"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35F0722B" w14:textId="155AAF3B" w:rsidR="007839CA" w:rsidRPr="0006680D" w:rsidRDefault="007839CA" w:rsidP="00D0389E">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Unconditional</w:t>
            </w:r>
            <w:r w:rsidRPr="0006680D">
              <w:rPr>
                <w:color w:val="000000" w:themeColor="text1"/>
                <w:sz w:val="22"/>
                <w:szCs w:val="22"/>
                <w:lang w:eastAsia="en-GB"/>
              </w:rPr>
              <w:t xml:space="preserve"> </w:t>
            </w:r>
            <w:r w:rsidR="00F2101A" w:rsidRPr="0006680D">
              <w:rPr>
                <w:b/>
                <w:bCs/>
                <w:color w:val="000000" w:themeColor="text1"/>
                <w:sz w:val="22"/>
                <w:szCs w:val="22"/>
                <w:lang w:eastAsia="en-GB"/>
              </w:rPr>
              <w:t>Grants</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64589D1B" w14:textId="77777777" w:rsidR="007839CA" w:rsidRPr="0006680D" w:rsidRDefault="007839CA" w:rsidP="00576EFA">
            <w:pPr>
              <w:autoSpaceDE/>
              <w:autoSpaceDN/>
              <w:spacing w:line="276" w:lineRule="auto"/>
              <w:jc w:val="center"/>
              <w:rPr>
                <w:b/>
                <w:bCs/>
                <w:color w:val="000000" w:themeColor="text1"/>
                <w:sz w:val="22"/>
                <w:szCs w:val="22"/>
                <w:lang w:val="en-US"/>
              </w:rPr>
            </w:pP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36900B92" w14:textId="77777777" w:rsidR="007839CA" w:rsidRPr="0006680D" w:rsidRDefault="007839CA" w:rsidP="00576EFA">
            <w:pPr>
              <w:autoSpaceDE/>
              <w:autoSpaceDN/>
              <w:spacing w:line="276" w:lineRule="auto"/>
              <w:jc w:val="center"/>
              <w:rPr>
                <w:b/>
                <w:bCs/>
                <w:color w:val="000000" w:themeColor="text1"/>
                <w:sz w:val="22"/>
                <w:szCs w:val="22"/>
                <w:lang w:val="en-US"/>
              </w:rPr>
            </w:pPr>
          </w:p>
        </w:tc>
      </w:tr>
      <w:tr w:rsidR="0006680D" w:rsidRPr="0006680D" w14:paraId="18E2C593"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020D2503" w14:textId="708E5B27" w:rsidR="007839CA" w:rsidRPr="0006680D" w:rsidRDefault="007839CA" w:rsidP="00D0389E">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Operational </w:t>
            </w:r>
            <w:r w:rsidR="00F2101A" w:rsidRPr="0006680D">
              <w:rPr>
                <w:color w:val="000000" w:themeColor="text1"/>
                <w:sz w:val="22"/>
                <w:szCs w:val="22"/>
                <w:lang w:eastAsia="en-GB"/>
              </w:rPr>
              <w:t>Grant</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4D51831C" w14:textId="77777777" w:rsidR="007839CA" w:rsidRPr="0006680D" w:rsidRDefault="007839C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4B1FAAA8" w14:textId="77777777" w:rsidR="007839CA" w:rsidRPr="0006680D" w:rsidRDefault="007839C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0070186"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4EC26A60" w14:textId="277D0153" w:rsidR="007839CA" w:rsidRPr="0006680D" w:rsidRDefault="00290117" w:rsidP="00D0389E">
            <w:pPr>
              <w:autoSpaceDE/>
              <w:autoSpaceDN/>
              <w:spacing w:line="276" w:lineRule="auto"/>
              <w:rPr>
                <w:color w:val="000000" w:themeColor="text1"/>
                <w:sz w:val="22"/>
                <w:szCs w:val="22"/>
                <w:lang w:val="en-US"/>
              </w:rPr>
            </w:pPr>
            <w:r w:rsidRPr="0006680D">
              <w:rPr>
                <w:color w:val="000000" w:themeColor="text1"/>
                <w:sz w:val="22"/>
                <w:szCs w:val="22"/>
                <w:lang w:eastAsia="en-GB"/>
              </w:rPr>
              <w:t>Unconditional development grants</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1377B3C7" w14:textId="77777777" w:rsidR="007839CA" w:rsidRPr="0006680D" w:rsidRDefault="007839C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72389708" w14:textId="77777777" w:rsidR="007839CA" w:rsidRPr="0006680D" w:rsidRDefault="007839C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D8D3B70"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tcPr>
          <w:p w14:paraId="454049A4" w14:textId="6AB7C7E8" w:rsidR="00290117" w:rsidRPr="0006680D" w:rsidRDefault="00290117" w:rsidP="00290117">
            <w:pPr>
              <w:autoSpaceDE/>
              <w:autoSpaceDN/>
              <w:spacing w:line="276" w:lineRule="auto"/>
              <w:rPr>
                <w:color w:val="000000" w:themeColor="text1"/>
                <w:sz w:val="22"/>
                <w:szCs w:val="22"/>
                <w:lang w:eastAsia="en-GB"/>
              </w:rPr>
            </w:pPr>
            <w:r w:rsidRPr="0006680D">
              <w:rPr>
                <w:color w:val="000000" w:themeColor="text1"/>
                <w:sz w:val="22"/>
                <w:szCs w:val="22"/>
                <w:lang w:eastAsia="en-GB"/>
              </w:rPr>
              <w:t>Other Grants</w:t>
            </w:r>
          </w:p>
        </w:tc>
        <w:tc>
          <w:tcPr>
            <w:tcW w:w="1075" w:type="pct"/>
            <w:tcBorders>
              <w:top w:val="single" w:sz="4" w:space="0" w:color="auto"/>
              <w:left w:val="single" w:sz="4" w:space="0" w:color="auto"/>
              <w:bottom w:val="single" w:sz="4" w:space="0" w:color="auto"/>
              <w:right w:val="single" w:sz="4" w:space="0" w:color="auto"/>
            </w:tcBorders>
            <w:noWrap/>
            <w:vAlign w:val="center"/>
          </w:tcPr>
          <w:p w14:paraId="4E56006E" w14:textId="64783B6A" w:rsidR="00290117" w:rsidRPr="0006680D" w:rsidRDefault="0029011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tcPr>
          <w:p w14:paraId="545B4C5C" w14:textId="738C4711" w:rsidR="00290117" w:rsidRPr="0006680D" w:rsidRDefault="0029011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A0E3A3C"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27D22FA6" w14:textId="25395F1B" w:rsidR="00290117" w:rsidRPr="0006680D" w:rsidRDefault="00290117" w:rsidP="00290117">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 Unconditional Grants</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457AAF19" w14:textId="77777777" w:rsidR="00290117" w:rsidRPr="0006680D" w:rsidRDefault="00290117"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0E9C379D" w14:textId="77777777" w:rsidR="00290117" w:rsidRPr="0006680D" w:rsidRDefault="00290117"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78EAB3E4"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2EDCCC1E" w14:textId="61A686AC" w:rsidR="00290117" w:rsidRPr="0006680D" w:rsidRDefault="00290117" w:rsidP="00290117">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Conditional</w:t>
            </w:r>
            <w:r w:rsidRPr="0006680D">
              <w:rPr>
                <w:color w:val="000000" w:themeColor="text1"/>
                <w:sz w:val="22"/>
                <w:szCs w:val="22"/>
                <w:lang w:eastAsia="en-GB"/>
              </w:rPr>
              <w:t xml:space="preserve"> </w:t>
            </w:r>
            <w:r w:rsidRPr="0006680D">
              <w:rPr>
                <w:b/>
                <w:bCs/>
                <w:color w:val="000000" w:themeColor="text1"/>
                <w:sz w:val="22"/>
                <w:szCs w:val="22"/>
                <w:lang w:eastAsia="en-GB"/>
              </w:rPr>
              <w:t xml:space="preserve">Grants </w:t>
            </w:r>
            <w:r w:rsidR="00AA5F64" w:rsidRPr="0006680D">
              <w:rPr>
                <w:b/>
                <w:bCs/>
                <w:color w:val="000000" w:themeColor="text1"/>
                <w:sz w:val="22"/>
                <w:szCs w:val="22"/>
                <w:lang w:eastAsia="en-GB"/>
              </w:rPr>
              <w:t>amortised</w:t>
            </w:r>
            <w:r w:rsidR="009A07E5" w:rsidRPr="0006680D">
              <w:rPr>
                <w:b/>
                <w:bCs/>
                <w:color w:val="000000" w:themeColor="text1"/>
                <w:sz w:val="22"/>
                <w:szCs w:val="22"/>
                <w:lang w:eastAsia="en-GB"/>
              </w:rPr>
              <w:t>/ transferred to revenue</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678F56D7" w14:textId="77777777" w:rsidR="00290117" w:rsidRPr="0006680D" w:rsidRDefault="00290117" w:rsidP="00576EFA">
            <w:pPr>
              <w:autoSpaceDE/>
              <w:autoSpaceDN/>
              <w:spacing w:line="276" w:lineRule="auto"/>
              <w:jc w:val="center"/>
              <w:rPr>
                <w:color w:val="000000" w:themeColor="text1"/>
                <w:sz w:val="22"/>
                <w:szCs w:val="22"/>
                <w:lang w:val="en-US"/>
              </w:rPr>
            </w:pP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01035BF0" w14:textId="77777777" w:rsidR="00290117" w:rsidRPr="0006680D" w:rsidRDefault="00290117" w:rsidP="00576EFA">
            <w:pPr>
              <w:autoSpaceDE/>
              <w:autoSpaceDN/>
              <w:spacing w:line="276" w:lineRule="auto"/>
              <w:jc w:val="center"/>
              <w:rPr>
                <w:color w:val="000000" w:themeColor="text1"/>
                <w:sz w:val="22"/>
                <w:szCs w:val="22"/>
                <w:lang w:val="en-US"/>
              </w:rPr>
            </w:pPr>
          </w:p>
        </w:tc>
      </w:tr>
      <w:tr w:rsidR="0006680D" w:rsidRPr="0006680D" w14:paraId="092A9E21"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5F042A63" w14:textId="2902BAF2" w:rsidR="00290117" w:rsidRPr="0006680D" w:rsidRDefault="00290117" w:rsidP="00290117">
            <w:pPr>
              <w:autoSpaceDE/>
              <w:autoSpaceDN/>
              <w:spacing w:line="276" w:lineRule="auto"/>
              <w:rPr>
                <w:color w:val="000000" w:themeColor="text1"/>
                <w:sz w:val="22"/>
                <w:szCs w:val="22"/>
                <w:lang w:val="en-US"/>
              </w:rPr>
            </w:pPr>
            <w:r w:rsidRPr="0006680D">
              <w:rPr>
                <w:color w:val="000000" w:themeColor="text1"/>
                <w:sz w:val="22"/>
                <w:szCs w:val="22"/>
                <w:lang w:eastAsia="en-GB"/>
              </w:rPr>
              <w:t>Housing</w:t>
            </w:r>
            <w:r w:rsidR="004D38DA" w:rsidRPr="0006680D">
              <w:rPr>
                <w:color w:val="000000" w:themeColor="text1"/>
                <w:sz w:val="22"/>
                <w:szCs w:val="22"/>
                <w:lang w:eastAsia="en-GB"/>
              </w:rPr>
              <w:t xml:space="preserve"> Development</w:t>
            </w:r>
            <w:r w:rsidRPr="0006680D">
              <w:rPr>
                <w:color w:val="000000" w:themeColor="text1"/>
                <w:sz w:val="22"/>
                <w:szCs w:val="22"/>
                <w:lang w:eastAsia="en-GB"/>
              </w:rPr>
              <w:t xml:space="preserve"> Grant</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3DDB0762" w14:textId="77777777" w:rsidR="00290117" w:rsidRPr="0006680D" w:rsidRDefault="0029011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16B71844" w14:textId="77777777" w:rsidR="00290117" w:rsidRPr="0006680D" w:rsidRDefault="0029011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A0A31D8"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43011F05" w14:textId="26E03BF0" w:rsidR="00290117" w:rsidRPr="0006680D" w:rsidRDefault="00290117" w:rsidP="00290117">
            <w:pPr>
              <w:autoSpaceDE/>
              <w:autoSpaceDN/>
              <w:spacing w:line="276" w:lineRule="auto"/>
              <w:rPr>
                <w:color w:val="000000" w:themeColor="text1"/>
                <w:sz w:val="22"/>
                <w:szCs w:val="22"/>
                <w:lang w:val="en-US"/>
              </w:rPr>
            </w:pPr>
            <w:r w:rsidRPr="0006680D">
              <w:rPr>
                <w:color w:val="000000" w:themeColor="text1"/>
                <w:sz w:val="22"/>
                <w:szCs w:val="22"/>
                <w:lang w:eastAsia="en-GB"/>
              </w:rPr>
              <w:t>Infrastructure Grant</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1D0FE427" w14:textId="77777777" w:rsidR="00290117" w:rsidRPr="0006680D" w:rsidRDefault="0029011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05B05DC6" w14:textId="77777777" w:rsidR="00290117" w:rsidRPr="0006680D" w:rsidRDefault="0029011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0AF3C99"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tcPr>
          <w:p w14:paraId="63362BF8" w14:textId="5E81C485" w:rsidR="004D38DA" w:rsidRPr="0006680D" w:rsidRDefault="004D38DA" w:rsidP="004D38DA">
            <w:pPr>
              <w:autoSpaceDE/>
              <w:autoSpaceDN/>
              <w:spacing w:line="276" w:lineRule="auto"/>
              <w:rPr>
                <w:color w:val="000000" w:themeColor="text1"/>
                <w:sz w:val="22"/>
                <w:szCs w:val="22"/>
                <w:lang w:eastAsia="en-GB"/>
              </w:rPr>
            </w:pPr>
            <w:r w:rsidRPr="0006680D">
              <w:rPr>
                <w:color w:val="000000" w:themeColor="text1"/>
                <w:sz w:val="22"/>
                <w:szCs w:val="22"/>
                <w:lang w:eastAsia="en-GB"/>
              </w:rPr>
              <w:t>Library Grant</w:t>
            </w:r>
          </w:p>
        </w:tc>
        <w:tc>
          <w:tcPr>
            <w:tcW w:w="1075" w:type="pct"/>
            <w:tcBorders>
              <w:top w:val="single" w:sz="4" w:space="0" w:color="auto"/>
              <w:left w:val="single" w:sz="4" w:space="0" w:color="auto"/>
              <w:bottom w:val="single" w:sz="4" w:space="0" w:color="auto"/>
              <w:right w:val="single" w:sz="4" w:space="0" w:color="auto"/>
            </w:tcBorders>
            <w:noWrap/>
            <w:vAlign w:val="center"/>
          </w:tcPr>
          <w:p w14:paraId="3041B405" w14:textId="464CF7B1" w:rsidR="004D38DA" w:rsidRPr="0006680D" w:rsidRDefault="004D38D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tcPr>
          <w:p w14:paraId="63A3DF02" w14:textId="11C72689" w:rsidR="004D38DA" w:rsidRPr="0006680D" w:rsidRDefault="004D38D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7AB7D7F"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tcPr>
          <w:p w14:paraId="00BD2529" w14:textId="6AE81598" w:rsidR="004D38DA" w:rsidRPr="0006680D" w:rsidRDefault="004D38DA" w:rsidP="004D38DA">
            <w:pPr>
              <w:autoSpaceDE/>
              <w:autoSpaceDN/>
              <w:spacing w:line="276" w:lineRule="auto"/>
              <w:rPr>
                <w:color w:val="000000" w:themeColor="text1"/>
                <w:sz w:val="22"/>
                <w:szCs w:val="22"/>
                <w:lang w:eastAsia="en-GB"/>
              </w:rPr>
            </w:pPr>
            <w:r w:rsidRPr="0006680D">
              <w:rPr>
                <w:color w:val="000000" w:themeColor="text1"/>
                <w:sz w:val="22"/>
                <w:szCs w:val="22"/>
                <w:lang w:eastAsia="en-GB"/>
              </w:rPr>
              <w:t>Facilities Development Grant</w:t>
            </w:r>
          </w:p>
        </w:tc>
        <w:tc>
          <w:tcPr>
            <w:tcW w:w="1075" w:type="pct"/>
            <w:tcBorders>
              <w:top w:val="single" w:sz="4" w:space="0" w:color="auto"/>
              <w:left w:val="single" w:sz="4" w:space="0" w:color="auto"/>
              <w:bottom w:val="single" w:sz="4" w:space="0" w:color="auto"/>
              <w:right w:val="single" w:sz="4" w:space="0" w:color="auto"/>
            </w:tcBorders>
            <w:noWrap/>
            <w:vAlign w:val="center"/>
          </w:tcPr>
          <w:p w14:paraId="73474399" w14:textId="3BAAB059" w:rsidR="004D38DA" w:rsidRPr="0006680D" w:rsidRDefault="004D38D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tcPr>
          <w:p w14:paraId="0FF93D25" w14:textId="1E3C1D67" w:rsidR="004D38DA" w:rsidRPr="0006680D" w:rsidRDefault="004D38D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ADACD8E"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noWrap/>
            <w:vAlign w:val="center"/>
            <w:hideMark/>
          </w:tcPr>
          <w:p w14:paraId="100C828D" w14:textId="3F0E6908" w:rsidR="004D38DA" w:rsidRPr="0006680D" w:rsidRDefault="004D38DA" w:rsidP="004D38DA">
            <w:pPr>
              <w:autoSpaceDE/>
              <w:autoSpaceDN/>
              <w:spacing w:line="276" w:lineRule="auto"/>
              <w:rPr>
                <w:color w:val="000000" w:themeColor="text1"/>
                <w:sz w:val="22"/>
                <w:szCs w:val="22"/>
                <w:lang w:val="en-US"/>
              </w:rPr>
            </w:pPr>
            <w:r w:rsidRPr="0006680D">
              <w:rPr>
                <w:color w:val="000000" w:themeColor="text1"/>
                <w:sz w:val="22"/>
                <w:szCs w:val="22"/>
                <w:lang w:eastAsia="en-GB"/>
              </w:rPr>
              <w:t>Other Organizational Grants (specify)</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4AF90B2D" w14:textId="77777777" w:rsidR="004D38DA" w:rsidRPr="0006680D" w:rsidRDefault="004D38D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4F2EA0C7" w14:textId="77777777" w:rsidR="004D38DA" w:rsidRPr="0006680D" w:rsidRDefault="004D38DA"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846A078" w14:textId="77777777" w:rsidTr="00576EFA">
        <w:trPr>
          <w:trHeight w:val="397"/>
        </w:trPr>
        <w:tc>
          <w:tcPr>
            <w:tcW w:w="2850" w:type="pct"/>
            <w:tcBorders>
              <w:top w:val="single" w:sz="4" w:space="0" w:color="auto"/>
              <w:left w:val="single" w:sz="4" w:space="0" w:color="auto"/>
              <w:bottom w:val="single" w:sz="4" w:space="0" w:color="auto"/>
              <w:right w:val="single" w:sz="4" w:space="0" w:color="auto"/>
            </w:tcBorders>
            <w:vAlign w:val="center"/>
            <w:hideMark/>
          </w:tcPr>
          <w:p w14:paraId="470CA391" w14:textId="69B5B52E" w:rsidR="004D38DA" w:rsidRPr="0006680D" w:rsidRDefault="004D38DA" w:rsidP="004D38DA">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4AEBC97E" w14:textId="77777777" w:rsidR="004D38DA" w:rsidRPr="0006680D" w:rsidRDefault="004D38DA"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75" w:type="pct"/>
            <w:tcBorders>
              <w:top w:val="single" w:sz="4" w:space="0" w:color="auto"/>
              <w:left w:val="single" w:sz="4" w:space="0" w:color="auto"/>
              <w:bottom w:val="single" w:sz="4" w:space="0" w:color="auto"/>
              <w:right w:val="single" w:sz="4" w:space="0" w:color="auto"/>
            </w:tcBorders>
            <w:noWrap/>
            <w:vAlign w:val="center"/>
            <w:hideMark/>
          </w:tcPr>
          <w:p w14:paraId="529DBC1E" w14:textId="77777777" w:rsidR="004D38DA" w:rsidRPr="0006680D" w:rsidRDefault="004D38DA"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0403D4BE" w14:textId="7C5B57BD" w:rsidR="007A1E7D" w:rsidRPr="0006680D" w:rsidRDefault="005E1E3E" w:rsidP="00B2787A">
      <w:pPr>
        <w:tabs>
          <w:tab w:val="left" w:pos="450"/>
        </w:tabs>
        <w:autoSpaceDE/>
        <w:autoSpaceDN/>
        <w:spacing w:line="360" w:lineRule="auto"/>
        <w:rPr>
          <w:bCs/>
          <w:i/>
          <w:iCs/>
          <w:color w:val="000000" w:themeColor="text1"/>
        </w:rPr>
      </w:pPr>
      <w:r w:rsidRPr="0006680D">
        <w:rPr>
          <w:bCs/>
          <w:i/>
          <w:iCs/>
          <w:color w:val="000000" w:themeColor="text1"/>
        </w:rPr>
        <w:t>(Explain the purpose of funding)</w:t>
      </w:r>
    </w:p>
    <w:p w14:paraId="3B6CFB46" w14:textId="77777777" w:rsidR="004D38DA" w:rsidRPr="0006680D" w:rsidRDefault="004D38DA" w:rsidP="00B2787A">
      <w:pPr>
        <w:tabs>
          <w:tab w:val="left" w:pos="450"/>
        </w:tabs>
        <w:autoSpaceDE/>
        <w:autoSpaceDN/>
        <w:spacing w:line="360" w:lineRule="auto"/>
        <w:rPr>
          <w:bCs/>
          <w:i/>
          <w:iCs/>
          <w:color w:val="000000" w:themeColor="text1"/>
        </w:rPr>
      </w:pPr>
    </w:p>
    <w:p w14:paraId="446ACC9D" w14:textId="58657FE6" w:rsidR="002A6CC5" w:rsidRPr="0006680D" w:rsidRDefault="003F68F0" w:rsidP="00FF1B9B">
      <w:pPr>
        <w:pStyle w:val="ListParagraph"/>
        <w:numPr>
          <w:ilvl w:val="0"/>
          <w:numId w:val="28"/>
        </w:numPr>
        <w:tabs>
          <w:tab w:val="left" w:pos="450"/>
        </w:tabs>
        <w:autoSpaceDE/>
        <w:autoSpaceDN/>
        <w:spacing w:line="360" w:lineRule="auto"/>
        <w:rPr>
          <w:b/>
          <w:color w:val="000000" w:themeColor="text1"/>
        </w:rPr>
      </w:pPr>
      <w:r w:rsidRPr="0006680D">
        <w:rPr>
          <w:b/>
          <w:color w:val="000000" w:themeColor="text1"/>
        </w:rPr>
        <w:t xml:space="preserve">Transfers </w:t>
      </w:r>
      <w:r w:rsidR="008570D5" w:rsidRPr="0006680D">
        <w:rPr>
          <w:b/>
          <w:color w:val="000000" w:themeColor="text1"/>
        </w:rPr>
        <w:t>from</w:t>
      </w:r>
      <w:r w:rsidRPr="0006680D">
        <w:rPr>
          <w:b/>
          <w:color w:val="000000" w:themeColor="text1"/>
        </w:rPr>
        <w:t xml:space="preserve"> </w:t>
      </w:r>
      <w:r w:rsidR="00EF3616" w:rsidRPr="0006680D">
        <w:rPr>
          <w:b/>
          <w:color w:val="000000" w:themeColor="text1"/>
        </w:rPr>
        <w:t>County Departments</w:t>
      </w:r>
    </w:p>
    <w:tbl>
      <w:tblPr>
        <w:tblW w:w="5000" w:type="pct"/>
        <w:tblLook w:val="04A0" w:firstRow="1" w:lastRow="0" w:firstColumn="1" w:lastColumn="0" w:noHBand="0" w:noVBand="1"/>
      </w:tblPr>
      <w:tblGrid>
        <w:gridCol w:w="1965"/>
        <w:gridCol w:w="1734"/>
        <w:gridCol w:w="1113"/>
        <w:gridCol w:w="1288"/>
        <w:gridCol w:w="1461"/>
        <w:gridCol w:w="1459"/>
      </w:tblGrid>
      <w:tr w:rsidR="0006680D" w:rsidRPr="0006680D" w14:paraId="22C27AC6" w14:textId="77777777" w:rsidTr="00D02010">
        <w:trPr>
          <w:trHeight w:val="1008"/>
        </w:trPr>
        <w:tc>
          <w:tcPr>
            <w:tcW w:w="1089" w:type="pct"/>
            <w:vMerge w:val="restart"/>
            <w:tcBorders>
              <w:top w:val="single" w:sz="8" w:space="0" w:color="auto"/>
              <w:left w:val="single" w:sz="8" w:space="0" w:color="auto"/>
              <w:bottom w:val="single" w:sz="8" w:space="0" w:color="000000"/>
              <w:right w:val="single" w:sz="8" w:space="0" w:color="auto"/>
            </w:tcBorders>
            <w:shd w:val="clear" w:color="auto" w:fill="0070C0"/>
            <w:hideMark/>
          </w:tcPr>
          <w:p w14:paraId="68C4691F" w14:textId="6B689E24" w:rsidR="007839CA" w:rsidRPr="0006680D" w:rsidRDefault="007839CA" w:rsidP="00D02010">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 xml:space="preserve">Name </w:t>
            </w:r>
            <w:r w:rsidR="00081013" w:rsidRPr="0006680D">
              <w:rPr>
                <w:b/>
                <w:bCs/>
                <w:color w:val="000000" w:themeColor="text1"/>
                <w:sz w:val="22"/>
                <w:szCs w:val="22"/>
                <w:lang w:eastAsia="en-GB"/>
              </w:rPr>
              <w:t>o</w:t>
            </w:r>
            <w:r w:rsidR="00F2101A" w:rsidRPr="0006680D">
              <w:rPr>
                <w:b/>
                <w:bCs/>
                <w:color w:val="000000" w:themeColor="text1"/>
                <w:sz w:val="22"/>
                <w:szCs w:val="22"/>
                <w:lang w:eastAsia="en-GB"/>
              </w:rPr>
              <w:t xml:space="preserve">f The </w:t>
            </w:r>
            <w:r w:rsidR="00E80625" w:rsidRPr="0006680D">
              <w:rPr>
                <w:b/>
                <w:bCs/>
                <w:color w:val="000000" w:themeColor="text1"/>
                <w:sz w:val="22"/>
                <w:szCs w:val="22"/>
                <w:lang w:eastAsia="en-GB"/>
              </w:rPr>
              <w:t>Entity</w:t>
            </w:r>
            <w:r w:rsidRPr="0006680D">
              <w:rPr>
                <w:b/>
                <w:bCs/>
                <w:color w:val="000000" w:themeColor="text1"/>
                <w:sz w:val="22"/>
                <w:szCs w:val="22"/>
                <w:lang w:eastAsia="en-GB"/>
              </w:rPr>
              <w:t xml:space="preserve"> </w:t>
            </w:r>
            <w:r w:rsidR="00F2101A" w:rsidRPr="0006680D">
              <w:rPr>
                <w:b/>
                <w:bCs/>
                <w:color w:val="000000" w:themeColor="text1"/>
                <w:sz w:val="22"/>
                <w:szCs w:val="22"/>
                <w:lang w:eastAsia="en-GB"/>
              </w:rPr>
              <w:t>Sending The Grant</w:t>
            </w:r>
          </w:p>
        </w:tc>
        <w:tc>
          <w:tcPr>
            <w:tcW w:w="961" w:type="pct"/>
            <w:vMerge w:val="restart"/>
            <w:tcBorders>
              <w:top w:val="single" w:sz="8" w:space="0" w:color="auto"/>
              <w:left w:val="single" w:sz="8" w:space="0" w:color="auto"/>
              <w:bottom w:val="single" w:sz="8" w:space="0" w:color="000000"/>
              <w:right w:val="single" w:sz="4" w:space="0" w:color="auto"/>
            </w:tcBorders>
            <w:shd w:val="clear" w:color="auto" w:fill="0070C0"/>
            <w:hideMark/>
          </w:tcPr>
          <w:p w14:paraId="5201B4BC" w14:textId="06CE4685" w:rsidR="007839CA" w:rsidRPr="0006680D" w:rsidRDefault="007839CA" w:rsidP="007136F1">
            <w:pPr>
              <w:autoSpaceDE/>
              <w:autoSpaceDN/>
              <w:spacing w:line="276" w:lineRule="auto"/>
              <w:jc w:val="both"/>
              <w:rPr>
                <w:b/>
                <w:bCs/>
                <w:color w:val="000000" w:themeColor="text1"/>
                <w:sz w:val="22"/>
                <w:szCs w:val="22"/>
                <w:lang w:eastAsia="en-GB"/>
              </w:rPr>
            </w:pPr>
            <w:r w:rsidRPr="0006680D">
              <w:rPr>
                <w:b/>
                <w:bCs/>
                <w:color w:val="000000" w:themeColor="text1"/>
                <w:sz w:val="22"/>
                <w:szCs w:val="22"/>
                <w:lang w:eastAsia="en-GB"/>
              </w:rPr>
              <w:t xml:space="preserve">Amount recognized to Statement of </w:t>
            </w:r>
            <w:r w:rsidR="0088373F" w:rsidRPr="0006680D">
              <w:rPr>
                <w:b/>
                <w:bCs/>
                <w:color w:val="000000" w:themeColor="text1"/>
                <w:sz w:val="22"/>
                <w:szCs w:val="22"/>
                <w:lang w:eastAsia="en-GB"/>
              </w:rPr>
              <w:t xml:space="preserve">Financial </w:t>
            </w:r>
            <w:r w:rsidR="00AA5F64" w:rsidRPr="0006680D">
              <w:rPr>
                <w:b/>
                <w:bCs/>
                <w:color w:val="000000" w:themeColor="text1"/>
                <w:sz w:val="22"/>
                <w:szCs w:val="22"/>
                <w:lang w:eastAsia="en-GB"/>
              </w:rPr>
              <w:t>performance.</w:t>
            </w:r>
            <w:r w:rsidR="004D38DA" w:rsidRPr="0006680D">
              <w:rPr>
                <w:b/>
                <w:bCs/>
                <w:color w:val="000000" w:themeColor="text1"/>
                <w:sz w:val="22"/>
                <w:szCs w:val="22"/>
                <w:lang w:eastAsia="en-GB"/>
              </w:rPr>
              <w:t xml:space="preserve"> *</w:t>
            </w:r>
          </w:p>
          <w:p w14:paraId="40782CFC" w14:textId="77777777" w:rsidR="00D02010" w:rsidRPr="0006680D" w:rsidRDefault="00D02010" w:rsidP="00D02010">
            <w:pPr>
              <w:autoSpaceDE/>
              <w:autoSpaceDN/>
              <w:spacing w:line="276" w:lineRule="auto"/>
              <w:rPr>
                <w:b/>
                <w:bCs/>
                <w:color w:val="000000" w:themeColor="text1"/>
                <w:sz w:val="22"/>
                <w:szCs w:val="22"/>
                <w:lang w:eastAsia="en-GB"/>
              </w:rPr>
            </w:pPr>
          </w:p>
          <w:p w14:paraId="267F6E69" w14:textId="77777777" w:rsidR="007839CA" w:rsidRPr="0006680D" w:rsidRDefault="007839CA" w:rsidP="00D02010">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KShs</w:t>
            </w:r>
          </w:p>
        </w:tc>
        <w:tc>
          <w:tcPr>
            <w:tcW w:w="617" w:type="pct"/>
            <w:vMerge w:val="restart"/>
            <w:tcBorders>
              <w:top w:val="single" w:sz="4" w:space="0" w:color="auto"/>
              <w:left w:val="single" w:sz="4" w:space="0" w:color="auto"/>
              <w:bottom w:val="single" w:sz="4" w:space="0" w:color="auto"/>
              <w:right w:val="single" w:sz="4" w:space="0" w:color="auto"/>
            </w:tcBorders>
            <w:shd w:val="clear" w:color="auto" w:fill="0070C0"/>
            <w:hideMark/>
          </w:tcPr>
          <w:p w14:paraId="01BB6B05" w14:textId="78674975" w:rsidR="007839CA" w:rsidRPr="0006680D" w:rsidRDefault="007839CA" w:rsidP="007136F1">
            <w:pPr>
              <w:autoSpaceDE/>
              <w:autoSpaceDN/>
              <w:spacing w:line="276" w:lineRule="auto"/>
              <w:jc w:val="both"/>
              <w:rPr>
                <w:b/>
                <w:bCs/>
                <w:color w:val="000000" w:themeColor="text1"/>
                <w:sz w:val="22"/>
                <w:szCs w:val="22"/>
                <w:lang w:eastAsia="en-GB"/>
              </w:rPr>
            </w:pPr>
            <w:r w:rsidRPr="0006680D">
              <w:rPr>
                <w:b/>
                <w:bCs/>
                <w:color w:val="000000" w:themeColor="text1"/>
                <w:sz w:val="22"/>
                <w:szCs w:val="22"/>
                <w:lang w:eastAsia="en-GB"/>
              </w:rPr>
              <w:t xml:space="preserve">Amount deferred under deferred </w:t>
            </w:r>
            <w:r w:rsidR="00AA5F64" w:rsidRPr="0006680D">
              <w:rPr>
                <w:b/>
                <w:bCs/>
                <w:color w:val="000000" w:themeColor="text1"/>
                <w:sz w:val="22"/>
                <w:szCs w:val="22"/>
                <w:lang w:eastAsia="en-GB"/>
              </w:rPr>
              <w:t>income.</w:t>
            </w:r>
            <w:r w:rsidRPr="0006680D">
              <w:rPr>
                <w:b/>
                <w:bCs/>
                <w:color w:val="000000" w:themeColor="text1"/>
                <w:sz w:val="22"/>
                <w:szCs w:val="22"/>
                <w:lang w:eastAsia="en-GB"/>
              </w:rPr>
              <w:t xml:space="preserve"> </w:t>
            </w:r>
          </w:p>
          <w:p w14:paraId="7C3AA48F" w14:textId="77777777" w:rsidR="00D02010" w:rsidRPr="0006680D" w:rsidRDefault="00D02010" w:rsidP="00D02010">
            <w:pPr>
              <w:autoSpaceDE/>
              <w:autoSpaceDN/>
              <w:spacing w:line="276" w:lineRule="auto"/>
              <w:rPr>
                <w:b/>
                <w:bCs/>
                <w:color w:val="000000" w:themeColor="text1"/>
                <w:sz w:val="22"/>
                <w:szCs w:val="22"/>
                <w:lang w:eastAsia="en-GB"/>
              </w:rPr>
            </w:pPr>
          </w:p>
          <w:p w14:paraId="0E054D20" w14:textId="77777777" w:rsidR="007839CA" w:rsidRPr="0006680D" w:rsidRDefault="007839CA" w:rsidP="00D02010">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KShs</w:t>
            </w:r>
          </w:p>
        </w:tc>
        <w:tc>
          <w:tcPr>
            <w:tcW w:w="714" w:type="pct"/>
            <w:tcBorders>
              <w:top w:val="single" w:sz="4" w:space="0" w:color="auto"/>
              <w:left w:val="single" w:sz="4" w:space="0" w:color="auto"/>
              <w:bottom w:val="single" w:sz="4" w:space="0" w:color="auto"/>
              <w:right w:val="single" w:sz="4" w:space="0" w:color="auto"/>
            </w:tcBorders>
            <w:shd w:val="clear" w:color="auto" w:fill="0070C0"/>
          </w:tcPr>
          <w:p w14:paraId="7C6C81D7" w14:textId="77777777" w:rsidR="007839CA" w:rsidRPr="0006680D" w:rsidRDefault="007839CA" w:rsidP="007136F1">
            <w:pPr>
              <w:autoSpaceDE/>
              <w:autoSpaceDN/>
              <w:spacing w:line="276" w:lineRule="auto"/>
              <w:jc w:val="both"/>
              <w:rPr>
                <w:b/>
                <w:bCs/>
                <w:color w:val="000000" w:themeColor="text1"/>
                <w:sz w:val="22"/>
                <w:szCs w:val="22"/>
                <w:lang w:eastAsia="en-GB"/>
              </w:rPr>
            </w:pPr>
            <w:r w:rsidRPr="0006680D">
              <w:rPr>
                <w:b/>
                <w:bCs/>
                <w:color w:val="000000" w:themeColor="text1"/>
                <w:sz w:val="22"/>
                <w:szCs w:val="22"/>
                <w:lang w:eastAsia="en-GB"/>
              </w:rPr>
              <w:t>Amount recognised in capital fund.</w:t>
            </w:r>
          </w:p>
        </w:tc>
        <w:tc>
          <w:tcPr>
            <w:tcW w:w="810" w:type="pct"/>
            <w:tcBorders>
              <w:top w:val="single" w:sz="8" w:space="0" w:color="auto"/>
              <w:left w:val="single" w:sz="4" w:space="0" w:color="auto"/>
              <w:bottom w:val="single" w:sz="4" w:space="0" w:color="auto"/>
              <w:right w:val="single" w:sz="8" w:space="0" w:color="auto"/>
            </w:tcBorders>
            <w:shd w:val="clear" w:color="auto" w:fill="0070C0"/>
            <w:hideMark/>
          </w:tcPr>
          <w:p w14:paraId="69BE154E" w14:textId="43DC7606" w:rsidR="007839CA" w:rsidRPr="0006680D" w:rsidRDefault="00BE0317" w:rsidP="00F05DE3">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 transfers</w:t>
            </w:r>
            <w:r w:rsidR="007839CA" w:rsidRPr="0006680D">
              <w:rPr>
                <w:b/>
                <w:bCs/>
                <w:color w:val="000000" w:themeColor="text1"/>
                <w:sz w:val="22"/>
                <w:szCs w:val="22"/>
                <w:lang w:eastAsia="en-GB"/>
              </w:rPr>
              <w:t xml:space="preserve"> </w:t>
            </w:r>
            <w:r w:rsidRPr="0006680D">
              <w:rPr>
                <w:b/>
                <w:bCs/>
                <w:color w:val="000000" w:themeColor="text1"/>
                <w:sz w:val="22"/>
                <w:szCs w:val="22"/>
                <w:lang w:eastAsia="en-GB"/>
              </w:rPr>
              <w:t>(Current FY)</w:t>
            </w:r>
          </w:p>
        </w:tc>
        <w:tc>
          <w:tcPr>
            <w:tcW w:w="809" w:type="pct"/>
            <w:tcBorders>
              <w:top w:val="single" w:sz="8" w:space="0" w:color="auto"/>
              <w:left w:val="single" w:sz="4" w:space="0" w:color="auto"/>
              <w:bottom w:val="single" w:sz="4" w:space="0" w:color="auto"/>
              <w:right w:val="single" w:sz="8" w:space="0" w:color="auto"/>
            </w:tcBorders>
            <w:shd w:val="clear" w:color="auto" w:fill="0070C0"/>
          </w:tcPr>
          <w:p w14:paraId="75B4F755" w14:textId="77777777" w:rsidR="005C26EC" w:rsidRPr="0006680D" w:rsidRDefault="005C26EC" w:rsidP="005C26EC">
            <w:pPr>
              <w:autoSpaceDE/>
              <w:autoSpaceDN/>
              <w:spacing w:line="276" w:lineRule="auto"/>
              <w:rPr>
                <w:b/>
                <w:bCs/>
                <w:color w:val="000000" w:themeColor="text1"/>
                <w:sz w:val="22"/>
                <w:szCs w:val="22"/>
                <w:lang w:val="en-US"/>
              </w:rPr>
            </w:pPr>
            <w:r w:rsidRPr="0006680D">
              <w:rPr>
                <w:b/>
                <w:bCs/>
                <w:color w:val="000000" w:themeColor="text1"/>
                <w:sz w:val="22"/>
                <w:szCs w:val="22"/>
                <w:lang w:val="en-US"/>
              </w:rPr>
              <w:t xml:space="preserve">Insert </w:t>
            </w:r>
          </w:p>
          <w:p w14:paraId="3C444972" w14:textId="3A81698C" w:rsidR="007839CA" w:rsidRPr="0006680D" w:rsidRDefault="005C26EC" w:rsidP="005C26EC">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Comparative FY</w:t>
            </w:r>
          </w:p>
        </w:tc>
      </w:tr>
      <w:tr w:rsidR="0006680D" w:rsidRPr="0006680D" w14:paraId="4C912328" w14:textId="77777777" w:rsidTr="00D02010">
        <w:trPr>
          <w:trHeight w:val="1008"/>
        </w:trPr>
        <w:tc>
          <w:tcPr>
            <w:tcW w:w="1089" w:type="pct"/>
            <w:vMerge/>
            <w:tcBorders>
              <w:top w:val="single" w:sz="8" w:space="0" w:color="auto"/>
              <w:left w:val="single" w:sz="8" w:space="0" w:color="auto"/>
              <w:bottom w:val="single" w:sz="8" w:space="0" w:color="000000"/>
              <w:right w:val="single" w:sz="8" w:space="0" w:color="auto"/>
            </w:tcBorders>
            <w:shd w:val="clear" w:color="auto" w:fill="0070C0"/>
            <w:vAlign w:val="center"/>
            <w:hideMark/>
          </w:tcPr>
          <w:p w14:paraId="743631DC" w14:textId="77777777" w:rsidR="007839CA" w:rsidRPr="0006680D" w:rsidRDefault="007839CA" w:rsidP="00373B6D">
            <w:pPr>
              <w:autoSpaceDE/>
              <w:autoSpaceDN/>
              <w:spacing w:line="276" w:lineRule="auto"/>
              <w:rPr>
                <w:b/>
                <w:bCs/>
                <w:color w:val="000000" w:themeColor="text1"/>
                <w:sz w:val="22"/>
                <w:szCs w:val="22"/>
                <w:lang w:eastAsia="en-GB"/>
              </w:rPr>
            </w:pPr>
          </w:p>
        </w:tc>
        <w:tc>
          <w:tcPr>
            <w:tcW w:w="961" w:type="pct"/>
            <w:vMerge/>
            <w:tcBorders>
              <w:top w:val="single" w:sz="8" w:space="0" w:color="auto"/>
              <w:left w:val="single" w:sz="8" w:space="0" w:color="auto"/>
              <w:bottom w:val="single" w:sz="8" w:space="0" w:color="000000"/>
              <w:right w:val="single" w:sz="4" w:space="0" w:color="auto"/>
            </w:tcBorders>
            <w:shd w:val="clear" w:color="auto" w:fill="0070C0"/>
            <w:vAlign w:val="center"/>
            <w:hideMark/>
          </w:tcPr>
          <w:p w14:paraId="5E23B04B" w14:textId="77777777" w:rsidR="007839CA" w:rsidRPr="0006680D" w:rsidRDefault="007839CA" w:rsidP="00373B6D">
            <w:pPr>
              <w:autoSpaceDE/>
              <w:autoSpaceDN/>
              <w:spacing w:line="276" w:lineRule="auto"/>
              <w:jc w:val="right"/>
              <w:rPr>
                <w:b/>
                <w:bCs/>
                <w:color w:val="000000" w:themeColor="text1"/>
                <w:sz w:val="22"/>
                <w:szCs w:val="22"/>
                <w:lang w:eastAsia="en-GB"/>
              </w:rPr>
            </w:pPr>
          </w:p>
        </w:tc>
        <w:tc>
          <w:tcPr>
            <w:tcW w:w="617" w:type="pct"/>
            <w:vMerge/>
            <w:tcBorders>
              <w:top w:val="single" w:sz="4" w:space="0" w:color="auto"/>
              <w:left w:val="single" w:sz="4" w:space="0" w:color="auto"/>
              <w:bottom w:val="single" w:sz="4" w:space="0" w:color="auto"/>
              <w:right w:val="single" w:sz="4" w:space="0" w:color="auto"/>
            </w:tcBorders>
            <w:shd w:val="clear" w:color="auto" w:fill="0070C0"/>
            <w:vAlign w:val="center"/>
            <w:hideMark/>
          </w:tcPr>
          <w:p w14:paraId="1A2F1254" w14:textId="77777777" w:rsidR="007839CA" w:rsidRPr="0006680D" w:rsidRDefault="007839CA" w:rsidP="00373B6D">
            <w:pPr>
              <w:autoSpaceDE/>
              <w:autoSpaceDN/>
              <w:spacing w:line="276" w:lineRule="auto"/>
              <w:jc w:val="right"/>
              <w:rPr>
                <w:b/>
                <w:bCs/>
                <w:color w:val="000000" w:themeColor="text1"/>
                <w:sz w:val="22"/>
                <w:szCs w:val="22"/>
                <w:lang w:eastAsia="en-GB"/>
              </w:rPr>
            </w:pPr>
          </w:p>
        </w:tc>
        <w:tc>
          <w:tcPr>
            <w:tcW w:w="714" w:type="pct"/>
            <w:tcBorders>
              <w:top w:val="single" w:sz="4" w:space="0" w:color="auto"/>
              <w:left w:val="single" w:sz="4" w:space="0" w:color="auto"/>
              <w:bottom w:val="single" w:sz="4" w:space="0" w:color="auto"/>
              <w:right w:val="single" w:sz="4" w:space="0" w:color="auto"/>
            </w:tcBorders>
            <w:shd w:val="clear" w:color="auto" w:fill="0070C0"/>
            <w:vAlign w:val="bottom"/>
          </w:tcPr>
          <w:p w14:paraId="1ADED545" w14:textId="77777777" w:rsidR="007839CA" w:rsidRPr="0006680D" w:rsidRDefault="007839CA" w:rsidP="007A1E7D">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81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71A866BE" w14:textId="49DBB462" w:rsidR="007839CA" w:rsidRPr="0006680D" w:rsidRDefault="007839CA" w:rsidP="007A1E7D">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809" w:type="pct"/>
            <w:tcBorders>
              <w:top w:val="single" w:sz="4" w:space="0" w:color="auto"/>
              <w:left w:val="single" w:sz="4" w:space="0" w:color="auto"/>
              <w:bottom w:val="single" w:sz="4" w:space="0" w:color="auto"/>
              <w:right w:val="single" w:sz="4" w:space="0" w:color="auto"/>
            </w:tcBorders>
            <w:shd w:val="clear" w:color="auto" w:fill="0070C0"/>
            <w:vAlign w:val="bottom"/>
          </w:tcPr>
          <w:p w14:paraId="647A8D71" w14:textId="77777777" w:rsidR="007839CA" w:rsidRPr="0006680D" w:rsidRDefault="007839CA" w:rsidP="007A1E7D">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r>
      <w:tr w:rsidR="0006680D" w:rsidRPr="0006680D" w14:paraId="0D3B7257" w14:textId="77777777" w:rsidTr="00D02010">
        <w:trPr>
          <w:trHeight w:val="340"/>
        </w:trPr>
        <w:tc>
          <w:tcPr>
            <w:tcW w:w="1089" w:type="pct"/>
            <w:tcBorders>
              <w:top w:val="nil"/>
              <w:left w:val="single" w:sz="8" w:space="0" w:color="auto"/>
              <w:bottom w:val="single" w:sz="8" w:space="0" w:color="auto"/>
              <w:right w:val="single" w:sz="8" w:space="0" w:color="auto"/>
            </w:tcBorders>
            <w:vAlign w:val="bottom"/>
            <w:hideMark/>
          </w:tcPr>
          <w:p w14:paraId="76FEA014" w14:textId="7D2191AF" w:rsidR="00422284" w:rsidRPr="0006680D" w:rsidRDefault="006B67D1" w:rsidP="007A1E7D">
            <w:pPr>
              <w:autoSpaceDE/>
              <w:autoSpaceDN/>
              <w:spacing w:line="276" w:lineRule="auto"/>
              <w:rPr>
                <w:color w:val="000000" w:themeColor="text1"/>
                <w:sz w:val="22"/>
                <w:szCs w:val="22"/>
                <w:lang w:eastAsia="en-GB"/>
              </w:rPr>
            </w:pPr>
            <w:r w:rsidRPr="0006680D">
              <w:rPr>
                <w:color w:val="000000" w:themeColor="text1"/>
                <w:sz w:val="22"/>
                <w:szCs w:val="22"/>
                <w:lang w:eastAsia="en-GB"/>
              </w:rPr>
              <w:t xml:space="preserve">County </w:t>
            </w:r>
            <w:r w:rsidR="00422284" w:rsidRPr="0006680D">
              <w:rPr>
                <w:color w:val="000000" w:themeColor="text1"/>
                <w:sz w:val="22"/>
                <w:szCs w:val="22"/>
                <w:lang w:eastAsia="en-GB"/>
              </w:rPr>
              <w:t>Department</w:t>
            </w:r>
          </w:p>
        </w:tc>
        <w:tc>
          <w:tcPr>
            <w:tcW w:w="961" w:type="pct"/>
            <w:tcBorders>
              <w:top w:val="nil"/>
              <w:left w:val="nil"/>
              <w:bottom w:val="single" w:sz="8" w:space="0" w:color="auto"/>
              <w:right w:val="single" w:sz="8" w:space="0" w:color="auto"/>
            </w:tcBorders>
            <w:vAlign w:val="bottom"/>
            <w:hideMark/>
          </w:tcPr>
          <w:p w14:paraId="21500459" w14:textId="22052EEE"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617" w:type="pct"/>
            <w:tcBorders>
              <w:top w:val="single" w:sz="4" w:space="0" w:color="auto"/>
              <w:left w:val="nil"/>
              <w:bottom w:val="single" w:sz="8" w:space="0" w:color="auto"/>
              <w:right w:val="single" w:sz="4" w:space="0" w:color="auto"/>
            </w:tcBorders>
            <w:vAlign w:val="bottom"/>
            <w:hideMark/>
          </w:tcPr>
          <w:p w14:paraId="15C37F29" w14:textId="3BE612E3"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714" w:type="pct"/>
            <w:tcBorders>
              <w:top w:val="single" w:sz="4" w:space="0" w:color="auto"/>
              <w:left w:val="single" w:sz="4" w:space="0" w:color="auto"/>
              <w:bottom w:val="single" w:sz="4" w:space="0" w:color="auto"/>
              <w:right w:val="single" w:sz="4" w:space="0" w:color="auto"/>
            </w:tcBorders>
            <w:vAlign w:val="bottom"/>
          </w:tcPr>
          <w:p w14:paraId="07F1FD8C" w14:textId="046F71AD"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810" w:type="pct"/>
            <w:tcBorders>
              <w:top w:val="single" w:sz="4" w:space="0" w:color="auto"/>
              <w:left w:val="single" w:sz="4" w:space="0" w:color="auto"/>
              <w:bottom w:val="single" w:sz="8" w:space="0" w:color="auto"/>
              <w:right w:val="single" w:sz="8" w:space="0" w:color="auto"/>
            </w:tcBorders>
            <w:vAlign w:val="bottom"/>
            <w:hideMark/>
          </w:tcPr>
          <w:p w14:paraId="6998996E" w14:textId="426899D8"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809" w:type="pct"/>
            <w:tcBorders>
              <w:top w:val="single" w:sz="4" w:space="0" w:color="auto"/>
              <w:left w:val="single" w:sz="4" w:space="0" w:color="auto"/>
              <w:bottom w:val="single" w:sz="8" w:space="0" w:color="auto"/>
              <w:right w:val="single" w:sz="8" w:space="0" w:color="auto"/>
            </w:tcBorders>
            <w:vAlign w:val="bottom"/>
          </w:tcPr>
          <w:p w14:paraId="1E430C4C" w14:textId="41E2BC73"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6AB7A6FA" w14:textId="77777777" w:rsidTr="00D02010">
        <w:trPr>
          <w:trHeight w:val="340"/>
        </w:trPr>
        <w:tc>
          <w:tcPr>
            <w:tcW w:w="1089" w:type="pct"/>
            <w:tcBorders>
              <w:top w:val="nil"/>
              <w:left w:val="single" w:sz="8" w:space="0" w:color="auto"/>
              <w:bottom w:val="single" w:sz="8" w:space="0" w:color="auto"/>
              <w:right w:val="single" w:sz="8" w:space="0" w:color="auto"/>
            </w:tcBorders>
            <w:vAlign w:val="bottom"/>
            <w:hideMark/>
          </w:tcPr>
          <w:p w14:paraId="3C9E25F5" w14:textId="1138570E" w:rsidR="00422284" w:rsidRPr="0006680D" w:rsidRDefault="00F2101A" w:rsidP="007A1E7D">
            <w:pPr>
              <w:autoSpaceDE/>
              <w:autoSpaceDN/>
              <w:spacing w:line="276" w:lineRule="auto"/>
              <w:rPr>
                <w:color w:val="000000" w:themeColor="text1"/>
                <w:sz w:val="22"/>
                <w:szCs w:val="22"/>
                <w:lang w:eastAsia="en-GB"/>
              </w:rPr>
            </w:pPr>
            <w:r w:rsidRPr="0006680D">
              <w:rPr>
                <w:color w:val="000000" w:themeColor="text1"/>
                <w:sz w:val="22"/>
                <w:szCs w:val="22"/>
                <w:lang w:eastAsia="en-GB"/>
              </w:rPr>
              <w:t> </w:t>
            </w:r>
            <w:r w:rsidR="006B67D1" w:rsidRPr="0006680D">
              <w:rPr>
                <w:color w:val="000000" w:themeColor="text1"/>
                <w:sz w:val="22"/>
                <w:szCs w:val="22"/>
                <w:lang w:eastAsia="en-GB"/>
              </w:rPr>
              <w:t>x</w:t>
            </w:r>
            <w:r w:rsidRPr="0006680D">
              <w:rPr>
                <w:color w:val="000000" w:themeColor="text1"/>
                <w:sz w:val="22"/>
                <w:szCs w:val="22"/>
                <w:lang w:eastAsia="en-GB"/>
              </w:rPr>
              <w:t xml:space="preserve">xx </w:t>
            </w:r>
            <w:r w:rsidR="006B67D1" w:rsidRPr="0006680D">
              <w:rPr>
                <w:color w:val="000000" w:themeColor="text1"/>
                <w:sz w:val="22"/>
                <w:szCs w:val="22"/>
                <w:lang w:eastAsia="en-GB"/>
              </w:rPr>
              <w:t>Department</w:t>
            </w:r>
          </w:p>
        </w:tc>
        <w:tc>
          <w:tcPr>
            <w:tcW w:w="961" w:type="pct"/>
            <w:tcBorders>
              <w:top w:val="nil"/>
              <w:left w:val="nil"/>
              <w:bottom w:val="single" w:sz="8" w:space="0" w:color="auto"/>
              <w:right w:val="single" w:sz="8" w:space="0" w:color="auto"/>
            </w:tcBorders>
            <w:vAlign w:val="bottom"/>
            <w:hideMark/>
          </w:tcPr>
          <w:p w14:paraId="1A23043E" w14:textId="32645E78"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617" w:type="pct"/>
            <w:tcBorders>
              <w:top w:val="nil"/>
              <w:left w:val="nil"/>
              <w:bottom w:val="single" w:sz="8" w:space="0" w:color="auto"/>
              <w:right w:val="single" w:sz="4" w:space="0" w:color="auto"/>
            </w:tcBorders>
            <w:vAlign w:val="bottom"/>
            <w:hideMark/>
          </w:tcPr>
          <w:p w14:paraId="4C668900" w14:textId="4F890180"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714" w:type="pct"/>
            <w:tcBorders>
              <w:top w:val="single" w:sz="4" w:space="0" w:color="auto"/>
              <w:left w:val="single" w:sz="4" w:space="0" w:color="auto"/>
              <w:bottom w:val="single" w:sz="4" w:space="0" w:color="auto"/>
              <w:right w:val="single" w:sz="4" w:space="0" w:color="auto"/>
            </w:tcBorders>
            <w:vAlign w:val="bottom"/>
          </w:tcPr>
          <w:p w14:paraId="14A2B3F9" w14:textId="560B7885"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810" w:type="pct"/>
            <w:tcBorders>
              <w:top w:val="nil"/>
              <w:left w:val="single" w:sz="4" w:space="0" w:color="auto"/>
              <w:bottom w:val="single" w:sz="8" w:space="0" w:color="auto"/>
              <w:right w:val="single" w:sz="8" w:space="0" w:color="auto"/>
            </w:tcBorders>
            <w:vAlign w:val="bottom"/>
            <w:hideMark/>
          </w:tcPr>
          <w:p w14:paraId="40DF0B4F" w14:textId="111B6B2C"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809" w:type="pct"/>
            <w:tcBorders>
              <w:top w:val="nil"/>
              <w:left w:val="single" w:sz="4" w:space="0" w:color="auto"/>
              <w:bottom w:val="single" w:sz="8" w:space="0" w:color="auto"/>
              <w:right w:val="single" w:sz="8" w:space="0" w:color="auto"/>
            </w:tcBorders>
            <w:vAlign w:val="bottom"/>
          </w:tcPr>
          <w:p w14:paraId="47C1A3D9" w14:textId="63EB3D31" w:rsidR="00422284" w:rsidRPr="0006680D" w:rsidRDefault="00422284" w:rsidP="007A1E7D">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15095B" w:rsidRPr="0006680D" w14:paraId="51214E9A" w14:textId="77777777" w:rsidTr="00D02010">
        <w:trPr>
          <w:trHeight w:val="340"/>
        </w:trPr>
        <w:tc>
          <w:tcPr>
            <w:tcW w:w="1089" w:type="pct"/>
            <w:tcBorders>
              <w:top w:val="nil"/>
              <w:left w:val="single" w:sz="8" w:space="0" w:color="auto"/>
              <w:bottom w:val="single" w:sz="8" w:space="0" w:color="auto"/>
              <w:right w:val="single" w:sz="8" w:space="0" w:color="auto"/>
            </w:tcBorders>
            <w:vAlign w:val="bottom"/>
          </w:tcPr>
          <w:p w14:paraId="5532BBCB" w14:textId="335DE046" w:rsidR="0015095B" w:rsidRPr="0006680D" w:rsidRDefault="0015095B" w:rsidP="0015095B">
            <w:pPr>
              <w:autoSpaceDE/>
              <w:autoSpaceDN/>
              <w:spacing w:line="276" w:lineRule="auto"/>
              <w:rPr>
                <w:b/>
                <w:bCs/>
                <w:color w:val="000000" w:themeColor="text1"/>
                <w:sz w:val="22"/>
                <w:szCs w:val="22"/>
                <w:lang w:eastAsia="en-GB"/>
              </w:rPr>
            </w:pPr>
            <w:r>
              <w:rPr>
                <w:b/>
                <w:bCs/>
                <w:lang w:eastAsia="en-GB"/>
              </w:rPr>
              <w:t>Deferred Income</w:t>
            </w:r>
            <w:r w:rsidRPr="00406C0F">
              <w:rPr>
                <w:b/>
                <w:bCs/>
                <w:lang w:eastAsia="en-GB"/>
              </w:rPr>
              <w:t xml:space="preserve"> amortised</w:t>
            </w:r>
          </w:p>
        </w:tc>
        <w:tc>
          <w:tcPr>
            <w:tcW w:w="961" w:type="pct"/>
            <w:tcBorders>
              <w:top w:val="nil"/>
              <w:left w:val="nil"/>
              <w:bottom w:val="single" w:sz="8" w:space="0" w:color="auto"/>
              <w:right w:val="single" w:sz="8" w:space="0" w:color="auto"/>
            </w:tcBorders>
            <w:vAlign w:val="bottom"/>
          </w:tcPr>
          <w:p w14:paraId="165B399C" w14:textId="3371A849" w:rsidR="0015095B" w:rsidRPr="0006680D" w:rsidRDefault="0015095B" w:rsidP="0015095B">
            <w:pPr>
              <w:autoSpaceDE/>
              <w:autoSpaceDN/>
              <w:spacing w:line="276" w:lineRule="auto"/>
              <w:jc w:val="center"/>
              <w:rPr>
                <w:b/>
                <w:color w:val="000000" w:themeColor="text1"/>
                <w:sz w:val="22"/>
                <w:szCs w:val="22"/>
                <w:lang w:eastAsia="en-GB"/>
              </w:rPr>
            </w:pPr>
            <w:r>
              <w:rPr>
                <w:sz w:val="22"/>
                <w:szCs w:val="22"/>
                <w:lang w:eastAsia="en-GB"/>
              </w:rPr>
              <w:t>xxx</w:t>
            </w:r>
          </w:p>
        </w:tc>
        <w:tc>
          <w:tcPr>
            <w:tcW w:w="617" w:type="pct"/>
            <w:tcBorders>
              <w:top w:val="nil"/>
              <w:left w:val="nil"/>
              <w:bottom w:val="single" w:sz="8" w:space="0" w:color="auto"/>
              <w:right w:val="single" w:sz="4" w:space="0" w:color="auto"/>
            </w:tcBorders>
            <w:vAlign w:val="bottom"/>
          </w:tcPr>
          <w:p w14:paraId="44BDC780" w14:textId="62EEFC6C" w:rsidR="0015095B" w:rsidRPr="00F975FD" w:rsidRDefault="00F975FD" w:rsidP="0015095B">
            <w:pPr>
              <w:autoSpaceDE/>
              <w:autoSpaceDN/>
              <w:spacing w:line="276" w:lineRule="auto"/>
              <w:jc w:val="center"/>
              <w:rPr>
                <w:bCs/>
                <w:color w:val="000000" w:themeColor="text1"/>
                <w:sz w:val="22"/>
                <w:szCs w:val="22"/>
                <w:lang w:eastAsia="en-GB"/>
              </w:rPr>
            </w:pPr>
            <w:r w:rsidRPr="00F975FD">
              <w:rPr>
                <w:bCs/>
                <w:color w:val="000000" w:themeColor="text1"/>
                <w:sz w:val="22"/>
                <w:szCs w:val="22"/>
                <w:lang w:eastAsia="en-GB"/>
              </w:rPr>
              <w:t>xxx</w:t>
            </w:r>
          </w:p>
        </w:tc>
        <w:tc>
          <w:tcPr>
            <w:tcW w:w="714" w:type="pct"/>
            <w:tcBorders>
              <w:top w:val="single" w:sz="4" w:space="0" w:color="auto"/>
              <w:left w:val="single" w:sz="4" w:space="0" w:color="auto"/>
              <w:bottom w:val="single" w:sz="4" w:space="0" w:color="auto"/>
              <w:right w:val="single" w:sz="4" w:space="0" w:color="auto"/>
            </w:tcBorders>
            <w:vAlign w:val="bottom"/>
          </w:tcPr>
          <w:p w14:paraId="3F9B4B52" w14:textId="2A348F75" w:rsidR="0015095B" w:rsidRPr="00F975FD" w:rsidRDefault="00F975FD" w:rsidP="0015095B">
            <w:pPr>
              <w:autoSpaceDE/>
              <w:autoSpaceDN/>
              <w:spacing w:line="276" w:lineRule="auto"/>
              <w:jc w:val="center"/>
              <w:rPr>
                <w:bCs/>
                <w:color w:val="000000" w:themeColor="text1"/>
                <w:sz w:val="22"/>
                <w:szCs w:val="22"/>
                <w:lang w:eastAsia="en-GB"/>
              </w:rPr>
            </w:pPr>
            <w:r w:rsidRPr="00F975FD">
              <w:rPr>
                <w:bCs/>
                <w:color w:val="000000" w:themeColor="text1"/>
                <w:sz w:val="22"/>
                <w:szCs w:val="22"/>
                <w:lang w:eastAsia="en-GB"/>
              </w:rPr>
              <w:t>xxx</w:t>
            </w:r>
          </w:p>
        </w:tc>
        <w:tc>
          <w:tcPr>
            <w:tcW w:w="810" w:type="pct"/>
            <w:tcBorders>
              <w:top w:val="nil"/>
              <w:left w:val="single" w:sz="4" w:space="0" w:color="auto"/>
              <w:bottom w:val="single" w:sz="8" w:space="0" w:color="auto"/>
              <w:right w:val="single" w:sz="8" w:space="0" w:color="auto"/>
            </w:tcBorders>
            <w:vAlign w:val="bottom"/>
          </w:tcPr>
          <w:p w14:paraId="43A5701E" w14:textId="2A51BD9B" w:rsidR="0015095B" w:rsidRPr="0006680D" w:rsidRDefault="0015095B" w:rsidP="0015095B">
            <w:pPr>
              <w:autoSpaceDE/>
              <w:autoSpaceDN/>
              <w:spacing w:line="276" w:lineRule="auto"/>
              <w:jc w:val="center"/>
              <w:rPr>
                <w:b/>
                <w:color w:val="000000" w:themeColor="text1"/>
                <w:sz w:val="22"/>
                <w:szCs w:val="22"/>
                <w:lang w:eastAsia="en-GB"/>
              </w:rPr>
            </w:pPr>
            <w:r>
              <w:rPr>
                <w:sz w:val="22"/>
                <w:szCs w:val="22"/>
                <w:lang w:eastAsia="en-GB"/>
              </w:rPr>
              <w:t>xxx</w:t>
            </w:r>
          </w:p>
        </w:tc>
        <w:tc>
          <w:tcPr>
            <w:tcW w:w="809" w:type="pct"/>
            <w:tcBorders>
              <w:top w:val="nil"/>
              <w:left w:val="single" w:sz="4" w:space="0" w:color="auto"/>
              <w:bottom w:val="single" w:sz="8" w:space="0" w:color="auto"/>
              <w:right w:val="single" w:sz="8" w:space="0" w:color="auto"/>
            </w:tcBorders>
            <w:vAlign w:val="bottom"/>
          </w:tcPr>
          <w:p w14:paraId="3CCAF4E2" w14:textId="1CE3A8EB" w:rsidR="0015095B" w:rsidRPr="0006680D" w:rsidRDefault="0015095B" w:rsidP="0015095B">
            <w:pPr>
              <w:autoSpaceDE/>
              <w:autoSpaceDN/>
              <w:spacing w:line="276" w:lineRule="auto"/>
              <w:jc w:val="center"/>
              <w:rPr>
                <w:b/>
                <w:color w:val="000000" w:themeColor="text1"/>
                <w:sz w:val="22"/>
                <w:szCs w:val="22"/>
                <w:lang w:eastAsia="en-GB"/>
              </w:rPr>
            </w:pPr>
            <w:r>
              <w:rPr>
                <w:sz w:val="22"/>
                <w:szCs w:val="22"/>
                <w:lang w:eastAsia="en-GB"/>
              </w:rPr>
              <w:t>xxx</w:t>
            </w:r>
          </w:p>
        </w:tc>
      </w:tr>
      <w:tr w:rsidR="0015095B" w:rsidRPr="0006680D" w14:paraId="5F5491C0" w14:textId="77777777" w:rsidTr="00D02010">
        <w:trPr>
          <w:trHeight w:val="340"/>
        </w:trPr>
        <w:tc>
          <w:tcPr>
            <w:tcW w:w="1089" w:type="pct"/>
            <w:tcBorders>
              <w:top w:val="nil"/>
              <w:left w:val="single" w:sz="8" w:space="0" w:color="auto"/>
              <w:bottom w:val="single" w:sz="8" w:space="0" w:color="auto"/>
              <w:right w:val="single" w:sz="8" w:space="0" w:color="auto"/>
            </w:tcBorders>
            <w:vAlign w:val="bottom"/>
            <w:hideMark/>
          </w:tcPr>
          <w:p w14:paraId="228DBB49" w14:textId="77777777" w:rsidR="0015095B" w:rsidRPr="0006680D" w:rsidRDefault="0015095B" w:rsidP="0015095B">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w:t>
            </w:r>
          </w:p>
        </w:tc>
        <w:tc>
          <w:tcPr>
            <w:tcW w:w="961" w:type="pct"/>
            <w:tcBorders>
              <w:top w:val="nil"/>
              <w:left w:val="nil"/>
              <w:bottom w:val="single" w:sz="8" w:space="0" w:color="auto"/>
              <w:right w:val="single" w:sz="8" w:space="0" w:color="auto"/>
            </w:tcBorders>
            <w:vAlign w:val="bottom"/>
            <w:hideMark/>
          </w:tcPr>
          <w:p w14:paraId="325699AA" w14:textId="52976235" w:rsidR="0015095B" w:rsidRPr="0006680D" w:rsidRDefault="0015095B" w:rsidP="0015095B">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xxx</w:t>
            </w:r>
          </w:p>
        </w:tc>
        <w:tc>
          <w:tcPr>
            <w:tcW w:w="617" w:type="pct"/>
            <w:tcBorders>
              <w:top w:val="nil"/>
              <w:left w:val="nil"/>
              <w:bottom w:val="single" w:sz="8" w:space="0" w:color="auto"/>
              <w:right w:val="single" w:sz="4" w:space="0" w:color="auto"/>
            </w:tcBorders>
            <w:vAlign w:val="bottom"/>
            <w:hideMark/>
          </w:tcPr>
          <w:p w14:paraId="3F51E6CD" w14:textId="149F6A31" w:rsidR="0015095B" w:rsidRPr="0006680D" w:rsidRDefault="0015095B" w:rsidP="0015095B">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xxx</w:t>
            </w:r>
          </w:p>
        </w:tc>
        <w:tc>
          <w:tcPr>
            <w:tcW w:w="714" w:type="pct"/>
            <w:tcBorders>
              <w:top w:val="single" w:sz="4" w:space="0" w:color="auto"/>
              <w:left w:val="single" w:sz="4" w:space="0" w:color="auto"/>
              <w:bottom w:val="single" w:sz="4" w:space="0" w:color="auto"/>
              <w:right w:val="single" w:sz="4" w:space="0" w:color="auto"/>
            </w:tcBorders>
            <w:vAlign w:val="bottom"/>
          </w:tcPr>
          <w:p w14:paraId="44100A5C" w14:textId="42B99299" w:rsidR="0015095B" w:rsidRPr="0006680D" w:rsidRDefault="0015095B" w:rsidP="0015095B">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xxx</w:t>
            </w:r>
          </w:p>
        </w:tc>
        <w:tc>
          <w:tcPr>
            <w:tcW w:w="810" w:type="pct"/>
            <w:tcBorders>
              <w:top w:val="nil"/>
              <w:left w:val="single" w:sz="4" w:space="0" w:color="auto"/>
              <w:bottom w:val="single" w:sz="8" w:space="0" w:color="auto"/>
              <w:right w:val="single" w:sz="8" w:space="0" w:color="auto"/>
            </w:tcBorders>
            <w:vAlign w:val="bottom"/>
            <w:hideMark/>
          </w:tcPr>
          <w:p w14:paraId="366A34A1" w14:textId="6439C548" w:rsidR="0015095B" w:rsidRPr="0006680D" w:rsidRDefault="0015095B" w:rsidP="0015095B">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xxx</w:t>
            </w:r>
          </w:p>
        </w:tc>
        <w:tc>
          <w:tcPr>
            <w:tcW w:w="809" w:type="pct"/>
            <w:tcBorders>
              <w:top w:val="nil"/>
              <w:left w:val="single" w:sz="4" w:space="0" w:color="auto"/>
              <w:bottom w:val="single" w:sz="8" w:space="0" w:color="auto"/>
              <w:right w:val="single" w:sz="8" w:space="0" w:color="auto"/>
            </w:tcBorders>
            <w:vAlign w:val="bottom"/>
          </w:tcPr>
          <w:p w14:paraId="2371C9B9" w14:textId="175242DC" w:rsidR="0015095B" w:rsidRPr="0006680D" w:rsidRDefault="0015095B" w:rsidP="0015095B">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xxx</w:t>
            </w:r>
          </w:p>
        </w:tc>
      </w:tr>
    </w:tbl>
    <w:p w14:paraId="2C68CF92" w14:textId="28693882" w:rsidR="004D38DA" w:rsidRPr="0006680D" w:rsidRDefault="002A6CC5" w:rsidP="004D38DA">
      <w:pPr>
        <w:ind w:right="58"/>
        <w:jc w:val="both"/>
        <w:rPr>
          <w:i/>
          <w:color w:val="000000" w:themeColor="text1"/>
          <w:sz w:val="22"/>
          <w:szCs w:val="22"/>
        </w:rPr>
      </w:pPr>
      <w:r w:rsidRPr="0006680D">
        <w:rPr>
          <w:i/>
          <w:color w:val="000000" w:themeColor="text1"/>
          <w:sz w:val="22"/>
          <w:szCs w:val="22"/>
        </w:rPr>
        <w:t>(Ensure that the amount recorded above as having been received from th</w:t>
      </w:r>
      <w:r w:rsidR="006B67D1" w:rsidRPr="0006680D">
        <w:rPr>
          <w:i/>
          <w:color w:val="000000" w:themeColor="text1"/>
          <w:sz w:val="22"/>
          <w:szCs w:val="22"/>
        </w:rPr>
        <w:t>e Department</w:t>
      </w:r>
      <w:r w:rsidRPr="0006680D">
        <w:rPr>
          <w:i/>
          <w:color w:val="000000" w:themeColor="text1"/>
          <w:sz w:val="22"/>
          <w:szCs w:val="22"/>
        </w:rPr>
        <w:t xml:space="preserve"> fully reconciles to the amount recorded by the sending </w:t>
      </w:r>
      <w:r w:rsidR="00B1714B" w:rsidRPr="0006680D">
        <w:rPr>
          <w:i/>
          <w:color w:val="000000" w:themeColor="text1"/>
          <w:sz w:val="22"/>
          <w:szCs w:val="22"/>
        </w:rPr>
        <w:t>Department</w:t>
      </w:r>
      <w:r w:rsidRPr="0006680D">
        <w:rPr>
          <w:i/>
          <w:color w:val="000000" w:themeColor="text1"/>
          <w:sz w:val="22"/>
          <w:szCs w:val="22"/>
        </w:rPr>
        <w:t xml:space="preserve">. An acknowledgement note/receipt should be raised in favour of the sending </w:t>
      </w:r>
      <w:r w:rsidR="00B1714B" w:rsidRPr="0006680D">
        <w:rPr>
          <w:i/>
          <w:color w:val="000000" w:themeColor="text1"/>
          <w:sz w:val="22"/>
          <w:szCs w:val="22"/>
        </w:rPr>
        <w:t>Department</w:t>
      </w:r>
      <w:r w:rsidRPr="0006680D">
        <w:rPr>
          <w:i/>
          <w:color w:val="000000" w:themeColor="text1"/>
          <w:sz w:val="22"/>
          <w:szCs w:val="22"/>
        </w:rPr>
        <w:t>. The details of the reconciliation have been included under appendix xxx)</w:t>
      </w:r>
    </w:p>
    <w:p w14:paraId="59EFFCCB" w14:textId="17F919BB" w:rsidR="003A2965" w:rsidRPr="0006680D" w:rsidRDefault="004D38DA" w:rsidP="004D38DA">
      <w:pPr>
        <w:ind w:right="58"/>
        <w:jc w:val="both"/>
        <w:rPr>
          <w:i/>
          <w:color w:val="000000" w:themeColor="text1"/>
          <w:sz w:val="22"/>
          <w:szCs w:val="22"/>
        </w:rPr>
      </w:pPr>
      <w:r w:rsidRPr="0006680D">
        <w:rPr>
          <w:i/>
          <w:color w:val="000000" w:themeColor="text1"/>
          <w:sz w:val="22"/>
          <w:szCs w:val="22"/>
        </w:rPr>
        <w:t>*Amount recognised in the statement of financial performance should be the recurrent grant and the development grant to the extent that there are no conditions attached.</w:t>
      </w:r>
      <w:r w:rsidR="3BA35E53" w:rsidRPr="0006680D">
        <w:rPr>
          <w:i/>
          <w:iCs/>
          <w:color w:val="000000" w:themeColor="text1"/>
          <w:sz w:val="22"/>
          <w:szCs w:val="22"/>
        </w:rPr>
        <w:t xml:space="preserve"> Total of column 1 should tie to note 6(the part on unconditional grants).</w:t>
      </w:r>
    </w:p>
    <w:p w14:paraId="48A787C2" w14:textId="641665F4" w:rsidR="0048701B" w:rsidRPr="0006680D" w:rsidRDefault="001D7EB9" w:rsidP="0048701B">
      <w:pPr>
        <w:autoSpaceDE/>
        <w:autoSpaceDN/>
        <w:rPr>
          <w:i/>
          <w:iCs/>
          <w:color w:val="000000" w:themeColor="text1"/>
          <w:sz w:val="22"/>
          <w:szCs w:val="22"/>
        </w:rPr>
      </w:pPr>
      <w:r w:rsidRPr="0006680D">
        <w:rPr>
          <w:i/>
          <w:iCs/>
          <w:color w:val="000000" w:themeColor="text1"/>
          <w:sz w:val="22"/>
          <w:szCs w:val="22"/>
        </w:rPr>
        <w:br w:type="page"/>
      </w:r>
    </w:p>
    <w:p w14:paraId="563A2DD2" w14:textId="40C46019" w:rsidR="0048701B" w:rsidRPr="0006680D" w:rsidRDefault="0048701B" w:rsidP="00FF1B9B">
      <w:pPr>
        <w:pStyle w:val="ListParagraph"/>
        <w:numPr>
          <w:ilvl w:val="0"/>
          <w:numId w:val="24"/>
        </w:numPr>
        <w:spacing w:line="360" w:lineRule="auto"/>
        <w:ind w:right="-20" w:hanging="1080"/>
        <w:jc w:val="both"/>
        <w:rPr>
          <w:rFonts w:eastAsia="Arial"/>
          <w:b/>
          <w:bCs/>
          <w:color w:val="000000" w:themeColor="text1"/>
        </w:rPr>
      </w:pPr>
      <w:r w:rsidRPr="0006680D">
        <w:rPr>
          <w:b/>
          <w:bCs/>
          <w:color w:val="000000" w:themeColor="text1"/>
          <w:sz w:val="22"/>
          <w:szCs w:val="22"/>
          <w:lang w:val="en-US"/>
        </w:rPr>
        <w:lastRenderedPageBreak/>
        <w:t>Transfers in Kind</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394"/>
        <w:gridCol w:w="1817"/>
        <w:gridCol w:w="1819"/>
      </w:tblGrid>
      <w:tr w:rsidR="0006680D" w:rsidRPr="0006680D" w14:paraId="1C99AEE9" w14:textId="77777777" w:rsidTr="00576EFA">
        <w:trPr>
          <w:trHeight w:val="340"/>
        </w:trPr>
        <w:tc>
          <w:tcPr>
            <w:tcW w:w="2987" w:type="pct"/>
            <w:vMerge w:val="restart"/>
            <w:tcBorders>
              <w:top w:val="single" w:sz="4" w:space="0" w:color="auto"/>
              <w:left w:val="single" w:sz="4" w:space="0" w:color="auto"/>
              <w:right w:val="single" w:sz="4" w:space="0" w:color="auto"/>
            </w:tcBorders>
            <w:shd w:val="clear" w:color="auto" w:fill="0070C0"/>
            <w:noWrap/>
            <w:vAlign w:val="center"/>
            <w:hideMark/>
          </w:tcPr>
          <w:p w14:paraId="5188BC55" w14:textId="77777777" w:rsidR="0048701B" w:rsidRPr="0006680D" w:rsidRDefault="0048701B" w:rsidP="00194847">
            <w:pPr>
              <w:autoSpaceDE/>
              <w:autoSpaceDN/>
              <w:spacing w:line="276" w:lineRule="auto"/>
              <w:rPr>
                <w:b/>
                <w:bCs/>
                <w:color w:val="000000" w:themeColor="text1"/>
                <w:lang w:eastAsia="en-GB"/>
              </w:rPr>
            </w:pPr>
            <w:r w:rsidRPr="0006680D">
              <w:rPr>
                <w:b/>
                <w:color w:val="000000" w:themeColor="text1"/>
                <w:lang w:eastAsia="en-GB"/>
              </w:rPr>
              <w:t>Description</w:t>
            </w:r>
          </w:p>
        </w:tc>
        <w:tc>
          <w:tcPr>
            <w:tcW w:w="1006"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05ADD8FB" w14:textId="77777777" w:rsidR="0048701B" w:rsidRPr="0006680D" w:rsidRDefault="0048701B"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0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7969CF53" w14:textId="0A255EF3" w:rsidR="0048701B" w:rsidRPr="0006680D" w:rsidRDefault="0048701B"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B43A18E" w14:textId="77777777" w:rsidR="0048701B" w:rsidRPr="0006680D" w:rsidRDefault="0048701B"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3A21E612" w14:textId="77777777" w:rsidTr="00576EFA">
        <w:trPr>
          <w:trHeight w:val="340"/>
        </w:trPr>
        <w:tc>
          <w:tcPr>
            <w:tcW w:w="2987" w:type="pct"/>
            <w:vMerge/>
            <w:tcBorders>
              <w:left w:val="single" w:sz="4" w:space="0" w:color="auto"/>
              <w:bottom w:val="single" w:sz="4" w:space="0" w:color="auto"/>
              <w:right w:val="single" w:sz="4" w:space="0" w:color="auto"/>
            </w:tcBorders>
            <w:shd w:val="clear" w:color="auto" w:fill="0070C0"/>
            <w:noWrap/>
            <w:vAlign w:val="center"/>
            <w:hideMark/>
          </w:tcPr>
          <w:p w14:paraId="4ED7F0E4" w14:textId="77777777" w:rsidR="0048701B" w:rsidRPr="0006680D" w:rsidRDefault="0048701B" w:rsidP="00194847">
            <w:pPr>
              <w:autoSpaceDE/>
              <w:autoSpaceDN/>
              <w:spacing w:line="276" w:lineRule="auto"/>
              <w:rPr>
                <w:b/>
                <w:bCs/>
                <w:color w:val="000000" w:themeColor="text1"/>
                <w:lang w:eastAsia="en-GB"/>
              </w:rPr>
            </w:pPr>
          </w:p>
        </w:tc>
        <w:tc>
          <w:tcPr>
            <w:tcW w:w="1006"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4D414946" w14:textId="77777777" w:rsidR="0048701B" w:rsidRPr="0006680D" w:rsidRDefault="0048701B"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100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CA4D23A" w14:textId="77777777" w:rsidR="0048701B" w:rsidRPr="0006680D" w:rsidRDefault="0048701B"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0A1D876D" w14:textId="77777777" w:rsidTr="00576EFA">
        <w:trPr>
          <w:trHeight w:val="340"/>
        </w:trPr>
        <w:tc>
          <w:tcPr>
            <w:tcW w:w="2987" w:type="pct"/>
            <w:noWrap/>
            <w:vAlign w:val="center"/>
            <w:hideMark/>
          </w:tcPr>
          <w:p w14:paraId="418402B3" w14:textId="68EEC180" w:rsidR="0048701B" w:rsidRPr="0006680D" w:rsidRDefault="00B1714B" w:rsidP="00194847">
            <w:pPr>
              <w:autoSpaceDE/>
              <w:autoSpaceDN/>
              <w:spacing w:line="276" w:lineRule="auto"/>
              <w:rPr>
                <w:color w:val="000000" w:themeColor="text1"/>
                <w:lang w:val="en-US"/>
              </w:rPr>
            </w:pPr>
            <w:r w:rsidRPr="0006680D">
              <w:rPr>
                <w:color w:val="000000" w:themeColor="text1"/>
                <w:lang w:val="en-US"/>
              </w:rPr>
              <w:t>Electricity</w:t>
            </w:r>
          </w:p>
        </w:tc>
        <w:tc>
          <w:tcPr>
            <w:tcW w:w="1006" w:type="pct"/>
            <w:noWrap/>
            <w:vAlign w:val="center"/>
            <w:hideMark/>
          </w:tcPr>
          <w:p w14:paraId="006875C8"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c>
          <w:tcPr>
            <w:tcW w:w="1007" w:type="pct"/>
            <w:noWrap/>
            <w:vAlign w:val="center"/>
            <w:hideMark/>
          </w:tcPr>
          <w:p w14:paraId="427B2A96"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94CF999" w14:textId="77777777" w:rsidTr="00576EFA">
        <w:trPr>
          <w:trHeight w:val="340"/>
        </w:trPr>
        <w:tc>
          <w:tcPr>
            <w:tcW w:w="2987" w:type="pct"/>
            <w:noWrap/>
            <w:vAlign w:val="center"/>
          </w:tcPr>
          <w:p w14:paraId="29E114AD" w14:textId="1E9A25A4" w:rsidR="0048701B" w:rsidRPr="0006680D" w:rsidRDefault="00B1714B" w:rsidP="00194847">
            <w:pPr>
              <w:autoSpaceDE/>
              <w:autoSpaceDN/>
              <w:spacing w:line="276" w:lineRule="auto"/>
              <w:rPr>
                <w:color w:val="000000" w:themeColor="text1"/>
                <w:lang w:eastAsia="en-GB"/>
              </w:rPr>
            </w:pPr>
            <w:r w:rsidRPr="0006680D">
              <w:rPr>
                <w:color w:val="000000" w:themeColor="text1"/>
                <w:lang w:eastAsia="en-GB"/>
              </w:rPr>
              <w:t>Rent</w:t>
            </w:r>
          </w:p>
        </w:tc>
        <w:tc>
          <w:tcPr>
            <w:tcW w:w="1006" w:type="pct"/>
            <w:noWrap/>
            <w:vAlign w:val="center"/>
          </w:tcPr>
          <w:p w14:paraId="3AE2ED8A"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c>
          <w:tcPr>
            <w:tcW w:w="1007" w:type="pct"/>
            <w:noWrap/>
            <w:vAlign w:val="center"/>
          </w:tcPr>
          <w:p w14:paraId="2EBFA5EB"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B96175A" w14:textId="77777777" w:rsidTr="00576EFA">
        <w:trPr>
          <w:trHeight w:val="340"/>
        </w:trPr>
        <w:tc>
          <w:tcPr>
            <w:tcW w:w="2987" w:type="pct"/>
            <w:noWrap/>
            <w:vAlign w:val="center"/>
            <w:hideMark/>
          </w:tcPr>
          <w:p w14:paraId="69101229" w14:textId="047BEEC2" w:rsidR="0048701B" w:rsidRPr="0006680D" w:rsidRDefault="00B1714B" w:rsidP="00194847">
            <w:pPr>
              <w:autoSpaceDE/>
              <w:autoSpaceDN/>
              <w:spacing w:line="276" w:lineRule="auto"/>
              <w:rPr>
                <w:color w:val="000000" w:themeColor="text1"/>
                <w:lang w:val="en-US"/>
              </w:rPr>
            </w:pPr>
            <w:r w:rsidRPr="0006680D">
              <w:rPr>
                <w:color w:val="000000" w:themeColor="text1"/>
                <w:lang w:val="en-US"/>
              </w:rPr>
              <w:t>Furniture</w:t>
            </w:r>
          </w:p>
        </w:tc>
        <w:tc>
          <w:tcPr>
            <w:tcW w:w="1006" w:type="pct"/>
            <w:noWrap/>
            <w:vAlign w:val="center"/>
            <w:hideMark/>
          </w:tcPr>
          <w:p w14:paraId="289595D9"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c>
          <w:tcPr>
            <w:tcW w:w="1007" w:type="pct"/>
            <w:noWrap/>
            <w:vAlign w:val="center"/>
            <w:hideMark/>
          </w:tcPr>
          <w:p w14:paraId="0DA26F57"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E617DA3" w14:textId="77777777" w:rsidTr="00576EFA">
        <w:trPr>
          <w:trHeight w:val="340"/>
        </w:trPr>
        <w:tc>
          <w:tcPr>
            <w:tcW w:w="2987" w:type="pct"/>
            <w:noWrap/>
            <w:vAlign w:val="center"/>
          </w:tcPr>
          <w:p w14:paraId="380A9AC2" w14:textId="68FEA143" w:rsidR="0048701B" w:rsidRPr="0006680D" w:rsidRDefault="00B1714B" w:rsidP="00194847">
            <w:pPr>
              <w:autoSpaceDE/>
              <w:autoSpaceDN/>
              <w:spacing w:line="276" w:lineRule="auto"/>
              <w:rPr>
                <w:color w:val="000000" w:themeColor="text1"/>
                <w:lang w:eastAsia="en-GB"/>
              </w:rPr>
            </w:pPr>
            <w:r w:rsidRPr="0006680D">
              <w:rPr>
                <w:color w:val="000000" w:themeColor="text1"/>
                <w:lang w:eastAsia="en-GB"/>
              </w:rPr>
              <w:t>Other (</w:t>
            </w:r>
            <w:r w:rsidRPr="0006680D">
              <w:rPr>
                <w:i/>
                <w:iCs/>
                <w:color w:val="000000" w:themeColor="text1"/>
                <w:lang w:eastAsia="en-GB"/>
              </w:rPr>
              <w:t>Specify)</w:t>
            </w:r>
          </w:p>
        </w:tc>
        <w:tc>
          <w:tcPr>
            <w:tcW w:w="1006" w:type="pct"/>
            <w:noWrap/>
            <w:vAlign w:val="center"/>
          </w:tcPr>
          <w:p w14:paraId="09DFCDC3"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c>
          <w:tcPr>
            <w:tcW w:w="1007" w:type="pct"/>
            <w:noWrap/>
            <w:vAlign w:val="center"/>
          </w:tcPr>
          <w:p w14:paraId="69E557AD" w14:textId="77777777" w:rsidR="0048701B" w:rsidRPr="0006680D" w:rsidRDefault="0048701B" w:rsidP="00576EFA">
            <w:pPr>
              <w:autoSpaceDE/>
              <w:autoSpaceDN/>
              <w:spacing w:line="276" w:lineRule="auto"/>
              <w:jc w:val="center"/>
              <w:rPr>
                <w:color w:val="000000" w:themeColor="text1"/>
                <w:lang w:val="en-US"/>
              </w:rPr>
            </w:pPr>
            <w:r w:rsidRPr="0006680D">
              <w:rPr>
                <w:color w:val="000000" w:themeColor="text1"/>
                <w:lang w:val="en-US"/>
              </w:rPr>
              <w:t>xxx</w:t>
            </w:r>
          </w:p>
        </w:tc>
      </w:tr>
      <w:tr w:rsidR="0048701B" w:rsidRPr="0006680D" w14:paraId="527CAC05" w14:textId="77777777" w:rsidTr="00576EFA">
        <w:trPr>
          <w:trHeight w:val="340"/>
        </w:trPr>
        <w:tc>
          <w:tcPr>
            <w:tcW w:w="2987" w:type="pct"/>
            <w:noWrap/>
            <w:vAlign w:val="center"/>
            <w:hideMark/>
          </w:tcPr>
          <w:p w14:paraId="1D1D9E60" w14:textId="77777777" w:rsidR="0048701B" w:rsidRPr="0006680D" w:rsidRDefault="0048701B" w:rsidP="00194847">
            <w:pPr>
              <w:autoSpaceDE/>
              <w:autoSpaceDN/>
              <w:spacing w:line="276" w:lineRule="auto"/>
              <w:rPr>
                <w:b/>
                <w:bCs/>
                <w:color w:val="000000" w:themeColor="text1"/>
                <w:lang w:val="en-US"/>
              </w:rPr>
            </w:pPr>
            <w:r w:rsidRPr="0006680D">
              <w:rPr>
                <w:b/>
                <w:bCs/>
                <w:color w:val="000000" w:themeColor="text1"/>
                <w:lang w:eastAsia="en-GB"/>
              </w:rPr>
              <w:t>Total</w:t>
            </w:r>
          </w:p>
        </w:tc>
        <w:tc>
          <w:tcPr>
            <w:tcW w:w="1006" w:type="pct"/>
            <w:noWrap/>
            <w:vAlign w:val="center"/>
            <w:hideMark/>
          </w:tcPr>
          <w:p w14:paraId="14517948" w14:textId="77777777" w:rsidR="0048701B" w:rsidRPr="0006680D" w:rsidRDefault="0048701B"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1007" w:type="pct"/>
            <w:noWrap/>
            <w:vAlign w:val="center"/>
            <w:hideMark/>
          </w:tcPr>
          <w:p w14:paraId="14A67FAC" w14:textId="77777777" w:rsidR="0048701B" w:rsidRPr="0006680D" w:rsidRDefault="0048701B"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49911366" w14:textId="77777777" w:rsidR="0048701B" w:rsidRPr="0006680D" w:rsidRDefault="0048701B" w:rsidP="0048701B">
      <w:pPr>
        <w:pStyle w:val="ListParagraph"/>
        <w:spacing w:line="360" w:lineRule="auto"/>
        <w:ind w:left="1080" w:right="-20"/>
        <w:jc w:val="both"/>
        <w:rPr>
          <w:rFonts w:eastAsia="Arial"/>
          <w:b/>
          <w:color w:val="000000" w:themeColor="text1"/>
        </w:rPr>
      </w:pPr>
    </w:p>
    <w:p w14:paraId="19CC7040" w14:textId="10FCB3F9" w:rsidR="00902B31" w:rsidRPr="0006680D" w:rsidRDefault="007C2F32"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 xml:space="preserve">Levies, Fines and Penalties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52"/>
        <w:gridCol w:w="1839"/>
        <w:gridCol w:w="1839"/>
      </w:tblGrid>
      <w:tr w:rsidR="0006680D" w:rsidRPr="0006680D" w14:paraId="393DC48B" w14:textId="77777777" w:rsidTr="00576EFA">
        <w:trPr>
          <w:trHeight w:val="340"/>
        </w:trPr>
        <w:tc>
          <w:tcPr>
            <w:tcW w:w="2964" w:type="pct"/>
            <w:vMerge w:val="restart"/>
            <w:tcBorders>
              <w:top w:val="single" w:sz="4" w:space="0" w:color="auto"/>
              <w:left w:val="single" w:sz="4" w:space="0" w:color="auto"/>
              <w:right w:val="single" w:sz="4" w:space="0" w:color="auto"/>
            </w:tcBorders>
            <w:shd w:val="clear" w:color="auto" w:fill="0070C0"/>
            <w:noWrap/>
            <w:vAlign w:val="center"/>
            <w:hideMark/>
          </w:tcPr>
          <w:p w14:paraId="1FDAFE5A" w14:textId="77777777" w:rsidR="005C26EC" w:rsidRPr="0006680D" w:rsidRDefault="005C26EC" w:rsidP="005C26EC">
            <w:pPr>
              <w:autoSpaceDE/>
              <w:autoSpaceDN/>
              <w:spacing w:line="276" w:lineRule="auto"/>
              <w:rPr>
                <w:b/>
                <w:bCs/>
                <w:color w:val="000000" w:themeColor="text1"/>
                <w:lang w:eastAsia="en-GB"/>
              </w:rPr>
            </w:pPr>
            <w:r w:rsidRPr="0006680D">
              <w:rPr>
                <w:b/>
                <w:color w:val="000000" w:themeColor="text1"/>
                <w:lang w:eastAsia="en-GB"/>
              </w:rPr>
              <w:t>Description</w:t>
            </w:r>
          </w:p>
        </w:tc>
        <w:tc>
          <w:tcPr>
            <w:tcW w:w="101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774EA4BF" w14:textId="1F2FF116" w:rsidR="00B1714B"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F5C8E13" w14:textId="7CFC54D0"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Current FY</w:t>
            </w:r>
          </w:p>
        </w:tc>
        <w:tc>
          <w:tcPr>
            <w:tcW w:w="101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1A01FA4" w14:textId="02A6EEC2"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0CC33E68" w14:textId="06EAB045"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3F95C3D1" w14:textId="77777777" w:rsidTr="00576EFA">
        <w:trPr>
          <w:trHeight w:val="340"/>
        </w:trPr>
        <w:tc>
          <w:tcPr>
            <w:tcW w:w="2964" w:type="pct"/>
            <w:vMerge/>
            <w:tcBorders>
              <w:left w:val="single" w:sz="4" w:space="0" w:color="auto"/>
              <w:bottom w:val="single" w:sz="4" w:space="0" w:color="auto"/>
              <w:right w:val="single" w:sz="4" w:space="0" w:color="auto"/>
            </w:tcBorders>
            <w:shd w:val="clear" w:color="auto" w:fill="0070C0"/>
            <w:noWrap/>
            <w:vAlign w:val="center"/>
            <w:hideMark/>
          </w:tcPr>
          <w:p w14:paraId="11A9DB25" w14:textId="77777777" w:rsidR="005C26EC" w:rsidRPr="0006680D" w:rsidRDefault="005C26EC" w:rsidP="005C26EC">
            <w:pPr>
              <w:autoSpaceDE/>
              <w:autoSpaceDN/>
              <w:spacing w:line="276" w:lineRule="auto"/>
              <w:rPr>
                <w:b/>
                <w:bCs/>
                <w:color w:val="000000" w:themeColor="text1"/>
                <w:lang w:eastAsia="en-GB"/>
              </w:rPr>
            </w:pPr>
          </w:p>
        </w:tc>
        <w:tc>
          <w:tcPr>
            <w:tcW w:w="101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3C48DB54" w14:textId="0A02845C"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101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2130AE5" w14:textId="37D4D928"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400C2DD5" w14:textId="77777777" w:rsidTr="00576EFA">
        <w:trPr>
          <w:trHeight w:val="340"/>
        </w:trPr>
        <w:tc>
          <w:tcPr>
            <w:tcW w:w="2964" w:type="pct"/>
            <w:noWrap/>
            <w:vAlign w:val="center"/>
          </w:tcPr>
          <w:p w14:paraId="42FEE592" w14:textId="0B013820" w:rsidR="00B1714B" w:rsidRPr="0006680D" w:rsidRDefault="00B1714B" w:rsidP="005C26EC">
            <w:pPr>
              <w:autoSpaceDE/>
              <w:autoSpaceDN/>
              <w:spacing w:line="276" w:lineRule="auto"/>
              <w:rPr>
                <w:color w:val="000000" w:themeColor="text1"/>
                <w:lang w:eastAsia="en-GB"/>
              </w:rPr>
            </w:pPr>
            <w:r w:rsidRPr="0006680D">
              <w:rPr>
                <w:color w:val="000000" w:themeColor="text1"/>
                <w:lang w:eastAsia="en-GB"/>
              </w:rPr>
              <w:t>Levies (</w:t>
            </w:r>
            <w:r w:rsidRPr="0006680D">
              <w:rPr>
                <w:i/>
                <w:iCs/>
                <w:color w:val="000000" w:themeColor="text1"/>
                <w:lang w:eastAsia="en-GB"/>
              </w:rPr>
              <w:t>Specify</w:t>
            </w:r>
            <w:r w:rsidRPr="0006680D">
              <w:rPr>
                <w:color w:val="000000" w:themeColor="text1"/>
                <w:lang w:eastAsia="en-GB"/>
              </w:rPr>
              <w:t>)</w:t>
            </w:r>
          </w:p>
        </w:tc>
        <w:tc>
          <w:tcPr>
            <w:tcW w:w="1018" w:type="pct"/>
            <w:noWrap/>
            <w:vAlign w:val="center"/>
          </w:tcPr>
          <w:p w14:paraId="47B9EA4E" w14:textId="1223674E" w:rsidR="00B1714B" w:rsidRPr="0006680D" w:rsidRDefault="00B1714B" w:rsidP="00576EFA">
            <w:pPr>
              <w:autoSpaceDE/>
              <w:autoSpaceDN/>
              <w:spacing w:line="276" w:lineRule="auto"/>
              <w:jc w:val="center"/>
              <w:rPr>
                <w:color w:val="000000" w:themeColor="text1"/>
                <w:lang w:val="en-US"/>
              </w:rPr>
            </w:pPr>
            <w:r w:rsidRPr="0006680D">
              <w:rPr>
                <w:color w:val="000000" w:themeColor="text1"/>
                <w:lang w:val="en-US"/>
              </w:rPr>
              <w:t>xxx</w:t>
            </w:r>
          </w:p>
        </w:tc>
        <w:tc>
          <w:tcPr>
            <w:tcW w:w="1018" w:type="pct"/>
            <w:noWrap/>
            <w:vAlign w:val="center"/>
          </w:tcPr>
          <w:p w14:paraId="425E8B20" w14:textId="60B18667" w:rsidR="00B1714B" w:rsidRPr="0006680D" w:rsidRDefault="00B1714B"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2D26A80" w14:textId="77777777" w:rsidTr="00576EFA">
        <w:trPr>
          <w:trHeight w:val="340"/>
        </w:trPr>
        <w:tc>
          <w:tcPr>
            <w:tcW w:w="2964" w:type="pct"/>
            <w:noWrap/>
            <w:vAlign w:val="center"/>
            <w:hideMark/>
          </w:tcPr>
          <w:p w14:paraId="347A3392" w14:textId="40BED274"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Fines</w:t>
            </w:r>
            <w:r w:rsidR="00B1714B" w:rsidRPr="0006680D">
              <w:rPr>
                <w:color w:val="000000" w:themeColor="text1"/>
                <w:lang w:eastAsia="en-GB"/>
              </w:rPr>
              <w:t xml:space="preserve"> (</w:t>
            </w:r>
            <w:r w:rsidR="00B1714B" w:rsidRPr="0006680D">
              <w:rPr>
                <w:i/>
                <w:iCs/>
                <w:color w:val="000000" w:themeColor="text1"/>
                <w:lang w:eastAsia="en-GB"/>
              </w:rPr>
              <w:t>Specify</w:t>
            </w:r>
            <w:r w:rsidR="00B1714B" w:rsidRPr="0006680D">
              <w:rPr>
                <w:color w:val="000000" w:themeColor="text1"/>
                <w:lang w:eastAsia="en-GB"/>
              </w:rPr>
              <w:t>)</w:t>
            </w:r>
          </w:p>
        </w:tc>
        <w:tc>
          <w:tcPr>
            <w:tcW w:w="1018" w:type="pct"/>
            <w:noWrap/>
            <w:vAlign w:val="center"/>
            <w:hideMark/>
          </w:tcPr>
          <w:p w14:paraId="4F194553" w14:textId="4E55C55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18" w:type="pct"/>
            <w:noWrap/>
            <w:vAlign w:val="center"/>
            <w:hideMark/>
          </w:tcPr>
          <w:p w14:paraId="17856077" w14:textId="0CDFC24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8E6DA96" w14:textId="77777777" w:rsidTr="00576EFA">
        <w:trPr>
          <w:trHeight w:val="340"/>
        </w:trPr>
        <w:tc>
          <w:tcPr>
            <w:tcW w:w="2964" w:type="pct"/>
            <w:noWrap/>
            <w:vAlign w:val="center"/>
          </w:tcPr>
          <w:p w14:paraId="5D02D4C4" w14:textId="307C7389"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Penalties</w:t>
            </w:r>
            <w:r w:rsidR="00B1714B" w:rsidRPr="0006680D">
              <w:rPr>
                <w:color w:val="000000" w:themeColor="text1"/>
                <w:lang w:eastAsia="en-GB"/>
              </w:rPr>
              <w:t xml:space="preserve"> (</w:t>
            </w:r>
            <w:r w:rsidR="00B1714B" w:rsidRPr="0006680D">
              <w:rPr>
                <w:i/>
                <w:iCs/>
                <w:color w:val="000000" w:themeColor="text1"/>
                <w:lang w:eastAsia="en-GB"/>
              </w:rPr>
              <w:t>Specify</w:t>
            </w:r>
            <w:r w:rsidR="00B1714B" w:rsidRPr="0006680D">
              <w:rPr>
                <w:color w:val="000000" w:themeColor="text1"/>
                <w:lang w:eastAsia="en-GB"/>
              </w:rPr>
              <w:t>)</w:t>
            </w:r>
          </w:p>
        </w:tc>
        <w:tc>
          <w:tcPr>
            <w:tcW w:w="1018" w:type="pct"/>
            <w:noWrap/>
            <w:vAlign w:val="center"/>
          </w:tcPr>
          <w:p w14:paraId="50A957B7" w14:textId="7F2C9A31"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18" w:type="pct"/>
            <w:noWrap/>
            <w:vAlign w:val="center"/>
          </w:tcPr>
          <w:p w14:paraId="0B96F2A2" w14:textId="6D2454C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AFDA21A" w14:textId="77777777" w:rsidTr="00576EFA">
        <w:trPr>
          <w:trHeight w:val="340"/>
        </w:trPr>
        <w:tc>
          <w:tcPr>
            <w:tcW w:w="2964" w:type="pct"/>
            <w:noWrap/>
            <w:vAlign w:val="center"/>
            <w:hideMark/>
          </w:tcPr>
          <w:p w14:paraId="0D4CB653" w14:textId="77777777"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p>
        </w:tc>
        <w:tc>
          <w:tcPr>
            <w:tcW w:w="1018" w:type="pct"/>
            <w:noWrap/>
            <w:vAlign w:val="center"/>
            <w:hideMark/>
          </w:tcPr>
          <w:p w14:paraId="52FB5183" w14:textId="77777777"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1018" w:type="pct"/>
            <w:noWrap/>
            <w:vAlign w:val="center"/>
            <w:hideMark/>
          </w:tcPr>
          <w:p w14:paraId="0E72F3BF" w14:textId="77777777"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42C3CB5D" w14:textId="27175D34" w:rsidR="007C2F32" w:rsidRPr="0006680D" w:rsidRDefault="00FD4181" w:rsidP="0011366A">
      <w:pPr>
        <w:pStyle w:val="Header"/>
        <w:tabs>
          <w:tab w:val="clear" w:pos="4320"/>
          <w:tab w:val="clear" w:pos="8640"/>
          <w:tab w:val="decimal" w:pos="5760"/>
          <w:tab w:val="decimal" w:pos="7920"/>
        </w:tabs>
        <w:spacing w:line="360" w:lineRule="auto"/>
        <w:jc w:val="both"/>
        <w:rPr>
          <w:color w:val="000000" w:themeColor="text1"/>
        </w:rPr>
      </w:pPr>
      <w:r w:rsidRPr="0006680D">
        <w:rPr>
          <w:color w:val="000000" w:themeColor="text1"/>
        </w:rPr>
        <w:t>(</w:t>
      </w:r>
      <w:r w:rsidRPr="0006680D">
        <w:rPr>
          <w:i/>
          <w:iCs/>
          <w:color w:val="000000" w:themeColor="text1"/>
        </w:rPr>
        <w:t>Provide brief explanation for t</w:t>
      </w:r>
      <w:r w:rsidR="00B1714B" w:rsidRPr="0006680D">
        <w:rPr>
          <w:i/>
          <w:iCs/>
          <w:color w:val="000000" w:themeColor="text1"/>
        </w:rPr>
        <w:t>his</w:t>
      </w:r>
      <w:r w:rsidRPr="0006680D">
        <w:rPr>
          <w:i/>
          <w:iCs/>
          <w:color w:val="000000" w:themeColor="text1"/>
        </w:rPr>
        <w:t xml:space="preserve"> revenue</w:t>
      </w:r>
      <w:r w:rsidRPr="0006680D">
        <w:rPr>
          <w:color w:val="000000" w:themeColor="text1"/>
        </w:rPr>
        <w:t>)</w:t>
      </w:r>
    </w:p>
    <w:p w14:paraId="272FE480" w14:textId="7903C830" w:rsidR="00AD6996" w:rsidRPr="0006680D" w:rsidRDefault="007C2F32"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Public Contributions and Donations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480"/>
        <w:gridCol w:w="1775"/>
        <w:gridCol w:w="1775"/>
      </w:tblGrid>
      <w:tr w:rsidR="0006680D" w:rsidRPr="0006680D" w14:paraId="1E8122C7" w14:textId="77777777" w:rsidTr="00576EFA">
        <w:trPr>
          <w:trHeight w:val="746"/>
          <w:tblHeader/>
        </w:trPr>
        <w:tc>
          <w:tcPr>
            <w:tcW w:w="3034" w:type="pct"/>
            <w:vMerge w:val="restart"/>
            <w:shd w:val="clear" w:color="auto" w:fill="0070C0"/>
            <w:vAlign w:val="center"/>
            <w:hideMark/>
          </w:tcPr>
          <w:p w14:paraId="735DBF57" w14:textId="77777777" w:rsidR="005C26EC" w:rsidRPr="0006680D" w:rsidRDefault="005C26EC" w:rsidP="005C26EC">
            <w:pPr>
              <w:autoSpaceDE/>
              <w:autoSpaceDN/>
              <w:spacing w:line="276" w:lineRule="auto"/>
              <w:rPr>
                <w:b/>
                <w:bCs/>
                <w:color w:val="000000" w:themeColor="text1"/>
                <w:lang w:val="en-US"/>
              </w:rPr>
            </w:pPr>
            <w:r w:rsidRPr="0006680D">
              <w:rPr>
                <w:b/>
                <w:color w:val="000000" w:themeColor="text1"/>
                <w:lang w:eastAsia="en-GB"/>
              </w:rPr>
              <w:t>Description</w:t>
            </w:r>
          </w:p>
        </w:tc>
        <w:tc>
          <w:tcPr>
            <w:tcW w:w="983" w:type="pct"/>
            <w:shd w:val="clear" w:color="auto" w:fill="0070C0"/>
            <w:noWrap/>
            <w:vAlign w:val="center"/>
            <w:hideMark/>
          </w:tcPr>
          <w:p w14:paraId="6E825953" w14:textId="7F97F1F2"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983" w:type="pct"/>
            <w:shd w:val="clear" w:color="auto" w:fill="0070C0"/>
            <w:noWrap/>
            <w:vAlign w:val="center"/>
            <w:hideMark/>
          </w:tcPr>
          <w:p w14:paraId="2D3D6ABC" w14:textId="59223AAD"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9A9B493" w14:textId="2834770E"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3876CA94" w14:textId="77777777" w:rsidTr="00576EFA">
        <w:trPr>
          <w:trHeight w:val="340"/>
          <w:tblHeader/>
        </w:trPr>
        <w:tc>
          <w:tcPr>
            <w:tcW w:w="3034" w:type="pct"/>
            <w:vMerge/>
            <w:shd w:val="clear" w:color="auto" w:fill="0070C0"/>
            <w:vAlign w:val="center"/>
            <w:hideMark/>
          </w:tcPr>
          <w:p w14:paraId="5B1FE8AF" w14:textId="77777777" w:rsidR="005C26EC" w:rsidRPr="0006680D" w:rsidRDefault="005C26EC" w:rsidP="005C26EC">
            <w:pPr>
              <w:pStyle w:val="ListParagraph"/>
              <w:autoSpaceDE/>
              <w:autoSpaceDN/>
              <w:spacing w:line="276" w:lineRule="auto"/>
              <w:ind w:left="342"/>
              <w:rPr>
                <w:b/>
                <w:bCs/>
                <w:color w:val="000000" w:themeColor="text1"/>
                <w:lang w:val="en-US"/>
              </w:rPr>
            </w:pPr>
          </w:p>
        </w:tc>
        <w:tc>
          <w:tcPr>
            <w:tcW w:w="983" w:type="pct"/>
            <w:shd w:val="clear" w:color="auto" w:fill="0070C0"/>
            <w:noWrap/>
            <w:vAlign w:val="center"/>
            <w:hideMark/>
          </w:tcPr>
          <w:p w14:paraId="722E6AD9" w14:textId="78666950"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983" w:type="pct"/>
            <w:shd w:val="clear" w:color="auto" w:fill="0070C0"/>
            <w:noWrap/>
            <w:vAlign w:val="center"/>
            <w:hideMark/>
          </w:tcPr>
          <w:p w14:paraId="79C5E889" w14:textId="2F495555"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5998A9F8" w14:textId="77777777" w:rsidTr="00576EFA">
        <w:trPr>
          <w:trHeight w:val="340"/>
        </w:trPr>
        <w:tc>
          <w:tcPr>
            <w:tcW w:w="3034" w:type="pct"/>
            <w:noWrap/>
            <w:vAlign w:val="center"/>
          </w:tcPr>
          <w:p w14:paraId="51B49EB9" w14:textId="46B07066"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Health Donations</w:t>
            </w:r>
          </w:p>
        </w:tc>
        <w:tc>
          <w:tcPr>
            <w:tcW w:w="983" w:type="pct"/>
            <w:noWrap/>
            <w:vAlign w:val="center"/>
          </w:tcPr>
          <w:p w14:paraId="1939FE12" w14:textId="4649A05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3" w:type="pct"/>
            <w:noWrap/>
            <w:vAlign w:val="center"/>
          </w:tcPr>
          <w:p w14:paraId="60D4AA5D" w14:textId="3781CE70"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A30AB63" w14:textId="77777777" w:rsidTr="00576EFA">
        <w:trPr>
          <w:trHeight w:val="340"/>
        </w:trPr>
        <w:tc>
          <w:tcPr>
            <w:tcW w:w="3034" w:type="pct"/>
            <w:noWrap/>
            <w:vAlign w:val="center"/>
          </w:tcPr>
          <w:p w14:paraId="6A697E15" w14:textId="114A69A2"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Research Donations</w:t>
            </w:r>
          </w:p>
        </w:tc>
        <w:tc>
          <w:tcPr>
            <w:tcW w:w="983" w:type="pct"/>
            <w:noWrap/>
            <w:vAlign w:val="center"/>
          </w:tcPr>
          <w:p w14:paraId="6C16D666" w14:textId="76E3455C"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3" w:type="pct"/>
            <w:noWrap/>
            <w:vAlign w:val="center"/>
          </w:tcPr>
          <w:p w14:paraId="432C010A" w14:textId="085D7D3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F88F632" w14:textId="77777777" w:rsidTr="00576EFA">
        <w:trPr>
          <w:trHeight w:val="340"/>
        </w:trPr>
        <w:tc>
          <w:tcPr>
            <w:tcW w:w="3034" w:type="pct"/>
            <w:noWrap/>
            <w:vAlign w:val="center"/>
          </w:tcPr>
          <w:p w14:paraId="6C02D912" w14:textId="33348249"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Donations transferred to revenue on conditions being met.</w:t>
            </w:r>
          </w:p>
        </w:tc>
        <w:tc>
          <w:tcPr>
            <w:tcW w:w="983" w:type="pct"/>
            <w:noWrap/>
            <w:vAlign w:val="center"/>
          </w:tcPr>
          <w:p w14:paraId="444E8438" w14:textId="05575E40"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3" w:type="pct"/>
            <w:noWrap/>
            <w:vAlign w:val="center"/>
          </w:tcPr>
          <w:p w14:paraId="13333BC7" w14:textId="03C78230"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776EFB1" w14:textId="77777777" w:rsidTr="00576EFA">
        <w:trPr>
          <w:trHeight w:val="340"/>
        </w:trPr>
        <w:tc>
          <w:tcPr>
            <w:tcW w:w="3034" w:type="pct"/>
            <w:noWrap/>
            <w:vAlign w:val="center"/>
            <w:hideMark/>
          </w:tcPr>
          <w:p w14:paraId="223160A2" w14:textId="49A13DE0" w:rsidR="005C26EC" w:rsidRPr="0006680D" w:rsidRDefault="005C26EC" w:rsidP="005C26EC">
            <w:pPr>
              <w:autoSpaceDE/>
              <w:autoSpaceDN/>
              <w:spacing w:line="276" w:lineRule="auto"/>
              <w:ind w:left="34"/>
              <w:rPr>
                <w:color w:val="000000" w:themeColor="text1"/>
                <w:lang w:eastAsia="en-GB"/>
              </w:rPr>
            </w:pPr>
            <w:r w:rsidRPr="0006680D">
              <w:rPr>
                <w:color w:val="000000" w:themeColor="text1"/>
                <w:lang w:eastAsia="en-GB"/>
              </w:rPr>
              <w:t>Other Public Donations (</w:t>
            </w:r>
            <w:r w:rsidRPr="0006680D">
              <w:rPr>
                <w:i/>
                <w:iCs/>
                <w:color w:val="000000" w:themeColor="text1"/>
                <w:lang w:eastAsia="en-GB"/>
              </w:rPr>
              <w:t>Specify</w:t>
            </w:r>
            <w:r w:rsidRPr="0006680D">
              <w:rPr>
                <w:color w:val="000000" w:themeColor="text1"/>
                <w:lang w:eastAsia="en-GB"/>
              </w:rPr>
              <w:t>)</w:t>
            </w:r>
          </w:p>
        </w:tc>
        <w:tc>
          <w:tcPr>
            <w:tcW w:w="983" w:type="pct"/>
            <w:noWrap/>
            <w:vAlign w:val="center"/>
            <w:hideMark/>
          </w:tcPr>
          <w:p w14:paraId="5B54DF59" w14:textId="78F65F73"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3" w:type="pct"/>
            <w:noWrap/>
            <w:vAlign w:val="center"/>
            <w:hideMark/>
          </w:tcPr>
          <w:p w14:paraId="62093D06" w14:textId="302A58DE"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9346EA0" w14:textId="77777777" w:rsidTr="00576EFA">
        <w:trPr>
          <w:trHeight w:val="340"/>
        </w:trPr>
        <w:tc>
          <w:tcPr>
            <w:tcW w:w="3034" w:type="pct"/>
            <w:vAlign w:val="center"/>
            <w:hideMark/>
          </w:tcPr>
          <w:p w14:paraId="48D60AFA" w14:textId="58B102DB" w:rsidR="005C26EC" w:rsidRPr="0006680D" w:rsidRDefault="005C26EC" w:rsidP="005C26EC">
            <w:pPr>
              <w:autoSpaceDE/>
              <w:autoSpaceDN/>
              <w:spacing w:line="276" w:lineRule="auto"/>
              <w:rPr>
                <w:b/>
                <w:color w:val="000000" w:themeColor="text1"/>
                <w:lang w:eastAsia="en-GB"/>
              </w:rPr>
            </w:pPr>
            <w:r w:rsidRPr="0006680D">
              <w:rPr>
                <w:b/>
                <w:color w:val="000000" w:themeColor="text1"/>
                <w:lang w:eastAsia="en-GB"/>
              </w:rPr>
              <w:t>Total Transfers and Sponsorships</w:t>
            </w:r>
          </w:p>
        </w:tc>
        <w:tc>
          <w:tcPr>
            <w:tcW w:w="983" w:type="pct"/>
            <w:noWrap/>
            <w:vAlign w:val="center"/>
            <w:hideMark/>
          </w:tcPr>
          <w:p w14:paraId="56700311" w14:textId="0BA05838"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983" w:type="pct"/>
            <w:noWrap/>
            <w:vAlign w:val="center"/>
            <w:hideMark/>
          </w:tcPr>
          <w:p w14:paraId="223292BF" w14:textId="3FDCFD47"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r>
      <w:tr w:rsidR="0006680D" w:rsidRPr="0006680D" w14:paraId="0E25DB0D" w14:textId="77777777" w:rsidTr="00576EFA">
        <w:trPr>
          <w:trHeight w:val="340"/>
        </w:trPr>
        <w:tc>
          <w:tcPr>
            <w:tcW w:w="3034" w:type="pct"/>
            <w:vAlign w:val="center"/>
          </w:tcPr>
          <w:p w14:paraId="1F74E3F4" w14:textId="30A023EA" w:rsidR="005C26EC" w:rsidRPr="0006680D" w:rsidRDefault="005C26EC" w:rsidP="005C26EC">
            <w:pPr>
              <w:autoSpaceDE/>
              <w:autoSpaceDN/>
              <w:spacing w:line="276" w:lineRule="auto"/>
              <w:rPr>
                <w:color w:val="000000" w:themeColor="text1"/>
                <w:lang w:eastAsia="en-GB"/>
              </w:rPr>
            </w:pPr>
            <w:r w:rsidRPr="0006680D">
              <w:rPr>
                <w:b/>
                <w:color w:val="000000" w:themeColor="text1"/>
                <w:lang w:eastAsia="en-GB"/>
              </w:rPr>
              <w:t xml:space="preserve">Reconciliation </w:t>
            </w:r>
            <w:r w:rsidR="002414E3" w:rsidRPr="0006680D">
              <w:rPr>
                <w:b/>
                <w:color w:val="000000" w:themeColor="text1"/>
                <w:lang w:eastAsia="en-GB"/>
              </w:rPr>
              <w:t>o</w:t>
            </w:r>
            <w:r w:rsidRPr="0006680D">
              <w:rPr>
                <w:b/>
                <w:color w:val="000000" w:themeColor="text1"/>
                <w:lang w:eastAsia="en-GB"/>
              </w:rPr>
              <w:t>f Public Contributions and Donations</w:t>
            </w:r>
          </w:p>
        </w:tc>
        <w:tc>
          <w:tcPr>
            <w:tcW w:w="983" w:type="pct"/>
            <w:noWrap/>
            <w:vAlign w:val="center"/>
          </w:tcPr>
          <w:p w14:paraId="6259CBD3" w14:textId="77777777" w:rsidR="005C26EC" w:rsidRPr="0006680D" w:rsidRDefault="005C26EC" w:rsidP="00576EFA">
            <w:pPr>
              <w:autoSpaceDE/>
              <w:autoSpaceDN/>
              <w:spacing w:line="276" w:lineRule="auto"/>
              <w:jc w:val="center"/>
              <w:rPr>
                <w:color w:val="000000" w:themeColor="text1"/>
                <w:lang w:val="en-US"/>
              </w:rPr>
            </w:pPr>
          </w:p>
        </w:tc>
        <w:tc>
          <w:tcPr>
            <w:tcW w:w="983" w:type="pct"/>
            <w:noWrap/>
            <w:vAlign w:val="center"/>
          </w:tcPr>
          <w:p w14:paraId="29ED42BB" w14:textId="77777777" w:rsidR="005C26EC" w:rsidRPr="0006680D" w:rsidRDefault="005C26EC" w:rsidP="00576EFA">
            <w:pPr>
              <w:autoSpaceDE/>
              <w:autoSpaceDN/>
              <w:spacing w:line="276" w:lineRule="auto"/>
              <w:jc w:val="center"/>
              <w:rPr>
                <w:color w:val="000000" w:themeColor="text1"/>
                <w:lang w:val="en-US"/>
              </w:rPr>
            </w:pPr>
          </w:p>
        </w:tc>
      </w:tr>
      <w:tr w:rsidR="0006680D" w:rsidRPr="0006680D" w14:paraId="6A6A8E6F" w14:textId="77777777" w:rsidTr="00576EFA">
        <w:trPr>
          <w:trHeight w:val="340"/>
        </w:trPr>
        <w:tc>
          <w:tcPr>
            <w:tcW w:w="3034" w:type="pct"/>
            <w:vAlign w:val="center"/>
            <w:hideMark/>
          </w:tcPr>
          <w:p w14:paraId="608CF3F8" w14:textId="49926DAA"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Balance </w:t>
            </w:r>
            <w:r w:rsidR="002414E3" w:rsidRPr="0006680D">
              <w:rPr>
                <w:color w:val="000000" w:themeColor="text1"/>
                <w:lang w:eastAsia="en-GB"/>
              </w:rPr>
              <w:t>u</w:t>
            </w:r>
            <w:r w:rsidRPr="0006680D">
              <w:rPr>
                <w:color w:val="000000" w:themeColor="text1"/>
                <w:lang w:eastAsia="en-GB"/>
              </w:rPr>
              <w:t xml:space="preserve">nspent at </w:t>
            </w:r>
            <w:r w:rsidR="002414E3" w:rsidRPr="0006680D">
              <w:rPr>
                <w:color w:val="000000" w:themeColor="text1"/>
                <w:lang w:eastAsia="en-GB"/>
              </w:rPr>
              <w:t>b</w:t>
            </w:r>
            <w:r w:rsidRPr="0006680D">
              <w:rPr>
                <w:color w:val="000000" w:themeColor="text1"/>
                <w:lang w:eastAsia="en-GB"/>
              </w:rPr>
              <w:t xml:space="preserve">eginning of </w:t>
            </w:r>
            <w:r w:rsidR="002414E3" w:rsidRPr="0006680D">
              <w:rPr>
                <w:color w:val="000000" w:themeColor="text1"/>
                <w:lang w:eastAsia="en-GB"/>
              </w:rPr>
              <w:t>t</w:t>
            </w:r>
            <w:r w:rsidRPr="0006680D">
              <w:rPr>
                <w:color w:val="000000" w:themeColor="text1"/>
                <w:lang w:eastAsia="en-GB"/>
              </w:rPr>
              <w:t xml:space="preserve">he </w:t>
            </w:r>
            <w:r w:rsidR="002414E3" w:rsidRPr="0006680D">
              <w:rPr>
                <w:color w:val="000000" w:themeColor="text1"/>
                <w:lang w:eastAsia="en-GB"/>
              </w:rPr>
              <w:t>y</w:t>
            </w:r>
            <w:r w:rsidRPr="0006680D">
              <w:rPr>
                <w:color w:val="000000" w:themeColor="text1"/>
                <w:lang w:eastAsia="en-GB"/>
              </w:rPr>
              <w:t>ear</w:t>
            </w:r>
          </w:p>
        </w:tc>
        <w:tc>
          <w:tcPr>
            <w:tcW w:w="983" w:type="pct"/>
            <w:noWrap/>
            <w:vAlign w:val="center"/>
            <w:hideMark/>
          </w:tcPr>
          <w:p w14:paraId="1A786C94" w14:textId="7BA15C60"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3" w:type="pct"/>
            <w:noWrap/>
            <w:vAlign w:val="center"/>
            <w:hideMark/>
          </w:tcPr>
          <w:p w14:paraId="18EA2A6E" w14:textId="5C23DA7F"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0048EF0" w14:textId="77777777" w:rsidTr="00576EFA">
        <w:trPr>
          <w:trHeight w:val="340"/>
        </w:trPr>
        <w:tc>
          <w:tcPr>
            <w:tcW w:w="3034" w:type="pct"/>
            <w:noWrap/>
            <w:vAlign w:val="center"/>
            <w:hideMark/>
          </w:tcPr>
          <w:p w14:paraId="14E71550" w14:textId="4AC02081"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Current </w:t>
            </w:r>
            <w:r w:rsidR="002414E3" w:rsidRPr="0006680D">
              <w:rPr>
                <w:color w:val="000000" w:themeColor="text1"/>
                <w:lang w:eastAsia="en-GB"/>
              </w:rPr>
              <w:t>y</w:t>
            </w:r>
            <w:r w:rsidRPr="0006680D">
              <w:rPr>
                <w:color w:val="000000" w:themeColor="text1"/>
                <w:lang w:eastAsia="en-GB"/>
              </w:rPr>
              <w:t xml:space="preserve">ear </w:t>
            </w:r>
            <w:r w:rsidR="002414E3" w:rsidRPr="0006680D">
              <w:rPr>
                <w:color w:val="000000" w:themeColor="text1"/>
                <w:lang w:eastAsia="en-GB"/>
              </w:rPr>
              <w:t>r</w:t>
            </w:r>
            <w:r w:rsidRPr="0006680D">
              <w:rPr>
                <w:color w:val="000000" w:themeColor="text1"/>
                <w:lang w:eastAsia="en-GB"/>
              </w:rPr>
              <w:t>eceipts</w:t>
            </w:r>
          </w:p>
        </w:tc>
        <w:tc>
          <w:tcPr>
            <w:tcW w:w="983" w:type="pct"/>
            <w:noWrap/>
            <w:vAlign w:val="center"/>
            <w:hideMark/>
          </w:tcPr>
          <w:p w14:paraId="00296181" w14:textId="281FA5A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3" w:type="pct"/>
            <w:noWrap/>
            <w:vAlign w:val="center"/>
            <w:hideMark/>
          </w:tcPr>
          <w:p w14:paraId="4E8E3142" w14:textId="2008BEE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84E268D" w14:textId="77777777" w:rsidTr="00576EFA">
        <w:trPr>
          <w:trHeight w:val="340"/>
        </w:trPr>
        <w:tc>
          <w:tcPr>
            <w:tcW w:w="3034" w:type="pct"/>
            <w:vAlign w:val="center"/>
            <w:hideMark/>
          </w:tcPr>
          <w:p w14:paraId="09EC6CE0" w14:textId="177A6715" w:rsidR="005C26EC" w:rsidRPr="0006680D" w:rsidRDefault="005C26EC" w:rsidP="005C26EC">
            <w:pPr>
              <w:autoSpaceDE/>
              <w:autoSpaceDN/>
              <w:spacing w:line="276" w:lineRule="auto"/>
              <w:ind w:left="34"/>
              <w:rPr>
                <w:color w:val="000000" w:themeColor="text1"/>
                <w:lang w:eastAsia="en-GB"/>
              </w:rPr>
            </w:pPr>
            <w:r w:rsidRPr="0006680D">
              <w:rPr>
                <w:color w:val="000000" w:themeColor="text1"/>
                <w:lang w:eastAsia="en-GB"/>
              </w:rPr>
              <w:t xml:space="preserve">Conditions </w:t>
            </w:r>
            <w:r w:rsidR="002414E3" w:rsidRPr="0006680D">
              <w:rPr>
                <w:color w:val="000000" w:themeColor="text1"/>
                <w:lang w:eastAsia="en-GB"/>
              </w:rPr>
              <w:t>m</w:t>
            </w:r>
            <w:r w:rsidRPr="0006680D">
              <w:rPr>
                <w:color w:val="000000" w:themeColor="text1"/>
                <w:lang w:eastAsia="en-GB"/>
              </w:rPr>
              <w:t xml:space="preserve">et - </w:t>
            </w:r>
            <w:r w:rsidR="002414E3" w:rsidRPr="0006680D">
              <w:rPr>
                <w:color w:val="000000" w:themeColor="text1"/>
                <w:lang w:eastAsia="en-GB"/>
              </w:rPr>
              <w:t>t</w:t>
            </w:r>
            <w:r w:rsidRPr="0006680D">
              <w:rPr>
                <w:color w:val="000000" w:themeColor="text1"/>
                <w:lang w:eastAsia="en-GB"/>
              </w:rPr>
              <w:t xml:space="preserve">ransferred to </w:t>
            </w:r>
            <w:r w:rsidR="002414E3" w:rsidRPr="0006680D">
              <w:rPr>
                <w:color w:val="000000" w:themeColor="text1"/>
                <w:lang w:eastAsia="en-GB"/>
              </w:rPr>
              <w:t>r</w:t>
            </w:r>
            <w:r w:rsidRPr="0006680D">
              <w:rPr>
                <w:color w:val="000000" w:themeColor="text1"/>
                <w:lang w:eastAsia="en-GB"/>
              </w:rPr>
              <w:t>evenue</w:t>
            </w:r>
          </w:p>
        </w:tc>
        <w:tc>
          <w:tcPr>
            <w:tcW w:w="983" w:type="pct"/>
            <w:noWrap/>
            <w:vAlign w:val="center"/>
            <w:hideMark/>
          </w:tcPr>
          <w:p w14:paraId="4E197F20" w14:textId="56BBE85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3" w:type="pct"/>
            <w:noWrap/>
            <w:vAlign w:val="center"/>
            <w:hideMark/>
          </w:tcPr>
          <w:p w14:paraId="432EDFD7" w14:textId="366D4D12"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DACE3E0" w14:textId="77777777" w:rsidTr="00576EFA">
        <w:trPr>
          <w:trHeight w:val="340"/>
        </w:trPr>
        <w:tc>
          <w:tcPr>
            <w:tcW w:w="3034" w:type="pct"/>
            <w:vAlign w:val="center"/>
            <w:hideMark/>
          </w:tcPr>
          <w:p w14:paraId="6929DB31" w14:textId="6965FE50" w:rsidR="005C26EC" w:rsidRPr="0006680D" w:rsidRDefault="002414E3" w:rsidP="005C26EC">
            <w:pPr>
              <w:autoSpaceDE/>
              <w:autoSpaceDN/>
              <w:spacing w:line="276" w:lineRule="auto"/>
              <w:ind w:left="34"/>
              <w:rPr>
                <w:color w:val="000000" w:themeColor="text1"/>
                <w:lang w:eastAsia="en-GB"/>
              </w:rPr>
            </w:pPr>
            <w:r w:rsidRPr="0006680D">
              <w:rPr>
                <w:color w:val="000000" w:themeColor="text1"/>
                <w:lang w:eastAsia="en-GB"/>
              </w:rPr>
              <w:t xml:space="preserve">Conditions to be met - remain liabilities </w:t>
            </w:r>
          </w:p>
        </w:tc>
        <w:tc>
          <w:tcPr>
            <w:tcW w:w="983" w:type="pct"/>
            <w:noWrap/>
            <w:vAlign w:val="center"/>
            <w:hideMark/>
          </w:tcPr>
          <w:p w14:paraId="05CADD44" w14:textId="1DFD50E2"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983" w:type="pct"/>
            <w:noWrap/>
            <w:vAlign w:val="center"/>
            <w:hideMark/>
          </w:tcPr>
          <w:p w14:paraId="529733D9" w14:textId="268FC508"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674FD343" w14:textId="5F088A9B" w:rsidR="000C6F21" w:rsidRPr="0006680D" w:rsidRDefault="00FD4181" w:rsidP="000C6F21">
      <w:pPr>
        <w:pStyle w:val="Header"/>
        <w:tabs>
          <w:tab w:val="clear" w:pos="4320"/>
          <w:tab w:val="clear" w:pos="8640"/>
          <w:tab w:val="decimal" w:pos="5760"/>
          <w:tab w:val="decimal" w:pos="7920"/>
        </w:tabs>
        <w:spacing w:line="360" w:lineRule="auto"/>
        <w:jc w:val="both"/>
        <w:rPr>
          <w:i/>
          <w:iCs/>
          <w:color w:val="000000" w:themeColor="text1"/>
        </w:rPr>
      </w:pPr>
      <w:r w:rsidRPr="0006680D">
        <w:rPr>
          <w:i/>
          <w:iCs/>
          <w:color w:val="000000" w:themeColor="text1"/>
        </w:rPr>
        <w:t>(Provide brief explanation for this revenue)</w:t>
      </w:r>
    </w:p>
    <w:p w14:paraId="2075B75F" w14:textId="0D00095D" w:rsidR="00F225B6" w:rsidRPr="0006680D" w:rsidRDefault="000C6F21" w:rsidP="005C6CD0">
      <w:pPr>
        <w:autoSpaceDE/>
        <w:autoSpaceDN/>
        <w:rPr>
          <w:color w:val="000000" w:themeColor="text1"/>
        </w:rPr>
      </w:pPr>
      <w:r w:rsidRPr="0006680D">
        <w:rPr>
          <w:color w:val="000000" w:themeColor="text1"/>
        </w:rPr>
        <w:br w:type="page"/>
      </w:r>
    </w:p>
    <w:p w14:paraId="1D7F0EF6" w14:textId="77777777" w:rsidR="00646C5F" w:rsidRPr="0006680D" w:rsidRDefault="00646C5F" w:rsidP="003A2965">
      <w:pPr>
        <w:pStyle w:val="Header"/>
        <w:tabs>
          <w:tab w:val="clear" w:pos="4320"/>
          <w:tab w:val="clear" w:pos="8640"/>
          <w:tab w:val="decimal" w:pos="5760"/>
          <w:tab w:val="decimal" w:pos="7920"/>
        </w:tabs>
        <w:spacing w:line="360" w:lineRule="auto"/>
        <w:jc w:val="both"/>
        <w:rPr>
          <w:color w:val="000000" w:themeColor="text1"/>
          <w:sz w:val="12"/>
          <w:szCs w:val="12"/>
        </w:rPr>
      </w:pPr>
    </w:p>
    <w:p w14:paraId="52C1FB63" w14:textId="34A65F9E" w:rsidR="00902B31" w:rsidRPr="0006680D" w:rsidRDefault="00CA4F38"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Licenses, Fees and Permits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81"/>
        <w:gridCol w:w="1952"/>
        <w:gridCol w:w="1897"/>
      </w:tblGrid>
      <w:tr w:rsidR="0006680D" w:rsidRPr="0006680D" w14:paraId="64E4A8D1" w14:textId="77777777">
        <w:trPr>
          <w:trHeight w:val="340"/>
        </w:trPr>
        <w:tc>
          <w:tcPr>
            <w:tcW w:w="2885" w:type="pct"/>
            <w:vMerge w:val="restart"/>
            <w:tcBorders>
              <w:top w:val="single" w:sz="4" w:space="0" w:color="auto"/>
              <w:left w:val="single" w:sz="4" w:space="0" w:color="auto"/>
              <w:right w:val="single" w:sz="4" w:space="0" w:color="auto"/>
            </w:tcBorders>
            <w:shd w:val="clear" w:color="auto" w:fill="0070C0"/>
            <w:noWrap/>
            <w:vAlign w:val="center"/>
            <w:hideMark/>
          </w:tcPr>
          <w:p w14:paraId="373D2FFA" w14:textId="77777777" w:rsidR="005C26EC" w:rsidRPr="0006680D" w:rsidRDefault="005C26EC" w:rsidP="005C26EC">
            <w:pPr>
              <w:autoSpaceDE/>
              <w:autoSpaceDN/>
              <w:spacing w:line="276" w:lineRule="auto"/>
              <w:rPr>
                <w:b/>
                <w:bCs/>
                <w:color w:val="000000" w:themeColor="text1"/>
                <w:lang w:eastAsia="en-GB"/>
              </w:rPr>
            </w:pPr>
            <w:r w:rsidRPr="0006680D">
              <w:rPr>
                <w:b/>
                <w:color w:val="000000" w:themeColor="text1"/>
                <w:lang w:eastAsia="en-GB"/>
              </w:rPr>
              <w:t>Description</w:t>
            </w:r>
          </w:p>
        </w:tc>
        <w:tc>
          <w:tcPr>
            <w:tcW w:w="1047"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16669A7" w14:textId="69036717"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67" w:type="pct"/>
            <w:tcBorders>
              <w:top w:val="single" w:sz="4" w:space="0" w:color="auto"/>
              <w:left w:val="single" w:sz="4" w:space="0" w:color="auto"/>
              <w:bottom w:val="single" w:sz="4" w:space="0" w:color="auto"/>
              <w:right w:val="single" w:sz="4" w:space="0" w:color="auto"/>
            </w:tcBorders>
            <w:shd w:val="clear" w:color="auto" w:fill="0070C0"/>
            <w:noWrap/>
            <w:hideMark/>
          </w:tcPr>
          <w:p w14:paraId="48677864" w14:textId="320412D9" w:rsidR="005C26EC" w:rsidRPr="0006680D" w:rsidRDefault="005C26EC" w:rsidP="005C26EC">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0F011B9" w14:textId="44826F97"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29152042" w14:textId="77777777" w:rsidTr="00F05DE3">
        <w:trPr>
          <w:trHeight w:val="340"/>
        </w:trPr>
        <w:tc>
          <w:tcPr>
            <w:tcW w:w="2885" w:type="pct"/>
            <w:vMerge/>
            <w:tcBorders>
              <w:left w:val="single" w:sz="4" w:space="0" w:color="auto"/>
              <w:bottom w:val="single" w:sz="4" w:space="0" w:color="auto"/>
              <w:right w:val="single" w:sz="4" w:space="0" w:color="auto"/>
            </w:tcBorders>
            <w:shd w:val="clear" w:color="auto" w:fill="0070C0"/>
            <w:noWrap/>
            <w:vAlign w:val="bottom"/>
            <w:hideMark/>
          </w:tcPr>
          <w:p w14:paraId="332D4620" w14:textId="77777777" w:rsidR="005C26EC" w:rsidRPr="0006680D" w:rsidRDefault="005C26EC" w:rsidP="005C26EC">
            <w:pPr>
              <w:autoSpaceDE/>
              <w:autoSpaceDN/>
              <w:spacing w:line="276" w:lineRule="auto"/>
              <w:rPr>
                <w:b/>
                <w:bCs/>
                <w:color w:val="000000" w:themeColor="text1"/>
                <w:lang w:eastAsia="en-GB"/>
              </w:rPr>
            </w:pPr>
          </w:p>
        </w:tc>
        <w:tc>
          <w:tcPr>
            <w:tcW w:w="104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6AE7F830" w14:textId="3B679380"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lang w:val="en-US"/>
              </w:rPr>
              <w:t>Kshs</w:t>
            </w:r>
          </w:p>
        </w:tc>
        <w:tc>
          <w:tcPr>
            <w:tcW w:w="106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60293CFA" w14:textId="7CACD1F8"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28E11562" w14:textId="77777777" w:rsidTr="00F05DE3">
        <w:trPr>
          <w:trHeight w:val="340"/>
        </w:trPr>
        <w:tc>
          <w:tcPr>
            <w:tcW w:w="2885" w:type="pct"/>
            <w:noWrap/>
            <w:vAlign w:val="bottom"/>
            <w:hideMark/>
          </w:tcPr>
          <w:p w14:paraId="2A834ADC" w14:textId="59B6C73F" w:rsidR="005C26EC" w:rsidRPr="0006680D" w:rsidRDefault="005C26EC" w:rsidP="005C26EC">
            <w:pPr>
              <w:autoSpaceDE/>
              <w:autoSpaceDN/>
              <w:spacing w:line="276" w:lineRule="auto"/>
              <w:rPr>
                <w:color w:val="000000" w:themeColor="text1"/>
                <w:lang w:val="en-US"/>
              </w:rPr>
            </w:pPr>
            <w:r w:rsidRPr="0006680D">
              <w:rPr>
                <w:color w:val="000000" w:themeColor="text1"/>
                <w:lang w:val="en-US"/>
              </w:rPr>
              <w:t xml:space="preserve">Licenses </w:t>
            </w:r>
          </w:p>
        </w:tc>
        <w:tc>
          <w:tcPr>
            <w:tcW w:w="1047" w:type="pct"/>
            <w:noWrap/>
            <w:vAlign w:val="center"/>
            <w:hideMark/>
          </w:tcPr>
          <w:p w14:paraId="09DBAD52" w14:textId="32624D81" w:rsidR="005C26EC" w:rsidRPr="0006680D" w:rsidRDefault="005C26EC" w:rsidP="005C26EC">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4B94DCA2" w14:textId="7E42DDC5" w:rsidR="005C26EC" w:rsidRPr="0006680D" w:rsidRDefault="005C26EC" w:rsidP="005C26EC">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3AC7902" w14:textId="77777777" w:rsidTr="00F05DE3">
        <w:trPr>
          <w:trHeight w:val="340"/>
        </w:trPr>
        <w:tc>
          <w:tcPr>
            <w:tcW w:w="2885" w:type="pct"/>
            <w:noWrap/>
            <w:vAlign w:val="bottom"/>
            <w:hideMark/>
          </w:tcPr>
          <w:p w14:paraId="5DFE24F8" w14:textId="56933BA3" w:rsidR="005C26EC" w:rsidRPr="0006680D" w:rsidRDefault="005C26EC" w:rsidP="005C26EC">
            <w:pPr>
              <w:autoSpaceDE/>
              <w:autoSpaceDN/>
              <w:spacing w:line="276" w:lineRule="auto"/>
              <w:rPr>
                <w:color w:val="000000" w:themeColor="text1"/>
                <w:lang w:val="en-US"/>
              </w:rPr>
            </w:pPr>
            <w:r w:rsidRPr="0006680D">
              <w:rPr>
                <w:color w:val="000000" w:themeColor="text1"/>
                <w:lang w:val="en-US"/>
              </w:rPr>
              <w:t>Fees</w:t>
            </w:r>
          </w:p>
        </w:tc>
        <w:tc>
          <w:tcPr>
            <w:tcW w:w="1047" w:type="pct"/>
            <w:noWrap/>
            <w:vAlign w:val="center"/>
            <w:hideMark/>
          </w:tcPr>
          <w:p w14:paraId="79DD2C29" w14:textId="2BC9AFE7" w:rsidR="005C26EC" w:rsidRPr="0006680D" w:rsidRDefault="005C26EC" w:rsidP="005C26EC">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34F41A94" w14:textId="069A8A80" w:rsidR="005C26EC" w:rsidRPr="0006680D" w:rsidRDefault="005C26EC" w:rsidP="005C26EC">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E0461A7" w14:textId="77777777" w:rsidTr="00F05DE3">
        <w:trPr>
          <w:trHeight w:val="340"/>
        </w:trPr>
        <w:tc>
          <w:tcPr>
            <w:tcW w:w="2885" w:type="pct"/>
            <w:noWrap/>
            <w:vAlign w:val="bottom"/>
          </w:tcPr>
          <w:p w14:paraId="2D7A3B92" w14:textId="3382A4EB" w:rsidR="005C26EC" w:rsidRPr="0006680D" w:rsidRDefault="005C26EC" w:rsidP="005C26EC">
            <w:pPr>
              <w:autoSpaceDE/>
              <w:autoSpaceDN/>
              <w:spacing w:line="276" w:lineRule="auto"/>
              <w:rPr>
                <w:color w:val="000000" w:themeColor="text1"/>
                <w:lang w:val="en-US"/>
              </w:rPr>
            </w:pPr>
            <w:r w:rsidRPr="0006680D">
              <w:rPr>
                <w:color w:val="000000" w:themeColor="text1"/>
                <w:lang w:val="en-US"/>
              </w:rPr>
              <w:t>Permits</w:t>
            </w:r>
          </w:p>
        </w:tc>
        <w:tc>
          <w:tcPr>
            <w:tcW w:w="1047" w:type="pct"/>
            <w:noWrap/>
            <w:vAlign w:val="center"/>
          </w:tcPr>
          <w:p w14:paraId="454C25AF" w14:textId="6BE17C75" w:rsidR="005C26EC" w:rsidRPr="0006680D" w:rsidRDefault="005C26EC" w:rsidP="005C26EC">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154E75A8" w14:textId="785BBAB3" w:rsidR="005C26EC" w:rsidRPr="0006680D" w:rsidRDefault="005C26EC" w:rsidP="005C26EC">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8EA3849" w14:textId="77777777" w:rsidTr="00F05DE3">
        <w:trPr>
          <w:trHeight w:val="340"/>
        </w:trPr>
        <w:tc>
          <w:tcPr>
            <w:tcW w:w="2885" w:type="pct"/>
            <w:noWrap/>
            <w:vAlign w:val="bottom"/>
            <w:hideMark/>
          </w:tcPr>
          <w:p w14:paraId="5AAB0204" w14:textId="77777777"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p>
        </w:tc>
        <w:tc>
          <w:tcPr>
            <w:tcW w:w="1047" w:type="pct"/>
            <w:noWrap/>
            <w:vAlign w:val="center"/>
            <w:hideMark/>
          </w:tcPr>
          <w:p w14:paraId="6D792772" w14:textId="60A0B552"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lang w:val="en-US"/>
              </w:rPr>
              <w:t>xxx</w:t>
            </w:r>
          </w:p>
        </w:tc>
        <w:tc>
          <w:tcPr>
            <w:tcW w:w="1067" w:type="pct"/>
            <w:noWrap/>
            <w:vAlign w:val="center"/>
            <w:hideMark/>
          </w:tcPr>
          <w:p w14:paraId="5BEB3201" w14:textId="319CFC5E"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lang w:val="en-US"/>
              </w:rPr>
              <w:t>xxx</w:t>
            </w:r>
          </w:p>
        </w:tc>
      </w:tr>
    </w:tbl>
    <w:p w14:paraId="3859D100" w14:textId="54BF1797" w:rsidR="00971260" w:rsidRPr="0006680D" w:rsidRDefault="0001630F" w:rsidP="005C6CD0">
      <w:pPr>
        <w:pStyle w:val="Header"/>
        <w:tabs>
          <w:tab w:val="clear" w:pos="4320"/>
          <w:tab w:val="clear" w:pos="8640"/>
          <w:tab w:val="decimal" w:pos="5760"/>
          <w:tab w:val="decimal" w:pos="7920"/>
        </w:tabs>
        <w:spacing w:line="360" w:lineRule="auto"/>
        <w:jc w:val="both"/>
        <w:rPr>
          <w:i/>
          <w:iCs/>
          <w:color w:val="000000" w:themeColor="text1"/>
        </w:rPr>
      </w:pPr>
      <w:r w:rsidRPr="0006680D">
        <w:rPr>
          <w:i/>
          <w:iCs/>
          <w:color w:val="000000" w:themeColor="text1"/>
        </w:rPr>
        <w:t>(Provide brief explanation for this revenue)</w:t>
      </w:r>
    </w:p>
    <w:p w14:paraId="67E887E3" w14:textId="05277CF0" w:rsidR="00F225B6" w:rsidRPr="0006680D" w:rsidRDefault="007C2F32"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 xml:space="preserve">Rendering </w:t>
      </w:r>
      <w:r w:rsidR="002414E3" w:rsidRPr="0006680D">
        <w:rPr>
          <w:rFonts w:eastAsia="Arial"/>
          <w:b/>
          <w:color w:val="000000" w:themeColor="text1"/>
        </w:rPr>
        <w:t>o</w:t>
      </w:r>
      <w:r w:rsidRPr="0006680D">
        <w:rPr>
          <w:rFonts w:eastAsia="Arial"/>
          <w:b/>
          <w:color w:val="000000" w:themeColor="text1"/>
        </w:rPr>
        <w:t>f Services</w:t>
      </w:r>
    </w:p>
    <w:tbl>
      <w:tblPr>
        <w:tblpPr w:leftFromText="180" w:rightFromText="180" w:vertAnchor="text" w:horzAnchor="margin" w:tblpX="-15" w:tblpY="18"/>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81"/>
        <w:gridCol w:w="1952"/>
        <w:gridCol w:w="1897"/>
      </w:tblGrid>
      <w:tr w:rsidR="0006680D" w:rsidRPr="0006680D" w14:paraId="04272036" w14:textId="77777777" w:rsidTr="002414E3">
        <w:trPr>
          <w:trHeight w:val="340"/>
        </w:trPr>
        <w:tc>
          <w:tcPr>
            <w:tcW w:w="2886" w:type="pct"/>
            <w:vMerge w:val="restart"/>
            <w:shd w:val="clear" w:color="auto" w:fill="0070C0"/>
            <w:noWrap/>
            <w:vAlign w:val="center"/>
            <w:hideMark/>
          </w:tcPr>
          <w:p w14:paraId="5EB1EB8D" w14:textId="77777777" w:rsidR="005C26EC" w:rsidRPr="0006680D" w:rsidRDefault="005C26EC" w:rsidP="005C26EC">
            <w:pPr>
              <w:autoSpaceDE/>
              <w:autoSpaceDN/>
              <w:spacing w:line="276" w:lineRule="auto"/>
              <w:rPr>
                <w:color w:val="000000" w:themeColor="text1"/>
                <w:lang w:val="en-US"/>
              </w:rPr>
            </w:pPr>
            <w:r w:rsidRPr="0006680D">
              <w:rPr>
                <w:b/>
                <w:color w:val="000000" w:themeColor="text1"/>
                <w:lang w:eastAsia="en-GB"/>
              </w:rPr>
              <w:t>Description</w:t>
            </w:r>
          </w:p>
        </w:tc>
        <w:tc>
          <w:tcPr>
            <w:tcW w:w="1047" w:type="pct"/>
            <w:shd w:val="clear" w:color="auto" w:fill="0070C0"/>
            <w:noWrap/>
            <w:vAlign w:val="bottom"/>
            <w:hideMark/>
          </w:tcPr>
          <w:p w14:paraId="6AA66320" w14:textId="0BA24D9A"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67" w:type="pct"/>
            <w:shd w:val="clear" w:color="auto" w:fill="0070C0"/>
            <w:noWrap/>
            <w:hideMark/>
          </w:tcPr>
          <w:p w14:paraId="1183CE53" w14:textId="4967FAE0" w:rsidR="005C26EC" w:rsidRPr="0006680D" w:rsidRDefault="005C26EC" w:rsidP="005C26EC">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0C35B9D7" w14:textId="088EEFD1"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765DA67F" w14:textId="77777777" w:rsidTr="002414E3">
        <w:trPr>
          <w:trHeight w:val="340"/>
        </w:trPr>
        <w:tc>
          <w:tcPr>
            <w:tcW w:w="2886" w:type="pct"/>
            <w:vMerge/>
            <w:shd w:val="clear" w:color="auto" w:fill="0070C0"/>
            <w:noWrap/>
            <w:vAlign w:val="center"/>
            <w:hideMark/>
          </w:tcPr>
          <w:p w14:paraId="6C0B6672" w14:textId="77777777" w:rsidR="005C26EC" w:rsidRPr="0006680D" w:rsidRDefault="005C26EC" w:rsidP="005C26EC">
            <w:pPr>
              <w:pStyle w:val="ListParagraph"/>
              <w:autoSpaceDE/>
              <w:autoSpaceDN/>
              <w:spacing w:line="276" w:lineRule="auto"/>
              <w:ind w:left="342"/>
              <w:rPr>
                <w:b/>
                <w:bCs/>
                <w:color w:val="000000" w:themeColor="text1"/>
                <w:lang w:val="en-US"/>
              </w:rPr>
            </w:pPr>
          </w:p>
        </w:tc>
        <w:tc>
          <w:tcPr>
            <w:tcW w:w="1047" w:type="pct"/>
            <w:shd w:val="clear" w:color="auto" w:fill="0070C0"/>
            <w:vAlign w:val="center"/>
            <w:hideMark/>
          </w:tcPr>
          <w:p w14:paraId="0C66116A" w14:textId="77777777"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lang w:val="en-US"/>
              </w:rPr>
              <w:t>KShs</w:t>
            </w:r>
          </w:p>
        </w:tc>
        <w:tc>
          <w:tcPr>
            <w:tcW w:w="1067" w:type="pct"/>
            <w:shd w:val="clear" w:color="auto" w:fill="0070C0"/>
            <w:noWrap/>
            <w:vAlign w:val="center"/>
            <w:hideMark/>
          </w:tcPr>
          <w:p w14:paraId="42B6B57F" w14:textId="555B7B18" w:rsidR="005C26EC" w:rsidRPr="0006680D" w:rsidRDefault="005C26EC" w:rsidP="005C26EC">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6166FE09" w14:textId="77777777" w:rsidTr="002414E3">
        <w:trPr>
          <w:trHeight w:val="340"/>
        </w:trPr>
        <w:tc>
          <w:tcPr>
            <w:tcW w:w="2886" w:type="pct"/>
            <w:vAlign w:val="center"/>
          </w:tcPr>
          <w:p w14:paraId="01C93C6B" w14:textId="0F31A424" w:rsidR="005C26EC" w:rsidRPr="0006680D" w:rsidRDefault="002414E3" w:rsidP="005C26EC">
            <w:pPr>
              <w:autoSpaceDE/>
              <w:autoSpaceDN/>
              <w:spacing w:line="276" w:lineRule="auto"/>
              <w:rPr>
                <w:color w:val="000000" w:themeColor="text1"/>
                <w:lang w:val="en-US"/>
              </w:rPr>
            </w:pPr>
            <w:r w:rsidRPr="0006680D">
              <w:rPr>
                <w:color w:val="000000" w:themeColor="text1"/>
                <w:lang w:val="en-US"/>
              </w:rPr>
              <w:t>Agency income</w:t>
            </w:r>
          </w:p>
        </w:tc>
        <w:tc>
          <w:tcPr>
            <w:tcW w:w="1047" w:type="pct"/>
            <w:noWrap/>
            <w:vAlign w:val="center"/>
          </w:tcPr>
          <w:p w14:paraId="201F861A" w14:textId="5CEE748D" w:rsidR="005C26EC" w:rsidRPr="0006680D" w:rsidRDefault="002414E3" w:rsidP="005C26EC">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746853E2" w14:textId="585B70FC" w:rsidR="005C26EC" w:rsidRPr="0006680D" w:rsidRDefault="00DA5FC5" w:rsidP="005C26EC">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C8C6FCC" w14:textId="77777777" w:rsidTr="002414E3">
        <w:trPr>
          <w:trHeight w:val="340"/>
        </w:trPr>
        <w:tc>
          <w:tcPr>
            <w:tcW w:w="2886" w:type="pct"/>
            <w:vAlign w:val="center"/>
          </w:tcPr>
          <w:p w14:paraId="58E607FB" w14:textId="42E60A83" w:rsidR="002414E3" w:rsidRPr="0006680D" w:rsidRDefault="002414E3" w:rsidP="002414E3">
            <w:pPr>
              <w:autoSpaceDE/>
              <w:autoSpaceDN/>
              <w:spacing w:line="276" w:lineRule="auto"/>
              <w:rPr>
                <w:color w:val="000000" w:themeColor="text1"/>
                <w:lang w:val="en-US"/>
              </w:rPr>
            </w:pPr>
            <w:r w:rsidRPr="0006680D">
              <w:rPr>
                <w:color w:val="000000" w:themeColor="text1"/>
                <w:lang w:val="en-US"/>
              </w:rPr>
              <w:t>Tuition Fees</w:t>
            </w:r>
          </w:p>
        </w:tc>
        <w:tc>
          <w:tcPr>
            <w:tcW w:w="1047" w:type="pct"/>
            <w:noWrap/>
            <w:vAlign w:val="center"/>
          </w:tcPr>
          <w:p w14:paraId="0BCD0F97" w14:textId="0E2E0D19"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54DBBA71" w14:textId="17B932D4"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3F2233A" w14:textId="77777777" w:rsidTr="002414E3">
        <w:trPr>
          <w:trHeight w:val="340"/>
        </w:trPr>
        <w:tc>
          <w:tcPr>
            <w:tcW w:w="2886" w:type="pct"/>
            <w:vAlign w:val="center"/>
          </w:tcPr>
          <w:p w14:paraId="34C83354" w14:textId="5F0D6D3C" w:rsidR="002414E3" w:rsidRPr="0006680D" w:rsidRDefault="002414E3" w:rsidP="002414E3">
            <w:pPr>
              <w:autoSpaceDE/>
              <w:autoSpaceDN/>
              <w:spacing w:line="276" w:lineRule="auto"/>
              <w:rPr>
                <w:color w:val="000000" w:themeColor="text1"/>
                <w:lang w:val="en-US"/>
              </w:rPr>
            </w:pPr>
            <w:r w:rsidRPr="0006680D">
              <w:rPr>
                <w:color w:val="000000" w:themeColor="text1"/>
                <w:lang w:val="en-US"/>
              </w:rPr>
              <w:t>Training Fees</w:t>
            </w:r>
          </w:p>
        </w:tc>
        <w:tc>
          <w:tcPr>
            <w:tcW w:w="1047" w:type="pct"/>
            <w:noWrap/>
            <w:vAlign w:val="center"/>
          </w:tcPr>
          <w:p w14:paraId="7F65EE82" w14:textId="58FB057A"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047BFEFF" w14:textId="310DECCB"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15931F0" w14:textId="77777777" w:rsidTr="002414E3">
        <w:trPr>
          <w:trHeight w:val="340"/>
        </w:trPr>
        <w:tc>
          <w:tcPr>
            <w:tcW w:w="2886" w:type="pct"/>
            <w:noWrap/>
            <w:vAlign w:val="center"/>
            <w:hideMark/>
          </w:tcPr>
          <w:p w14:paraId="39277B08" w14:textId="4FAB17BC" w:rsidR="002414E3" w:rsidRPr="0006680D" w:rsidRDefault="00DA5FC5" w:rsidP="002414E3">
            <w:pPr>
              <w:autoSpaceDE/>
              <w:autoSpaceDN/>
              <w:spacing w:line="276" w:lineRule="auto"/>
              <w:rPr>
                <w:color w:val="000000" w:themeColor="text1"/>
                <w:lang w:val="en-US"/>
              </w:rPr>
            </w:pPr>
            <w:r w:rsidRPr="0006680D">
              <w:rPr>
                <w:color w:val="000000" w:themeColor="text1"/>
                <w:lang w:val="en-US"/>
              </w:rPr>
              <w:t>Service</w:t>
            </w:r>
            <w:r w:rsidR="002414E3" w:rsidRPr="0006680D">
              <w:rPr>
                <w:color w:val="000000" w:themeColor="text1"/>
                <w:lang w:val="en-US"/>
              </w:rPr>
              <w:t xml:space="preserve"> Fees</w:t>
            </w:r>
            <w:r w:rsidRPr="0006680D">
              <w:rPr>
                <w:color w:val="000000" w:themeColor="text1"/>
                <w:lang w:val="en-US"/>
              </w:rPr>
              <w:t xml:space="preserve"> e.g. ploughing</w:t>
            </w:r>
            <w:r w:rsidR="002414E3" w:rsidRPr="0006680D">
              <w:rPr>
                <w:color w:val="000000" w:themeColor="text1"/>
                <w:lang w:val="en-US"/>
              </w:rPr>
              <w:t xml:space="preserve"> (</w:t>
            </w:r>
            <w:r w:rsidR="002414E3" w:rsidRPr="0006680D">
              <w:rPr>
                <w:i/>
                <w:iCs/>
                <w:color w:val="000000" w:themeColor="text1"/>
                <w:lang w:val="en-US"/>
              </w:rPr>
              <w:t>specify</w:t>
            </w:r>
            <w:r w:rsidR="002414E3" w:rsidRPr="0006680D">
              <w:rPr>
                <w:color w:val="000000" w:themeColor="text1"/>
                <w:lang w:val="en-US"/>
              </w:rPr>
              <w:t>)</w:t>
            </w:r>
          </w:p>
        </w:tc>
        <w:tc>
          <w:tcPr>
            <w:tcW w:w="1047" w:type="pct"/>
            <w:noWrap/>
            <w:vAlign w:val="center"/>
            <w:hideMark/>
          </w:tcPr>
          <w:p w14:paraId="3AA7A3B2" w14:textId="1F39B56B"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4C3FA992" w14:textId="626850BE"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44BD594" w14:textId="77777777" w:rsidTr="002414E3">
        <w:trPr>
          <w:trHeight w:val="340"/>
        </w:trPr>
        <w:tc>
          <w:tcPr>
            <w:tcW w:w="2886" w:type="pct"/>
            <w:noWrap/>
            <w:vAlign w:val="center"/>
            <w:hideMark/>
          </w:tcPr>
          <w:p w14:paraId="447D90A1" w14:textId="28BBA982" w:rsidR="002414E3" w:rsidRPr="0006680D" w:rsidRDefault="002414E3" w:rsidP="002414E3">
            <w:pPr>
              <w:autoSpaceDE/>
              <w:autoSpaceDN/>
              <w:spacing w:line="276" w:lineRule="auto"/>
              <w:rPr>
                <w:color w:val="000000" w:themeColor="text1"/>
                <w:lang w:eastAsia="en-GB"/>
              </w:rPr>
            </w:pPr>
            <w:r w:rsidRPr="0006680D">
              <w:rPr>
                <w:color w:val="000000" w:themeColor="text1"/>
                <w:lang w:eastAsia="en-GB"/>
              </w:rPr>
              <w:t>Quality Assurance</w:t>
            </w:r>
          </w:p>
        </w:tc>
        <w:tc>
          <w:tcPr>
            <w:tcW w:w="1047" w:type="pct"/>
            <w:noWrap/>
            <w:vAlign w:val="center"/>
            <w:hideMark/>
          </w:tcPr>
          <w:p w14:paraId="20224456" w14:textId="4323E407"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5DA45488" w14:textId="52EFAAA5"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98EF936" w14:textId="77777777" w:rsidTr="002414E3">
        <w:trPr>
          <w:trHeight w:val="340"/>
        </w:trPr>
        <w:tc>
          <w:tcPr>
            <w:tcW w:w="2886" w:type="pct"/>
            <w:noWrap/>
            <w:vAlign w:val="center"/>
          </w:tcPr>
          <w:p w14:paraId="7285A39B" w14:textId="1AA3B507" w:rsidR="002414E3" w:rsidRPr="0006680D" w:rsidRDefault="002414E3" w:rsidP="002414E3">
            <w:pPr>
              <w:autoSpaceDE/>
              <w:autoSpaceDN/>
              <w:spacing w:line="276" w:lineRule="auto"/>
              <w:rPr>
                <w:color w:val="000000" w:themeColor="text1"/>
                <w:lang w:eastAsia="en-GB"/>
              </w:rPr>
            </w:pPr>
            <w:r w:rsidRPr="0006680D">
              <w:rPr>
                <w:color w:val="000000" w:themeColor="text1"/>
                <w:lang w:eastAsia="en-GB"/>
              </w:rPr>
              <w:t>Others (specify)</w:t>
            </w:r>
          </w:p>
        </w:tc>
        <w:tc>
          <w:tcPr>
            <w:tcW w:w="1047" w:type="pct"/>
            <w:noWrap/>
            <w:vAlign w:val="center"/>
          </w:tcPr>
          <w:p w14:paraId="0BE257BD" w14:textId="62AF4A13"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054CACD4" w14:textId="79B99650" w:rsidR="002414E3" w:rsidRPr="0006680D" w:rsidRDefault="002414E3" w:rsidP="002414E3">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2BB5DF7" w14:textId="77777777" w:rsidTr="002414E3">
        <w:trPr>
          <w:trHeight w:val="340"/>
        </w:trPr>
        <w:tc>
          <w:tcPr>
            <w:tcW w:w="2886" w:type="pct"/>
            <w:vAlign w:val="center"/>
            <w:hideMark/>
          </w:tcPr>
          <w:p w14:paraId="6C4D3F04" w14:textId="46073077" w:rsidR="002414E3" w:rsidRPr="0006680D" w:rsidRDefault="002414E3" w:rsidP="002414E3">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Revenue</w:t>
            </w:r>
            <w:r w:rsidRPr="0006680D">
              <w:rPr>
                <w:color w:val="000000" w:themeColor="text1"/>
                <w:lang w:eastAsia="en-GB"/>
              </w:rPr>
              <w:t xml:space="preserve"> </w:t>
            </w:r>
            <w:r w:rsidRPr="0006680D">
              <w:rPr>
                <w:b/>
                <w:bCs/>
                <w:color w:val="000000" w:themeColor="text1"/>
                <w:lang w:eastAsia="en-GB"/>
              </w:rPr>
              <w:t>from</w:t>
            </w:r>
            <w:r w:rsidRPr="0006680D">
              <w:rPr>
                <w:color w:val="000000" w:themeColor="text1"/>
                <w:lang w:eastAsia="en-GB"/>
              </w:rPr>
              <w:t xml:space="preserve"> </w:t>
            </w:r>
            <w:r w:rsidR="0040475D" w:rsidRPr="0006680D">
              <w:rPr>
                <w:color w:val="000000" w:themeColor="text1"/>
                <w:lang w:eastAsia="en-GB"/>
              </w:rPr>
              <w:t>t</w:t>
            </w:r>
            <w:r w:rsidRPr="0006680D">
              <w:rPr>
                <w:b/>
                <w:bCs/>
                <w:color w:val="000000" w:themeColor="text1"/>
                <w:lang w:eastAsia="en-GB"/>
              </w:rPr>
              <w:t>he</w:t>
            </w:r>
            <w:r w:rsidRPr="0006680D">
              <w:rPr>
                <w:color w:val="000000" w:themeColor="text1"/>
                <w:lang w:eastAsia="en-GB"/>
              </w:rPr>
              <w:t xml:space="preserve"> </w:t>
            </w:r>
            <w:r w:rsidRPr="0006680D">
              <w:rPr>
                <w:b/>
                <w:bCs/>
                <w:color w:val="000000" w:themeColor="text1"/>
                <w:lang w:eastAsia="en-GB"/>
              </w:rPr>
              <w:t>Rendering</w:t>
            </w:r>
            <w:r w:rsidRPr="0006680D">
              <w:rPr>
                <w:color w:val="000000" w:themeColor="text1"/>
                <w:lang w:eastAsia="en-GB"/>
              </w:rPr>
              <w:t xml:space="preserve"> </w:t>
            </w:r>
            <w:r w:rsidR="0040475D" w:rsidRPr="0006680D">
              <w:rPr>
                <w:color w:val="000000" w:themeColor="text1"/>
                <w:lang w:eastAsia="en-GB"/>
              </w:rPr>
              <w:t>o</w:t>
            </w:r>
            <w:r w:rsidRPr="0006680D">
              <w:rPr>
                <w:b/>
                <w:bCs/>
                <w:color w:val="000000" w:themeColor="text1"/>
                <w:lang w:eastAsia="en-GB"/>
              </w:rPr>
              <w:t>f</w:t>
            </w:r>
            <w:r w:rsidRPr="0006680D">
              <w:rPr>
                <w:color w:val="000000" w:themeColor="text1"/>
                <w:lang w:eastAsia="en-GB"/>
              </w:rPr>
              <w:t xml:space="preserve"> </w:t>
            </w:r>
            <w:r w:rsidR="0040475D" w:rsidRPr="0006680D">
              <w:rPr>
                <w:color w:val="000000" w:themeColor="text1"/>
                <w:lang w:eastAsia="en-GB"/>
              </w:rPr>
              <w:t>s</w:t>
            </w:r>
            <w:r w:rsidRPr="0006680D">
              <w:rPr>
                <w:b/>
                <w:bCs/>
                <w:color w:val="000000" w:themeColor="text1"/>
                <w:lang w:eastAsia="en-GB"/>
              </w:rPr>
              <w:t>ervices</w:t>
            </w:r>
          </w:p>
        </w:tc>
        <w:tc>
          <w:tcPr>
            <w:tcW w:w="1047" w:type="pct"/>
            <w:noWrap/>
            <w:vAlign w:val="center"/>
            <w:hideMark/>
          </w:tcPr>
          <w:p w14:paraId="6A777BC1" w14:textId="360D468E" w:rsidR="002414E3" w:rsidRPr="0006680D" w:rsidRDefault="002414E3" w:rsidP="002414E3">
            <w:pPr>
              <w:autoSpaceDE/>
              <w:autoSpaceDN/>
              <w:spacing w:line="276" w:lineRule="auto"/>
              <w:jc w:val="center"/>
              <w:rPr>
                <w:b/>
                <w:bCs/>
                <w:color w:val="000000" w:themeColor="text1"/>
                <w:lang w:val="en-US"/>
              </w:rPr>
            </w:pPr>
            <w:r w:rsidRPr="0006680D">
              <w:rPr>
                <w:b/>
                <w:bCs/>
                <w:color w:val="000000" w:themeColor="text1"/>
                <w:lang w:val="en-US"/>
              </w:rPr>
              <w:t>xxx</w:t>
            </w:r>
          </w:p>
        </w:tc>
        <w:tc>
          <w:tcPr>
            <w:tcW w:w="1067" w:type="pct"/>
            <w:noWrap/>
            <w:vAlign w:val="center"/>
            <w:hideMark/>
          </w:tcPr>
          <w:p w14:paraId="04D38C55" w14:textId="7BBFFA15" w:rsidR="002414E3" w:rsidRPr="0006680D" w:rsidRDefault="002414E3" w:rsidP="002414E3">
            <w:pPr>
              <w:autoSpaceDE/>
              <w:autoSpaceDN/>
              <w:spacing w:line="276" w:lineRule="auto"/>
              <w:jc w:val="center"/>
              <w:rPr>
                <w:b/>
                <w:bCs/>
                <w:color w:val="000000" w:themeColor="text1"/>
                <w:lang w:val="en-US"/>
              </w:rPr>
            </w:pPr>
            <w:r w:rsidRPr="0006680D">
              <w:rPr>
                <w:b/>
                <w:bCs/>
                <w:color w:val="000000" w:themeColor="text1"/>
                <w:lang w:val="en-US"/>
              </w:rPr>
              <w:t>xxx</w:t>
            </w:r>
          </w:p>
        </w:tc>
      </w:tr>
    </w:tbl>
    <w:p w14:paraId="7BCAE3A0" w14:textId="6B65B9D7" w:rsidR="0001630F" w:rsidRPr="0006680D" w:rsidRDefault="004D7625" w:rsidP="00FB0C84">
      <w:pPr>
        <w:autoSpaceDE/>
        <w:autoSpaceDN/>
        <w:jc w:val="both"/>
        <w:rPr>
          <w:i/>
          <w:iCs/>
          <w:color w:val="000000" w:themeColor="text1"/>
        </w:rPr>
      </w:pPr>
      <w:r w:rsidRPr="0006680D">
        <w:rPr>
          <w:i/>
          <w:iCs/>
          <w:color w:val="000000" w:themeColor="text1"/>
        </w:rPr>
        <w:t>(Provide brief explanation for this revenue</w:t>
      </w:r>
      <w:r w:rsidR="00FB0C84" w:rsidRPr="0006680D">
        <w:rPr>
          <w:i/>
          <w:iCs/>
          <w:color w:val="000000" w:themeColor="text1"/>
        </w:rPr>
        <w:t>. Entity should tailor this note to reflect the services rendered.</w:t>
      </w:r>
      <w:r w:rsidRPr="0006680D">
        <w:rPr>
          <w:i/>
          <w:iCs/>
          <w:color w:val="000000" w:themeColor="text1"/>
        </w:rPr>
        <w:t>)</w:t>
      </w:r>
    </w:p>
    <w:p w14:paraId="2790C423" w14:textId="43C7609E" w:rsidR="004D7625" w:rsidRPr="0006680D" w:rsidRDefault="007C2F32"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 xml:space="preserve">Sale </w:t>
      </w:r>
      <w:r w:rsidR="0001630F" w:rsidRPr="0006680D">
        <w:rPr>
          <w:rFonts w:eastAsia="Arial"/>
          <w:b/>
          <w:color w:val="000000" w:themeColor="text1"/>
        </w:rPr>
        <w:t>o</w:t>
      </w:r>
      <w:r w:rsidRPr="0006680D">
        <w:rPr>
          <w:rFonts w:eastAsia="Arial"/>
          <w:b/>
          <w:color w:val="000000" w:themeColor="text1"/>
        </w:rPr>
        <w:t>f Goods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12"/>
        <w:gridCol w:w="1891"/>
        <w:gridCol w:w="1927"/>
      </w:tblGrid>
      <w:tr w:rsidR="0006680D" w:rsidRPr="0006680D" w14:paraId="7B3C9BBC" w14:textId="77777777" w:rsidTr="00576EFA">
        <w:trPr>
          <w:trHeight w:val="340"/>
        </w:trPr>
        <w:tc>
          <w:tcPr>
            <w:tcW w:w="2886" w:type="pct"/>
            <w:vMerge w:val="restart"/>
            <w:shd w:val="clear" w:color="auto" w:fill="0070C0"/>
            <w:noWrap/>
            <w:vAlign w:val="center"/>
            <w:hideMark/>
          </w:tcPr>
          <w:p w14:paraId="77C13B51" w14:textId="77777777" w:rsidR="005C26EC" w:rsidRPr="0006680D" w:rsidRDefault="005C26EC" w:rsidP="005C26EC">
            <w:pPr>
              <w:autoSpaceDE/>
              <w:autoSpaceDN/>
              <w:spacing w:line="276" w:lineRule="auto"/>
              <w:rPr>
                <w:b/>
                <w:bCs/>
                <w:color w:val="000000" w:themeColor="text1"/>
                <w:lang w:val="en-US"/>
              </w:rPr>
            </w:pPr>
            <w:r w:rsidRPr="0006680D">
              <w:rPr>
                <w:b/>
                <w:color w:val="000000" w:themeColor="text1"/>
                <w:lang w:eastAsia="en-GB"/>
              </w:rPr>
              <w:t>Description</w:t>
            </w:r>
          </w:p>
        </w:tc>
        <w:tc>
          <w:tcPr>
            <w:tcW w:w="1047" w:type="pct"/>
            <w:shd w:val="clear" w:color="auto" w:fill="0070C0"/>
            <w:noWrap/>
            <w:vAlign w:val="center"/>
            <w:hideMark/>
          </w:tcPr>
          <w:p w14:paraId="16CB6647" w14:textId="1131F384" w:rsidR="00DA5FC5"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B0D9301" w14:textId="71BA6541"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Current FY</w:t>
            </w:r>
          </w:p>
        </w:tc>
        <w:tc>
          <w:tcPr>
            <w:tcW w:w="1067" w:type="pct"/>
            <w:shd w:val="clear" w:color="auto" w:fill="0070C0"/>
            <w:noWrap/>
            <w:vAlign w:val="center"/>
            <w:hideMark/>
          </w:tcPr>
          <w:p w14:paraId="20B4163F" w14:textId="1BE8C61A"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2CD5B83" w14:textId="37C63A57"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569C54A1" w14:textId="77777777" w:rsidTr="00576EFA">
        <w:trPr>
          <w:trHeight w:val="340"/>
        </w:trPr>
        <w:tc>
          <w:tcPr>
            <w:tcW w:w="2886" w:type="pct"/>
            <w:vMerge/>
            <w:shd w:val="clear" w:color="auto" w:fill="0070C0"/>
            <w:noWrap/>
            <w:vAlign w:val="center"/>
            <w:hideMark/>
          </w:tcPr>
          <w:p w14:paraId="5F2F71C2" w14:textId="77777777" w:rsidR="005C26EC" w:rsidRPr="0006680D" w:rsidRDefault="005C26EC" w:rsidP="005C26EC">
            <w:pPr>
              <w:autoSpaceDE/>
              <w:autoSpaceDN/>
              <w:spacing w:line="276" w:lineRule="auto"/>
              <w:rPr>
                <w:b/>
                <w:bCs/>
                <w:color w:val="000000" w:themeColor="text1"/>
                <w:lang w:eastAsia="en-GB"/>
              </w:rPr>
            </w:pPr>
          </w:p>
        </w:tc>
        <w:tc>
          <w:tcPr>
            <w:tcW w:w="1047" w:type="pct"/>
            <w:shd w:val="clear" w:color="auto" w:fill="0070C0"/>
            <w:noWrap/>
            <w:vAlign w:val="center"/>
            <w:hideMark/>
          </w:tcPr>
          <w:p w14:paraId="3A2C000F" w14:textId="1013CBF2"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1067" w:type="pct"/>
            <w:shd w:val="clear" w:color="auto" w:fill="0070C0"/>
            <w:noWrap/>
            <w:vAlign w:val="center"/>
            <w:hideMark/>
          </w:tcPr>
          <w:p w14:paraId="450B1E75" w14:textId="71FBCBDE"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6D10BF0E" w14:textId="77777777" w:rsidTr="00576EFA">
        <w:trPr>
          <w:trHeight w:val="340"/>
        </w:trPr>
        <w:tc>
          <w:tcPr>
            <w:tcW w:w="2886" w:type="pct"/>
            <w:noWrap/>
            <w:vAlign w:val="center"/>
            <w:hideMark/>
          </w:tcPr>
          <w:p w14:paraId="4667946E" w14:textId="2098974F" w:rsidR="000F1CA2" w:rsidRPr="0006680D" w:rsidRDefault="000F1CA2" w:rsidP="000F1CA2">
            <w:pPr>
              <w:autoSpaceDE/>
              <w:autoSpaceDN/>
              <w:spacing w:line="276" w:lineRule="auto"/>
              <w:rPr>
                <w:color w:val="000000" w:themeColor="text1"/>
                <w:lang w:eastAsia="en-GB"/>
              </w:rPr>
            </w:pPr>
            <w:r w:rsidRPr="0006680D">
              <w:rPr>
                <w:color w:val="000000" w:themeColor="text1"/>
                <w:lang w:eastAsia="en-GB"/>
              </w:rPr>
              <w:t>Sale of textiles</w:t>
            </w:r>
          </w:p>
        </w:tc>
        <w:tc>
          <w:tcPr>
            <w:tcW w:w="1047" w:type="pct"/>
            <w:noWrap/>
            <w:vAlign w:val="center"/>
            <w:hideMark/>
          </w:tcPr>
          <w:p w14:paraId="0EB6280A" w14:textId="3A8EC1DD" w:rsidR="000F1CA2" w:rsidRPr="0006680D" w:rsidRDefault="000F1CA2"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7D2AC692" w14:textId="11B018CC" w:rsidR="000F1CA2" w:rsidRPr="0006680D" w:rsidRDefault="000F1CA2"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F0C74B5" w14:textId="77777777" w:rsidTr="00576EFA">
        <w:trPr>
          <w:trHeight w:val="340"/>
        </w:trPr>
        <w:tc>
          <w:tcPr>
            <w:tcW w:w="2886" w:type="pct"/>
            <w:noWrap/>
            <w:vAlign w:val="center"/>
            <w:hideMark/>
          </w:tcPr>
          <w:p w14:paraId="367E6B35" w14:textId="370807A4"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 xml:space="preserve">Sale of </w:t>
            </w:r>
            <w:r w:rsidR="000F1CA2" w:rsidRPr="0006680D">
              <w:rPr>
                <w:color w:val="000000" w:themeColor="text1"/>
                <w:lang w:eastAsia="en-GB"/>
              </w:rPr>
              <w:t>c</w:t>
            </w:r>
            <w:r w:rsidR="00DA5FC5" w:rsidRPr="0006680D">
              <w:rPr>
                <w:color w:val="000000" w:themeColor="text1"/>
                <w:lang w:eastAsia="en-GB"/>
              </w:rPr>
              <w:t>ertified seeds</w:t>
            </w:r>
          </w:p>
        </w:tc>
        <w:tc>
          <w:tcPr>
            <w:tcW w:w="1047" w:type="pct"/>
            <w:noWrap/>
            <w:vAlign w:val="center"/>
            <w:hideMark/>
          </w:tcPr>
          <w:p w14:paraId="2AE3921E" w14:textId="76906CAF"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776955C6" w14:textId="466439C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785EA44" w14:textId="77777777" w:rsidTr="00576EFA">
        <w:trPr>
          <w:trHeight w:val="340"/>
        </w:trPr>
        <w:tc>
          <w:tcPr>
            <w:tcW w:w="2886" w:type="pct"/>
            <w:noWrap/>
            <w:vAlign w:val="center"/>
          </w:tcPr>
          <w:p w14:paraId="244E0323" w14:textId="625EA6E7" w:rsidR="00DA5FC5" w:rsidRPr="0006680D" w:rsidRDefault="00DA5FC5" w:rsidP="005C26EC">
            <w:pPr>
              <w:autoSpaceDE/>
              <w:autoSpaceDN/>
              <w:spacing w:line="276" w:lineRule="auto"/>
              <w:rPr>
                <w:color w:val="000000" w:themeColor="text1"/>
                <w:lang w:eastAsia="en-GB"/>
              </w:rPr>
            </w:pPr>
            <w:r w:rsidRPr="0006680D">
              <w:rPr>
                <w:color w:val="000000" w:themeColor="text1"/>
                <w:lang w:eastAsia="en-GB"/>
              </w:rPr>
              <w:t xml:space="preserve">Sale of </w:t>
            </w:r>
            <w:r w:rsidR="000F1CA2" w:rsidRPr="0006680D">
              <w:rPr>
                <w:color w:val="000000" w:themeColor="text1"/>
                <w:lang w:eastAsia="en-GB"/>
              </w:rPr>
              <w:t>l</w:t>
            </w:r>
            <w:r w:rsidRPr="0006680D">
              <w:rPr>
                <w:color w:val="000000" w:themeColor="text1"/>
                <w:lang w:eastAsia="en-GB"/>
              </w:rPr>
              <w:t>ivestock</w:t>
            </w:r>
          </w:p>
        </w:tc>
        <w:tc>
          <w:tcPr>
            <w:tcW w:w="1047" w:type="pct"/>
            <w:noWrap/>
            <w:vAlign w:val="center"/>
          </w:tcPr>
          <w:p w14:paraId="5FDB26B6" w14:textId="04D9B905" w:rsidR="00DA5FC5" w:rsidRPr="0006680D" w:rsidRDefault="00DA5FC5"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7568FB84" w14:textId="11747524" w:rsidR="00DA5FC5" w:rsidRPr="0006680D" w:rsidRDefault="00DA5FC5"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E16435D" w14:textId="77777777" w:rsidTr="00576EFA">
        <w:trPr>
          <w:trHeight w:val="340"/>
        </w:trPr>
        <w:tc>
          <w:tcPr>
            <w:tcW w:w="2886" w:type="pct"/>
            <w:noWrap/>
            <w:vAlign w:val="center"/>
            <w:hideMark/>
          </w:tcPr>
          <w:p w14:paraId="3BE60D42" w14:textId="1BDEAC36"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Sale of water</w:t>
            </w:r>
          </w:p>
        </w:tc>
        <w:tc>
          <w:tcPr>
            <w:tcW w:w="1047" w:type="pct"/>
            <w:noWrap/>
            <w:vAlign w:val="center"/>
            <w:hideMark/>
          </w:tcPr>
          <w:p w14:paraId="03977E16" w14:textId="2833ED80"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65CCD50D" w14:textId="62A0DF21"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0B9B717" w14:textId="77777777" w:rsidTr="00576EFA">
        <w:trPr>
          <w:trHeight w:val="340"/>
        </w:trPr>
        <w:tc>
          <w:tcPr>
            <w:tcW w:w="2886" w:type="pct"/>
            <w:noWrap/>
            <w:vAlign w:val="center"/>
            <w:hideMark/>
          </w:tcPr>
          <w:p w14:paraId="38C4414C" w14:textId="7E577669"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Sale of </w:t>
            </w:r>
            <w:r w:rsidR="000F1CA2" w:rsidRPr="0006680D">
              <w:rPr>
                <w:color w:val="000000" w:themeColor="text1"/>
                <w:lang w:eastAsia="en-GB"/>
              </w:rPr>
              <w:t>firewood</w:t>
            </w:r>
          </w:p>
        </w:tc>
        <w:tc>
          <w:tcPr>
            <w:tcW w:w="1047" w:type="pct"/>
            <w:noWrap/>
            <w:vAlign w:val="center"/>
            <w:hideMark/>
          </w:tcPr>
          <w:p w14:paraId="5C09BFC6" w14:textId="34C86F28"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7D0EED7C" w14:textId="698FA3F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676E6B2" w14:textId="77777777" w:rsidTr="00576EFA">
        <w:trPr>
          <w:trHeight w:val="340"/>
        </w:trPr>
        <w:tc>
          <w:tcPr>
            <w:tcW w:w="2886" w:type="pct"/>
            <w:noWrap/>
            <w:vAlign w:val="center"/>
            <w:hideMark/>
          </w:tcPr>
          <w:p w14:paraId="2FB1CFBD" w14:textId="61976571"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Other (</w:t>
            </w:r>
            <w:r w:rsidR="000F1CA2" w:rsidRPr="0006680D">
              <w:rPr>
                <w:color w:val="000000" w:themeColor="text1"/>
                <w:lang w:eastAsia="en-GB"/>
              </w:rPr>
              <w:t>Specify</w:t>
            </w:r>
            <w:r w:rsidRPr="0006680D">
              <w:rPr>
                <w:color w:val="000000" w:themeColor="text1"/>
                <w:lang w:eastAsia="en-GB"/>
              </w:rPr>
              <w:t>)</w:t>
            </w:r>
          </w:p>
        </w:tc>
        <w:tc>
          <w:tcPr>
            <w:tcW w:w="1047" w:type="pct"/>
            <w:noWrap/>
            <w:vAlign w:val="center"/>
            <w:hideMark/>
          </w:tcPr>
          <w:p w14:paraId="537B4C18" w14:textId="7F6B048E"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3C2304AB" w14:textId="12D8CC1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7F8F3BE" w14:textId="77777777" w:rsidTr="00576EFA">
        <w:trPr>
          <w:trHeight w:val="340"/>
        </w:trPr>
        <w:tc>
          <w:tcPr>
            <w:tcW w:w="2886" w:type="pct"/>
            <w:vAlign w:val="center"/>
            <w:hideMark/>
          </w:tcPr>
          <w:p w14:paraId="3A7CF496" w14:textId="70B4E61F"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revenue</w:t>
            </w:r>
            <w:r w:rsidRPr="0006680D">
              <w:rPr>
                <w:color w:val="000000" w:themeColor="text1"/>
                <w:lang w:eastAsia="en-GB"/>
              </w:rPr>
              <w:t xml:space="preserve"> </w:t>
            </w:r>
            <w:r w:rsidRPr="0006680D">
              <w:rPr>
                <w:b/>
                <w:bCs/>
                <w:color w:val="000000" w:themeColor="text1"/>
                <w:lang w:eastAsia="en-GB"/>
              </w:rPr>
              <w:t>from</w:t>
            </w:r>
            <w:r w:rsidRPr="0006680D">
              <w:rPr>
                <w:color w:val="000000" w:themeColor="text1"/>
                <w:lang w:eastAsia="en-GB"/>
              </w:rPr>
              <w:t xml:space="preserve"> </w:t>
            </w:r>
            <w:r w:rsidRPr="0006680D">
              <w:rPr>
                <w:b/>
                <w:bCs/>
                <w:color w:val="000000" w:themeColor="text1"/>
                <w:lang w:eastAsia="en-GB"/>
              </w:rPr>
              <w:t>the</w:t>
            </w:r>
            <w:r w:rsidRPr="0006680D">
              <w:rPr>
                <w:color w:val="000000" w:themeColor="text1"/>
                <w:lang w:eastAsia="en-GB"/>
              </w:rPr>
              <w:t xml:space="preserve"> </w:t>
            </w:r>
            <w:r w:rsidRPr="0006680D">
              <w:rPr>
                <w:b/>
                <w:bCs/>
                <w:color w:val="000000" w:themeColor="text1"/>
                <w:lang w:eastAsia="en-GB"/>
              </w:rPr>
              <w:t>sale</w:t>
            </w:r>
            <w:r w:rsidRPr="0006680D">
              <w:rPr>
                <w:color w:val="000000" w:themeColor="text1"/>
                <w:lang w:eastAsia="en-GB"/>
              </w:rPr>
              <w:t xml:space="preserve"> </w:t>
            </w:r>
            <w:r w:rsidRPr="0006680D">
              <w:rPr>
                <w:b/>
                <w:bCs/>
                <w:color w:val="000000" w:themeColor="text1"/>
                <w:lang w:eastAsia="en-GB"/>
              </w:rPr>
              <w:t>of</w:t>
            </w:r>
            <w:r w:rsidRPr="0006680D">
              <w:rPr>
                <w:color w:val="000000" w:themeColor="text1"/>
                <w:lang w:eastAsia="en-GB"/>
              </w:rPr>
              <w:t xml:space="preserve"> </w:t>
            </w:r>
            <w:r w:rsidRPr="0006680D">
              <w:rPr>
                <w:b/>
                <w:bCs/>
                <w:color w:val="000000" w:themeColor="text1"/>
                <w:lang w:eastAsia="en-GB"/>
              </w:rPr>
              <w:t>goods</w:t>
            </w:r>
          </w:p>
        </w:tc>
        <w:tc>
          <w:tcPr>
            <w:tcW w:w="1047" w:type="pct"/>
            <w:noWrap/>
            <w:vAlign w:val="center"/>
            <w:hideMark/>
          </w:tcPr>
          <w:p w14:paraId="66BFE1A0" w14:textId="749BBEEA"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1067" w:type="pct"/>
            <w:noWrap/>
            <w:vAlign w:val="center"/>
            <w:hideMark/>
          </w:tcPr>
          <w:p w14:paraId="6A3FADBC" w14:textId="67074229"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5400B277" w14:textId="2741B578" w:rsidR="001C4644" w:rsidRPr="0006680D" w:rsidRDefault="004D7625" w:rsidP="0001630F">
      <w:pPr>
        <w:autoSpaceDE/>
        <w:autoSpaceDN/>
        <w:spacing w:line="360" w:lineRule="auto"/>
        <w:jc w:val="both"/>
        <w:rPr>
          <w:i/>
          <w:iCs/>
          <w:color w:val="000000" w:themeColor="text1"/>
        </w:rPr>
      </w:pPr>
      <w:r w:rsidRPr="0006680D">
        <w:rPr>
          <w:i/>
          <w:iCs/>
          <w:color w:val="000000" w:themeColor="text1"/>
        </w:rPr>
        <w:t>(Provide brief explanation for this revenue)</w:t>
      </w:r>
    </w:p>
    <w:p w14:paraId="2283E5FB" w14:textId="692246BB" w:rsidR="0001630F" w:rsidRPr="0006680D" w:rsidRDefault="001C4644" w:rsidP="00803B15">
      <w:pPr>
        <w:autoSpaceDE/>
        <w:autoSpaceDN/>
        <w:rPr>
          <w:i/>
          <w:iCs/>
          <w:color w:val="000000" w:themeColor="text1"/>
        </w:rPr>
      </w:pPr>
      <w:r w:rsidRPr="0006680D">
        <w:rPr>
          <w:i/>
          <w:iCs/>
          <w:color w:val="000000" w:themeColor="text1"/>
        </w:rPr>
        <w:br w:type="page"/>
      </w:r>
    </w:p>
    <w:p w14:paraId="40F0E9BF" w14:textId="319717D0" w:rsidR="004D7625" w:rsidRPr="0006680D" w:rsidRDefault="007C2F32"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lastRenderedPageBreak/>
        <w:t xml:space="preserve">Rental </w:t>
      </w:r>
      <w:r w:rsidR="009C3B15" w:rsidRPr="0006680D">
        <w:rPr>
          <w:rFonts w:eastAsia="Arial"/>
          <w:b/>
          <w:color w:val="000000" w:themeColor="text1"/>
        </w:rPr>
        <w:t>r</w:t>
      </w:r>
      <w:r w:rsidRPr="0006680D">
        <w:rPr>
          <w:rFonts w:eastAsia="Arial"/>
          <w:b/>
          <w:color w:val="000000" w:themeColor="text1"/>
        </w:rPr>
        <w:t xml:space="preserve">evenue from </w:t>
      </w:r>
      <w:r w:rsidR="009C3B15" w:rsidRPr="0006680D">
        <w:rPr>
          <w:rFonts w:eastAsia="Arial"/>
          <w:b/>
          <w:color w:val="000000" w:themeColor="text1"/>
        </w:rPr>
        <w:t>f</w:t>
      </w:r>
      <w:r w:rsidRPr="0006680D">
        <w:rPr>
          <w:rFonts w:eastAsia="Arial"/>
          <w:b/>
          <w:color w:val="000000" w:themeColor="text1"/>
        </w:rPr>
        <w:t xml:space="preserve">acilities and </w:t>
      </w:r>
      <w:r w:rsidR="009C3B15" w:rsidRPr="0006680D">
        <w:rPr>
          <w:rFonts w:eastAsia="Arial"/>
          <w:b/>
          <w:color w:val="000000" w:themeColor="text1"/>
        </w:rPr>
        <w:t>e</w:t>
      </w:r>
      <w:r w:rsidRPr="0006680D">
        <w:rPr>
          <w:rFonts w:eastAsia="Arial"/>
          <w:b/>
          <w:color w:val="000000" w:themeColor="text1"/>
        </w:rPr>
        <w:t>quipment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90"/>
        <w:gridCol w:w="1952"/>
        <w:gridCol w:w="1888"/>
      </w:tblGrid>
      <w:tr w:rsidR="0006680D" w:rsidRPr="0006680D" w14:paraId="09CA7BD8" w14:textId="77777777" w:rsidTr="00576EFA">
        <w:trPr>
          <w:trHeight w:val="340"/>
        </w:trPr>
        <w:tc>
          <w:tcPr>
            <w:tcW w:w="2886" w:type="pct"/>
            <w:vMerge w:val="restart"/>
            <w:tcBorders>
              <w:top w:val="single" w:sz="4" w:space="0" w:color="auto"/>
              <w:left w:val="single" w:sz="4" w:space="0" w:color="auto"/>
              <w:right w:val="single" w:sz="4" w:space="0" w:color="auto"/>
            </w:tcBorders>
            <w:shd w:val="clear" w:color="auto" w:fill="0070C0"/>
            <w:vAlign w:val="center"/>
            <w:hideMark/>
          </w:tcPr>
          <w:p w14:paraId="75441BAD" w14:textId="77777777" w:rsidR="005C26EC" w:rsidRPr="0006680D" w:rsidRDefault="005C26EC" w:rsidP="005C26EC">
            <w:pPr>
              <w:autoSpaceDE/>
              <w:autoSpaceDN/>
              <w:spacing w:line="276" w:lineRule="auto"/>
              <w:rPr>
                <w:b/>
                <w:bCs/>
                <w:color w:val="000000" w:themeColor="text1"/>
                <w:lang w:eastAsia="en-GB"/>
              </w:rPr>
            </w:pPr>
            <w:r w:rsidRPr="0006680D">
              <w:rPr>
                <w:b/>
                <w:color w:val="000000" w:themeColor="text1"/>
                <w:lang w:eastAsia="en-GB"/>
              </w:rPr>
              <w:t>Description</w:t>
            </w:r>
          </w:p>
        </w:tc>
        <w:tc>
          <w:tcPr>
            <w:tcW w:w="105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0E6AD23" w14:textId="2B015286"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5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6643E4E2" w14:textId="2CA96287"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3C8D0A22" w14:textId="55B0AE08"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6CC596C7" w14:textId="77777777" w:rsidTr="00576EFA">
        <w:trPr>
          <w:trHeight w:val="340"/>
        </w:trPr>
        <w:tc>
          <w:tcPr>
            <w:tcW w:w="2886" w:type="pct"/>
            <w:vMerge/>
            <w:tcBorders>
              <w:left w:val="single" w:sz="4" w:space="0" w:color="auto"/>
              <w:bottom w:val="single" w:sz="4" w:space="0" w:color="auto"/>
              <w:right w:val="single" w:sz="4" w:space="0" w:color="auto"/>
            </w:tcBorders>
            <w:shd w:val="clear" w:color="auto" w:fill="0070C0"/>
            <w:vAlign w:val="center"/>
            <w:hideMark/>
          </w:tcPr>
          <w:p w14:paraId="37FDB781" w14:textId="77777777" w:rsidR="005C26EC" w:rsidRPr="0006680D" w:rsidRDefault="005C26EC" w:rsidP="005C26EC">
            <w:pPr>
              <w:autoSpaceDE/>
              <w:autoSpaceDN/>
              <w:spacing w:line="276" w:lineRule="auto"/>
              <w:rPr>
                <w:b/>
                <w:bCs/>
                <w:color w:val="000000" w:themeColor="text1"/>
                <w:lang w:eastAsia="en-GB"/>
              </w:rPr>
            </w:pPr>
          </w:p>
        </w:tc>
        <w:tc>
          <w:tcPr>
            <w:tcW w:w="105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B75A5E2" w14:textId="055FCB5E"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105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0B6996A9" w14:textId="516CAF15"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58226D3A" w14:textId="77777777" w:rsidTr="00576EFA">
        <w:trPr>
          <w:trHeight w:val="340"/>
        </w:trPr>
        <w:tc>
          <w:tcPr>
            <w:tcW w:w="2886" w:type="pct"/>
            <w:vAlign w:val="center"/>
          </w:tcPr>
          <w:p w14:paraId="018309B9" w14:textId="5EB7DD2A" w:rsidR="000F1CA2" w:rsidRPr="0006680D" w:rsidRDefault="000F1CA2" w:rsidP="005C26EC">
            <w:pPr>
              <w:autoSpaceDE/>
              <w:autoSpaceDN/>
              <w:spacing w:line="276" w:lineRule="auto"/>
              <w:rPr>
                <w:color w:val="000000" w:themeColor="text1"/>
                <w:lang w:eastAsia="en-GB"/>
              </w:rPr>
            </w:pPr>
            <w:r w:rsidRPr="0006680D">
              <w:rPr>
                <w:color w:val="000000" w:themeColor="text1"/>
                <w:lang w:eastAsia="en-GB"/>
              </w:rPr>
              <w:t>Hire of equipment</w:t>
            </w:r>
          </w:p>
        </w:tc>
        <w:tc>
          <w:tcPr>
            <w:tcW w:w="1057" w:type="pct"/>
            <w:noWrap/>
            <w:vAlign w:val="center"/>
          </w:tcPr>
          <w:p w14:paraId="1B18A878" w14:textId="08C0042C" w:rsidR="000F1CA2" w:rsidRPr="0006680D" w:rsidRDefault="000F1CA2" w:rsidP="00576EFA">
            <w:pPr>
              <w:autoSpaceDE/>
              <w:autoSpaceDN/>
              <w:spacing w:line="276" w:lineRule="auto"/>
              <w:jc w:val="center"/>
              <w:rPr>
                <w:color w:val="000000" w:themeColor="text1"/>
                <w:lang w:val="en-US"/>
              </w:rPr>
            </w:pPr>
            <w:r w:rsidRPr="0006680D">
              <w:rPr>
                <w:color w:val="000000" w:themeColor="text1"/>
                <w:lang w:val="en-US"/>
              </w:rPr>
              <w:t>xxx</w:t>
            </w:r>
          </w:p>
        </w:tc>
        <w:tc>
          <w:tcPr>
            <w:tcW w:w="1057" w:type="pct"/>
            <w:noWrap/>
            <w:vAlign w:val="center"/>
          </w:tcPr>
          <w:p w14:paraId="1C03C828" w14:textId="6E248B43" w:rsidR="000F1CA2" w:rsidRPr="0006680D" w:rsidRDefault="000F1CA2"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336197C" w14:textId="77777777" w:rsidTr="00576EFA">
        <w:trPr>
          <w:trHeight w:val="340"/>
        </w:trPr>
        <w:tc>
          <w:tcPr>
            <w:tcW w:w="2886" w:type="pct"/>
            <w:noWrap/>
            <w:vAlign w:val="center"/>
          </w:tcPr>
          <w:p w14:paraId="403FCCCA" w14:textId="4AF6C500"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Staff </w:t>
            </w:r>
            <w:r w:rsidR="000F1CA2" w:rsidRPr="0006680D">
              <w:rPr>
                <w:color w:val="000000" w:themeColor="text1"/>
                <w:lang w:eastAsia="en-GB"/>
              </w:rPr>
              <w:t>h</w:t>
            </w:r>
            <w:r w:rsidRPr="0006680D">
              <w:rPr>
                <w:color w:val="000000" w:themeColor="text1"/>
                <w:lang w:eastAsia="en-GB"/>
              </w:rPr>
              <w:t>ouses</w:t>
            </w:r>
          </w:p>
        </w:tc>
        <w:tc>
          <w:tcPr>
            <w:tcW w:w="1057" w:type="pct"/>
            <w:noWrap/>
            <w:vAlign w:val="center"/>
          </w:tcPr>
          <w:p w14:paraId="6AA039F2" w14:textId="0DEFB5E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57" w:type="pct"/>
            <w:noWrap/>
            <w:vAlign w:val="center"/>
          </w:tcPr>
          <w:p w14:paraId="1FDBED94" w14:textId="1257E133"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BB7F896" w14:textId="77777777" w:rsidTr="00576EFA">
        <w:trPr>
          <w:trHeight w:val="340"/>
        </w:trPr>
        <w:tc>
          <w:tcPr>
            <w:tcW w:w="2886" w:type="pct"/>
            <w:noWrap/>
            <w:vAlign w:val="center"/>
            <w:hideMark/>
          </w:tcPr>
          <w:p w14:paraId="1568F7A7" w14:textId="6D951A2C"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Contingent Re</w:t>
            </w:r>
            <w:r w:rsidR="000F1CA2" w:rsidRPr="0006680D">
              <w:rPr>
                <w:color w:val="000000" w:themeColor="text1"/>
                <w:lang w:eastAsia="en-GB"/>
              </w:rPr>
              <w:t>ntal*</w:t>
            </w:r>
          </w:p>
        </w:tc>
        <w:tc>
          <w:tcPr>
            <w:tcW w:w="1057" w:type="pct"/>
            <w:noWrap/>
            <w:vAlign w:val="center"/>
            <w:hideMark/>
          </w:tcPr>
          <w:p w14:paraId="76F18AB8" w14:textId="20B6F558"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57" w:type="pct"/>
            <w:noWrap/>
            <w:vAlign w:val="center"/>
            <w:hideMark/>
          </w:tcPr>
          <w:p w14:paraId="2B63B8DE" w14:textId="1625451C"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0693AC1" w14:textId="77777777" w:rsidTr="00576EFA">
        <w:trPr>
          <w:trHeight w:val="340"/>
        </w:trPr>
        <w:tc>
          <w:tcPr>
            <w:tcW w:w="2886" w:type="pct"/>
            <w:noWrap/>
            <w:vAlign w:val="center"/>
          </w:tcPr>
          <w:p w14:paraId="521B549A" w14:textId="1123117D" w:rsidR="000F1CA2" w:rsidRPr="0006680D" w:rsidRDefault="000F1CA2" w:rsidP="005C26EC">
            <w:pPr>
              <w:autoSpaceDE/>
              <w:autoSpaceDN/>
              <w:spacing w:line="276" w:lineRule="auto"/>
              <w:rPr>
                <w:color w:val="000000" w:themeColor="text1"/>
                <w:lang w:eastAsia="en-GB"/>
              </w:rPr>
            </w:pPr>
            <w:r w:rsidRPr="0006680D">
              <w:rPr>
                <w:color w:val="000000" w:themeColor="text1"/>
                <w:lang w:eastAsia="en-GB"/>
              </w:rPr>
              <w:t>Others (Specify)</w:t>
            </w:r>
          </w:p>
        </w:tc>
        <w:tc>
          <w:tcPr>
            <w:tcW w:w="1057" w:type="pct"/>
            <w:noWrap/>
            <w:vAlign w:val="center"/>
          </w:tcPr>
          <w:p w14:paraId="7D896AE3" w14:textId="16204B29" w:rsidR="000F1CA2" w:rsidRPr="0006680D" w:rsidRDefault="00CA6EAC" w:rsidP="00576EFA">
            <w:pPr>
              <w:autoSpaceDE/>
              <w:autoSpaceDN/>
              <w:spacing w:line="276" w:lineRule="auto"/>
              <w:jc w:val="center"/>
              <w:rPr>
                <w:color w:val="000000" w:themeColor="text1"/>
                <w:lang w:val="en-US"/>
              </w:rPr>
            </w:pPr>
            <w:r w:rsidRPr="0006680D">
              <w:rPr>
                <w:color w:val="000000" w:themeColor="text1"/>
                <w:lang w:val="en-US"/>
              </w:rPr>
              <w:t>x</w:t>
            </w:r>
            <w:r w:rsidR="000F1CA2" w:rsidRPr="0006680D">
              <w:rPr>
                <w:color w:val="000000" w:themeColor="text1"/>
                <w:lang w:val="en-US"/>
              </w:rPr>
              <w:t>xx</w:t>
            </w:r>
          </w:p>
        </w:tc>
        <w:tc>
          <w:tcPr>
            <w:tcW w:w="1057" w:type="pct"/>
            <w:noWrap/>
            <w:vAlign w:val="center"/>
          </w:tcPr>
          <w:p w14:paraId="1BD68998" w14:textId="71A7EC80" w:rsidR="000F1CA2" w:rsidRPr="0006680D" w:rsidRDefault="000F1CA2"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5686414" w14:textId="77777777" w:rsidTr="00576EFA">
        <w:trPr>
          <w:trHeight w:val="340"/>
        </w:trPr>
        <w:tc>
          <w:tcPr>
            <w:tcW w:w="2886" w:type="pct"/>
            <w:noWrap/>
            <w:vAlign w:val="center"/>
            <w:hideMark/>
          </w:tcPr>
          <w:p w14:paraId="4BC86776" w14:textId="48D4D346"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Rentals</w:t>
            </w:r>
          </w:p>
        </w:tc>
        <w:tc>
          <w:tcPr>
            <w:tcW w:w="1057" w:type="pct"/>
            <w:noWrap/>
            <w:vAlign w:val="center"/>
            <w:hideMark/>
          </w:tcPr>
          <w:p w14:paraId="6235F2F5" w14:textId="5846A443"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1057" w:type="pct"/>
            <w:noWrap/>
            <w:vAlign w:val="center"/>
            <w:hideMark/>
          </w:tcPr>
          <w:p w14:paraId="4AB679B8" w14:textId="73328B0F"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20D4441C" w14:textId="668B202A" w:rsidR="004D7625" w:rsidRPr="0006680D" w:rsidRDefault="004D7625" w:rsidP="0001630F">
      <w:pPr>
        <w:autoSpaceDE/>
        <w:autoSpaceDN/>
        <w:spacing w:line="360" w:lineRule="auto"/>
        <w:rPr>
          <w:b/>
          <w:bCs/>
          <w:color w:val="000000" w:themeColor="text1"/>
          <w:lang w:eastAsia="en-GB"/>
        </w:rPr>
      </w:pPr>
      <w:r w:rsidRPr="0006680D">
        <w:rPr>
          <w:color w:val="000000" w:themeColor="text1"/>
        </w:rPr>
        <w:t>(</w:t>
      </w:r>
      <w:r w:rsidRPr="0006680D">
        <w:rPr>
          <w:i/>
          <w:iCs/>
          <w:color w:val="000000" w:themeColor="text1"/>
        </w:rPr>
        <w:t>Provide brief explanation for this revenue</w:t>
      </w:r>
      <w:r w:rsidRPr="0006680D">
        <w:rPr>
          <w:color w:val="000000" w:themeColor="text1"/>
        </w:rPr>
        <w:t>)</w:t>
      </w:r>
    </w:p>
    <w:p w14:paraId="2E4DC62B" w14:textId="516550D1" w:rsidR="00164038" w:rsidRPr="0006680D" w:rsidRDefault="0033472E" w:rsidP="00B2787A">
      <w:pPr>
        <w:autoSpaceDE/>
        <w:autoSpaceDN/>
        <w:spacing w:line="360" w:lineRule="auto"/>
        <w:rPr>
          <w:i/>
          <w:iCs/>
          <w:color w:val="000000" w:themeColor="text1"/>
          <w:lang w:eastAsia="en-GB"/>
        </w:rPr>
      </w:pPr>
      <w:r w:rsidRPr="0006680D">
        <w:rPr>
          <w:b/>
          <w:bCs/>
          <w:color w:val="000000" w:themeColor="text1"/>
          <w:lang w:eastAsia="en-GB"/>
        </w:rPr>
        <w:t>*</w:t>
      </w:r>
      <w:r w:rsidRPr="0006680D">
        <w:rPr>
          <w:i/>
          <w:iCs/>
          <w:color w:val="000000" w:themeColor="text1"/>
          <w:lang w:eastAsia="en-GB"/>
        </w:rPr>
        <w:t xml:space="preserve">Contingent rentals include hire grounds, institutional facilities like halls, kitchen etc. </w:t>
      </w:r>
    </w:p>
    <w:p w14:paraId="2E4EE282" w14:textId="2FF03208" w:rsidR="00DB3460" w:rsidRPr="0006680D" w:rsidRDefault="007C2F32"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 xml:space="preserve">Finance Income </w:t>
      </w:r>
    </w:p>
    <w:p w14:paraId="23546361" w14:textId="77777777" w:rsidR="004D7625" w:rsidRPr="0006680D" w:rsidRDefault="004D7625" w:rsidP="00B2787A">
      <w:pPr>
        <w:pStyle w:val="ListParagraph"/>
        <w:autoSpaceDE/>
        <w:autoSpaceDN/>
        <w:spacing w:line="360" w:lineRule="auto"/>
        <w:ind w:left="342"/>
        <w:jc w:val="both"/>
        <w:rPr>
          <w:b/>
          <w:bCs/>
          <w:color w:val="000000" w:themeColor="text1"/>
          <w:sz w:val="12"/>
          <w:szCs w:val="12"/>
          <w:lang w:eastAsia="en-G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81"/>
        <w:gridCol w:w="1952"/>
        <w:gridCol w:w="1897"/>
      </w:tblGrid>
      <w:tr w:rsidR="0006680D" w:rsidRPr="0006680D" w14:paraId="699274E2" w14:textId="77777777" w:rsidTr="00576EFA">
        <w:trPr>
          <w:trHeight w:val="340"/>
        </w:trPr>
        <w:tc>
          <w:tcPr>
            <w:tcW w:w="2886" w:type="pct"/>
            <w:vMerge w:val="restart"/>
            <w:shd w:val="clear" w:color="auto" w:fill="0070C0"/>
            <w:vAlign w:val="center"/>
            <w:hideMark/>
          </w:tcPr>
          <w:p w14:paraId="77754505" w14:textId="77777777" w:rsidR="005C26EC" w:rsidRPr="0006680D" w:rsidRDefault="005C26EC" w:rsidP="005C26EC">
            <w:pPr>
              <w:autoSpaceDE/>
              <w:autoSpaceDN/>
              <w:spacing w:line="276" w:lineRule="auto"/>
              <w:rPr>
                <w:b/>
                <w:bCs/>
                <w:color w:val="000000" w:themeColor="text1"/>
                <w:lang w:val="en-US"/>
              </w:rPr>
            </w:pPr>
            <w:r w:rsidRPr="0006680D">
              <w:rPr>
                <w:b/>
                <w:color w:val="000000" w:themeColor="text1"/>
                <w:lang w:eastAsia="en-GB"/>
              </w:rPr>
              <w:t>Description</w:t>
            </w:r>
          </w:p>
        </w:tc>
        <w:tc>
          <w:tcPr>
            <w:tcW w:w="1047" w:type="pct"/>
            <w:shd w:val="clear" w:color="auto" w:fill="0070C0"/>
            <w:noWrap/>
            <w:vAlign w:val="center"/>
            <w:hideMark/>
          </w:tcPr>
          <w:p w14:paraId="68E5C747" w14:textId="40A868EB"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67" w:type="pct"/>
            <w:shd w:val="clear" w:color="auto" w:fill="0070C0"/>
            <w:noWrap/>
            <w:vAlign w:val="center"/>
            <w:hideMark/>
          </w:tcPr>
          <w:p w14:paraId="2B046D46" w14:textId="58CA99B9"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21ACF60" w14:textId="63E0CD5A"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7F8E30A2" w14:textId="77777777" w:rsidTr="00576EFA">
        <w:trPr>
          <w:trHeight w:val="340"/>
        </w:trPr>
        <w:tc>
          <w:tcPr>
            <w:tcW w:w="2886" w:type="pct"/>
            <w:vMerge/>
            <w:shd w:val="clear" w:color="auto" w:fill="0070C0"/>
            <w:vAlign w:val="center"/>
            <w:hideMark/>
          </w:tcPr>
          <w:p w14:paraId="329AE83B" w14:textId="77777777" w:rsidR="005C26EC" w:rsidRPr="0006680D" w:rsidRDefault="005C26EC" w:rsidP="005C26EC">
            <w:pPr>
              <w:pStyle w:val="ListParagraph"/>
              <w:autoSpaceDE/>
              <w:autoSpaceDN/>
              <w:spacing w:line="276" w:lineRule="auto"/>
              <w:ind w:left="342"/>
              <w:rPr>
                <w:b/>
                <w:bCs/>
                <w:color w:val="000000" w:themeColor="text1"/>
                <w:lang w:val="en-US"/>
              </w:rPr>
            </w:pPr>
          </w:p>
        </w:tc>
        <w:tc>
          <w:tcPr>
            <w:tcW w:w="1047" w:type="pct"/>
            <w:shd w:val="clear" w:color="auto" w:fill="0070C0"/>
            <w:noWrap/>
            <w:vAlign w:val="center"/>
            <w:hideMark/>
          </w:tcPr>
          <w:p w14:paraId="7BCBE903" w14:textId="41C0AB35"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1067" w:type="pct"/>
            <w:shd w:val="clear" w:color="auto" w:fill="0070C0"/>
            <w:noWrap/>
            <w:vAlign w:val="center"/>
            <w:hideMark/>
          </w:tcPr>
          <w:p w14:paraId="58B7002A" w14:textId="7817F0FD"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78AF3614" w14:textId="77777777" w:rsidTr="00576EFA">
        <w:trPr>
          <w:trHeight w:val="340"/>
        </w:trPr>
        <w:tc>
          <w:tcPr>
            <w:tcW w:w="2886" w:type="pct"/>
            <w:vAlign w:val="center"/>
            <w:hideMark/>
          </w:tcPr>
          <w:p w14:paraId="0CECADD7" w14:textId="38150793" w:rsidR="005C26EC" w:rsidRPr="0006680D" w:rsidRDefault="00AE42D0" w:rsidP="005C26EC">
            <w:pPr>
              <w:autoSpaceDE/>
              <w:autoSpaceDN/>
              <w:spacing w:line="276" w:lineRule="auto"/>
              <w:rPr>
                <w:color w:val="000000" w:themeColor="text1"/>
                <w:lang w:val="en-US"/>
              </w:rPr>
            </w:pPr>
            <w:r w:rsidRPr="0006680D">
              <w:rPr>
                <w:color w:val="000000" w:themeColor="text1"/>
                <w:lang w:eastAsia="en-GB"/>
              </w:rPr>
              <w:t>Interest income on bank deposits</w:t>
            </w:r>
          </w:p>
        </w:tc>
        <w:tc>
          <w:tcPr>
            <w:tcW w:w="1047" w:type="pct"/>
            <w:noWrap/>
            <w:vAlign w:val="center"/>
            <w:hideMark/>
          </w:tcPr>
          <w:p w14:paraId="6ED5D5AA" w14:textId="0D2B62A0"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1C72BC51" w14:textId="641A1BB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421D068" w14:textId="77777777" w:rsidTr="00576EFA">
        <w:trPr>
          <w:trHeight w:val="340"/>
        </w:trPr>
        <w:tc>
          <w:tcPr>
            <w:tcW w:w="2886" w:type="pct"/>
            <w:vAlign w:val="center"/>
          </w:tcPr>
          <w:p w14:paraId="74BAA87B" w14:textId="51EA8C85" w:rsidR="005C26EC" w:rsidRPr="0006680D" w:rsidRDefault="00AE42D0" w:rsidP="005C26EC">
            <w:pPr>
              <w:autoSpaceDE/>
              <w:autoSpaceDN/>
              <w:spacing w:line="276" w:lineRule="auto"/>
              <w:rPr>
                <w:color w:val="000000" w:themeColor="text1"/>
                <w:lang w:eastAsia="en-GB"/>
              </w:rPr>
            </w:pPr>
            <w:r w:rsidRPr="0006680D">
              <w:rPr>
                <w:color w:val="000000" w:themeColor="text1"/>
                <w:lang w:eastAsia="en-GB"/>
              </w:rPr>
              <w:t>Interest income from loans</w:t>
            </w:r>
          </w:p>
        </w:tc>
        <w:tc>
          <w:tcPr>
            <w:tcW w:w="1047" w:type="pct"/>
            <w:noWrap/>
            <w:vAlign w:val="center"/>
            <w:hideMark/>
          </w:tcPr>
          <w:p w14:paraId="37DE6368" w14:textId="6E321CAD"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699855D6" w14:textId="3B95E16B"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0672F29" w14:textId="77777777" w:rsidTr="00576EFA">
        <w:trPr>
          <w:trHeight w:val="340"/>
        </w:trPr>
        <w:tc>
          <w:tcPr>
            <w:tcW w:w="2886" w:type="pct"/>
            <w:vAlign w:val="center"/>
          </w:tcPr>
          <w:p w14:paraId="7044DB34" w14:textId="48498A68" w:rsidR="005C26EC" w:rsidRPr="0006680D" w:rsidRDefault="00AE42D0" w:rsidP="005C26EC">
            <w:pPr>
              <w:autoSpaceDE/>
              <w:autoSpaceDN/>
              <w:spacing w:line="276" w:lineRule="auto"/>
              <w:rPr>
                <w:color w:val="000000" w:themeColor="text1"/>
                <w:lang w:eastAsia="en-GB"/>
              </w:rPr>
            </w:pPr>
            <w:r w:rsidRPr="0006680D">
              <w:rPr>
                <w:color w:val="000000" w:themeColor="text1"/>
                <w:lang w:eastAsia="en-GB"/>
              </w:rPr>
              <w:t>Others (</w:t>
            </w:r>
            <w:r w:rsidRPr="0006680D">
              <w:rPr>
                <w:i/>
                <w:iCs/>
                <w:color w:val="000000" w:themeColor="text1"/>
                <w:lang w:eastAsia="en-GB"/>
              </w:rPr>
              <w:t>Specify</w:t>
            </w:r>
            <w:r w:rsidRPr="0006680D">
              <w:rPr>
                <w:color w:val="000000" w:themeColor="text1"/>
                <w:lang w:eastAsia="en-GB"/>
              </w:rPr>
              <w:t>)</w:t>
            </w:r>
          </w:p>
        </w:tc>
        <w:tc>
          <w:tcPr>
            <w:tcW w:w="1047" w:type="pct"/>
            <w:noWrap/>
            <w:vAlign w:val="center"/>
            <w:hideMark/>
          </w:tcPr>
          <w:p w14:paraId="1C9A474A" w14:textId="0C3683B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65AD9CD9" w14:textId="787AC028"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25EC236" w14:textId="77777777" w:rsidTr="00576EFA">
        <w:trPr>
          <w:trHeight w:val="340"/>
        </w:trPr>
        <w:tc>
          <w:tcPr>
            <w:tcW w:w="2886" w:type="pct"/>
            <w:vAlign w:val="center"/>
            <w:hideMark/>
          </w:tcPr>
          <w:p w14:paraId="20086DAE" w14:textId="3DBE0103"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finance</w:t>
            </w:r>
            <w:r w:rsidRPr="0006680D">
              <w:rPr>
                <w:color w:val="000000" w:themeColor="text1"/>
                <w:lang w:eastAsia="en-GB"/>
              </w:rPr>
              <w:t xml:space="preserve"> </w:t>
            </w:r>
            <w:r w:rsidRPr="0006680D">
              <w:rPr>
                <w:b/>
                <w:bCs/>
                <w:color w:val="000000" w:themeColor="text1"/>
                <w:lang w:eastAsia="en-GB"/>
              </w:rPr>
              <w:t>income</w:t>
            </w:r>
            <w:r w:rsidRPr="0006680D">
              <w:rPr>
                <w:color w:val="000000" w:themeColor="text1"/>
                <w:lang w:eastAsia="en-GB"/>
              </w:rPr>
              <w:t xml:space="preserve"> </w:t>
            </w:r>
          </w:p>
        </w:tc>
        <w:tc>
          <w:tcPr>
            <w:tcW w:w="1047" w:type="pct"/>
            <w:noWrap/>
            <w:vAlign w:val="center"/>
            <w:hideMark/>
          </w:tcPr>
          <w:p w14:paraId="7E645E42" w14:textId="0835BF76"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1067" w:type="pct"/>
            <w:noWrap/>
            <w:vAlign w:val="center"/>
            <w:hideMark/>
          </w:tcPr>
          <w:p w14:paraId="6B811710" w14:textId="70BFCCA8"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07D13716" w14:textId="1422FF66" w:rsidR="0001630F" w:rsidRPr="0006680D" w:rsidRDefault="0099018E" w:rsidP="00705613">
      <w:pPr>
        <w:autoSpaceDE/>
        <w:autoSpaceDN/>
        <w:spacing w:line="360" w:lineRule="auto"/>
        <w:rPr>
          <w:b/>
          <w:bCs/>
          <w:color w:val="000000" w:themeColor="text1"/>
          <w:lang w:eastAsia="en-GB"/>
        </w:rPr>
      </w:pPr>
      <w:r w:rsidRPr="0006680D">
        <w:rPr>
          <w:color w:val="000000" w:themeColor="text1"/>
        </w:rPr>
        <w:t>(</w:t>
      </w:r>
      <w:r w:rsidRPr="0006680D">
        <w:rPr>
          <w:i/>
          <w:iCs/>
          <w:color w:val="000000" w:themeColor="text1"/>
        </w:rPr>
        <w:t>Provide brief explanation for this revenue</w:t>
      </w:r>
      <w:r w:rsidRPr="0006680D">
        <w:rPr>
          <w:color w:val="000000" w:themeColor="text1"/>
        </w:rPr>
        <w:t>)</w:t>
      </w:r>
    </w:p>
    <w:p w14:paraId="151F8BA1" w14:textId="36384EA2" w:rsidR="0001630F" w:rsidRPr="0006680D" w:rsidRDefault="003B2F95"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Other</w:t>
      </w:r>
      <w:r w:rsidR="007C2F32" w:rsidRPr="0006680D">
        <w:rPr>
          <w:rFonts w:eastAsia="Arial"/>
          <w:b/>
          <w:color w:val="000000" w:themeColor="text1"/>
        </w:rPr>
        <w:t xml:space="preserve"> Income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81"/>
        <w:gridCol w:w="1952"/>
        <w:gridCol w:w="1897"/>
      </w:tblGrid>
      <w:tr w:rsidR="0006680D" w:rsidRPr="0006680D" w14:paraId="1C6348DF" w14:textId="77777777" w:rsidTr="00576EFA">
        <w:trPr>
          <w:trHeight w:val="340"/>
        </w:trPr>
        <w:tc>
          <w:tcPr>
            <w:tcW w:w="2886" w:type="pct"/>
            <w:vMerge w:val="restart"/>
            <w:shd w:val="clear" w:color="auto" w:fill="0070C0"/>
            <w:noWrap/>
            <w:vAlign w:val="center"/>
            <w:hideMark/>
          </w:tcPr>
          <w:p w14:paraId="76937B73" w14:textId="77777777"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val="en-US"/>
              </w:rPr>
              <w:t>Description</w:t>
            </w:r>
          </w:p>
        </w:tc>
        <w:tc>
          <w:tcPr>
            <w:tcW w:w="1047" w:type="pct"/>
            <w:shd w:val="clear" w:color="auto" w:fill="0070C0"/>
            <w:noWrap/>
            <w:vAlign w:val="center"/>
            <w:hideMark/>
          </w:tcPr>
          <w:p w14:paraId="12F3D0E8" w14:textId="15BEA246"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67" w:type="pct"/>
            <w:shd w:val="clear" w:color="auto" w:fill="0070C0"/>
            <w:noWrap/>
            <w:vAlign w:val="center"/>
            <w:hideMark/>
          </w:tcPr>
          <w:p w14:paraId="1A3508D9" w14:textId="5FE654A0"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EA21DF0" w14:textId="7FA13DE7"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4528F7EA" w14:textId="77777777" w:rsidTr="00576EFA">
        <w:trPr>
          <w:trHeight w:val="340"/>
        </w:trPr>
        <w:tc>
          <w:tcPr>
            <w:tcW w:w="2886" w:type="pct"/>
            <w:vMerge/>
            <w:noWrap/>
            <w:vAlign w:val="center"/>
            <w:hideMark/>
          </w:tcPr>
          <w:p w14:paraId="27EF4DD5" w14:textId="77777777" w:rsidR="005C26EC" w:rsidRPr="0006680D" w:rsidRDefault="005C26EC" w:rsidP="005C26EC">
            <w:pPr>
              <w:autoSpaceDE/>
              <w:autoSpaceDN/>
              <w:spacing w:line="276" w:lineRule="auto"/>
              <w:rPr>
                <w:b/>
                <w:bCs/>
                <w:color w:val="000000" w:themeColor="text1"/>
                <w:highlight w:val="yellow"/>
                <w:lang w:val="en-US"/>
              </w:rPr>
            </w:pPr>
          </w:p>
        </w:tc>
        <w:tc>
          <w:tcPr>
            <w:tcW w:w="1047" w:type="pct"/>
            <w:shd w:val="clear" w:color="auto" w:fill="0070C0"/>
            <w:noWrap/>
            <w:vAlign w:val="center"/>
            <w:hideMark/>
          </w:tcPr>
          <w:p w14:paraId="2289AE69" w14:textId="1539863A"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1067" w:type="pct"/>
            <w:shd w:val="clear" w:color="auto" w:fill="0070C0"/>
            <w:noWrap/>
            <w:vAlign w:val="center"/>
            <w:hideMark/>
          </w:tcPr>
          <w:p w14:paraId="16F4B74E" w14:textId="3B335265"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76D1BB1F" w14:textId="77777777" w:rsidTr="00576EFA">
        <w:trPr>
          <w:trHeight w:val="340"/>
        </w:trPr>
        <w:tc>
          <w:tcPr>
            <w:tcW w:w="2886" w:type="pct"/>
            <w:noWrap/>
            <w:vAlign w:val="center"/>
            <w:hideMark/>
          </w:tcPr>
          <w:p w14:paraId="4FBB97E9" w14:textId="0D936AB8"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Insurance recoveries</w:t>
            </w:r>
          </w:p>
        </w:tc>
        <w:tc>
          <w:tcPr>
            <w:tcW w:w="1047" w:type="pct"/>
            <w:noWrap/>
            <w:vAlign w:val="center"/>
            <w:hideMark/>
          </w:tcPr>
          <w:p w14:paraId="6ABF9F8E"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54590997"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4B91D1E" w14:textId="77777777" w:rsidTr="00576EFA">
        <w:trPr>
          <w:trHeight w:val="340"/>
        </w:trPr>
        <w:tc>
          <w:tcPr>
            <w:tcW w:w="2886" w:type="pct"/>
            <w:noWrap/>
            <w:vAlign w:val="center"/>
            <w:hideMark/>
          </w:tcPr>
          <w:p w14:paraId="20309284" w14:textId="71737416"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Income from sale of tender</w:t>
            </w:r>
          </w:p>
        </w:tc>
        <w:tc>
          <w:tcPr>
            <w:tcW w:w="1047" w:type="pct"/>
            <w:noWrap/>
            <w:vAlign w:val="center"/>
            <w:hideMark/>
          </w:tcPr>
          <w:p w14:paraId="02719146"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59DED5B3"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2762CAE" w14:textId="77777777" w:rsidTr="00576EFA">
        <w:trPr>
          <w:trHeight w:val="340"/>
        </w:trPr>
        <w:tc>
          <w:tcPr>
            <w:tcW w:w="2886" w:type="pct"/>
            <w:noWrap/>
            <w:vAlign w:val="center"/>
            <w:hideMark/>
          </w:tcPr>
          <w:p w14:paraId="5C9EDBF7" w14:textId="35A675F4"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Services concession income</w:t>
            </w:r>
          </w:p>
        </w:tc>
        <w:tc>
          <w:tcPr>
            <w:tcW w:w="1047" w:type="pct"/>
            <w:noWrap/>
            <w:vAlign w:val="center"/>
            <w:hideMark/>
          </w:tcPr>
          <w:p w14:paraId="55698B4A"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4D1179B0"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A6DE1C8" w14:textId="77777777" w:rsidTr="00576EFA">
        <w:trPr>
          <w:trHeight w:val="340"/>
        </w:trPr>
        <w:tc>
          <w:tcPr>
            <w:tcW w:w="2886" w:type="pct"/>
            <w:noWrap/>
            <w:vAlign w:val="center"/>
            <w:hideMark/>
          </w:tcPr>
          <w:p w14:paraId="7A9CDD95" w14:textId="1D32C9C7"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Skills development levy</w:t>
            </w:r>
          </w:p>
        </w:tc>
        <w:tc>
          <w:tcPr>
            <w:tcW w:w="1047" w:type="pct"/>
            <w:noWrap/>
            <w:vAlign w:val="center"/>
            <w:hideMark/>
          </w:tcPr>
          <w:p w14:paraId="6EED9D2E"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2CB3D7E3" w14:textId="77777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E3FE2A2" w14:textId="77777777" w:rsidTr="00576EFA">
        <w:trPr>
          <w:trHeight w:val="340"/>
        </w:trPr>
        <w:tc>
          <w:tcPr>
            <w:tcW w:w="2886" w:type="pct"/>
            <w:noWrap/>
            <w:vAlign w:val="center"/>
          </w:tcPr>
          <w:p w14:paraId="21DF33D1" w14:textId="120FED00"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Income written back</w:t>
            </w:r>
          </w:p>
        </w:tc>
        <w:tc>
          <w:tcPr>
            <w:tcW w:w="1047" w:type="pct"/>
            <w:noWrap/>
            <w:vAlign w:val="center"/>
          </w:tcPr>
          <w:p w14:paraId="0AD3A3C8" w14:textId="5FC50B5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743EF4BD" w14:textId="25509F89"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20937A4" w14:textId="77777777" w:rsidTr="00576EFA">
        <w:trPr>
          <w:trHeight w:val="340"/>
        </w:trPr>
        <w:tc>
          <w:tcPr>
            <w:tcW w:w="2886" w:type="pct"/>
            <w:noWrap/>
            <w:vAlign w:val="center"/>
          </w:tcPr>
          <w:p w14:paraId="2BDD28CE" w14:textId="0C4D883E"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Bad debts recovered</w:t>
            </w:r>
          </w:p>
        </w:tc>
        <w:tc>
          <w:tcPr>
            <w:tcW w:w="1047" w:type="pct"/>
            <w:noWrap/>
            <w:vAlign w:val="center"/>
          </w:tcPr>
          <w:p w14:paraId="5E733463" w14:textId="21051493"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04AD93BC" w14:textId="5AF3220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FC00CF5" w14:textId="77777777" w:rsidTr="00576EFA">
        <w:trPr>
          <w:trHeight w:val="340"/>
        </w:trPr>
        <w:tc>
          <w:tcPr>
            <w:tcW w:w="2886" w:type="pct"/>
            <w:noWrap/>
            <w:vAlign w:val="center"/>
          </w:tcPr>
          <w:p w14:paraId="63018561" w14:textId="4005F833" w:rsidR="005C26EC" w:rsidRPr="0006680D" w:rsidRDefault="005C26EC" w:rsidP="005C26EC">
            <w:pPr>
              <w:autoSpaceDE/>
              <w:autoSpaceDN/>
              <w:spacing w:line="276" w:lineRule="auto"/>
              <w:rPr>
                <w:rStyle w:val="CommentReference"/>
                <w:color w:val="000000" w:themeColor="text1"/>
              </w:rPr>
            </w:pPr>
            <w:r w:rsidRPr="0006680D">
              <w:rPr>
                <w:color w:val="000000" w:themeColor="text1"/>
                <w:lang w:eastAsia="en-GB"/>
              </w:rPr>
              <w:t>Miscellaneous incomes (</w:t>
            </w:r>
            <w:r w:rsidRPr="0006680D">
              <w:rPr>
                <w:i/>
                <w:iCs/>
                <w:color w:val="000000" w:themeColor="text1"/>
                <w:lang w:eastAsia="en-GB"/>
              </w:rPr>
              <w:t>specify</w:t>
            </w:r>
            <w:r w:rsidRPr="0006680D">
              <w:rPr>
                <w:color w:val="000000" w:themeColor="text1"/>
                <w:lang w:eastAsia="en-GB"/>
              </w:rPr>
              <w:t>)</w:t>
            </w:r>
          </w:p>
        </w:tc>
        <w:tc>
          <w:tcPr>
            <w:tcW w:w="1047" w:type="pct"/>
            <w:noWrap/>
            <w:vAlign w:val="center"/>
          </w:tcPr>
          <w:p w14:paraId="4C66C443" w14:textId="659ACD5B"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1D841901" w14:textId="4E38E59D"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880A921" w14:textId="77777777" w:rsidTr="00576EFA">
        <w:trPr>
          <w:trHeight w:val="340"/>
        </w:trPr>
        <w:tc>
          <w:tcPr>
            <w:tcW w:w="2886" w:type="pct"/>
            <w:noWrap/>
            <w:vAlign w:val="center"/>
          </w:tcPr>
          <w:p w14:paraId="6C10FF8F" w14:textId="75021650" w:rsidR="005C26EC" w:rsidRPr="0006680D" w:rsidRDefault="005C26EC" w:rsidP="005C26EC">
            <w:pPr>
              <w:autoSpaceDE/>
              <w:autoSpaceDN/>
              <w:spacing w:line="276" w:lineRule="auto"/>
              <w:rPr>
                <w:rStyle w:val="CommentReference"/>
                <w:color w:val="000000" w:themeColor="text1"/>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Other income</w:t>
            </w:r>
          </w:p>
        </w:tc>
        <w:tc>
          <w:tcPr>
            <w:tcW w:w="1047" w:type="pct"/>
            <w:noWrap/>
            <w:vAlign w:val="center"/>
          </w:tcPr>
          <w:p w14:paraId="6329066F" w14:textId="42832CD5"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1067" w:type="pct"/>
            <w:noWrap/>
            <w:vAlign w:val="center"/>
          </w:tcPr>
          <w:p w14:paraId="37E8C956" w14:textId="3D5BB9F3"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35E5184C" w14:textId="1B5233C9" w:rsidR="002F7E56" w:rsidRPr="0006680D" w:rsidRDefault="0099018E" w:rsidP="00997F4F">
      <w:pPr>
        <w:pStyle w:val="pf0"/>
        <w:jc w:val="both"/>
        <w:rPr>
          <w:bCs/>
          <w:i/>
          <w:iCs/>
          <w:color w:val="000000" w:themeColor="text1"/>
          <w:lang w:eastAsia="en-GB"/>
        </w:rPr>
      </w:pPr>
      <w:r w:rsidRPr="0006680D">
        <w:rPr>
          <w:bCs/>
          <w:i/>
          <w:iCs/>
          <w:color w:val="000000" w:themeColor="text1"/>
          <w:lang w:eastAsia="en-GB"/>
        </w:rPr>
        <w:t xml:space="preserve">(NB: All income should be classified as far as possible in the relevant classes and other income should be used to </w:t>
      </w:r>
      <w:r w:rsidR="00703778" w:rsidRPr="0006680D">
        <w:rPr>
          <w:bCs/>
          <w:i/>
          <w:iCs/>
          <w:color w:val="000000" w:themeColor="text1"/>
          <w:lang w:eastAsia="en-GB"/>
        </w:rPr>
        <w:t>recognize</w:t>
      </w:r>
      <w:r w:rsidRPr="0006680D">
        <w:rPr>
          <w:bCs/>
          <w:i/>
          <w:iCs/>
          <w:color w:val="000000" w:themeColor="text1"/>
          <w:lang w:eastAsia="en-GB"/>
        </w:rPr>
        <w:t xml:space="preserve"> income not elsewhere classified</w:t>
      </w:r>
      <w:r w:rsidR="00483B4B" w:rsidRPr="0006680D">
        <w:rPr>
          <w:bCs/>
          <w:i/>
          <w:iCs/>
          <w:color w:val="000000" w:themeColor="text1"/>
          <w:lang w:eastAsia="en-GB"/>
        </w:rPr>
        <w:t>.</w:t>
      </w:r>
    </w:p>
    <w:p w14:paraId="20EC10EE" w14:textId="39E8FE6B" w:rsidR="0001630F" w:rsidRPr="0006680D" w:rsidRDefault="002F7E56" w:rsidP="002F7E56">
      <w:pPr>
        <w:autoSpaceDE/>
        <w:autoSpaceDN/>
        <w:rPr>
          <w:bCs/>
          <w:i/>
          <w:iCs/>
          <w:color w:val="000000" w:themeColor="text1"/>
          <w:lang w:val="en-US" w:eastAsia="en-GB"/>
        </w:rPr>
      </w:pPr>
      <w:r w:rsidRPr="0006680D">
        <w:rPr>
          <w:bCs/>
          <w:i/>
          <w:iCs/>
          <w:color w:val="000000" w:themeColor="text1"/>
          <w:lang w:eastAsia="en-GB"/>
        </w:rPr>
        <w:br w:type="page"/>
      </w:r>
    </w:p>
    <w:p w14:paraId="49A0005B" w14:textId="77777777" w:rsidR="00DB3460" w:rsidRPr="0006680D" w:rsidRDefault="00DB3460" w:rsidP="0001630F">
      <w:pPr>
        <w:autoSpaceDE/>
        <w:autoSpaceDN/>
        <w:spacing w:line="360" w:lineRule="auto"/>
        <w:jc w:val="both"/>
        <w:rPr>
          <w:bCs/>
          <w:color w:val="000000" w:themeColor="text1"/>
          <w:sz w:val="6"/>
          <w:szCs w:val="6"/>
          <w:lang w:eastAsia="en-GB"/>
        </w:rPr>
      </w:pPr>
    </w:p>
    <w:p w14:paraId="4BFF1F91" w14:textId="060478EA" w:rsidR="00342EE7" w:rsidRPr="0006680D" w:rsidRDefault="007C2F32" w:rsidP="00FF1B9B">
      <w:pPr>
        <w:pStyle w:val="ListParagraph"/>
        <w:numPr>
          <w:ilvl w:val="0"/>
          <w:numId w:val="24"/>
        </w:numPr>
        <w:spacing w:line="360" w:lineRule="auto"/>
        <w:ind w:right="-20" w:hanging="1080"/>
        <w:jc w:val="both"/>
        <w:rPr>
          <w:rFonts w:eastAsia="Arial"/>
          <w:b/>
          <w:color w:val="000000" w:themeColor="text1"/>
        </w:rPr>
      </w:pPr>
      <w:r w:rsidRPr="0006680D">
        <w:rPr>
          <w:rFonts w:eastAsia="Arial"/>
          <w:b/>
          <w:color w:val="000000" w:themeColor="text1"/>
        </w:rPr>
        <w:t>Use of Goods and Services</w:t>
      </w:r>
    </w:p>
    <w:p w14:paraId="2CE1AB3A" w14:textId="77777777" w:rsidR="0001630F" w:rsidRPr="0006680D" w:rsidRDefault="0001630F" w:rsidP="0001630F">
      <w:pPr>
        <w:pStyle w:val="ListParagraph"/>
        <w:spacing w:line="360" w:lineRule="auto"/>
        <w:ind w:left="360" w:right="-20"/>
        <w:jc w:val="both"/>
        <w:rPr>
          <w:rFonts w:eastAsia="Arial"/>
          <w:b/>
          <w:bCs/>
          <w:color w:val="000000" w:themeColor="text1"/>
          <w:spacing w:val="3"/>
          <w:sz w:val="6"/>
          <w:szCs w:val="6"/>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801"/>
        <w:gridCol w:w="1286"/>
        <w:gridCol w:w="1943"/>
      </w:tblGrid>
      <w:tr w:rsidR="0006680D" w:rsidRPr="0006680D" w14:paraId="13E7D94F" w14:textId="77777777" w:rsidTr="00E97C2B">
        <w:trPr>
          <w:trHeight w:val="340"/>
          <w:tblHeader/>
        </w:trPr>
        <w:tc>
          <w:tcPr>
            <w:tcW w:w="3040" w:type="pct"/>
            <w:vMerge w:val="restart"/>
            <w:shd w:val="clear" w:color="auto" w:fill="0070C0"/>
            <w:noWrap/>
            <w:vAlign w:val="center"/>
            <w:hideMark/>
          </w:tcPr>
          <w:p w14:paraId="156AE06F" w14:textId="77777777" w:rsidR="005C26EC" w:rsidRPr="0006680D" w:rsidRDefault="005C26EC" w:rsidP="005C26EC">
            <w:pPr>
              <w:autoSpaceDE/>
              <w:autoSpaceDN/>
              <w:spacing w:line="276" w:lineRule="auto"/>
              <w:rPr>
                <w:color w:val="000000" w:themeColor="text1"/>
                <w:lang w:val="en-US"/>
              </w:rPr>
            </w:pPr>
            <w:r w:rsidRPr="0006680D">
              <w:rPr>
                <w:b/>
                <w:bCs/>
                <w:color w:val="000000" w:themeColor="text1"/>
                <w:lang w:val="en-US"/>
              </w:rPr>
              <w:t>Description</w:t>
            </w:r>
          </w:p>
        </w:tc>
        <w:tc>
          <w:tcPr>
            <w:tcW w:w="980" w:type="pct"/>
            <w:shd w:val="clear" w:color="auto" w:fill="0070C0"/>
            <w:vAlign w:val="center"/>
            <w:hideMark/>
          </w:tcPr>
          <w:p w14:paraId="4030C53C" w14:textId="26830F5E" w:rsidR="005C26EC" w:rsidRPr="0006680D" w:rsidRDefault="005C26EC" w:rsidP="00E97C2B">
            <w:pPr>
              <w:autoSpaceDE/>
              <w:autoSpaceDN/>
              <w:spacing w:line="276" w:lineRule="auto"/>
              <w:jc w:val="center"/>
              <w:rPr>
                <w:b/>
                <w:bCs/>
                <w:color w:val="000000" w:themeColor="text1"/>
                <w:lang w:val="en-US"/>
              </w:rPr>
            </w:pPr>
            <w:r w:rsidRPr="0006680D">
              <w:rPr>
                <w:b/>
                <w:bCs/>
                <w:color w:val="000000" w:themeColor="text1"/>
                <w:lang w:val="en-US"/>
              </w:rPr>
              <w:t>Insert Current FY</w:t>
            </w:r>
          </w:p>
        </w:tc>
        <w:tc>
          <w:tcPr>
            <w:tcW w:w="980" w:type="pct"/>
            <w:shd w:val="clear" w:color="auto" w:fill="0070C0"/>
            <w:noWrap/>
            <w:vAlign w:val="center"/>
            <w:hideMark/>
          </w:tcPr>
          <w:p w14:paraId="6A201AD8" w14:textId="1272F7BB"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Insert</w:t>
            </w:r>
          </w:p>
          <w:p w14:paraId="2A0B7081" w14:textId="6CB2B984"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Comparative FY</w:t>
            </w:r>
          </w:p>
        </w:tc>
      </w:tr>
      <w:tr w:rsidR="0006680D" w:rsidRPr="0006680D" w14:paraId="5E7EF915" w14:textId="77777777" w:rsidTr="00E97C2B">
        <w:trPr>
          <w:trHeight w:val="340"/>
          <w:tblHeader/>
        </w:trPr>
        <w:tc>
          <w:tcPr>
            <w:tcW w:w="3040" w:type="pct"/>
            <w:vMerge/>
            <w:shd w:val="clear" w:color="auto" w:fill="0070C0"/>
            <w:noWrap/>
            <w:vAlign w:val="center"/>
            <w:hideMark/>
          </w:tcPr>
          <w:p w14:paraId="40887A60" w14:textId="77777777" w:rsidR="005C26EC" w:rsidRPr="0006680D" w:rsidRDefault="005C26EC" w:rsidP="005C26EC">
            <w:pPr>
              <w:autoSpaceDE/>
              <w:autoSpaceDN/>
              <w:spacing w:line="276" w:lineRule="auto"/>
              <w:rPr>
                <w:color w:val="000000" w:themeColor="text1"/>
                <w:lang w:val="en-US"/>
              </w:rPr>
            </w:pPr>
          </w:p>
        </w:tc>
        <w:tc>
          <w:tcPr>
            <w:tcW w:w="980" w:type="pct"/>
            <w:shd w:val="clear" w:color="auto" w:fill="0070C0"/>
            <w:noWrap/>
            <w:vAlign w:val="center"/>
            <w:hideMark/>
          </w:tcPr>
          <w:p w14:paraId="4ECB8413" w14:textId="0392E6BF"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c>
          <w:tcPr>
            <w:tcW w:w="980" w:type="pct"/>
            <w:shd w:val="clear" w:color="auto" w:fill="0070C0"/>
            <w:noWrap/>
            <w:vAlign w:val="center"/>
            <w:hideMark/>
          </w:tcPr>
          <w:p w14:paraId="7096A684" w14:textId="78AF2260" w:rsidR="005C26EC" w:rsidRPr="0006680D" w:rsidRDefault="005C26EC" w:rsidP="00576EFA">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78856262" w14:textId="77777777" w:rsidTr="00E97C2B">
        <w:trPr>
          <w:trHeight w:val="340"/>
        </w:trPr>
        <w:tc>
          <w:tcPr>
            <w:tcW w:w="3040" w:type="pct"/>
            <w:noWrap/>
            <w:vAlign w:val="center"/>
            <w:hideMark/>
          </w:tcPr>
          <w:p w14:paraId="48268075" w14:textId="77777777"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Electricity</w:t>
            </w:r>
          </w:p>
        </w:tc>
        <w:tc>
          <w:tcPr>
            <w:tcW w:w="980" w:type="pct"/>
            <w:noWrap/>
            <w:vAlign w:val="center"/>
            <w:hideMark/>
          </w:tcPr>
          <w:p w14:paraId="081ADC94" w14:textId="45D5ECA2"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hideMark/>
          </w:tcPr>
          <w:p w14:paraId="098CC59A" w14:textId="401F13DE"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F1B40D6" w14:textId="77777777" w:rsidTr="00E97C2B">
        <w:trPr>
          <w:trHeight w:val="340"/>
        </w:trPr>
        <w:tc>
          <w:tcPr>
            <w:tcW w:w="3040" w:type="pct"/>
            <w:noWrap/>
            <w:vAlign w:val="center"/>
            <w:hideMark/>
          </w:tcPr>
          <w:p w14:paraId="301C47B5" w14:textId="77777777"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Water</w:t>
            </w:r>
          </w:p>
        </w:tc>
        <w:tc>
          <w:tcPr>
            <w:tcW w:w="980" w:type="pct"/>
            <w:noWrap/>
            <w:vAlign w:val="center"/>
            <w:hideMark/>
          </w:tcPr>
          <w:p w14:paraId="47F7B934" w14:textId="4B484C7E"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hideMark/>
          </w:tcPr>
          <w:p w14:paraId="0588E08D" w14:textId="71A55D6F"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CA25C40" w14:textId="77777777" w:rsidTr="00E97C2B">
        <w:trPr>
          <w:trHeight w:val="340"/>
        </w:trPr>
        <w:tc>
          <w:tcPr>
            <w:tcW w:w="3040" w:type="pct"/>
            <w:noWrap/>
            <w:vAlign w:val="center"/>
            <w:hideMark/>
          </w:tcPr>
          <w:p w14:paraId="499F8990" w14:textId="6EA42D5B"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Professional Services</w:t>
            </w:r>
          </w:p>
        </w:tc>
        <w:tc>
          <w:tcPr>
            <w:tcW w:w="980" w:type="pct"/>
            <w:noWrap/>
            <w:vAlign w:val="center"/>
            <w:hideMark/>
          </w:tcPr>
          <w:p w14:paraId="086D36C0" w14:textId="09517363"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hideMark/>
          </w:tcPr>
          <w:p w14:paraId="60DA2AA1" w14:textId="597A177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3369E56" w14:textId="77777777" w:rsidTr="00E97C2B">
        <w:trPr>
          <w:trHeight w:val="340"/>
        </w:trPr>
        <w:tc>
          <w:tcPr>
            <w:tcW w:w="3040" w:type="pct"/>
            <w:noWrap/>
            <w:vAlign w:val="center"/>
            <w:hideMark/>
          </w:tcPr>
          <w:p w14:paraId="6BB9BD18" w14:textId="77777777"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Subscriptions</w:t>
            </w:r>
          </w:p>
        </w:tc>
        <w:tc>
          <w:tcPr>
            <w:tcW w:w="980" w:type="pct"/>
            <w:noWrap/>
            <w:vAlign w:val="center"/>
            <w:hideMark/>
          </w:tcPr>
          <w:p w14:paraId="4F982440" w14:textId="124ACC1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hideMark/>
          </w:tcPr>
          <w:p w14:paraId="1AB37FB2" w14:textId="14DE4AC6"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B70C307" w14:textId="77777777" w:rsidTr="00E97C2B">
        <w:trPr>
          <w:trHeight w:val="340"/>
        </w:trPr>
        <w:tc>
          <w:tcPr>
            <w:tcW w:w="3040" w:type="pct"/>
            <w:noWrap/>
            <w:vAlign w:val="center"/>
          </w:tcPr>
          <w:p w14:paraId="7466D7C0" w14:textId="181B284B"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Audit Fees</w:t>
            </w:r>
          </w:p>
        </w:tc>
        <w:tc>
          <w:tcPr>
            <w:tcW w:w="980" w:type="pct"/>
            <w:noWrap/>
            <w:vAlign w:val="center"/>
          </w:tcPr>
          <w:p w14:paraId="286FC66E" w14:textId="7BB99C8B"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631C302B" w14:textId="7D4E179E"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D845E36" w14:textId="77777777" w:rsidTr="00E97C2B">
        <w:trPr>
          <w:trHeight w:val="340"/>
        </w:trPr>
        <w:tc>
          <w:tcPr>
            <w:tcW w:w="3040" w:type="pct"/>
            <w:noWrap/>
            <w:vAlign w:val="center"/>
          </w:tcPr>
          <w:p w14:paraId="15848199" w14:textId="3F87F668"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Conferences and </w:t>
            </w:r>
            <w:r w:rsidR="00157742" w:rsidRPr="0006680D">
              <w:rPr>
                <w:color w:val="000000" w:themeColor="text1"/>
                <w:lang w:eastAsia="en-GB"/>
              </w:rPr>
              <w:t>d</w:t>
            </w:r>
            <w:r w:rsidRPr="0006680D">
              <w:rPr>
                <w:color w:val="000000" w:themeColor="text1"/>
                <w:lang w:eastAsia="en-GB"/>
              </w:rPr>
              <w:t>elegations</w:t>
            </w:r>
          </w:p>
        </w:tc>
        <w:tc>
          <w:tcPr>
            <w:tcW w:w="980" w:type="pct"/>
            <w:noWrap/>
            <w:vAlign w:val="center"/>
          </w:tcPr>
          <w:p w14:paraId="176C9A75" w14:textId="1D91F51F"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3C6E461B" w14:textId="6B50832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1E3DCEB" w14:textId="77777777" w:rsidTr="00E97C2B">
        <w:trPr>
          <w:trHeight w:val="340"/>
        </w:trPr>
        <w:tc>
          <w:tcPr>
            <w:tcW w:w="3040" w:type="pct"/>
            <w:noWrap/>
            <w:vAlign w:val="center"/>
          </w:tcPr>
          <w:p w14:paraId="21193EB7" w14:textId="4D9F05E7"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Consumables</w:t>
            </w:r>
          </w:p>
        </w:tc>
        <w:tc>
          <w:tcPr>
            <w:tcW w:w="980" w:type="pct"/>
            <w:noWrap/>
            <w:vAlign w:val="center"/>
          </w:tcPr>
          <w:p w14:paraId="6087B95C" w14:textId="2F95D316"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51DEF82E" w14:textId="30E1CD08"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D37E145" w14:textId="77777777" w:rsidTr="00E97C2B">
        <w:trPr>
          <w:trHeight w:val="340"/>
        </w:trPr>
        <w:tc>
          <w:tcPr>
            <w:tcW w:w="3040" w:type="pct"/>
            <w:noWrap/>
            <w:vAlign w:val="center"/>
          </w:tcPr>
          <w:p w14:paraId="49C2644D" w14:textId="5479E4E7"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Fuel and </w:t>
            </w:r>
            <w:r w:rsidR="00157742" w:rsidRPr="0006680D">
              <w:rPr>
                <w:color w:val="000000" w:themeColor="text1"/>
                <w:lang w:eastAsia="en-GB"/>
              </w:rPr>
              <w:t>o</w:t>
            </w:r>
            <w:r w:rsidRPr="0006680D">
              <w:rPr>
                <w:color w:val="000000" w:themeColor="text1"/>
                <w:lang w:eastAsia="en-GB"/>
              </w:rPr>
              <w:t>il</w:t>
            </w:r>
          </w:p>
        </w:tc>
        <w:tc>
          <w:tcPr>
            <w:tcW w:w="980" w:type="pct"/>
            <w:noWrap/>
            <w:vAlign w:val="center"/>
          </w:tcPr>
          <w:p w14:paraId="418EA8AD" w14:textId="0EA32292"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18E9D25C" w14:textId="66348D1E"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A274022" w14:textId="77777777" w:rsidTr="00E97C2B">
        <w:trPr>
          <w:trHeight w:val="340"/>
        </w:trPr>
        <w:tc>
          <w:tcPr>
            <w:tcW w:w="3040" w:type="pct"/>
            <w:noWrap/>
            <w:vAlign w:val="center"/>
          </w:tcPr>
          <w:p w14:paraId="22B8A719" w14:textId="3ED424A1"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Insurance</w:t>
            </w:r>
          </w:p>
        </w:tc>
        <w:tc>
          <w:tcPr>
            <w:tcW w:w="980" w:type="pct"/>
            <w:noWrap/>
            <w:vAlign w:val="center"/>
          </w:tcPr>
          <w:p w14:paraId="20EF3430" w14:textId="43D8DAB3"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13B1E191" w14:textId="63A84979"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46EC40E" w14:textId="77777777" w:rsidTr="00E97C2B">
        <w:trPr>
          <w:trHeight w:val="340"/>
        </w:trPr>
        <w:tc>
          <w:tcPr>
            <w:tcW w:w="3040" w:type="pct"/>
            <w:noWrap/>
            <w:vAlign w:val="center"/>
          </w:tcPr>
          <w:p w14:paraId="2CB26121" w14:textId="7B3734B8"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Licenses and </w:t>
            </w:r>
            <w:r w:rsidR="00157742" w:rsidRPr="0006680D">
              <w:rPr>
                <w:color w:val="000000" w:themeColor="text1"/>
                <w:lang w:eastAsia="en-GB"/>
              </w:rPr>
              <w:t>p</w:t>
            </w:r>
            <w:r w:rsidRPr="0006680D">
              <w:rPr>
                <w:color w:val="000000" w:themeColor="text1"/>
                <w:lang w:eastAsia="en-GB"/>
              </w:rPr>
              <w:t>ermits</w:t>
            </w:r>
          </w:p>
        </w:tc>
        <w:tc>
          <w:tcPr>
            <w:tcW w:w="980" w:type="pct"/>
            <w:noWrap/>
            <w:vAlign w:val="center"/>
          </w:tcPr>
          <w:p w14:paraId="5244F3C6" w14:textId="027E234C"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3A48C307" w14:textId="2D1DF5B8"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D023514" w14:textId="77777777" w:rsidTr="00E97C2B">
        <w:trPr>
          <w:trHeight w:val="215"/>
        </w:trPr>
        <w:tc>
          <w:tcPr>
            <w:tcW w:w="3040" w:type="pct"/>
            <w:noWrap/>
            <w:vAlign w:val="center"/>
          </w:tcPr>
          <w:p w14:paraId="3DC6B014" w14:textId="512E922E"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Hire </w:t>
            </w:r>
            <w:r w:rsidR="00157742" w:rsidRPr="0006680D">
              <w:rPr>
                <w:color w:val="000000" w:themeColor="text1"/>
                <w:lang w:eastAsia="en-GB"/>
              </w:rPr>
              <w:t>c</w:t>
            </w:r>
            <w:r w:rsidRPr="0006680D">
              <w:rPr>
                <w:color w:val="000000" w:themeColor="text1"/>
                <w:lang w:eastAsia="en-GB"/>
              </w:rPr>
              <w:t>harges</w:t>
            </w:r>
            <w:r w:rsidR="00571289" w:rsidRPr="0006680D">
              <w:rPr>
                <w:color w:val="000000" w:themeColor="text1"/>
                <w:lang w:eastAsia="en-GB"/>
              </w:rPr>
              <w:t xml:space="preserve"> (e.g. hire of equipment)</w:t>
            </w:r>
          </w:p>
        </w:tc>
        <w:tc>
          <w:tcPr>
            <w:tcW w:w="980" w:type="pct"/>
            <w:noWrap/>
            <w:vAlign w:val="center"/>
          </w:tcPr>
          <w:p w14:paraId="0A5DBF8E" w14:textId="3B512732"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498A62EF" w14:textId="368340D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F766E40" w14:textId="77777777" w:rsidTr="00E97C2B">
        <w:trPr>
          <w:trHeight w:val="161"/>
        </w:trPr>
        <w:tc>
          <w:tcPr>
            <w:tcW w:w="3040" w:type="pct"/>
            <w:noWrap/>
            <w:vAlign w:val="center"/>
          </w:tcPr>
          <w:p w14:paraId="6D110C5C" w14:textId="6F327FFE"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Security </w:t>
            </w:r>
            <w:r w:rsidR="00571289" w:rsidRPr="0006680D">
              <w:rPr>
                <w:color w:val="000000" w:themeColor="text1"/>
                <w:lang w:eastAsia="en-GB"/>
              </w:rPr>
              <w:t>c</w:t>
            </w:r>
            <w:r w:rsidRPr="0006680D">
              <w:rPr>
                <w:color w:val="000000" w:themeColor="text1"/>
                <w:lang w:eastAsia="en-GB"/>
              </w:rPr>
              <w:t>osts</w:t>
            </w:r>
          </w:p>
        </w:tc>
        <w:tc>
          <w:tcPr>
            <w:tcW w:w="980" w:type="pct"/>
            <w:noWrap/>
            <w:vAlign w:val="center"/>
          </w:tcPr>
          <w:p w14:paraId="421411EB" w14:textId="019B59C6"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17003ED0" w14:textId="2C71FA5D"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5884876" w14:textId="77777777" w:rsidTr="00E97C2B">
        <w:trPr>
          <w:trHeight w:val="161"/>
        </w:trPr>
        <w:tc>
          <w:tcPr>
            <w:tcW w:w="3040" w:type="pct"/>
            <w:noWrap/>
            <w:vAlign w:val="center"/>
          </w:tcPr>
          <w:p w14:paraId="5C49C7B8" w14:textId="66698F88"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 xml:space="preserve">Inventory </w:t>
            </w:r>
            <w:r w:rsidR="00571289" w:rsidRPr="0006680D">
              <w:rPr>
                <w:color w:val="000000" w:themeColor="text1"/>
                <w:lang w:eastAsia="en-GB"/>
              </w:rPr>
              <w:t>s</w:t>
            </w:r>
            <w:r w:rsidRPr="0006680D">
              <w:rPr>
                <w:color w:val="000000" w:themeColor="text1"/>
                <w:lang w:eastAsia="en-GB"/>
              </w:rPr>
              <w:t>crapping</w:t>
            </w:r>
          </w:p>
        </w:tc>
        <w:tc>
          <w:tcPr>
            <w:tcW w:w="980" w:type="pct"/>
            <w:noWrap/>
            <w:vAlign w:val="center"/>
          </w:tcPr>
          <w:p w14:paraId="157FD715" w14:textId="3751CD4A"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646AF00E" w14:textId="3C9072F6"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232AAEB" w14:textId="77777777" w:rsidTr="00E97C2B">
        <w:trPr>
          <w:trHeight w:val="125"/>
        </w:trPr>
        <w:tc>
          <w:tcPr>
            <w:tcW w:w="3040" w:type="pct"/>
            <w:noWrap/>
            <w:vAlign w:val="center"/>
          </w:tcPr>
          <w:p w14:paraId="1A75DB3B" w14:textId="2CD3D708"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Telecommunication</w:t>
            </w:r>
          </w:p>
        </w:tc>
        <w:tc>
          <w:tcPr>
            <w:tcW w:w="980" w:type="pct"/>
            <w:noWrap/>
            <w:vAlign w:val="center"/>
          </w:tcPr>
          <w:p w14:paraId="36682C58" w14:textId="1B15D49F"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5579F180" w14:textId="48C4CE1E"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AD4D0FA" w14:textId="77777777" w:rsidTr="00E97C2B">
        <w:trPr>
          <w:trHeight w:val="179"/>
        </w:trPr>
        <w:tc>
          <w:tcPr>
            <w:tcW w:w="3040" w:type="pct"/>
            <w:noWrap/>
            <w:vAlign w:val="center"/>
          </w:tcPr>
          <w:p w14:paraId="70549023" w14:textId="428A38A0"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Training</w:t>
            </w:r>
            <w:r w:rsidR="00571289" w:rsidRPr="0006680D">
              <w:rPr>
                <w:color w:val="000000" w:themeColor="text1"/>
                <w:lang w:eastAsia="en-GB"/>
              </w:rPr>
              <w:t xml:space="preserve"> costs</w:t>
            </w:r>
          </w:p>
        </w:tc>
        <w:tc>
          <w:tcPr>
            <w:tcW w:w="980" w:type="pct"/>
            <w:noWrap/>
            <w:vAlign w:val="center"/>
          </w:tcPr>
          <w:p w14:paraId="772A71B1" w14:textId="218F97F3"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3258918E" w14:textId="3C2A2C6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34D7D83" w14:textId="77777777" w:rsidTr="00E97C2B">
        <w:trPr>
          <w:trHeight w:val="170"/>
        </w:trPr>
        <w:tc>
          <w:tcPr>
            <w:tcW w:w="3040" w:type="pct"/>
            <w:noWrap/>
            <w:vAlign w:val="center"/>
          </w:tcPr>
          <w:p w14:paraId="7E4C2288" w14:textId="4EB7A139"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Travel,</w:t>
            </w:r>
            <w:r w:rsidR="004527D2" w:rsidRPr="0006680D">
              <w:rPr>
                <w:color w:val="000000" w:themeColor="text1"/>
                <w:lang w:eastAsia="en-GB"/>
              </w:rPr>
              <w:t xml:space="preserve"> </w:t>
            </w:r>
            <w:r w:rsidR="009E655F" w:rsidRPr="0006680D">
              <w:rPr>
                <w:color w:val="000000" w:themeColor="text1"/>
                <w:lang w:eastAsia="en-GB"/>
              </w:rPr>
              <w:t>accommodation</w:t>
            </w:r>
            <w:r w:rsidRPr="0006680D">
              <w:rPr>
                <w:color w:val="000000" w:themeColor="text1"/>
                <w:lang w:eastAsia="en-GB"/>
              </w:rPr>
              <w:t xml:space="preserve"> </w:t>
            </w:r>
            <w:r w:rsidR="009E655F" w:rsidRPr="0006680D">
              <w:rPr>
                <w:color w:val="000000" w:themeColor="text1"/>
                <w:lang w:eastAsia="en-GB"/>
              </w:rPr>
              <w:t>s</w:t>
            </w:r>
            <w:r w:rsidRPr="0006680D">
              <w:rPr>
                <w:color w:val="000000" w:themeColor="text1"/>
                <w:lang w:eastAsia="en-GB"/>
              </w:rPr>
              <w:t xml:space="preserve">ubsistence </w:t>
            </w:r>
            <w:r w:rsidR="004527D2" w:rsidRPr="0006680D">
              <w:rPr>
                <w:color w:val="000000" w:themeColor="text1"/>
                <w:lang w:eastAsia="en-GB"/>
              </w:rPr>
              <w:t>and</w:t>
            </w:r>
            <w:r w:rsidRPr="0006680D">
              <w:rPr>
                <w:color w:val="000000" w:themeColor="text1"/>
                <w:lang w:eastAsia="en-GB"/>
              </w:rPr>
              <w:t xml:space="preserve"> </w:t>
            </w:r>
            <w:r w:rsidR="00571289" w:rsidRPr="0006680D">
              <w:rPr>
                <w:color w:val="000000" w:themeColor="text1"/>
                <w:lang w:eastAsia="en-GB"/>
              </w:rPr>
              <w:t>o</w:t>
            </w:r>
            <w:r w:rsidRPr="0006680D">
              <w:rPr>
                <w:color w:val="000000" w:themeColor="text1"/>
                <w:lang w:eastAsia="en-GB"/>
              </w:rPr>
              <w:t>ther Allowances</w:t>
            </w:r>
          </w:p>
        </w:tc>
        <w:tc>
          <w:tcPr>
            <w:tcW w:w="980" w:type="pct"/>
            <w:noWrap/>
            <w:vAlign w:val="center"/>
          </w:tcPr>
          <w:p w14:paraId="49D5B95C" w14:textId="163A9486"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2734E54D" w14:textId="6060A7A7"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4FD5D50" w14:textId="77777777" w:rsidTr="00E97C2B">
        <w:trPr>
          <w:trHeight w:val="170"/>
        </w:trPr>
        <w:tc>
          <w:tcPr>
            <w:tcW w:w="3040" w:type="pct"/>
            <w:noWrap/>
            <w:vAlign w:val="center"/>
          </w:tcPr>
          <w:p w14:paraId="547DA9F2" w14:textId="35B6C696" w:rsidR="00573F0B" w:rsidRPr="0006680D" w:rsidRDefault="00573F0B" w:rsidP="005C26EC">
            <w:pPr>
              <w:autoSpaceDE/>
              <w:autoSpaceDN/>
              <w:spacing w:line="276" w:lineRule="auto"/>
              <w:rPr>
                <w:color w:val="000000" w:themeColor="text1"/>
                <w:lang w:eastAsia="en-GB"/>
              </w:rPr>
            </w:pPr>
            <w:r w:rsidRPr="0006680D">
              <w:rPr>
                <w:color w:val="000000" w:themeColor="text1"/>
                <w:lang w:eastAsia="en-GB"/>
              </w:rPr>
              <w:t>Bank charges</w:t>
            </w:r>
          </w:p>
        </w:tc>
        <w:tc>
          <w:tcPr>
            <w:tcW w:w="980" w:type="pct"/>
            <w:noWrap/>
            <w:vAlign w:val="center"/>
          </w:tcPr>
          <w:p w14:paraId="73ED7EB4" w14:textId="3E9708E8" w:rsidR="00573F0B" w:rsidRPr="0006680D" w:rsidRDefault="00573F0B"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7922BEC4" w14:textId="69C4ADB1" w:rsidR="00573F0B" w:rsidRPr="0006680D" w:rsidRDefault="00573F0B" w:rsidP="00576EFA">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6D34167" w14:textId="77777777" w:rsidTr="00E97C2B">
        <w:trPr>
          <w:trHeight w:val="58"/>
        </w:trPr>
        <w:tc>
          <w:tcPr>
            <w:tcW w:w="3040" w:type="pct"/>
            <w:noWrap/>
            <w:vAlign w:val="center"/>
          </w:tcPr>
          <w:p w14:paraId="7AF4209F" w14:textId="5BDFCFCE"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Other</w:t>
            </w:r>
            <w:r w:rsidR="00157742" w:rsidRPr="0006680D">
              <w:rPr>
                <w:color w:val="000000" w:themeColor="text1"/>
                <w:lang w:eastAsia="en-GB"/>
              </w:rPr>
              <w:t>s</w:t>
            </w:r>
            <w:r w:rsidR="00571289" w:rsidRPr="0006680D">
              <w:rPr>
                <w:color w:val="000000" w:themeColor="text1"/>
                <w:lang w:eastAsia="en-GB"/>
              </w:rPr>
              <w:t xml:space="preserve"> (</w:t>
            </w:r>
            <w:r w:rsidR="00AC53D3" w:rsidRPr="0006680D">
              <w:rPr>
                <w:i/>
                <w:iCs/>
                <w:color w:val="000000" w:themeColor="text1"/>
                <w:lang w:eastAsia="en-GB"/>
              </w:rPr>
              <w:t>Specify</w:t>
            </w:r>
            <w:r w:rsidR="00571289" w:rsidRPr="0006680D">
              <w:rPr>
                <w:color w:val="000000" w:themeColor="text1"/>
                <w:lang w:eastAsia="en-GB"/>
              </w:rPr>
              <w:t>)</w:t>
            </w:r>
          </w:p>
        </w:tc>
        <w:tc>
          <w:tcPr>
            <w:tcW w:w="980" w:type="pct"/>
            <w:noWrap/>
            <w:vAlign w:val="center"/>
          </w:tcPr>
          <w:p w14:paraId="0294644F" w14:textId="5ACEA685"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c>
          <w:tcPr>
            <w:tcW w:w="980" w:type="pct"/>
            <w:noWrap/>
            <w:vAlign w:val="center"/>
          </w:tcPr>
          <w:p w14:paraId="11D8D796" w14:textId="1178CE04" w:rsidR="005C26EC" w:rsidRPr="0006680D" w:rsidRDefault="005C26EC" w:rsidP="00576EFA">
            <w:pPr>
              <w:autoSpaceDE/>
              <w:autoSpaceDN/>
              <w:spacing w:line="276" w:lineRule="auto"/>
              <w:jc w:val="center"/>
              <w:rPr>
                <w:color w:val="000000" w:themeColor="text1"/>
                <w:lang w:val="en-US"/>
              </w:rPr>
            </w:pPr>
            <w:r w:rsidRPr="0006680D">
              <w:rPr>
                <w:color w:val="000000" w:themeColor="text1"/>
                <w:lang w:val="en-US"/>
              </w:rPr>
              <w:t>xxx</w:t>
            </w:r>
          </w:p>
        </w:tc>
      </w:tr>
      <w:tr w:rsidR="003135DB" w:rsidRPr="0006680D" w14:paraId="165A4CDD" w14:textId="77777777" w:rsidTr="00E97C2B">
        <w:trPr>
          <w:trHeight w:val="58"/>
        </w:trPr>
        <w:tc>
          <w:tcPr>
            <w:tcW w:w="3040" w:type="pct"/>
            <w:noWrap/>
            <w:vAlign w:val="center"/>
          </w:tcPr>
          <w:p w14:paraId="58297BED" w14:textId="038161AF" w:rsidR="003135DB" w:rsidRPr="0006680D" w:rsidRDefault="00593D9E" w:rsidP="005C26EC">
            <w:pPr>
              <w:autoSpaceDE/>
              <w:autoSpaceDN/>
              <w:spacing w:line="276" w:lineRule="auto"/>
              <w:rPr>
                <w:b/>
                <w:bCs/>
                <w:color w:val="000000" w:themeColor="text1"/>
                <w:lang w:eastAsia="en-GB"/>
              </w:rPr>
            </w:pPr>
            <w:r w:rsidRPr="0006680D">
              <w:rPr>
                <w:b/>
                <w:bCs/>
                <w:color w:val="000000" w:themeColor="text1"/>
                <w:lang w:eastAsia="en-GB"/>
              </w:rPr>
              <w:t>Total</w:t>
            </w:r>
          </w:p>
        </w:tc>
        <w:tc>
          <w:tcPr>
            <w:tcW w:w="980" w:type="pct"/>
            <w:noWrap/>
            <w:vAlign w:val="center"/>
          </w:tcPr>
          <w:p w14:paraId="4A84115B" w14:textId="62F82C5E" w:rsidR="003135DB" w:rsidRPr="0006680D" w:rsidRDefault="00593D9E" w:rsidP="00576EFA">
            <w:pPr>
              <w:autoSpaceDE/>
              <w:autoSpaceDN/>
              <w:spacing w:line="276" w:lineRule="auto"/>
              <w:jc w:val="center"/>
              <w:rPr>
                <w:b/>
                <w:bCs/>
                <w:color w:val="000000" w:themeColor="text1"/>
                <w:lang w:val="en-US"/>
              </w:rPr>
            </w:pPr>
            <w:r w:rsidRPr="0006680D">
              <w:rPr>
                <w:b/>
                <w:bCs/>
                <w:color w:val="000000" w:themeColor="text1"/>
                <w:lang w:val="en-US"/>
              </w:rPr>
              <w:t>xxx</w:t>
            </w:r>
          </w:p>
        </w:tc>
        <w:tc>
          <w:tcPr>
            <w:tcW w:w="980" w:type="pct"/>
            <w:noWrap/>
            <w:vAlign w:val="center"/>
          </w:tcPr>
          <w:p w14:paraId="479ABD3B" w14:textId="2E79C5E2" w:rsidR="003135DB" w:rsidRPr="0006680D" w:rsidRDefault="00593D9E" w:rsidP="00576EFA">
            <w:pPr>
              <w:autoSpaceDE/>
              <w:autoSpaceDN/>
              <w:spacing w:line="276" w:lineRule="auto"/>
              <w:jc w:val="center"/>
              <w:rPr>
                <w:b/>
                <w:bCs/>
                <w:color w:val="000000" w:themeColor="text1"/>
                <w:lang w:val="en-US"/>
              </w:rPr>
            </w:pPr>
            <w:r w:rsidRPr="0006680D">
              <w:rPr>
                <w:b/>
                <w:bCs/>
                <w:color w:val="000000" w:themeColor="text1"/>
                <w:lang w:val="en-US"/>
              </w:rPr>
              <w:t>xxx</w:t>
            </w:r>
          </w:p>
        </w:tc>
      </w:tr>
    </w:tbl>
    <w:p w14:paraId="3FE155B7" w14:textId="4CB0E87C" w:rsidR="002F37C4" w:rsidRPr="0006680D" w:rsidRDefault="002F37C4" w:rsidP="00703778">
      <w:pPr>
        <w:autoSpaceDE/>
        <w:autoSpaceDN/>
        <w:rPr>
          <w:i/>
          <w:iCs/>
          <w:color w:val="000000" w:themeColor="text1"/>
          <w:sz w:val="22"/>
          <w:szCs w:val="22"/>
          <w:lang w:eastAsia="en-GB"/>
        </w:rPr>
      </w:pPr>
    </w:p>
    <w:p w14:paraId="2D69BE29" w14:textId="4863A612" w:rsidR="00703778" w:rsidRPr="0006680D" w:rsidRDefault="002F37C4" w:rsidP="00703778">
      <w:pPr>
        <w:autoSpaceDE/>
        <w:autoSpaceDN/>
        <w:rPr>
          <w:i/>
          <w:iCs/>
          <w:color w:val="000000" w:themeColor="text1"/>
          <w:sz w:val="22"/>
          <w:szCs w:val="22"/>
          <w:lang w:eastAsia="en-GB"/>
        </w:rPr>
      </w:pPr>
      <w:r w:rsidRPr="0006680D">
        <w:rPr>
          <w:i/>
          <w:iCs/>
          <w:color w:val="000000" w:themeColor="text1"/>
          <w:sz w:val="22"/>
          <w:szCs w:val="22"/>
          <w:lang w:eastAsia="en-GB"/>
        </w:rPr>
        <w:br w:type="page"/>
      </w:r>
    </w:p>
    <w:p w14:paraId="5AEB4F21" w14:textId="77777777" w:rsidR="00187725" w:rsidRPr="0006680D" w:rsidRDefault="00187725" w:rsidP="00703778">
      <w:pPr>
        <w:autoSpaceDE/>
        <w:autoSpaceDN/>
        <w:rPr>
          <w:i/>
          <w:iCs/>
          <w:color w:val="000000" w:themeColor="text1"/>
          <w:sz w:val="10"/>
          <w:szCs w:val="10"/>
          <w:lang w:eastAsia="en-GB"/>
        </w:rPr>
      </w:pPr>
    </w:p>
    <w:p w14:paraId="3E0437BA" w14:textId="40DD7196" w:rsidR="0001630F" w:rsidRPr="0006680D" w:rsidRDefault="00D60216"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Employee Costs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79"/>
        <w:gridCol w:w="1952"/>
        <w:gridCol w:w="1799"/>
      </w:tblGrid>
      <w:tr w:rsidR="0006680D" w:rsidRPr="0006680D" w14:paraId="177A3C73" w14:textId="77777777" w:rsidTr="00935D59">
        <w:trPr>
          <w:trHeight w:val="340"/>
        </w:trPr>
        <w:tc>
          <w:tcPr>
            <w:tcW w:w="3060" w:type="pct"/>
            <w:vMerge w:val="restart"/>
            <w:shd w:val="clear" w:color="auto" w:fill="0070C0"/>
            <w:noWrap/>
            <w:vAlign w:val="bottom"/>
            <w:hideMark/>
          </w:tcPr>
          <w:p w14:paraId="5C4C4DD5" w14:textId="71149173" w:rsidR="005C26EC" w:rsidRPr="0006680D" w:rsidRDefault="005C26EC" w:rsidP="005C26EC">
            <w:pPr>
              <w:pStyle w:val="ListParagraph"/>
              <w:autoSpaceDE/>
              <w:autoSpaceDN/>
              <w:spacing w:line="276" w:lineRule="auto"/>
              <w:ind w:left="342"/>
              <w:rPr>
                <w:b/>
                <w:bCs/>
                <w:color w:val="000000" w:themeColor="text1"/>
                <w:sz w:val="22"/>
                <w:szCs w:val="22"/>
                <w:lang w:val="en-US"/>
              </w:rPr>
            </w:pPr>
            <w:r w:rsidRPr="0006680D">
              <w:rPr>
                <w:b/>
                <w:bCs/>
                <w:color w:val="000000" w:themeColor="text1"/>
                <w:sz w:val="22"/>
                <w:szCs w:val="22"/>
                <w:lang w:eastAsia="en-GB"/>
              </w:rPr>
              <w:t>Description</w:t>
            </w:r>
          </w:p>
        </w:tc>
        <w:tc>
          <w:tcPr>
            <w:tcW w:w="970" w:type="pct"/>
            <w:shd w:val="clear" w:color="auto" w:fill="0070C0"/>
            <w:noWrap/>
            <w:vAlign w:val="center"/>
            <w:hideMark/>
          </w:tcPr>
          <w:p w14:paraId="7652D30C" w14:textId="4E1EF7D0"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970" w:type="pct"/>
            <w:shd w:val="clear" w:color="auto" w:fill="0070C0"/>
            <w:noWrap/>
            <w:vAlign w:val="center"/>
            <w:hideMark/>
          </w:tcPr>
          <w:p w14:paraId="5F7EC1CF" w14:textId="6E0224B3"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2775810" w14:textId="1CDDF8D2"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1015C6A8" w14:textId="77777777" w:rsidTr="00935D59">
        <w:trPr>
          <w:trHeight w:val="340"/>
        </w:trPr>
        <w:tc>
          <w:tcPr>
            <w:tcW w:w="3060" w:type="pct"/>
            <w:vMerge/>
            <w:shd w:val="clear" w:color="auto" w:fill="0070C0"/>
            <w:noWrap/>
            <w:vAlign w:val="bottom"/>
            <w:hideMark/>
          </w:tcPr>
          <w:p w14:paraId="476DCB10" w14:textId="77777777" w:rsidR="005C26EC" w:rsidRPr="0006680D" w:rsidRDefault="005C26EC" w:rsidP="005C26EC">
            <w:pPr>
              <w:pStyle w:val="ListParagraph"/>
              <w:autoSpaceDE/>
              <w:autoSpaceDN/>
              <w:spacing w:line="276" w:lineRule="auto"/>
              <w:ind w:left="342"/>
              <w:rPr>
                <w:b/>
                <w:bCs/>
                <w:color w:val="000000" w:themeColor="text1"/>
                <w:sz w:val="22"/>
                <w:szCs w:val="22"/>
                <w:lang w:val="en-US"/>
              </w:rPr>
            </w:pPr>
          </w:p>
        </w:tc>
        <w:tc>
          <w:tcPr>
            <w:tcW w:w="970" w:type="pct"/>
            <w:shd w:val="clear" w:color="auto" w:fill="0070C0"/>
            <w:noWrap/>
            <w:vAlign w:val="center"/>
            <w:hideMark/>
          </w:tcPr>
          <w:p w14:paraId="5A1402FF" w14:textId="159D88B1"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970" w:type="pct"/>
            <w:shd w:val="clear" w:color="auto" w:fill="0070C0"/>
            <w:noWrap/>
            <w:vAlign w:val="center"/>
            <w:hideMark/>
          </w:tcPr>
          <w:p w14:paraId="4CC3D6D7" w14:textId="0C595A0B"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7A251F82" w14:textId="77777777" w:rsidTr="00935D59">
        <w:trPr>
          <w:trHeight w:val="340"/>
        </w:trPr>
        <w:tc>
          <w:tcPr>
            <w:tcW w:w="3060" w:type="pct"/>
            <w:noWrap/>
            <w:vAlign w:val="bottom"/>
            <w:hideMark/>
          </w:tcPr>
          <w:p w14:paraId="2E72D8A0" w14:textId="147D64AB"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Salaries </w:t>
            </w:r>
            <w:r w:rsidR="00C56CD4" w:rsidRPr="0006680D">
              <w:rPr>
                <w:color w:val="000000" w:themeColor="text1"/>
                <w:sz w:val="22"/>
                <w:szCs w:val="22"/>
                <w:lang w:eastAsia="en-GB"/>
              </w:rPr>
              <w:t xml:space="preserve">for </w:t>
            </w:r>
            <w:r w:rsidR="0023661A" w:rsidRPr="0006680D">
              <w:rPr>
                <w:color w:val="000000" w:themeColor="text1"/>
                <w:sz w:val="22"/>
                <w:szCs w:val="22"/>
                <w:lang w:eastAsia="en-GB"/>
              </w:rPr>
              <w:t>permanent</w:t>
            </w:r>
            <w:r w:rsidR="005A3794" w:rsidRPr="0006680D">
              <w:rPr>
                <w:color w:val="000000" w:themeColor="text1"/>
                <w:sz w:val="22"/>
                <w:szCs w:val="22"/>
                <w:lang w:eastAsia="en-GB"/>
              </w:rPr>
              <w:t xml:space="preserve"> employees</w:t>
            </w:r>
          </w:p>
        </w:tc>
        <w:tc>
          <w:tcPr>
            <w:tcW w:w="970" w:type="pct"/>
            <w:noWrap/>
            <w:vAlign w:val="center"/>
            <w:hideMark/>
          </w:tcPr>
          <w:p w14:paraId="06ED3171" w14:textId="724E3B73"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hideMark/>
          </w:tcPr>
          <w:p w14:paraId="548E822F" w14:textId="735665B1"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8C79FA1" w14:textId="77777777" w:rsidTr="00935D59">
        <w:trPr>
          <w:trHeight w:val="340"/>
        </w:trPr>
        <w:tc>
          <w:tcPr>
            <w:tcW w:w="3060" w:type="pct"/>
            <w:vAlign w:val="bottom"/>
          </w:tcPr>
          <w:p w14:paraId="4A44FE20" w14:textId="2030BEFF" w:rsidR="00C56CD4" w:rsidRPr="0006680D" w:rsidRDefault="005A3794" w:rsidP="005C26EC">
            <w:pPr>
              <w:autoSpaceDE/>
              <w:autoSpaceDN/>
              <w:spacing w:line="276" w:lineRule="auto"/>
              <w:rPr>
                <w:color w:val="000000" w:themeColor="text1"/>
                <w:sz w:val="22"/>
                <w:szCs w:val="22"/>
                <w:lang w:val="en-US"/>
              </w:rPr>
            </w:pPr>
            <w:r w:rsidRPr="0006680D">
              <w:rPr>
                <w:color w:val="000000" w:themeColor="text1"/>
                <w:sz w:val="22"/>
                <w:szCs w:val="22"/>
                <w:lang w:val="en-US"/>
              </w:rPr>
              <w:t>Wages to temporary employees</w:t>
            </w:r>
          </w:p>
        </w:tc>
        <w:tc>
          <w:tcPr>
            <w:tcW w:w="970" w:type="pct"/>
            <w:noWrap/>
            <w:vAlign w:val="center"/>
          </w:tcPr>
          <w:p w14:paraId="53D5DCDA" w14:textId="4EC7382B" w:rsidR="00C56CD4" w:rsidRPr="0006680D" w:rsidRDefault="00DD425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tcPr>
          <w:p w14:paraId="4E867F1F" w14:textId="43B18C33" w:rsidR="00C56CD4" w:rsidRPr="0006680D" w:rsidRDefault="00DD4257"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w:t>
            </w:r>
            <w:r w:rsidR="006C437D" w:rsidRPr="0006680D">
              <w:rPr>
                <w:color w:val="000000" w:themeColor="text1"/>
                <w:sz w:val="22"/>
                <w:szCs w:val="22"/>
                <w:lang w:val="en-US"/>
              </w:rPr>
              <w:t>x</w:t>
            </w:r>
          </w:p>
        </w:tc>
      </w:tr>
      <w:tr w:rsidR="0006680D" w:rsidRPr="0006680D" w14:paraId="4C4124C2" w14:textId="77777777" w:rsidTr="00935D59">
        <w:trPr>
          <w:trHeight w:val="340"/>
        </w:trPr>
        <w:tc>
          <w:tcPr>
            <w:tcW w:w="3060" w:type="pct"/>
            <w:vAlign w:val="bottom"/>
          </w:tcPr>
          <w:p w14:paraId="5AD08476" w14:textId="0EE1DB4A" w:rsidR="005C26EC" w:rsidRPr="0006680D" w:rsidRDefault="005C26EC" w:rsidP="005C26EC">
            <w:pPr>
              <w:autoSpaceDE/>
              <w:autoSpaceDN/>
              <w:spacing w:line="276" w:lineRule="auto"/>
              <w:rPr>
                <w:color w:val="000000" w:themeColor="text1"/>
                <w:sz w:val="22"/>
                <w:szCs w:val="22"/>
                <w:lang w:eastAsia="en-GB"/>
              </w:rPr>
            </w:pPr>
            <w:r w:rsidRPr="0006680D">
              <w:rPr>
                <w:color w:val="000000" w:themeColor="text1"/>
                <w:sz w:val="22"/>
                <w:szCs w:val="22"/>
                <w:lang w:val="en-US"/>
              </w:rPr>
              <w:t>Employer contribution to health insurance schemes</w:t>
            </w:r>
          </w:p>
        </w:tc>
        <w:tc>
          <w:tcPr>
            <w:tcW w:w="970" w:type="pct"/>
            <w:noWrap/>
            <w:vAlign w:val="center"/>
          </w:tcPr>
          <w:p w14:paraId="0C7685C7" w14:textId="08C341D1"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tcPr>
          <w:p w14:paraId="39F6CDC7" w14:textId="0CC69CB4"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C38D296" w14:textId="77777777" w:rsidTr="00935D59">
        <w:trPr>
          <w:trHeight w:val="340"/>
        </w:trPr>
        <w:tc>
          <w:tcPr>
            <w:tcW w:w="3060" w:type="pct"/>
            <w:vAlign w:val="bottom"/>
          </w:tcPr>
          <w:p w14:paraId="2C80A063" w14:textId="4E8B06E9" w:rsidR="005C26EC" w:rsidRPr="0006680D" w:rsidRDefault="005C26EC" w:rsidP="005C26EC">
            <w:pPr>
              <w:autoSpaceDE/>
              <w:autoSpaceDN/>
              <w:spacing w:line="276" w:lineRule="auto"/>
              <w:rPr>
                <w:color w:val="000000" w:themeColor="text1"/>
                <w:sz w:val="22"/>
                <w:szCs w:val="22"/>
                <w:lang w:eastAsia="en-GB"/>
              </w:rPr>
            </w:pPr>
            <w:r w:rsidRPr="0006680D">
              <w:rPr>
                <w:color w:val="000000" w:themeColor="text1"/>
                <w:sz w:val="22"/>
                <w:szCs w:val="22"/>
                <w:lang w:val="en-US"/>
              </w:rPr>
              <w:t>Employer contribution to pension schemes</w:t>
            </w:r>
          </w:p>
        </w:tc>
        <w:tc>
          <w:tcPr>
            <w:tcW w:w="970" w:type="pct"/>
            <w:noWrap/>
            <w:vAlign w:val="center"/>
          </w:tcPr>
          <w:p w14:paraId="5D95D340" w14:textId="67C37F43"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tcPr>
          <w:p w14:paraId="57D61D8F" w14:textId="66D75D5F"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9D2F3C4" w14:textId="77777777" w:rsidTr="00935D59">
        <w:trPr>
          <w:trHeight w:val="340"/>
        </w:trPr>
        <w:tc>
          <w:tcPr>
            <w:tcW w:w="3060" w:type="pct"/>
            <w:noWrap/>
            <w:vAlign w:val="bottom"/>
            <w:hideMark/>
          </w:tcPr>
          <w:p w14:paraId="2A39DABD" w14:textId="22E0CD89"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Housing benefits and allowances</w:t>
            </w:r>
          </w:p>
        </w:tc>
        <w:tc>
          <w:tcPr>
            <w:tcW w:w="970" w:type="pct"/>
            <w:noWrap/>
            <w:vAlign w:val="center"/>
            <w:hideMark/>
          </w:tcPr>
          <w:p w14:paraId="08895762" w14:textId="0E883700"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hideMark/>
          </w:tcPr>
          <w:p w14:paraId="17EA1276" w14:textId="57012BC8"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9D1F427" w14:textId="77777777" w:rsidTr="00935D59">
        <w:trPr>
          <w:trHeight w:val="340"/>
        </w:trPr>
        <w:tc>
          <w:tcPr>
            <w:tcW w:w="3060" w:type="pct"/>
            <w:noWrap/>
            <w:vAlign w:val="bottom"/>
            <w:hideMark/>
          </w:tcPr>
          <w:p w14:paraId="7CDE50D5" w14:textId="3581DB7E"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Overtime payments</w:t>
            </w:r>
          </w:p>
        </w:tc>
        <w:tc>
          <w:tcPr>
            <w:tcW w:w="970" w:type="pct"/>
            <w:noWrap/>
            <w:vAlign w:val="center"/>
            <w:hideMark/>
          </w:tcPr>
          <w:p w14:paraId="77D00924" w14:textId="15FFACC3"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hideMark/>
          </w:tcPr>
          <w:p w14:paraId="02FB9D66" w14:textId="0DAE41C2"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8E87872" w14:textId="77777777" w:rsidTr="00935D59">
        <w:trPr>
          <w:trHeight w:val="125"/>
        </w:trPr>
        <w:tc>
          <w:tcPr>
            <w:tcW w:w="3060" w:type="pct"/>
            <w:noWrap/>
            <w:vAlign w:val="bottom"/>
            <w:hideMark/>
          </w:tcPr>
          <w:p w14:paraId="56902215" w14:textId="73504C59"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Performance and other bonuses</w:t>
            </w:r>
          </w:p>
        </w:tc>
        <w:tc>
          <w:tcPr>
            <w:tcW w:w="970" w:type="pct"/>
            <w:noWrap/>
            <w:vAlign w:val="center"/>
            <w:hideMark/>
          </w:tcPr>
          <w:p w14:paraId="72786D03" w14:textId="0E9545E3"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hideMark/>
          </w:tcPr>
          <w:p w14:paraId="10FB0481" w14:textId="0C1B9B5D"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5DD1389" w14:textId="77777777" w:rsidTr="00935D59">
        <w:trPr>
          <w:trHeight w:val="51"/>
        </w:trPr>
        <w:tc>
          <w:tcPr>
            <w:tcW w:w="3060" w:type="pct"/>
            <w:noWrap/>
            <w:vAlign w:val="bottom"/>
            <w:hideMark/>
          </w:tcPr>
          <w:p w14:paraId="59616E00" w14:textId="62FD1F2C"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Social contributions</w:t>
            </w:r>
          </w:p>
        </w:tc>
        <w:tc>
          <w:tcPr>
            <w:tcW w:w="970" w:type="pct"/>
            <w:noWrap/>
            <w:vAlign w:val="center"/>
            <w:hideMark/>
          </w:tcPr>
          <w:p w14:paraId="09C5E5DF" w14:textId="728469D1"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hideMark/>
          </w:tcPr>
          <w:p w14:paraId="081056C2" w14:textId="0E5A9B31"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BA3DD90" w14:textId="77777777" w:rsidTr="00935D59">
        <w:trPr>
          <w:trHeight w:val="143"/>
        </w:trPr>
        <w:tc>
          <w:tcPr>
            <w:tcW w:w="3060" w:type="pct"/>
            <w:vAlign w:val="bottom"/>
          </w:tcPr>
          <w:p w14:paraId="3B3B1A3C" w14:textId="3118770A" w:rsidR="005C26EC" w:rsidRPr="0006680D" w:rsidRDefault="005C26EC" w:rsidP="005C26EC">
            <w:pPr>
              <w:autoSpaceDE/>
              <w:autoSpaceDN/>
              <w:spacing w:line="276" w:lineRule="auto"/>
              <w:rPr>
                <w:color w:val="000000" w:themeColor="text1"/>
                <w:sz w:val="22"/>
                <w:szCs w:val="22"/>
                <w:highlight w:val="yellow"/>
                <w:lang w:eastAsia="en-GB"/>
              </w:rPr>
            </w:pPr>
            <w:r w:rsidRPr="0006680D">
              <w:rPr>
                <w:color w:val="000000" w:themeColor="text1"/>
                <w:sz w:val="22"/>
                <w:szCs w:val="22"/>
                <w:lang w:eastAsia="en-GB"/>
              </w:rPr>
              <w:t>Gratuity</w:t>
            </w:r>
          </w:p>
        </w:tc>
        <w:tc>
          <w:tcPr>
            <w:tcW w:w="970" w:type="pct"/>
            <w:noWrap/>
            <w:vAlign w:val="center"/>
          </w:tcPr>
          <w:p w14:paraId="656A5001" w14:textId="3871D487"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tcPr>
          <w:p w14:paraId="3A8C18E5" w14:textId="651FD281"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D6D99F5" w14:textId="77777777" w:rsidTr="00935D59">
        <w:trPr>
          <w:trHeight w:val="242"/>
        </w:trPr>
        <w:tc>
          <w:tcPr>
            <w:tcW w:w="3060" w:type="pct"/>
            <w:vAlign w:val="bottom"/>
          </w:tcPr>
          <w:p w14:paraId="50492F36" w14:textId="102F56F8" w:rsidR="005C26EC" w:rsidRPr="0006680D" w:rsidRDefault="005C26EC" w:rsidP="005C26EC">
            <w:pPr>
              <w:autoSpaceDE/>
              <w:autoSpaceDN/>
              <w:spacing w:line="276" w:lineRule="auto"/>
              <w:rPr>
                <w:color w:val="000000" w:themeColor="text1"/>
                <w:sz w:val="22"/>
                <w:szCs w:val="22"/>
                <w:lang w:eastAsia="en-GB"/>
              </w:rPr>
            </w:pPr>
            <w:r w:rsidRPr="0006680D">
              <w:rPr>
                <w:color w:val="000000" w:themeColor="text1"/>
                <w:sz w:val="22"/>
                <w:szCs w:val="22"/>
                <w:lang w:eastAsia="en-GB"/>
              </w:rPr>
              <w:t>Other employee related costs *</w:t>
            </w:r>
          </w:p>
        </w:tc>
        <w:tc>
          <w:tcPr>
            <w:tcW w:w="970" w:type="pct"/>
            <w:noWrap/>
            <w:vAlign w:val="center"/>
          </w:tcPr>
          <w:p w14:paraId="22A5044F" w14:textId="53E55E30"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970" w:type="pct"/>
            <w:noWrap/>
            <w:vAlign w:val="center"/>
          </w:tcPr>
          <w:p w14:paraId="2FA30E70" w14:textId="4295416E" w:rsidR="005C26EC" w:rsidRPr="0006680D" w:rsidRDefault="005C26EC" w:rsidP="00576EFA">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6D85723" w14:textId="77777777" w:rsidTr="00935D59">
        <w:trPr>
          <w:trHeight w:val="340"/>
        </w:trPr>
        <w:tc>
          <w:tcPr>
            <w:tcW w:w="3060" w:type="pct"/>
            <w:noWrap/>
            <w:vAlign w:val="bottom"/>
            <w:hideMark/>
          </w:tcPr>
          <w:p w14:paraId="4766CAD7" w14:textId="654EBF88" w:rsidR="005C26EC" w:rsidRPr="0006680D" w:rsidRDefault="00B4195F" w:rsidP="005C26EC">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 xml:space="preserve">Total </w:t>
            </w:r>
            <w:r w:rsidR="002E5B76" w:rsidRPr="0006680D">
              <w:rPr>
                <w:b/>
                <w:bCs/>
                <w:color w:val="000000" w:themeColor="text1"/>
                <w:sz w:val="22"/>
                <w:szCs w:val="22"/>
                <w:lang w:eastAsia="en-GB"/>
              </w:rPr>
              <w:t>e</w:t>
            </w:r>
            <w:r w:rsidR="005C26EC" w:rsidRPr="0006680D">
              <w:rPr>
                <w:b/>
                <w:bCs/>
                <w:color w:val="000000" w:themeColor="text1"/>
                <w:sz w:val="22"/>
                <w:szCs w:val="22"/>
                <w:lang w:eastAsia="en-GB"/>
              </w:rPr>
              <w:t>mployee</w:t>
            </w:r>
            <w:r w:rsidR="005C26EC" w:rsidRPr="0006680D">
              <w:rPr>
                <w:color w:val="000000" w:themeColor="text1"/>
                <w:sz w:val="22"/>
                <w:szCs w:val="22"/>
                <w:lang w:eastAsia="en-GB"/>
              </w:rPr>
              <w:t xml:space="preserve"> </w:t>
            </w:r>
            <w:r w:rsidR="005C26EC" w:rsidRPr="0006680D">
              <w:rPr>
                <w:b/>
                <w:bCs/>
                <w:color w:val="000000" w:themeColor="text1"/>
                <w:sz w:val="22"/>
                <w:szCs w:val="22"/>
                <w:lang w:eastAsia="en-GB"/>
              </w:rPr>
              <w:t>costs</w:t>
            </w:r>
          </w:p>
        </w:tc>
        <w:tc>
          <w:tcPr>
            <w:tcW w:w="970" w:type="pct"/>
            <w:noWrap/>
            <w:vAlign w:val="center"/>
            <w:hideMark/>
          </w:tcPr>
          <w:p w14:paraId="4D8079F0" w14:textId="475C2B9C"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970" w:type="pct"/>
            <w:noWrap/>
            <w:vAlign w:val="center"/>
            <w:hideMark/>
          </w:tcPr>
          <w:p w14:paraId="54D2D23D" w14:textId="7F6CCEFC" w:rsidR="005C26EC" w:rsidRPr="0006680D" w:rsidRDefault="005C26EC" w:rsidP="00576EF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450DD1B3" w14:textId="3086084C" w:rsidR="0001630F" w:rsidRPr="0006680D" w:rsidRDefault="008C274E" w:rsidP="00473C81">
      <w:pPr>
        <w:spacing w:line="360" w:lineRule="auto"/>
        <w:rPr>
          <w:color w:val="000000" w:themeColor="text1"/>
        </w:rPr>
      </w:pPr>
      <w:r w:rsidRPr="0006680D">
        <w:rPr>
          <w:color w:val="000000" w:themeColor="text1"/>
        </w:rPr>
        <w:t xml:space="preserve">* </w:t>
      </w:r>
      <w:r w:rsidRPr="0006680D">
        <w:rPr>
          <w:i/>
          <w:iCs/>
          <w:color w:val="000000" w:themeColor="text1"/>
        </w:rPr>
        <w:t>Other employee related costs- please provide a brief explanation for these costs</w:t>
      </w:r>
      <w:r w:rsidR="0001630F" w:rsidRPr="0006680D">
        <w:rPr>
          <w:color w:val="000000" w:themeColor="text1"/>
        </w:rPr>
        <w:t>.</w:t>
      </w:r>
    </w:p>
    <w:p w14:paraId="47D1AF72" w14:textId="44292060" w:rsidR="006741E6" w:rsidRPr="0006680D" w:rsidRDefault="007F6FB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Board Expenses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89"/>
        <w:gridCol w:w="2026"/>
        <w:gridCol w:w="1815"/>
      </w:tblGrid>
      <w:tr w:rsidR="0006680D" w:rsidRPr="0006680D" w14:paraId="56350E13" w14:textId="77777777" w:rsidTr="00935D59">
        <w:trPr>
          <w:trHeight w:val="337"/>
        </w:trPr>
        <w:tc>
          <w:tcPr>
            <w:tcW w:w="2912" w:type="pct"/>
            <w:vMerge w:val="restart"/>
            <w:tcBorders>
              <w:top w:val="single" w:sz="4" w:space="0" w:color="auto"/>
              <w:left w:val="single" w:sz="4" w:space="0" w:color="auto"/>
              <w:right w:val="single" w:sz="4" w:space="0" w:color="auto"/>
            </w:tcBorders>
            <w:shd w:val="clear" w:color="auto" w:fill="0070C0"/>
            <w:noWrap/>
            <w:vAlign w:val="center"/>
            <w:hideMark/>
          </w:tcPr>
          <w:p w14:paraId="524487DF" w14:textId="77777777" w:rsidR="005C26EC" w:rsidRPr="0006680D" w:rsidRDefault="005C26EC" w:rsidP="005C26EC">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Description</w:t>
            </w:r>
          </w:p>
        </w:tc>
        <w:tc>
          <w:tcPr>
            <w:tcW w:w="1044"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2A1D5F96" w14:textId="234D8BC0" w:rsidR="005C26EC" w:rsidRPr="0006680D" w:rsidRDefault="005C26EC" w:rsidP="00A05C32">
            <w:pPr>
              <w:autoSpaceDE/>
              <w:autoSpaceDN/>
              <w:spacing w:line="276" w:lineRule="auto"/>
              <w:ind w:left="-36"/>
              <w:jc w:val="center"/>
              <w:rPr>
                <w:b/>
                <w:bCs/>
                <w:color w:val="000000" w:themeColor="text1"/>
                <w:sz w:val="22"/>
                <w:szCs w:val="22"/>
                <w:lang w:val="en-US"/>
              </w:rPr>
            </w:pPr>
            <w:r w:rsidRPr="0006680D">
              <w:rPr>
                <w:b/>
                <w:bCs/>
                <w:color w:val="000000" w:themeColor="text1"/>
                <w:sz w:val="22"/>
                <w:szCs w:val="22"/>
                <w:lang w:val="en-US"/>
              </w:rPr>
              <w:t>Insert Current FY</w:t>
            </w:r>
          </w:p>
        </w:tc>
        <w:tc>
          <w:tcPr>
            <w:tcW w:w="1044"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456B7F6" w14:textId="593EF3A4"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3E8D4B5" w14:textId="5DDC0FF6"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44D894F8" w14:textId="77777777" w:rsidTr="00935D59">
        <w:trPr>
          <w:trHeight w:val="188"/>
        </w:trPr>
        <w:tc>
          <w:tcPr>
            <w:tcW w:w="2912" w:type="pct"/>
            <w:vMerge/>
            <w:tcBorders>
              <w:left w:val="single" w:sz="4" w:space="0" w:color="auto"/>
              <w:bottom w:val="single" w:sz="4" w:space="0" w:color="auto"/>
              <w:right w:val="single" w:sz="4" w:space="0" w:color="auto"/>
            </w:tcBorders>
            <w:shd w:val="clear" w:color="auto" w:fill="0070C0"/>
            <w:noWrap/>
            <w:vAlign w:val="center"/>
            <w:hideMark/>
          </w:tcPr>
          <w:p w14:paraId="4C69E570" w14:textId="77777777" w:rsidR="005C26EC" w:rsidRPr="0006680D" w:rsidRDefault="005C26EC" w:rsidP="005C26EC">
            <w:pPr>
              <w:autoSpaceDE/>
              <w:autoSpaceDN/>
              <w:spacing w:line="276" w:lineRule="auto"/>
              <w:rPr>
                <w:b/>
                <w:bCs/>
                <w:color w:val="000000" w:themeColor="text1"/>
                <w:sz w:val="22"/>
                <w:szCs w:val="22"/>
                <w:lang w:eastAsia="en-GB"/>
              </w:rPr>
            </w:pPr>
          </w:p>
        </w:tc>
        <w:tc>
          <w:tcPr>
            <w:tcW w:w="1044"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593E12B" w14:textId="049C7378"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044"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6531DC2D" w14:textId="6ECFCF03"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5D03FC8A" w14:textId="77777777" w:rsidTr="00935D59">
        <w:trPr>
          <w:trHeight w:val="489"/>
        </w:trPr>
        <w:tc>
          <w:tcPr>
            <w:tcW w:w="2912" w:type="pct"/>
            <w:noWrap/>
            <w:vAlign w:val="center"/>
            <w:hideMark/>
          </w:tcPr>
          <w:p w14:paraId="43D7DA24" w14:textId="692CB506"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Chairman/Directors’ Honoraria</w:t>
            </w:r>
          </w:p>
        </w:tc>
        <w:tc>
          <w:tcPr>
            <w:tcW w:w="1044" w:type="pct"/>
            <w:noWrap/>
            <w:vAlign w:val="center"/>
            <w:hideMark/>
          </w:tcPr>
          <w:p w14:paraId="4AD86E12"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44" w:type="pct"/>
            <w:noWrap/>
            <w:vAlign w:val="center"/>
            <w:hideMark/>
          </w:tcPr>
          <w:p w14:paraId="6C037DF4"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3098959" w14:textId="77777777" w:rsidTr="00935D59">
        <w:trPr>
          <w:trHeight w:val="116"/>
        </w:trPr>
        <w:tc>
          <w:tcPr>
            <w:tcW w:w="2912" w:type="pct"/>
            <w:noWrap/>
            <w:vAlign w:val="center"/>
            <w:hideMark/>
          </w:tcPr>
          <w:p w14:paraId="7CFC208E" w14:textId="204C292C"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val="en-US"/>
              </w:rPr>
              <w:t>Sitting Allowances</w:t>
            </w:r>
          </w:p>
        </w:tc>
        <w:tc>
          <w:tcPr>
            <w:tcW w:w="1044" w:type="pct"/>
            <w:noWrap/>
            <w:vAlign w:val="center"/>
            <w:hideMark/>
          </w:tcPr>
          <w:p w14:paraId="6F79F366"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44" w:type="pct"/>
            <w:noWrap/>
            <w:vAlign w:val="center"/>
            <w:hideMark/>
          </w:tcPr>
          <w:p w14:paraId="347B8E29"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6D11DAB" w14:textId="77777777" w:rsidTr="00935D59">
        <w:trPr>
          <w:trHeight w:val="188"/>
        </w:trPr>
        <w:tc>
          <w:tcPr>
            <w:tcW w:w="2912" w:type="pct"/>
            <w:noWrap/>
            <w:vAlign w:val="center"/>
          </w:tcPr>
          <w:p w14:paraId="2B483610" w14:textId="7DB5551E" w:rsidR="005C26EC" w:rsidRPr="0006680D" w:rsidRDefault="005C26EC" w:rsidP="005C26EC">
            <w:pPr>
              <w:autoSpaceDE/>
              <w:autoSpaceDN/>
              <w:spacing w:line="276" w:lineRule="auto"/>
              <w:rPr>
                <w:color w:val="000000" w:themeColor="text1"/>
                <w:sz w:val="22"/>
                <w:szCs w:val="22"/>
                <w:lang w:eastAsia="en-GB"/>
              </w:rPr>
            </w:pPr>
            <w:r w:rsidRPr="0006680D">
              <w:rPr>
                <w:color w:val="000000" w:themeColor="text1"/>
                <w:sz w:val="22"/>
                <w:szCs w:val="22"/>
                <w:lang w:eastAsia="en-GB"/>
              </w:rPr>
              <w:t>Medical Insurance</w:t>
            </w:r>
          </w:p>
        </w:tc>
        <w:tc>
          <w:tcPr>
            <w:tcW w:w="1044" w:type="pct"/>
            <w:noWrap/>
            <w:vAlign w:val="center"/>
          </w:tcPr>
          <w:p w14:paraId="0C4EDDE1" w14:textId="70F1EDE5"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44" w:type="pct"/>
            <w:noWrap/>
            <w:vAlign w:val="center"/>
          </w:tcPr>
          <w:p w14:paraId="48A2C0F4" w14:textId="1C7B5241"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17071F7" w14:textId="77777777" w:rsidTr="00935D59">
        <w:trPr>
          <w:trHeight w:val="152"/>
        </w:trPr>
        <w:tc>
          <w:tcPr>
            <w:tcW w:w="2912" w:type="pct"/>
            <w:noWrap/>
            <w:vAlign w:val="center"/>
          </w:tcPr>
          <w:p w14:paraId="3F328F6C" w14:textId="1CAC3B97" w:rsidR="005C26EC" w:rsidRPr="0006680D" w:rsidRDefault="005C26EC" w:rsidP="005C26EC">
            <w:pPr>
              <w:autoSpaceDE/>
              <w:autoSpaceDN/>
              <w:spacing w:line="276" w:lineRule="auto"/>
              <w:rPr>
                <w:color w:val="000000" w:themeColor="text1"/>
                <w:sz w:val="22"/>
                <w:szCs w:val="22"/>
                <w:lang w:eastAsia="en-GB"/>
              </w:rPr>
            </w:pPr>
            <w:r w:rsidRPr="0006680D">
              <w:rPr>
                <w:color w:val="000000" w:themeColor="text1"/>
                <w:sz w:val="22"/>
                <w:szCs w:val="22"/>
                <w:lang w:eastAsia="en-GB"/>
              </w:rPr>
              <w:t xml:space="preserve">Induction and </w:t>
            </w:r>
            <w:r w:rsidR="000334E0" w:rsidRPr="0006680D">
              <w:rPr>
                <w:color w:val="000000" w:themeColor="text1"/>
                <w:sz w:val="22"/>
                <w:szCs w:val="22"/>
                <w:lang w:eastAsia="en-GB"/>
              </w:rPr>
              <w:t>t</w:t>
            </w:r>
            <w:r w:rsidRPr="0006680D">
              <w:rPr>
                <w:color w:val="000000" w:themeColor="text1"/>
                <w:sz w:val="22"/>
                <w:szCs w:val="22"/>
                <w:lang w:eastAsia="en-GB"/>
              </w:rPr>
              <w:t>raining</w:t>
            </w:r>
          </w:p>
        </w:tc>
        <w:tc>
          <w:tcPr>
            <w:tcW w:w="1044" w:type="pct"/>
            <w:noWrap/>
            <w:vAlign w:val="center"/>
          </w:tcPr>
          <w:p w14:paraId="11B5037F" w14:textId="0C40642E"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44" w:type="pct"/>
            <w:noWrap/>
            <w:vAlign w:val="center"/>
          </w:tcPr>
          <w:p w14:paraId="6853C9C5" w14:textId="420F36BE"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224362E" w14:textId="77777777" w:rsidTr="00935D59">
        <w:trPr>
          <w:trHeight w:val="170"/>
        </w:trPr>
        <w:tc>
          <w:tcPr>
            <w:tcW w:w="2912" w:type="pct"/>
            <w:noWrap/>
            <w:vAlign w:val="center"/>
          </w:tcPr>
          <w:p w14:paraId="147AE64A" w14:textId="5603CC8A" w:rsidR="005C26EC" w:rsidRPr="0006680D" w:rsidRDefault="005C26EC" w:rsidP="005C26EC">
            <w:pPr>
              <w:autoSpaceDE/>
              <w:autoSpaceDN/>
              <w:spacing w:line="276" w:lineRule="auto"/>
              <w:rPr>
                <w:color w:val="000000" w:themeColor="text1"/>
                <w:sz w:val="22"/>
                <w:szCs w:val="22"/>
                <w:lang w:eastAsia="en-GB"/>
              </w:rPr>
            </w:pPr>
            <w:r w:rsidRPr="0006680D">
              <w:rPr>
                <w:color w:val="000000" w:themeColor="text1"/>
                <w:sz w:val="22"/>
                <w:szCs w:val="22"/>
                <w:lang w:eastAsia="en-GB"/>
              </w:rPr>
              <w:t xml:space="preserve">Travel and </w:t>
            </w:r>
            <w:r w:rsidR="00810AC8" w:rsidRPr="0006680D">
              <w:rPr>
                <w:color w:val="000000" w:themeColor="text1"/>
                <w:sz w:val="22"/>
                <w:szCs w:val="22"/>
                <w:lang w:eastAsia="en-GB"/>
              </w:rPr>
              <w:t>a</w:t>
            </w:r>
            <w:r w:rsidRPr="0006680D">
              <w:rPr>
                <w:color w:val="000000" w:themeColor="text1"/>
                <w:sz w:val="22"/>
                <w:szCs w:val="22"/>
                <w:lang w:eastAsia="en-GB"/>
              </w:rPr>
              <w:t>ccommodation</w:t>
            </w:r>
          </w:p>
        </w:tc>
        <w:tc>
          <w:tcPr>
            <w:tcW w:w="1044" w:type="pct"/>
            <w:noWrap/>
            <w:vAlign w:val="center"/>
          </w:tcPr>
          <w:p w14:paraId="49E15FDA" w14:textId="1D4FE11A"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44" w:type="pct"/>
            <w:noWrap/>
            <w:vAlign w:val="center"/>
          </w:tcPr>
          <w:p w14:paraId="66270629" w14:textId="5CB3FA8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F70F878" w14:textId="77777777" w:rsidTr="00935D59">
        <w:trPr>
          <w:trHeight w:val="337"/>
        </w:trPr>
        <w:tc>
          <w:tcPr>
            <w:tcW w:w="2912" w:type="pct"/>
            <w:noWrap/>
            <w:vAlign w:val="center"/>
            <w:hideMark/>
          </w:tcPr>
          <w:p w14:paraId="1FE6D5A1" w14:textId="072C233D"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Other Allowances</w:t>
            </w:r>
          </w:p>
        </w:tc>
        <w:tc>
          <w:tcPr>
            <w:tcW w:w="1044" w:type="pct"/>
            <w:noWrap/>
            <w:vAlign w:val="center"/>
            <w:hideMark/>
          </w:tcPr>
          <w:p w14:paraId="759E411A"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44" w:type="pct"/>
            <w:noWrap/>
            <w:vAlign w:val="center"/>
            <w:hideMark/>
          </w:tcPr>
          <w:p w14:paraId="53347B74"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8069109" w14:textId="77777777" w:rsidTr="00935D59">
        <w:trPr>
          <w:trHeight w:val="152"/>
        </w:trPr>
        <w:tc>
          <w:tcPr>
            <w:tcW w:w="2912" w:type="pct"/>
            <w:noWrap/>
            <w:vAlign w:val="center"/>
            <w:hideMark/>
          </w:tcPr>
          <w:p w14:paraId="4BF8D994" w14:textId="656A707C" w:rsidR="005C26EC" w:rsidRPr="0006680D" w:rsidRDefault="005C26EC" w:rsidP="005C26EC">
            <w:pPr>
              <w:autoSpaceDE/>
              <w:autoSpaceDN/>
              <w:spacing w:line="276" w:lineRule="auto"/>
              <w:rPr>
                <w:b/>
                <w:bCs/>
                <w:color w:val="000000" w:themeColor="text1"/>
                <w:sz w:val="22"/>
                <w:szCs w:val="22"/>
                <w:lang w:val="en-US"/>
              </w:rPr>
            </w:pPr>
            <w:r w:rsidRPr="0006680D">
              <w:rPr>
                <w:b/>
                <w:bCs/>
                <w:color w:val="000000" w:themeColor="text1"/>
                <w:sz w:val="22"/>
                <w:szCs w:val="22"/>
                <w:lang w:val="en-US"/>
              </w:rPr>
              <w:t xml:space="preserve">Total </w:t>
            </w:r>
          </w:p>
        </w:tc>
        <w:tc>
          <w:tcPr>
            <w:tcW w:w="1044" w:type="pct"/>
            <w:noWrap/>
            <w:vAlign w:val="center"/>
            <w:hideMark/>
          </w:tcPr>
          <w:p w14:paraId="24BFCF45" w14:textId="77777777"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44" w:type="pct"/>
            <w:noWrap/>
            <w:vAlign w:val="center"/>
            <w:hideMark/>
          </w:tcPr>
          <w:p w14:paraId="6D7F4EFF" w14:textId="77777777"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175A9830" w14:textId="77777777" w:rsidR="00733469" w:rsidRPr="0006680D" w:rsidRDefault="00733469" w:rsidP="00733469">
      <w:pPr>
        <w:autoSpaceDE/>
        <w:autoSpaceDN/>
        <w:spacing w:line="360" w:lineRule="auto"/>
        <w:rPr>
          <w:b/>
          <w:bCs/>
          <w:color w:val="000000" w:themeColor="text1"/>
          <w:sz w:val="18"/>
          <w:szCs w:val="18"/>
          <w:lang w:eastAsia="en-GB"/>
        </w:rPr>
      </w:pPr>
      <w:r w:rsidRPr="0006680D">
        <w:rPr>
          <w:i/>
          <w:iCs/>
          <w:color w:val="000000" w:themeColor="text1"/>
          <w:sz w:val="18"/>
          <w:szCs w:val="18"/>
        </w:rPr>
        <w:t>(Provide brief explanation expenditure variations compared to the previous year</w:t>
      </w:r>
      <w:r w:rsidRPr="0006680D">
        <w:rPr>
          <w:color w:val="000000" w:themeColor="text1"/>
          <w:sz w:val="18"/>
          <w:szCs w:val="18"/>
        </w:rPr>
        <w:t>)</w:t>
      </w:r>
    </w:p>
    <w:p w14:paraId="0DAAAFE0" w14:textId="32166773" w:rsidR="00373B6D" w:rsidRPr="0006680D" w:rsidRDefault="00473C81" w:rsidP="00703778">
      <w:pPr>
        <w:tabs>
          <w:tab w:val="left" w:pos="1820"/>
        </w:tabs>
        <w:autoSpaceDE/>
        <w:autoSpaceDN/>
        <w:spacing w:line="360" w:lineRule="auto"/>
        <w:rPr>
          <w:color w:val="000000" w:themeColor="text1"/>
        </w:rPr>
      </w:pPr>
      <w:r w:rsidRPr="0006680D">
        <w:rPr>
          <w:color w:val="000000" w:themeColor="text1"/>
        </w:rPr>
        <w:tab/>
      </w:r>
    </w:p>
    <w:p w14:paraId="2C82E90C" w14:textId="2DCE12C5" w:rsidR="006741E6"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Depreciation and Amortization Expense</w:t>
      </w:r>
      <w:r w:rsidR="00A05C32" w:rsidRPr="0006680D">
        <w:rPr>
          <w:rFonts w:eastAsia="Arial"/>
          <w:b/>
          <w:bCs/>
          <w:color w:val="000000" w:themeColor="text1"/>
          <w:spacing w:val="3"/>
        </w:rPr>
        <w:t>s</w:t>
      </w:r>
    </w:p>
    <w:p w14:paraId="225961B8" w14:textId="77777777" w:rsidR="00952905" w:rsidRPr="0006680D" w:rsidRDefault="00F15563" w:rsidP="00905AFF">
      <w:pPr>
        <w:autoSpaceDE/>
        <w:autoSpaceDN/>
        <w:spacing w:line="360" w:lineRule="auto"/>
        <w:rPr>
          <w:i/>
          <w:iCs/>
          <w:color w:val="000000" w:themeColor="text1"/>
        </w:rPr>
      </w:pPr>
      <w:r w:rsidRPr="0006680D">
        <w:rPr>
          <w:i/>
          <w:iCs/>
          <w:color w:val="000000" w:themeColor="text1"/>
        </w:rPr>
        <w:t xml:space="preserve">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02"/>
        <w:gridCol w:w="2263"/>
        <w:gridCol w:w="2265"/>
      </w:tblGrid>
      <w:tr w:rsidR="00952905" w:rsidRPr="00345A64" w14:paraId="5F68E09C" w14:textId="77777777" w:rsidTr="0067049B">
        <w:trPr>
          <w:trHeight w:val="340"/>
        </w:trPr>
        <w:tc>
          <w:tcPr>
            <w:tcW w:w="2493" w:type="pct"/>
            <w:vMerge w:val="restart"/>
            <w:tcBorders>
              <w:top w:val="single" w:sz="4" w:space="0" w:color="auto"/>
              <w:left w:val="single" w:sz="4" w:space="0" w:color="auto"/>
              <w:right w:val="single" w:sz="4" w:space="0" w:color="auto"/>
            </w:tcBorders>
            <w:shd w:val="clear" w:color="auto" w:fill="0070C0"/>
            <w:vAlign w:val="center"/>
            <w:hideMark/>
          </w:tcPr>
          <w:p w14:paraId="5A068D0F" w14:textId="77777777" w:rsidR="00952905" w:rsidRPr="00FC20C1" w:rsidRDefault="00952905" w:rsidP="0067049B">
            <w:pPr>
              <w:autoSpaceDE/>
              <w:autoSpaceDN/>
              <w:spacing w:line="276" w:lineRule="auto"/>
              <w:rPr>
                <w:b/>
                <w:color w:val="000000" w:themeColor="text1"/>
                <w:lang w:eastAsia="en-GB"/>
              </w:rPr>
            </w:pPr>
            <w:r w:rsidRPr="00FC20C1">
              <w:rPr>
                <w:b/>
                <w:color w:val="000000" w:themeColor="text1"/>
                <w:lang w:eastAsia="en-GB"/>
              </w:rPr>
              <w:t>Description</w:t>
            </w:r>
          </w:p>
        </w:tc>
        <w:tc>
          <w:tcPr>
            <w:tcW w:w="1253"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485E61A6" w14:textId="77777777" w:rsidR="00952905" w:rsidRPr="00FC20C1" w:rsidRDefault="00952905" w:rsidP="0067049B">
            <w:pPr>
              <w:autoSpaceDE/>
              <w:autoSpaceDN/>
              <w:spacing w:line="276" w:lineRule="auto"/>
              <w:jc w:val="center"/>
              <w:rPr>
                <w:b/>
                <w:color w:val="000000" w:themeColor="text1"/>
                <w:lang w:val="en-US"/>
              </w:rPr>
            </w:pPr>
            <w:r w:rsidRPr="00FC20C1">
              <w:rPr>
                <w:b/>
                <w:color w:val="000000" w:themeColor="text1"/>
                <w:sz w:val="22"/>
                <w:szCs w:val="22"/>
                <w:lang w:val="en-US"/>
              </w:rPr>
              <w:t>Insert Current FY</w:t>
            </w:r>
          </w:p>
        </w:tc>
        <w:tc>
          <w:tcPr>
            <w:tcW w:w="1254" w:type="pct"/>
            <w:tcBorders>
              <w:top w:val="single" w:sz="4" w:space="0" w:color="auto"/>
              <w:left w:val="single" w:sz="4" w:space="0" w:color="auto"/>
              <w:bottom w:val="single" w:sz="4" w:space="0" w:color="auto"/>
              <w:right w:val="single" w:sz="4" w:space="0" w:color="auto"/>
            </w:tcBorders>
            <w:shd w:val="clear" w:color="auto" w:fill="0070C0"/>
            <w:noWrap/>
            <w:hideMark/>
          </w:tcPr>
          <w:p w14:paraId="67D4F80A" w14:textId="77777777" w:rsidR="00952905" w:rsidRPr="00FC20C1" w:rsidRDefault="00952905" w:rsidP="0067049B">
            <w:pPr>
              <w:autoSpaceDE/>
              <w:autoSpaceDN/>
              <w:spacing w:line="276" w:lineRule="auto"/>
              <w:jc w:val="center"/>
              <w:rPr>
                <w:b/>
                <w:color w:val="000000" w:themeColor="text1"/>
                <w:sz w:val="22"/>
                <w:szCs w:val="22"/>
                <w:lang w:val="en-US"/>
              </w:rPr>
            </w:pPr>
            <w:r w:rsidRPr="00FC20C1">
              <w:rPr>
                <w:b/>
                <w:color w:val="000000" w:themeColor="text1"/>
                <w:sz w:val="22"/>
                <w:szCs w:val="22"/>
                <w:lang w:val="en-US"/>
              </w:rPr>
              <w:t>Insert</w:t>
            </w:r>
          </w:p>
          <w:p w14:paraId="703C968F" w14:textId="77777777" w:rsidR="00952905" w:rsidRPr="00FC20C1" w:rsidRDefault="00952905" w:rsidP="0067049B">
            <w:pPr>
              <w:autoSpaceDE/>
              <w:autoSpaceDN/>
              <w:spacing w:line="276" w:lineRule="auto"/>
              <w:jc w:val="center"/>
              <w:rPr>
                <w:b/>
                <w:color w:val="000000" w:themeColor="text1"/>
                <w:lang w:val="en-US"/>
              </w:rPr>
            </w:pPr>
            <w:r w:rsidRPr="00FC20C1">
              <w:rPr>
                <w:b/>
                <w:color w:val="000000" w:themeColor="text1"/>
                <w:sz w:val="22"/>
                <w:szCs w:val="22"/>
                <w:lang w:val="en-US"/>
              </w:rPr>
              <w:t>Comparative FY</w:t>
            </w:r>
          </w:p>
        </w:tc>
      </w:tr>
      <w:tr w:rsidR="00952905" w:rsidRPr="00345A64" w14:paraId="02EB8CEB" w14:textId="77777777" w:rsidTr="0067049B">
        <w:trPr>
          <w:trHeight w:val="125"/>
        </w:trPr>
        <w:tc>
          <w:tcPr>
            <w:tcW w:w="2493" w:type="pct"/>
            <w:vMerge/>
            <w:tcBorders>
              <w:left w:val="single" w:sz="4" w:space="0" w:color="auto"/>
              <w:bottom w:val="single" w:sz="4" w:space="0" w:color="auto"/>
              <w:right w:val="single" w:sz="4" w:space="0" w:color="auto"/>
            </w:tcBorders>
            <w:shd w:val="clear" w:color="auto" w:fill="0070C0"/>
            <w:vAlign w:val="center"/>
            <w:hideMark/>
          </w:tcPr>
          <w:p w14:paraId="557DB9D4" w14:textId="77777777" w:rsidR="00952905" w:rsidRPr="00FC20C1" w:rsidRDefault="00952905" w:rsidP="0067049B">
            <w:pPr>
              <w:autoSpaceDE/>
              <w:autoSpaceDN/>
              <w:spacing w:line="276" w:lineRule="auto"/>
              <w:rPr>
                <w:b/>
                <w:color w:val="000000" w:themeColor="text1"/>
                <w:lang w:eastAsia="en-GB"/>
              </w:rPr>
            </w:pPr>
          </w:p>
        </w:tc>
        <w:tc>
          <w:tcPr>
            <w:tcW w:w="1253"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34EEF34" w14:textId="77777777" w:rsidR="00952905" w:rsidRPr="00FC20C1" w:rsidRDefault="00952905" w:rsidP="0067049B">
            <w:pPr>
              <w:autoSpaceDE/>
              <w:autoSpaceDN/>
              <w:spacing w:line="276" w:lineRule="auto"/>
              <w:jc w:val="center"/>
              <w:rPr>
                <w:b/>
                <w:color w:val="000000" w:themeColor="text1"/>
                <w:lang w:val="en-US"/>
              </w:rPr>
            </w:pPr>
            <w:r w:rsidRPr="00FC20C1">
              <w:rPr>
                <w:b/>
                <w:color w:val="000000" w:themeColor="text1"/>
                <w:lang w:val="en-US"/>
              </w:rPr>
              <w:t>Kshs</w:t>
            </w:r>
          </w:p>
        </w:tc>
        <w:tc>
          <w:tcPr>
            <w:tcW w:w="1254"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63B7B08" w14:textId="77777777" w:rsidR="00952905" w:rsidRPr="00FC20C1" w:rsidRDefault="00952905" w:rsidP="0067049B">
            <w:pPr>
              <w:autoSpaceDE/>
              <w:autoSpaceDN/>
              <w:spacing w:line="276" w:lineRule="auto"/>
              <w:jc w:val="center"/>
              <w:rPr>
                <w:b/>
                <w:color w:val="000000" w:themeColor="text1"/>
                <w:lang w:val="en-US"/>
              </w:rPr>
            </w:pPr>
            <w:r w:rsidRPr="00FC20C1">
              <w:rPr>
                <w:b/>
                <w:color w:val="000000" w:themeColor="text1"/>
                <w:lang w:val="en-US"/>
              </w:rPr>
              <w:t>Kshs</w:t>
            </w:r>
          </w:p>
        </w:tc>
      </w:tr>
      <w:tr w:rsidR="00952905" w:rsidRPr="00345A64" w14:paraId="6F77194E" w14:textId="77777777" w:rsidTr="0067049B">
        <w:trPr>
          <w:trHeight w:val="340"/>
        </w:trPr>
        <w:tc>
          <w:tcPr>
            <w:tcW w:w="2493" w:type="pct"/>
            <w:noWrap/>
            <w:vAlign w:val="center"/>
            <w:hideMark/>
          </w:tcPr>
          <w:p w14:paraId="2189D0E4" w14:textId="77777777" w:rsidR="00952905" w:rsidRPr="00FC20C1" w:rsidRDefault="00952905" w:rsidP="0067049B">
            <w:pPr>
              <w:autoSpaceDE/>
              <w:autoSpaceDN/>
              <w:spacing w:line="276" w:lineRule="auto"/>
              <w:rPr>
                <w:color w:val="000000" w:themeColor="text1"/>
                <w:lang w:val="en-US"/>
              </w:rPr>
            </w:pPr>
            <w:r w:rsidRPr="00FC20C1">
              <w:rPr>
                <w:color w:val="000000" w:themeColor="text1"/>
                <w:lang w:eastAsia="en-GB"/>
              </w:rPr>
              <w:t>Property, plant and equipment</w:t>
            </w:r>
          </w:p>
        </w:tc>
        <w:tc>
          <w:tcPr>
            <w:tcW w:w="1253" w:type="pct"/>
            <w:noWrap/>
            <w:vAlign w:val="center"/>
            <w:hideMark/>
          </w:tcPr>
          <w:p w14:paraId="3F1F732D"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c>
          <w:tcPr>
            <w:tcW w:w="1254" w:type="pct"/>
            <w:noWrap/>
            <w:vAlign w:val="center"/>
            <w:hideMark/>
          </w:tcPr>
          <w:p w14:paraId="3492669B"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r>
      <w:tr w:rsidR="00952905" w:rsidRPr="00345A64" w14:paraId="68F1342D" w14:textId="77777777" w:rsidTr="0067049B">
        <w:trPr>
          <w:trHeight w:val="340"/>
        </w:trPr>
        <w:tc>
          <w:tcPr>
            <w:tcW w:w="2493" w:type="pct"/>
            <w:noWrap/>
            <w:vAlign w:val="center"/>
            <w:hideMark/>
          </w:tcPr>
          <w:p w14:paraId="4712ACBD" w14:textId="77777777" w:rsidR="00952905" w:rsidRPr="00FC20C1" w:rsidRDefault="00952905" w:rsidP="0067049B">
            <w:pPr>
              <w:autoSpaceDE/>
              <w:autoSpaceDN/>
              <w:spacing w:line="276" w:lineRule="auto"/>
              <w:rPr>
                <w:color w:val="000000" w:themeColor="text1"/>
                <w:lang w:val="en-US"/>
              </w:rPr>
            </w:pPr>
            <w:r w:rsidRPr="00FC20C1">
              <w:rPr>
                <w:color w:val="000000" w:themeColor="text1"/>
                <w:lang w:eastAsia="en-GB"/>
              </w:rPr>
              <w:t>Intangible assets</w:t>
            </w:r>
          </w:p>
        </w:tc>
        <w:tc>
          <w:tcPr>
            <w:tcW w:w="1253" w:type="pct"/>
            <w:noWrap/>
            <w:vAlign w:val="center"/>
            <w:hideMark/>
          </w:tcPr>
          <w:p w14:paraId="32799B9D"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c>
          <w:tcPr>
            <w:tcW w:w="1254" w:type="pct"/>
            <w:noWrap/>
            <w:vAlign w:val="center"/>
            <w:hideMark/>
          </w:tcPr>
          <w:p w14:paraId="7E539E6A"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r>
      <w:tr w:rsidR="00952905" w:rsidRPr="00345A64" w14:paraId="4E77B262" w14:textId="77777777" w:rsidTr="0067049B">
        <w:trPr>
          <w:trHeight w:val="340"/>
        </w:trPr>
        <w:tc>
          <w:tcPr>
            <w:tcW w:w="2493" w:type="pct"/>
            <w:noWrap/>
            <w:vAlign w:val="center"/>
            <w:hideMark/>
          </w:tcPr>
          <w:p w14:paraId="086BA34E" w14:textId="77777777" w:rsidR="00952905" w:rsidRPr="00FC20C1" w:rsidRDefault="00952905" w:rsidP="0067049B">
            <w:pPr>
              <w:autoSpaceDE/>
              <w:autoSpaceDN/>
              <w:spacing w:line="276" w:lineRule="auto"/>
              <w:rPr>
                <w:color w:val="000000" w:themeColor="text1"/>
                <w:lang w:val="en-US"/>
              </w:rPr>
            </w:pPr>
            <w:r w:rsidRPr="00FC20C1">
              <w:rPr>
                <w:color w:val="000000" w:themeColor="text1"/>
                <w:lang w:eastAsia="en-GB"/>
              </w:rPr>
              <w:t>Investment property carried at cost</w:t>
            </w:r>
          </w:p>
        </w:tc>
        <w:tc>
          <w:tcPr>
            <w:tcW w:w="1253" w:type="pct"/>
            <w:noWrap/>
            <w:vAlign w:val="center"/>
            <w:hideMark/>
          </w:tcPr>
          <w:p w14:paraId="24648B9A"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c>
          <w:tcPr>
            <w:tcW w:w="1254" w:type="pct"/>
            <w:noWrap/>
            <w:vAlign w:val="center"/>
            <w:hideMark/>
          </w:tcPr>
          <w:p w14:paraId="404C697D"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r>
      <w:tr w:rsidR="00952905" w:rsidRPr="00345A64" w14:paraId="0C0AC735" w14:textId="77777777" w:rsidTr="0067049B">
        <w:trPr>
          <w:trHeight w:val="340"/>
        </w:trPr>
        <w:tc>
          <w:tcPr>
            <w:tcW w:w="2493" w:type="pct"/>
            <w:noWrap/>
            <w:vAlign w:val="center"/>
          </w:tcPr>
          <w:p w14:paraId="61032880" w14:textId="77777777" w:rsidR="00952905" w:rsidRPr="00FC20C1" w:rsidRDefault="00952905" w:rsidP="0067049B">
            <w:pPr>
              <w:autoSpaceDE/>
              <w:autoSpaceDN/>
              <w:spacing w:line="276" w:lineRule="auto"/>
              <w:rPr>
                <w:color w:val="000000" w:themeColor="text1"/>
                <w:lang w:eastAsia="en-GB"/>
              </w:rPr>
            </w:pPr>
            <w:r w:rsidRPr="00FC20C1">
              <w:rPr>
                <w:color w:val="000000" w:themeColor="text1"/>
                <w:lang w:eastAsia="en-GB"/>
              </w:rPr>
              <w:t>Right of Use Assets</w:t>
            </w:r>
          </w:p>
        </w:tc>
        <w:tc>
          <w:tcPr>
            <w:tcW w:w="1253" w:type="pct"/>
            <w:noWrap/>
            <w:vAlign w:val="center"/>
          </w:tcPr>
          <w:p w14:paraId="51359A9A"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c>
          <w:tcPr>
            <w:tcW w:w="1254" w:type="pct"/>
            <w:noWrap/>
            <w:vAlign w:val="center"/>
          </w:tcPr>
          <w:p w14:paraId="1078F990"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r>
      <w:tr w:rsidR="00952905" w:rsidRPr="00345A64" w14:paraId="4EA2A5E7" w14:textId="77777777" w:rsidTr="0067049B">
        <w:trPr>
          <w:trHeight w:val="340"/>
        </w:trPr>
        <w:tc>
          <w:tcPr>
            <w:tcW w:w="2493" w:type="pct"/>
            <w:noWrap/>
            <w:vAlign w:val="center"/>
          </w:tcPr>
          <w:p w14:paraId="1488F115" w14:textId="77777777" w:rsidR="00952905" w:rsidRPr="00FC20C1" w:rsidRDefault="00952905" w:rsidP="0067049B">
            <w:pPr>
              <w:autoSpaceDE/>
              <w:autoSpaceDN/>
              <w:spacing w:line="276" w:lineRule="auto"/>
              <w:rPr>
                <w:color w:val="000000" w:themeColor="text1"/>
                <w:lang w:eastAsia="en-GB"/>
              </w:rPr>
            </w:pPr>
            <w:r w:rsidRPr="00FC20C1">
              <w:rPr>
                <w:color w:val="000000" w:themeColor="text1"/>
                <w:lang w:eastAsia="en-GB"/>
              </w:rPr>
              <w:t>Tangible Natural Resources</w:t>
            </w:r>
          </w:p>
        </w:tc>
        <w:tc>
          <w:tcPr>
            <w:tcW w:w="1253" w:type="pct"/>
            <w:noWrap/>
            <w:vAlign w:val="center"/>
          </w:tcPr>
          <w:p w14:paraId="64956847"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c>
          <w:tcPr>
            <w:tcW w:w="1254" w:type="pct"/>
            <w:noWrap/>
            <w:vAlign w:val="center"/>
          </w:tcPr>
          <w:p w14:paraId="52CE47BB"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r>
      <w:tr w:rsidR="00952905" w:rsidRPr="00345A64" w14:paraId="62C0B56F" w14:textId="77777777" w:rsidTr="0067049B">
        <w:trPr>
          <w:trHeight w:val="340"/>
        </w:trPr>
        <w:tc>
          <w:tcPr>
            <w:tcW w:w="2493" w:type="pct"/>
            <w:noWrap/>
            <w:vAlign w:val="center"/>
          </w:tcPr>
          <w:p w14:paraId="50C36802" w14:textId="77777777" w:rsidR="00952905" w:rsidRPr="00FC20C1" w:rsidRDefault="00952905" w:rsidP="0067049B">
            <w:pPr>
              <w:autoSpaceDE/>
              <w:autoSpaceDN/>
              <w:spacing w:line="276" w:lineRule="auto"/>
              <w:rPr>
                <w:color w:val="000000" w:themeColor="text1"/>
                <w:lang w:eastAsia="en-GB"/>
              </w:rPr>
            </w:pPr>
            <w:r w:rsidRPr="00FC20C1">
              <w:rPr>
                <w:color w:val="000000" w:themeColor="text1"/>
                <w:lang w:eastAsia="en-GB"/>
              </w:rPr>
              <w:t>Heritage Assets</w:t>
            </w:r>
          </w:p>
        </w:tc>
        <w:tc>
          <w:tcPr>
            <w:tcW w:w="1253" w:type="pct"/>
            <w:noWrap/>
            <w:vAlign w:val="center"/>
          </w:tcPr>
          <w:p w14:paraId="7379ED70"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c>
          <w:tcPr>
            <w:tcW w:w="1254" w:type="pct"/>
            <w:noWrap/>
            <w:vAlign w:val="center"/>
          </w:tcPr>
          <w:p w14:paraId="2796E44A"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r>
      <w:tr w:rsidR="00952905" w:rsidRPr="00345A64" w14:paraId="524FB975" w14:textId="77777777" w:rsidTr="0067049B">
        <w:trPr>
          <w:trHeight w:val="340"/>
        </w:trPr>
        <w:tc>
          <w:tcPr>
            <w:tcW w:w="2493" w:type="pct"/>
            <w:noWrap/>
            <w:vAlign w:val="center"/>
          </w:tcPr>
          <w:p w14:paraId="15FD5944" w14:textId="77777777" w:rsidR="00952905" w:rsidRPr="00FC20C1" w:rsidRDefault="00952905" w:rsidP="0067049B">
            <w:pPr>
              <w:autoSpaceDE/>
              <w:autoSpaceDN/>
              <w:spacing w:line="276" w:lineRule="auto"/>
              <w:rPr>
                <w:color w:val="000000" w:themeColor="text1"/>
                <w:lang w:eastAsia="en-GB"/>
              </w:rPr>
            </w:pPr>
            <w:r w:rsidRPr="00FC20C1">
              <w:rPr>
                <w:color w:val="000000" w:themeColor="text1"/>
                <w:lang w:eastAsia="en-GB"/>
              </w:rPr>
              <w:lastRenderedPageBreak/>
              <w:t>Others specify</w:t>
            </w:r>
          </w:p>
        </w:tc>
        <w:tc>
          <w:tcPr>
            <w:tcW w:w="1253" w:type="pct"/>
            <w:noWrap/>
            <w:vAlign w:val="center"/>
          </w:tcPr>
          <w:p w14:paraId="3356356F"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c>
          <w:tcPr>
            <w:tcW w:w="1254" w:type="pct"/>
            <w:noWrap/>
            <w:vAlign w:val="center"/>
          </w:tcPr>
          <w:p w14:paraId="0D4CB1DA" w14:textId="77777777" w:rsidR="00952905" w:rsidRPr="00FC20C1" w:rsidRDefault="00952905" w:rsidP="0067049B">
            <w:pPr>
              <w:autoSpaceDE/>
              <w:autoSpaceDN/>
              <w:spacing w:line="276" w:lineRule="auto"/>
              <w:jc w:val="right"/>
              <w:rPr>
                <w:color w:val="000000" w:themeColor="text1"/>
                <w:lang w:val="en-US"/>
              </w:rPr>
            </w:pPr>
            <w:r w:rsidRPr="00FC20C1">
              <w:rPr>
                <w:color w:val="000000" w:themeColor="text1"/>
                <w:lang w:val="en-US"/>
              </w:rPr>
              <w:t>xxx</w:t>
            </w:r>
          </w:p>
        </w:tc>
      </w:tr>
      <w:tr w:rsidR="00952905" w:rsidRPr="00345A64" w14:paraId="108C7605" w14:textId="77777777" w:rsidTr="0067049B">
        <w:trPr>
          <w:trHeight w:val="340"/>
        </w:trPr>
        <w:tc>
          <w:tcPr>
            <w:tcW w:w="2493" w:type="pct"/>
            <w:vAlign w:val="center"/>
            <w:hideMark/>
          </w:tcPr>
          <w:p w14:paraId="578A9F5C" w14:textId="77777777" w:rsidR="00952905" w:rsidRPr="00FC20C1" w:rsidRDefault="00952905" w:rsidP="0067049B">
            <w:pPr>
              <w:autoSpaceDE/>
              <w:autoSpaceDN/>
              <w:spacing w:line="276" w:lineRule="auto"/>
              <w:rPr>
                <w:b/>
                <w:color w:val="000000" w:themeColor="text1"/>
                <w:lang w:val="en-US"/>
              </w:rPr>
            </w:pPr>
            <w:r w:rsidRPr="00FC20C1">
              <w:rPr>
                <w:b/>
                <w:color w:val="000000" w:themeColor="text1"/>
                <w:lang w:eastAsia="en-GB"/>
              </w:rPr>
              <w:t>Total</w:t>
            </w:r>
            <w:r w:rsidRPr="00FC20C1">
              <w:rPr>
                <w:color w:val="000000" w:themeColor="text1"/>
                <w:lang w:eastAsia="en-GB"/>
              </w:rPr>
              <w:t xml:space="preserve"> </w:t>
            </w:r>
            <w:r w:rsidRPr="00FC20C1">
              <w:rPr>
                <w:b/>
                <w:color w:val="000000" w:themeColor="text1"/>
                <w:lang w:eastAsia="en-GB"/>
              </w:rPr>
              <w:t>depreciation</w:t>
            </w:r>
            <w:r w:rsidRPr="00FC20C1">
              <w:rPr>
                <w:color w:val="000000" w:themeColor="text1"/>
                <w:lang w:eastAsia="en-GB"/>
              </w:rPr>
              <w:t xml:space="preserve"> </w:t>
            </w:r>
            <w:r w:rsidRPr="00FC20C1">
              <w:rPr>
                <w:b/>
                <w:color w:val="000000" w:themeColor="text1"/>
                <w:lang w:eastAsia="en-GB"/>
              </w:rPr>
              <w:t>and</w:t>
            </w:r>
            <w:r w:rsidRPr="00FC20C1">
              <w:rPr>
                <w:color w:val="000000" w:themeColor="text1"/>
                <w:lang w:eastAsia="en-GB"/>
              </w:rPr>
              <w:t xml:space="preserve"> </w:t>
            </w:r>
            <w:r w:rsidRPr="00FC20C1">
              <w:rPr>
                <w:b/>
                <w:color w:val="000000" w:themeColor="text1"/>
                <w:lang w:eastAsia="en-GB"/>
              </w:rPr>
              <w:t>amortization Expenses</w:t>
            </w:r>
          </w:p>
        </w:tc>
        <w:tc>
          <w:tcPr>
            <w:tcW w:w="1253" w:type="pct"/>
            <w:noWrap/>
            <w:vAlign w:val="center"/>
            <w:hideMark/>
          </w:tcPr>
          <w:p w14:paraId="7C106ECD" w14:textId="77777777" w:rsidR="00952905" w:rsidRPr="00FC20C1" w:rsidRDefault="00952905" w:rsidP="0067049B">
            <w:pPr>
              <w:autoSpaceDE/>
              <w:autoSpaceDN/>
              <w:spacing w:line="276" w:lineRule="auto"/>
              <w:jc w:val="right"/>
              <w:rPr>
                <w:b/>
                <w:color w:val="000000" w:themeColor="text1"/>
                <w:lang w:val="en-US"/>
              </w:rPr>
            </w:pPr>
            <w:r w:rsidRPr="00FC20C1">
              <w:rPr>
                <w:b/>
                <w:color w:val="000000" w:themeColor="text1"/>
                <w:lang w:val="en-US"/>
              </w:rPr>
              <w:t>xxx</w:t>
            </w:r>
          </w:p>
        </w:tc>
        <w:tc>
          <w:tcPr>
            <w:tcW w:w="1254" w:type="pct"/>
            <w:noWrap/>
            <w:vAlign w:val="center"/>
            <w:hideMark/>
          </w:tcPr>
          <w:p w14:paraId="1D779B45" w14:textId="77777777" w:rsidR="00952905" w:rsidRPr="00FC20C1" w:rsidRDefault="00952905" w:rsidP="0067049B">
            <w:pPr>
              <w:autoSpaceDE/>
              <w:autoSpaceDN/>
              <w:spacing w:line="276" w:lineRule="auto"/>
              <w:jc w:val="right"/>
              <w:rPr>
                <w:b/>
                <w:color w:val="000000" w:themeColor="text1"/>
                <w:lang w:val="en-US"/>
              </w:rPr>
            </w:pPr>
            <w:r w:rsidRPr="00FC20C1">
              <w:rPr>
                <w:b/>
                <w:color w:val="000000" w:themeColor="text1"/>
                <w:lang w:val="en-US"/>
              </w:rPr>
              <w:t>xxx</w:t>
            </w:r>
          </w:p>
        </w:tc>
      </w:tr>
    </w:tbl>
    <w:p w14:paraId="21BE0B7D" w14:textId="6D92587B" w:rsidR="00F15563" w:rsidRPr="0006680D" w:rsidRDefault="00903FB6" w:rsidP="00905AFF">
      <w:pPr>
        <w:autoSpaceDE/>
        <w:autoSpaceDN/>
        <w:spacing w:line="360" w:lineRule="auto"/>
        <w:rPr>
          <w:i/>
          <w:iCs/>
          <w:color w:val="000000" w:themeColor="text1"/>
        </w:rPr>
      </w:pPr>
      <w:r w:rsidRPr="0006680D">
        <w:rPr>
          <w:i/>
          <w:iCs/>
          <w:color w:val="000000" w:themeColor="text1"/>
        </w:rPr>
        <w:br w:type="page"/>
      </w:r>
    </w:p>
    <w:p w14:paraId="1D46831A" w14:textId="77777777" w:rsidR="005C0314" w:rsidRPr="0006680D" w:rsidRDefault="005C0314" w:rsidP="00B2787A">
      <w:pPr>
        <w:autoSpaceDE/>
        <w:autoSpaceDN/>
        <w:spacing w:line="360" w:lineRule="auto"/>
        <w:rPr>
          <w:color w:val="000000" w:themeColor="text1"/>
          <w:sz w:val="10"/>
          <w:szCs w:val="10"/>
        </w:rPr>
      </w:pPr>
    </w:p>
    <w:p w14:paraId="33420FB6" w14:textId="6EC00426" w:rsidR="001D599B"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Repairs and Maintenance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482"/>
        <w:gridCol w:w="2254"/>
        <w:gridCol w:w="2294"/>
      </w:tblGrid>
      <w:tr w:rsidR="0006680D" w:rsidRPr="0006680D" w14:paraId="0A5815D1" w14:textId="77777777" w:rsidTr="00A05C32">
        <w:trPr>
          <w:trHeight w:val="233"/>
        </w:trPr>
        <w:tc>
          <w:tcPr>
            <w:tcW w:w="2482" w:type="pct"/>
            <w:vMerge w:val="restart"/>
            <w:shd w:val="clear" w:color="auto" w:fill="0070C0"/>
            <w:noWrap/>
            <w:vAlign w:val="center"/>
            <w:hideMark/>
          </w:tcPr>
          <w:p w14:paraId="08618E50" w14:textId="77777777"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Description</w:t>
            </w:r>
          </w:p>
        </w:tc>
        <w:tc>
          <w:tcPr>
            <w:tcW w:w="1248" w:type="pct"/>
            <w:shd w:val="clear" w:color="auto" w:fill="0070C0"/>
            <w:vAlign w:val="center"/>
          </w:tcPr>
          <w:p w14:paraId="219D5AB2" w14:textId="4DB0DD0D"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70" w:type="pct"/>
            <w:shd w:val="clear" w:color="auto" w:fill="0070C0"/>
            <w:noWrap/>
            <w:vAlign w:val="center"/>
          </w:tcPr>
          <w:p w14:paraId="69D38DD7" w14:textId="298818C8"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CAD2B04" w14:textId="73F57234"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2FFEF546" w14:textId="77777777" w:rsidTr="00A05C32">
        <w:trPr>
          <w:trHeight w:val="98"/>
        </w:trPr>
        <w:tc>
          <w:tcPr>
            <w:tcW w:w="2482" w:type="pct"/>
            <w:vMerge/>
            <w:shd w:val="clear" w:color="auto" w:fill="0070C0"/>
            <w:noWrap/>
            <w:vAlign w:val="center"/>
            <w:hideMark/>
          </w:tcPr>
          <w:p w14:paraId="7049B2D6" w14:textId="77777777" w:rsidR="005C26EC" w:rsidRPr="0006680D" w:rsidRDefault="005C26EC" w:rsidP="005C26EC">
            <w:pPr>
              <w:autoSpaceDE/>
              <w:autoSpaceDN/>
              <w:spacing w:line="276" w:lineRule="auto"/>
              <w:rPr>
                <w:b/>
                <w:bCs/>
                <w:color w:val="000000" w:themeColor="text1"/>
                <w:lang w:val="en-US"/>
              </w:rPr>
            </w:pPr>
          </w:p>
        </w:tc>
        <w:tc>
          <w:tcPr>
            <w:tcW w:w="1248" w:type="pct"/>
            <w:shd w:val="clear" w:color="auto" w:fill="0070C0"/>
            <w:vAlign w:val="center"/>
          </w:tcPr>
          <w:p w14:paraId="565EB99F" w14:textId="77EB2E26"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c>
          <w:tcPr>
            <w:tcW w:w="1270" w:type="pct"/>
            <w:shd w:val="clear" w:color="auto" w:fill="0070C0"/>
            <w:noWrap/>
            <w:vAlign w:val="center"/>
          </w:tcPr>
          <w:p w14:paraId="0B03E899" w14:textId="52BB5CA5"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28FEBE18" w14:textId="77777777" w:rsidTr="00A05C32">
        <w:trPr>
          <w:trHeight w:val="170"/>
        </w:trPr>
        <w:tc>
          <w:tcPr>
            <w:tcW w:w="2482" w:type="pct"/>
            <w:noWrap/>
            <w:vAlign w:val="center"/>
            <w:hideMark/>
          </w:tcPr>
          <w:p w14:paraId="6314410A" w14:textId="7FA70B08"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Property and equipment</w:t>
            </w:r>
          </w:p>
        </w:tc>
        <w:tc>
          <w:tcPr>
            <w:tcW w:w="1248" w:type="pct"/>
            <w:noWrap/>
            <w:vAlign w:val="center"/>
            <w:hideMark/>
          </w:tcPr>
          <w:p w14:paraId="1B1008D5"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70" w:type="pct"/>
            <w:noWrap/>
            <w:vAlign w:val="center"/>
            <w:hideMark/>
          </w:tcPr>
          <w:p w14:paraId="512F91F1"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C5D4FE8" w14:textId="77777777" w:rsidTr="00A05C32">
        <w:trPr>
          <w:trHeight w:val="116"/>
        </w:trPr>
        <w:tc>
          <w:tcPr>
            <w:tcW w:w="2482" w:type="pct"/>
            <w:vAlign w:val="center"/>
            <w:hideMark/>
          </w:tcPr>
          <w:p w14:paraId="4FCF55A4" w14:textId="20E6F570"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 xml:space="preserve">Investment Property </w:t>
            </w:r>
          </w:p>
        </w:tc>
        <w:tc>
          <w:tcPr>
            <w:tcW w:w="1248" w:type="pct"/>
            <w:noWrap/>
            <w:vAlign w:val="center"/>
            <w:hideMark/>
          </w:tcPr>
          <w:p w14:paraId="601553E3"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70" w:type="pct"/>
            <w:noWrap/>
            <w:vAlign w:val="center"/>
            <w:hideMark/>
          </w:tcPr>
          <w:p w14:paraId="2D40071B"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8206BF8" w14:textId="77777777" w:rsidTr="00A05C32">
        <w:trPr>
          <w:trHeight w:val="242"/>
        </w:trPr>
        <w:tc>
          <w:tcPr>
            <w:tcW w:w="2482" w:type="pct"/>
            <w:noWrap/>
            <w:vAlign w:val="center"/>
            <w:hideMark/>
          </w:tcPr>
          <w:p w14:paraId="72CF3A7D" w14:textId="4657F01E"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Equipment and Machinery</w:t>
            </w:r>
          </w:p>
        </w:tc>
        <w:tc>
          <w:tcPr>
            <w:tcW w:w="1248" w:type="pct"/>
            <w:noWrap/>
            <w:vAlign w:val="center"/>
            <w:hideMark/>
          </w:tcPr>
          <w:p w14:paraId="1303CAFE"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70" w:type="pct"/>
            <w:noWrap/>
            <w:vAlign w:val="center"/>
            <w:hideMark/>
          </w:tcPr>
          <w:p w14:paraId="138F363D"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742D111" w14:textId="77777777" w:rsidTr="00A05C32">
        <w:trPr>
          <w:trHeight w:val="134"/>
        </w:trPr>
        <w:tc>
          <w:tcPr>
            <w:tcW w:w="2482" w:type="pct"/>
            <w:noWrap/>
            <w:vAlign w:val="center"/>
            <w:hideMark/>
          </w:tcPr>
          <w:p w14:paraId="0EDAF093" w14:textId="77777777"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Vehicles</w:t>
            </w:r>
          </w:p>
        </w:tc>
        <w:tc>
          <w:tcPr>
            <w:tcW w:w="1248" w:type="pct"/>
            <w:noWrap/>
            <w:vAlign w:val="center"/>
            <w:hideMark/>
          </w:tcPr>
          <w:p w14:paraId="004BE50A"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70" w:type="pct"/>
            <w:noWrap/>
            <w:vAlign w:val="center"/>
            <w:hideMark/>
          </w:tcPr>
          <w:p w14:paraId="7A9E557F"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12EB34E" w14:textId="77777777" w:rsidTr="00A05C32">
        <w:trPr>
          <w:trHeight w:val="125"/>
        </w:trPr>
        <w:tc>
          <w:tcPr>
            <w:tcW w:w="2482" w:type="pct"/>
            <w:noWrap/>
            <w:vAlign w:val="center"/>
            <w:hideMark/>
          </w:tcPr>
          <w:p w14:paraId="495B38A4" w14:textId="1A42EA6F"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Furniture and Fittings</w:t>
            </w:r>
          </w:p>
        </w:tc>
        <w:tc>
          <w:tcPr>
            <w:tcW w:w="1248" w:type="pct"/>
            <w:noWrap/>
            <w:vAlign w:val="center"/>
            <w:hideMark/>
          </w:tcPr>
          <w:p w14:paraId="4B98BFA6"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70" w:type="pct"/>
            <w:noWrap/>
            <w:vAlign w:val="center"/>
            <w:hideMark/>
          </w:tcPr>
          <w:p w14:paraId="3DFD1580"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D7E73CC" w14:textId="77777777" w:rsidTr="00A05C32">
        <w:trPr>
          <w:trHeight w:val="71"/>
        </w:trPr>
        <w:tc>
          <w:tcPr>
            <w:tcW w:w="2482" w:type="pct"/>
            <w:noWrap/>
            <w:vAlign w:val="center"/>
            <w:hideMark/>
          </w:tcPr>
          <w:p w14:paraId="67A18F13" w14:textId="5D4B97C1"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Computers and Accessories</w:t>
            </w:r>
          </w:p>
        </w:tc>
        <w:tc>
          <w:tcPr>
            <w:tcW w:w="1248" w:type="pct"/>
            <w:noWrap/>
            <w:vAlign w:val="center"/>
            <w:hideMark/>
          </w:tcPr>
          <w:p w14:paraId="3BFAC0A4"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70" w:type="pct"/>
            <w:noWrap/>
            <w:vAlign w:val="center"/>
            <w:hideMark/>
          </w:tcPr>
          <w:p w14:paraId="1DBD2D45"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A105903" w14:textId="77777777" w:rsidTr="00A05C32">
        <w:trPr>
          <w:trHeight w:val="51"/>
        </w:trPr>
        <w:tc>
          <w:tcPr>
            <w:tcW w:w="2482" w:type="pct"/>
            <w:noWrap/>
            <w:vAlign w:val="center"/>
            <w:hideMark/>
          </w:tcPr>
          <w:p w14:paraId="772D611A" w14:textId="557BFA1D"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Others (specify)</w:t>
            </w:r>
          </w:p>
        </w:tc>
        <w:tc>
          <w:tcPr>
            <w:tcW w:w="1248" w:type="pct"/>
            <w:noWrap/>
            <w:vAlign w:val="center"/>
            <w:hideMark/>
          </w:tcPr>
          <w:p w14:paraId="22F3165D"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70" w:type="pct"/>
            <w:noWrap/>
            <w:vAlign w:val="center"/>
            <w:hideMark/>
          </w:tcPr>
          <w:p w14:paraId="62ADA142"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911741B" w14:textId="77777777" w:rsidTr="00A05C32">
        <w:trPr>
          <w:trHeight w:val="340"/>
        </w:trPr>
        <w:tc>
          <w:tcPr>
            <w:tcW w:w="2482" w:type="pct"/>
            <w:noWrap/>
            <w:vAlign w:val="center"/>
            <w:hideMark/>
          </w:tcPr>
          <w:p w14:paraId="2033A17B" w14:textId="722B9233" w:rsidR="005C26EC" w:rsidRPr="0006680D" w:rsidRDefault="005C26EC" w:rsidP="005C26EC">
            <w:pPr>
              <w:autoSpaceDE/>
              <w:autoSpaceDN/>
              <w:spacing w:line="276" w:lineRule="auto"/>
              <w:rPr>
                <w:b/>
                <w:bCs/>
                <w:color w:val="000000" w:themeColor="text1"/>
                <w:lang w:val="en-US"/>
              </w:rPr>
            </w:pPr>
            <w:r w:rsidRPr="0006680D">
              <w:rPr>
                <w:b/>
                <w:bCs/>
                <w:color w:val="000000" w:themeColor="text1"/>
              </w:rPr>
              <w:t>Total</w:t>
            </w:r>
            <w:r w:rsidRPr="0006680D">
              <w:rPr>
                <w:color w:val="000000" w:themeColor="text1"/>
              </w:rPr>
              <w:t xml:space="preserve"> </w:t>
            </w:r>
            <w:r w:rsidRPr="0006680D">
              <w:rPr>
                <w:b/>
                <w:bCs/>
                <w:color w:val="000000" w:themeColor="text1"/>
              </w:rPr>
              <w:t>Repairs</w:t>
            </w:r>
            <w:r w:rsidRPr="0006680D">
              <w:rPr>
                <w:color w:val="000000" w:themeColor="text1"/>
              </w:rPr>
              <w:t xml:space="preserve"> </w:t>
            </w:r>
            <w:r w:rsidRPr="0006680D">
              <w:rPr>
                <w:b/>
                <w:bCs/>
                <w:color w:val="000000" w:themeColor="text1"/>
              </w:rPr>
              <w:t>and</w:t>
            </w:r>
            <w:r w:rsidRPr="0006680D">
              <w:rPr>
                <w:color w:val="000000" w:themeColor="text1"/>
              </w:rPr>
              <w:t xml:space="preserve"> </w:t>
            </w:r>
            <w:r w:rsidRPr="0006680D">
              <w:rPr>
                <w:b/>
                <w:bCs/>
                <w:color w:val="000000" w:themeColor="text1"/>
              </w:rPr>
              <w:t>Maintenance</w:t>
            </w:r>
          </w:p>
        </w:tc>
        <w:tc>
          <w:tcPr>
            <w:tcW w:w="1248" w:type="pct"/>
            <w:noWrap/>
            <w:vAlign w:val="center"/>
            <w:hideMark/>
          </w:tcPr>
          <w:p w14:paraId="77C6B9E8"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c>
          <w:tcPr>
            <w:tcW w:w="1270" w:type="pct"/>
            <w:noWrap/>
            <w:vAlign w:val="center"/>
            <w:hideMark/>
          </w:tcPr>
          <w:p w14:paraId="1DD6EB66"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r>
    </w:tbl>
    <w:p w14:paraId="16FA3628" w14:textId="5E9E8B4B" w:rsidR="001506AD" w:rsidRPr="0006680D" w:rsidRDefault="00683FB2" w:rsidP="00683FB2">
      <w:pPr>
        <w:autoSpaceDE/>
        <w:autoSpaceDN/>
        <w:spacing w:line="360" w:lineRule="auto"/>
        <w:rPr>
          <w:b/>
          <w:bCs/>
          <w:color w:val="000000" w:themeColor="text1"/>
          <w:lang w:eastAsia="en-GB"/>
        </w:rPr>
      </w:pPr>
      <w:r w:rsidRPr="0006680D">
        <w:rPr>
          <w:i/>
          <w:iCs/>
          <w:color w:val="000000" w:themeColor="text1"/>
        </w:rPr>
        <w:t>(Provide brief explanation expenditure variations compared to the previous year</w:t>
      </w:r>
      <w:r w:rsidRPr="0006680D">
        <w:rPr>
          <w:color w:val="000000" w:themeColor="text1"/>
        </w:rPr>
        <w:t>)</w:t>
      </w:r>
    </w:p>
    <w:p w14:paraId="2CCA4159" w14:textId="786677EE" w:rsidR="00D21C5A"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Contracted Services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474"/>
        <w:gridCol w:w="2279"/>
        <w:gridCol w:w="2277"/>
      </w:tblGrid>
      <w:tr w:rsidR="0006680D" w:rsidRPr="0006680D" w14:paraId="3BB13657" w14:textId="77777777" w:rsidTr="00A05C32">
        <w:trPr>
          <w:trHeight w:val="340"/>
        </w:trPr>
        <w:tc>
          <w:tcPr>
            <w:tcW w:w="2477" w:type="pct"/>
            <w:vMerge w:val="restart"/>
            <w:shd w:val="clear" w:color="auto" w:fill="0070C0"/>
            <w:noWrap/>
            <w:vAlign w:val="center"/>
            <w:hideMark/>
          </w:tcPr>
          <w:p w14:paraId="4667B1C2" w14:textId="77777777"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Description</w:t>
            </w:r>
          </w:p>
        </w:tc>
        <w:tc>
          <w:tcPr>
            <w:tcW w:w="1262" w:type="pct"/>
            <w:shd w:val="clear" w:color="auto" w:fill="0070C0"/>
            <w:noWrap/>
            <w:vAlign w:val="center"/>
            <w:hideMark/>
          </w:tcPr>
          <w:p w14:paraId="131B4B3A" w14:textId="4545E55B"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62" w:type="pct"/>
            <w:shd w:val="clear" w:color="auto" w:fill="0070C0"/>
            <w:noWrap/>
            <w:vAlign w:val="center"/>
            <w:hideMark/>
          </w:tcPr>
          <w:p w14:paraId="45C1B0DF" w14:textId="1E0CB889"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921AB31" w14:textId="32AB2DA9"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6381D612" w14:textId="77777777" w:rsidTr="00A05C32">
        <w:trPr>
          <w:trHeight w:val="98"/>
        </w:trPr>
        <w:tc>
          <w:tcPr>
            <w:tcW w:w="2477" w:type="pct"/>
            <w:vMerge/>
            <w:shd w:val="clear" w:color="auto" w:fill="0070C0"/>
            <w:noWrap/>
            <w:vAlign w:val="bottom"/>
            <w:hideMark/>
          </w:tcPr>
          <w:p w14:paraId="187E82A5" w14:textId="77777777" w:rsidR="005C26EC" w:rsidRPr="0006680D" w:rsidRDefault="005C26EC" w:rsidP="005C26EC">
            <w:pPr>
              <w:autoSpaceDE/>
              <w:autoSpaceDN/>
              <w:spacing w:line="276" w:lineRule="auto"/>
              <w:rPr>
                <w:b/>
                <w:bCs/>
                <w:color w:val="000000" w:themeColor="text1"/>
                <w:lang w:eastAsia="en-GB"/>
              </w:rPr>
            </w:pPr>
          </w:p>
        </w:tc>
        <w:tc>
          <w:tcPr>
            <w:tcW w:w="1262" w:type="pct"/>
            <w:shd w:val="clear" w:color="auto" w:fill="0070C0"/>
            <w:noWrap/>
            <w:vAlign w:val="center"/>
            <w:hideMark/>
          </w:tcPr>
          <w:p w14:paraId="4866C204" w14:textId="21838A32"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c>
          <w:tcPr>
            <w:tcW w:w="1262" w:type="pct"/>
            <w:shd w:val="clear" w:color="auto" w:fill="0070C0"/>
            <w:noWrap/>
            <w:vAlign w:val="center"/>
            <w:hideMark/>
          </w:tcPr>
          <w:p w14:paraId="292DF7A2" w14:textId="5848B9F1"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123DC888" w14:textId="77777777" w:rsidTr="00A05C32">
        <w:trPr>
          <w:trHeight w:val="80"/>
        </w:trPr>
        <w:tc>
          <w:tcPr>
            <w:tcW w:w="2477" w:type="pct"/>
            <w:noWrap/>
            <w:vAlign w:val="bottom"/>
            <w:hideMark/>
          </w:tcPr>
          <w:p w14:paraId="06FE50AD" w14:textId="4C6C94C5"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 xml:space="preserve">Actuarial </w:t>
            </w:r>
            <w:r w:rsidR="00395C95" w:rsidRPr="0006680D">
              <w:rPr>
                <w:color w:val="000000" w:themeColor="text1"/>
                <w:lang w:eastAsia="en-GB"/>
              </w:rPr>
              <w:t>v</w:t>
            </w:r>
            <w:r w:rsidRPr="0006680D">
              <w:rPr>
                <w:color w:val="000000" w:themeColor="text1"/>
                <w:lang w:eastAsia="en-GB"/>
              </w:rPr>
              <w:t>aluations</w:t>
            </w:r>
          </w:p>
        </w:tc>
        <w:tc>
          <w:tcPr>
            <w:tcW w:w="1262" w:type="pct"/>
            <w:noWrap/>
            <w:vAlign w:val="center"/>
            <w:hideMark/>
          </w:tcPr>
          <w:p w14:paraId="6569B20B" w14:textId="1791ACCC"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62" w:type="pct"/>
            <w:noWrap/>
            <w:vAlign w:val="center"/>
            <w:hideMark/>
          </w:tcPr>
          <w:p w14:paraId="22E04EDA" w14:textId="492A5582"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064F3E7" w14:textId="77777777" w:rsidTr="00A05C32">
        <w:trPr>
          <w:trHeight w:val="179"/>
        </w:trPr>
        <w:tc>
          <w:tcPr>
            <w:tcW w:w="2477" w:type="pct"/>
            <w:noWrap/>
            <w:vAlign w:val="bottom"/>
            <w:hideMark/>
          </w:tcPr>
          <w:p w14:paraId="6742B9E2" w14:textId="5A053F9E"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 xml:space="preserve">Investment </w:t>
            </w:r>
            <w:r w:rsidR="00395C95" w:rsidRPr="0006680D">
              <w:rPr>
                <w:color w:val="000000" w:themeColor="text1"/>
                <w:lang w:eastAsia="en-GB"/>
              </w:rPr>
              <w:t>v</w:t>
            </w:r>
            <w:r w:rsidRPr="0006680D">
              <w:rPr>
                <w:color w:val="000000" w:themeColor="text1"/>
                <w:lang w:eastAsia="en-GB"/>
              </w:rPr>
              <w:t>aluations</w:t>
            </w:r>
          </w:p>
        </w:tc>
        <w:tc>
          <w:tcPr>
            <w:tcW w:w="1262" w:type="pct"/>
            <w:noWrap/>
            <w:vAlign w:val="center"/>
            <w:hideMark/>
          </w:tcPr>
          <w:p w14:paraId="05E200F3" w14:textId="5E75D259"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62" w:type="pct"/>
            <w:noWrap/>
            <w:vAlign w:val="center"/>
            <w:hideMark/>
          </w:tcPr>
          <w:p w14:paraId="4A4B28B1" w14:textId="2F2B0EA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34624D6" w14:textId="77777777" w:rsidTr="00A05C32">
        <w:trPr>
          <w:trHeight w:val="51"/>
        </w:trPr>
        <w:tc>
          <w:tcPr>
            <w:tcW w:w="2477" w:type="pct"/>
            <w:noWrap/>
            <w:vAlign w:val="bottom"/>
            <w:hideMark/>
          </w:tcPr>
          <w:p w14:paraId="7BEDCA71" w14:textId="71C73AAD"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 xml:space="preserve">Property </w:t>
            </w:r>
            <w:r w:rsidR="00395C95" w:rsidRPr="0006680D">
              <w:rPr>
                <w:color w:val="000000" w:themeColor="text1"/>
                <w:lang w:eastAsia="en-GB"/>
              </w:rPr>
              <w:t>v</w:t>
            </w:r>
            <w:r w:rsidRPr="0006680D">
              <w:rPr>
                <w:color w:val="000000" w:themeColor="text1"/>
                <w:lang w:eastAsia="en-GB"/>
              </w:rPr>
              <w:t>aluations</w:t>
            </w:r>
          </w:p>
        </w:tc>
        <w:tc>
          <w:tcPr>
            <w:tcW w:w="1262" w:type="pct"/>
            <w:noWrap/>
            <w:vAlign w:val="center"/>
            <w:hideMark/>
          </w:tcPr>
          <w:p w14:paraId="6C7C55F9" w14:textId="59020505"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62" w:type="pct"/>
            <w:noWrap/>
            <w:vAlign w:val="center"/>
            <w:hideMark/>
          </w:tcPr>
          <w:p w14:paraId="78FB1449" w14:textId="1307532F"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A402790" w14:textId="77777777" w:rsidTr="00A05C32">
        <w:trPr>
          <w:trHeight w:val="206"/>
        </w:trPr>
        <w:tc>
          <w:tcPr>
            <w:tcW w:w="2477" w:type="pct"/>
            <w:noWrap/>
            <w:vAlign w:val="bottom"/>
          </w:tcPr>
          <w:p w14:paraId="11AACF07" w14:textId="519D5C24"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Others (</w:t>
            </w:r>
            <w:r w:rsidRPr="0006680D">
              <w:rPr>
                <w:i/>
                <w:iCs/>
                <w:color w:val="000000" w:themeColor="text1"/>
                <w:lang w:eastAsia="en-GB"/>
              </w:rPr>
              <w:t>specify</w:t>
            </w:r>
            <w:r w:rsidRPr="0006680D">
              <w:rPr>
                <w:color w:val="000000" w:themeColor="text1"/>
                <w:lang w:eastAsia="en-GB"/>
              </w:rPr>
              <w:t>)</w:t>
            </w:r>
          </w:p>
        </w:tc>
        <w:tc>
          <w:tcPr>
            <w:tcW w:w="1262" w:type="pct"/>
            <w:noWrap/>
            <w:vAlign w:val="center"/>
          </w:tcPr>
          <w:p w14:paraId="60D4F27E" w14:textId="27832CBD"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62" w:type="pct"/>
            <w:noWrap/>
            <w:vAlign w:val="center"/>
          </w:tcPr>
          <w:p w14:paraId="6467B964" w14:textId="6E5826B3"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D95BEB6" w14:textId="77777777" w:rsidTr="00A05C32">
        <w:trPr>
          <w:trHeight w:val="340"/>
        </w:trPr>
        <w:tc>
          <w:tcPr>
            <w:tcW w:w="2477" w:type="pct"/>
            <w:noWrap/>
            <w:vAlign w:val="bottom"/>
            <w:hideMark/>
          </w:tcPr>
          <w:p w14:paraId="45000A5F" w14:textId="49A001F0"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Contracted</w:t>
            </w:r>
            <w:r w:rsidRPr="0006680D">
              <w:rPr>
                <w:color w:val="000000" w:themeColor="text1"/>
                <w:lang w:eastAsia="en-GB"/>
              </w:rPr>
              <w:t xml:space="preserve"> </w:t>
            </w:r>
            <w:r w:rsidRPr="0006680D">
              <w:rPr>
                <w:b/>
                <w:bCs/>
                <w:color w:val="000000" w:themeColor="text1"/>
                <w:lang w:eastAsia="en-GB"/>
              </w:rPr>
              <w:t>Services</w:t>
            </w:r>
          </w:p>
        </w:tc>
        <w:tc>
          <w:tcPr>
            <w:tcW w:w="1262" w:type="pct"/>
            <w:noWrap/>
            <w:vAlign w:val="center"/>
            <w:hideMark/>
          </w:tcPr>
          <w:p w14:paraId="2D9AB62E" w14:textId="268BD842"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c>
          <w:tcPr>
            <w:tcW w:w="1262" w:type="pct"/>
            <w:noWrap/>
            <w:vAlign w:val="center"/>
            <w:hideMark/>
          </w:tcPr>
          <w:p w14:paraId="234BCA1F" w14:textId="78D9119A"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r>
    </w:tbl>
    <w:p w14:paraId="312F6E70" w14:textId="3388767A" w:rsidR="00846D3F" w:rsidRPr="0006680D" w:rsidRDefault="00846D3F" w:rsidP="00846D3F">
      <w:pPr>
        <w:autoSpaceDE/>
        <w:autoSpaceDN/>
        <w:spacing w:line="360" w:lineRule="auto"/>
        <w:rPr>
          <w:color w:val="000000" w:themeColor="text1"/>
        </w:rPr>
      </w:pPr>
      <w:r w:rsidRPr="0006680D">
        <w:rPr>
          <w:i/>
          <w:iCs/>
          <w:color w:val="000000" w:themeColor="text1"/>
        </w:rPr>
        <w:t>Provide brief explanation expenditure variations compared to the previous year</w:t>
      </w:r>
      <w:r w:rsidRPr="0006680D">
        <w:rPr>
          <w:color w:val="000000" w:themeColor="text1"/>
        </w:rPr>
        <w:t>)</w:t>
      </w:r>
    </w:p>
    <w:p w14:paraId="4FCE6350" w14:textId="4C56FD2D" w:rsidR="00846D3F" w:rsidRPr="0006680D" w:rsidRDefault="00846D3F">
      <w:pPr>
        <w:autoSpaceDE/>
        <w:autoSpaceDN/>
        <w:rPr>
          <w:color w:val="000000" w:themeColor="text1"/>
        </w:rPr>
      </w:pPr>
    </w:p>
    <w:p w14:paraId="6799A244" w14:textId="593E822B" w:rsidR="00300A2D" w:rsidRPr="0006680D" w:rsidRDefault="00C05972" w:rsidP="00FF1B9B">
      <w:pPr>
        <w:pStyle w:val="ListParagraph"/>
        <w:numPr>
          <w:ilvl w:val="0"/>
          <w:numId w:val="24"/>
        </w:numPr>
        <w:spacing w:line="360" w:lineRule="auto"/>
        <w:ind w:right="-20" w:hanging="1080"/>
        <w:jc w:val="both"/>
        <w:rPr>
          <w:rFonts w:eastAsia="Arial"/>
          <w:b/>
          <w:bCs/>
          <w:color w:val="000000" w:themeColor="text1"/>
          <w:spacing w:val="3"/>
        </w:rPr>
      </w:pPr>
      <w:r>
        <w:rPr>
          <w:rFonts w:eastAsia="Arial"/>
          <w:b/>
          <w:bCs/>
          <w:color w:val="000000" w:themeColor="text1"/>
          <w:spacing w:val="3"/>
        </w:rPr>
        <w:t xml:space="preserve">Transfers </w:t>
      </w:r>
      <w:r w:rsidR="00D21C5A" w:rsidRPr="0006680D">
        <w:rPr>
          <w:rFonts w:eastAsia="Arial"/>
          <w:b/>
          <w:bCs/>
          <w:color w:val="000000" w:themeColor="text1"/>
          <w:spacing w:val="3"/>
        </w:rPr>
        <w:t>Grants and Subsidies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68"/>
        <w:gridCol w:w="2230"/>
        <w:gridCol w:w="2232"/>
      </w:tblGrid>
      <w:tr w:rsidR="0006680D" w:rsidRPr="0006680D" w14:paraId="4EC616D4" w14:textId="77777777" w:rsidTr="00A05C32">
        <w:trPr>
          <w:trHeight w:val="340"/>
        </w:trPr>
        <w:tc>
          <w:tcPr>
            <w:tcW w:w="2529" w:type="pct"/>
            <w:vMerge w:val="restart"/>
            <w:shd w:val="clear" w:color="auto" w:fill="0070C0"/>
            <w:noWrap/>
            <w:vAlign w:val="center"/>
            <w:hideMark/>
          </w:tcPr>
          <w:p w14:paraId="79979EFB" w14:textId="77777777" w:rsidR="005C26EC" w:rsidRPr="0006680D" w:rsidRDefault="005C26EC" w:rsidP="005C26EC">
            <w:pPr>
              <w:autoSpaceDE/>
              <w:autoSpaceDN/>
              <w:spacing w:line="276" w:lineRule="auto"/>
              <w:rPr>
                <w:b/>
                <w:bCs/>
                <w:color w:val="000000" w:themeColor="text1"/>
                <w:sz w:val="22"/>
                <w:szCs w:val="22"/>
                <w:lang w:val="en-US"/>
              </w:rPr>
            </w:pPr>
            <w:r w:rsidRPr="0006680D">
              <w:rPr>
                <w:b/>
                <w:bCs/>
                <w:color w:val="000000" w:themeColor="text1"/>
                <w:sz w:val="22"/>
                <w:szCs w:val="22"/>
                <w:lang w:val="en-US"/>
              </w:rPr>
              <w:t>Description</w:t>
            </w:r>
          </w:p>
        </w:tc>
        <w:tc>
          <w:tcPr>
            <w:tcW w:w="1235" w:type="pct"/>
            <w:shd w:val="clear" w:color="auto" w:fill="0070C0"/>
            <w:noWrap/>
            <w:vAlign w:val="center"/>
            <w:hideMark/>
          </w:tcPr>
          <w:p w14:paraId="48BB0050" w14:textId="3FAA7C94"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236" w:type="pct"/>
            <w:shd w:val="clear" w:color="auto" w:fill="0070C0"/>
            <w:noWrap/>
            <w:vAlign w:val="center"/>
            <w:hideMark/>
          </w:tcPr>
          <w:p w14:paraId="34AF5B3E" w14:textId="61FDD7E0"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907E417" w14:textId="464C38E8"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39BF8C65" w14:textId="77777777" w:rsidTr="00A05C32">
        <w:trPr>
          <w:trHeight w:val="340"/>
        </w:trPr>
        <w:tc>
          <w:tcPr>
            <w:tcW w:w="2529" w:type="pct"/>
            <w:vMerge/>
            <w:shd w:val="clear" w:color="auto" w:fill="0070C0"/>
            <w:noWrap/>
            <w:vAlign w:val="bottom"/>
            <w:hideMark/>
          </w:tcPr>
          <w:p w14:paraId="2066A001" w14:textId="77777777" w:rsidR="005C26EC" w:rsidRPr="0006680D" w:rsidRDefault="005C26EC" w:rsidP="005C26EC">
            <w:pPr>
              <w:pStyle w:val="ListParagraph"/>
              <w:autoSpaceDE/>
              <w:autoSpaceDN/>
              <w:spacing w:line="276" w:lineRule="auto"/>
              <w:ind w:left="342"/>
              <w:rPr>
                <w:b/>
                <w:bCs/>
                <w:color w:val="000000" w:themeColor="text1"/>
                <w:sz w:val="22"/>
                <w:szCs w:val="22"/>
                <w:lang w:val="en-US"/>
              </w:rPr>
            </w:pPr>
          </w:p>
        </w:tc>
        <w:tc>
          <w:tcPr>
            <w:tcW w:w="1235" w:type="pct"/>
            <w:shd w:val="clear" w:color="auto" w:fill="0070C0"/>
            <w:noWrap/>
            <w:vAlign w:val="center"/>
            <w:hideMark/>
          </w:tcPr>
          <w:p w14:paraId="1C1509CD" w14:textId="372EED61"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236" w:type="pct"/>
            <w:shd w:val="clear" w:color="auto" w:fill="0070C0"/>
            <w:noWrap/>
            <w:vAlign w:val="center"/>
            <w:hideMark/>
          </w:tcPr>
          <w:p w14:paraId="6E25C33A" w14:textId="4F9467CD"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046D9F8D" w14:textId="77777777" w:rsidTr="00A05C32">
        <w:trPr>
          <w:trHeight w:val="170"/>
        </w:trPr>
        <w:tc>
          <w:tcPr>
            <w:tcW w:w="2529" w:type="pct"/>
            <w:noWrap/>
            <w:vAlign w:val="bottom"/>
            <w:hideMark/>
          </w:tcPr>
          <w:p w14:paraId="0479D024" w14:textId="5344B282"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Community Development</w:t>
            </w:r>
          </w:p>
        </w:tc>
        <w:tc>
          <w:tcPr>
            <w:tcW w:w="1235" w:type="pct"/>
            <w:noWrap/>
            <w:vAlign w:val="center"/>
            <w:hideMark/>
          </w:tcPr>
          <w:p w14:paraId="5032B990"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6" w:type="pct"/>
            <w:noWrap/>
            <w:vAlign w:val="center"/>
            <w:hideMark/>
          </w:tcPr>
          <w:p w14:paraId="4505A3E7" w14:textId="5C210725"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6EB00EB" w14:textId="77777777" w:rsidTr="00A05C32">
        <w:trPr>
          <w:trHeight w:val="206"/>
        </w:trPr>
        <w:tc>
          <w:tcPr>
            <w:tcW w:w="2529" w:type="pct"/>
            <w:noWrap/>
            <w:vAlign w:val="bottom"/>
            <w:hideMark/>
          </w:tcPr>
          <w:p w14:paraId="7C8E9466" w14:textId="3B9BF4BD"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Education Initiatives and Programs</w:t>
            </w:r>
          </w:p>
        </w:tc>
        <w:tc>
          <w:tcPr>
            <w:tcW w:w="1235" w:type="pct"/>
            <w:noWrap/>
            <w:vAlign w:val="center"/>
            <w:hideMark/>
          </w:tcPr>
          <w:p w14:paraId="04E00565"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6" w:type="pct"/>
            <w:noWrap/>
            <w:vAlign w:val="center"/>
            <w:hideMark/>
          </w:tcPr>
          <w:p w14:paraId="213B9C61" w14:textId="1E143DDD"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10DB4CA" w14:textId="77777777" w:rsidTr="00A05C32">
        <w:trPr>
          <w:trHeight w:val="62"/>
        </w:trPr>
        <w:tc>
          <w:tcPr>
            <w:tcW w:w="2529" w:type="pct"/>
            <w:noWrap/>
            <w:vAlign w:val="bottom"/>
            <w:hideMark/>
          </w:tcPr>
          <w:p w14:paraId="008EFC62" w14:textId="0706C176"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Social Development</w:t>
            </w:r>
          </w:p>
        </w:tc>
        <w:tc>
          <w:tcPr>
            <w:tcW w:w="1235" w:type="pct"/>
            <w:noWrap/>
            <w:vAlign w:val="center"/>
            <w:hideMark/>
          </w:tcPr>
          <w:p w14:paraId="0874FA3F"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6" w:type="pct"/>
            <w:noWrap/>
            <w:vAlign w:val="center"/>
            <w:hideMark/>
          </w:tcPr>
          <w:p w14:paraId="0AB0F0AC" w14:textId="5C00C2A5"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A8AD04C" w14:textId="77777777" w:rsidTr="00A05C32">
        <w:trPr>
          <w:trHeight w:val="89"/>
        </w:trPr>
        <w:tc>
          <w:tcPr>
            <w:tcW w:w="2529" w:type="pct"/>
            <w:noWrap/>
            <w:vAlign w:val="bottom"/>
            <w:hideMark/>
          </w:tcPr>
          <w:p w14:paraId="45DD715A" w14:textId="77C7C125"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Community Trust</w:t>
            </w:r>
          </w:p>
        </w:tc>
        <w:tc>
          <w:tcPr>
            <w:tcW w:w="1235" w:type="pct"/>
            <w:noWrap/>
            <w:vAlign w:val="center"/>
            <w:hideMark/>
          </w:tcPr>
          <w:p w14:paraId="5B526242"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6" w:type="pct"/>
            <w:noWrap/>
            <w:vAlign w:val="center"/>
            <w:hideMark/>
          </w:tcPr>
          <w:p w14:paraId="029072A5" w14:textId="185B21F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BFB4A6E" w14:textId="77777777" w:rsidTr="00A05C32">
        <w:trPr>
          <w:trHeight w:val="125"/>
        </w:trPr>
        <w:tc>
          <w:tcPr>
            <w:tcW w:w="2529" w:type="pct"/>
            <w:noWrap/>
            <w:vAlign w:val="bottom"/>
            <w:hideMark/>
          </w:tcPr>
          <w:p w14:paraId="3A65E1D5" w14:textId="3658EDCB"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Sporting Bodies</w:t>
            </w:r>
          </w:p>
        </w:tc>
        <w:tc>
          <w:tcPr>
            <w:tcW w:w="1235" w:type="pct"/>
            <w:noWrap/>
            <w:vAlign w:val="center"/>
            <w:hideMark/>
          </w:tcPr>
          <w:p w14:paraId="71957A46" w14:textId="77777777"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6" w:type="pct"/>
            <w:noWrap/>
            <w:vAlign w:val="center"/>
            <w:hideMark/>
          </w:tcPr>
          <w:p w14:paraId="0E80BDBA" w14:textId="64CA94D1" w:rsidR="005C26EC" w:rsidRPr="0006680D" w:rsidRDefault="005C26EC"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51498FC" w14:textId="77777777" w:rsidTr="00A05C32">
        <w:trPr>
          <w:trHeight w:val="125"/>
        </w:trPr>
        <w:tc>
          <w:tcPr>
            <w:tcW w:w="2529" w:type="pct"/>
            <w:noWrap/>
            <w:vAlign w:val="bottom"/>
          </w:tcPr>
          <w:p w14:paraId="75C45B00" w14:textId="5AD86FA6" w:rsidR="00982248" w:rsidRPr="0006680D" w:rsidRDefault="00982248" w:rsidP="00982248">
            <w:pPr>
              <w:autoSpaceDE/>
              <w:autoSpaceDN/>
              <w:spacing w:line="276" w:lineRule="auto"/>
              <w:rPr>
                <w:color w:val="000000" w:themeColor="text1"/>
                <w:sz w:val="22"/>
                <w:szCs w:val="22"/>
                <w:lang w:eastAsia="en-GB"/>
              </w:rPr>
            </w:pPr>
            <w:r w:rsidRPr="0006680D">
              <w:rPr>
                <w:color w:val="000000" w:themeColor="text1"/>
                <w:sz w:val="22"/>
                <w:szCs w:val="22"/>
                <w:lang w:eastAsia="en-GB"/>
              </w:rPr>
              <w:t>Others (</w:t>
            </w:r>
            <w:r w:rsidRPr="0006680D">
              <w:rPr>
                <w:i/>
                <w:iCs/>
                <w:color w:val="000000" w:themeColor="text1"/>
                <w:sz w:val="22"/>
                <w:szCs w:val="22"/>
                <w:lang w:eastAsia="en-GB"/>
              </w:rPr>
              <w:t>Specify</w:t>
            </w:r>
            <w:r w:rsidRPr="0006680D">
              <w:rPr>
                <w:color w:val="000000" w:themeColor="text1"/>
                <w:sz w:val="22"/>
                <w:szCs w:val="22"/>
                <w:lang w:eastAsia="en-GB"/>
              </w:rPr>
              <w:t>)</w:t>
            </w:r>
          </w:p>
        </w:tc>
        <w:tc>
          <w:tcPr>
            <w:tcW w:w="1235" w:type="pct"/>
            <w:noWrap/>
            <w:vAlign w:val="center"/>
          </w:tcPr>
          <w:p w14:paraId="08E41726" w14:textId="390C6E9B" w:rsidR="00982248" w:rsidRPr="0006680D" w:rsidRDefault="00982248"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6" w:type="pct"/>
            <w:noWrap/>
            <w:vAlign w:val="center"/>
          </w:tcPr>
          <w:p w14:paraId="3158C1EE" w14:textId="2CFC140A" w:rsidR="00982248" w:rsidRPr="0006680D" w:rsidRDefault="00982248"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5C26EC" w:rsidRPr="0006680D" w14:paraId="6A4A62FE" w14:textId="77777777" w:rsidTr="00A05C32">
        <w:trPr>
          <w:trHeight w:val="51"/>
        </w:trPr>
        <w:tc>
          <w:tcPr>
            <w:tcW w:w="2529" w:type="pct"/>
            <w:noWrap/>
            <w:vAlign w:val="bottom"/>
            <w:hideMark/>
          </w:tcPr>
          <w:p w14:paraId="72635133" w14:textId="0FF789E9" w:rsidR="005C26EC" w:rsidRPr="0006680D" w:rsidRDefault="005C26EC" w:rsidP="005C26EC">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Pr="0006680D">
              <w:rPr>
                <w:b/>
                <w:bCs/>
                <w:color w:val="000000" w:themeColor="text1"/>
                <w:sz w:val="22"/>
                <w:szCs w:val="22"/>
                <w:lang w:eastAsia="en-GB"/>
              </w:rPr>
              <w:t>Grants</w:t>
            </w:r>
            <w:r w:rsidRPr="0006680D">
              <w:rPr>
                <w:color w:val="000000" w:themeColor="text1"/>
                <w:sz w:val="22"/>
                <w:szCs w:val="22"/>
                <w:lang w:eastAsia="en-GB"/>
              </w:rPr>
              <w:t xml:space="preserve"> </w:t>
            </w:r>
            <w:r w:rsidRPr="0006680D">
              <w:rPr>
                <w:b/>
                <w:bCs/>
                <w:color w:val="000000" w:themeColor="text1"/>
                <w:sz w:val="22"/>
                <w:szCs w:val="22"/>
                <w:lang w:eastAsia="en-GB"/>
              </w:rPr>
              <w:t>and</w:t>
            </w:r>
            <w:r w:rsidRPr="0006680D">
              <w:rPr>
                <w:color w:val="000000" w:themeColor="text1"/>
                <w:sz w:val="22"/>
                <w:szCs w:val="22"/>
                <w:lang w:eastAsia="en-GB"/>
              </w:rPr>
              <w:t xml:space="preserve"> </w:t>
            </w:r>
            <w:r w:rsidRPr="0006680D">
              <w:rPr>
                <w:b/>
                <w:bCs/>
                <w:color w:val="000000" w:themeColor="text1"/>
                <w:sz w:val="22"/>
                <w:szCs w:val="22"/>
                <w:lang w:eastAsia="en-GB"/>
              </w:rPr>
              <w:t>Subsidies</w:t>
            </w:r>
          </w:p>
        </w:tc>
        <w:tc>
          <w:tcPr>
            <w:tcW w:w="1235" w:type="pct"/>
            <w:noWrap/>
            <w:vAlign w:val="center"/>
            <w:hideMark/>
          </w:tcPr>
          <w:p w14:paraId="672EF973" w14:textId="77777777"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236" w:type="pct"/>
            <w:noWrap/>
            <w:vAlign w:val="center"/>
            <w:hideMark/>
          </w:tcPr>
          <w:p w14:paraId="1024AE96" w14:textId="2C64C4C4"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47C7E268" w14:textId="50477361" w:rsidR="004425F1" w:rsidRPr="0006680D" w:rsidRDefault="004425F1" w:rsidP="007523B0">
      <w:pPr>
        <w:pStyle w:val="ListParagraph"/>
        <w:spacing w:line="360" w:lineRule="auto"/>
        <w:ind w:left="1080" w:right="-20"/>
        <w:jc w:val="both"/>
        <w:rPr>
          <w:rFonts w:eastAsia="Arial"/>
          <w:b/>
          <w:bCs/>
          <w:color w:val="000000" w:themeColor="text1"/>
          <w:spacing w:val="3"/>
        </w:rPr>
      </w:pPr>
    </w:p>
    <w:p w14:paraId="52ACF532" w14:textId="62759985" w:rsidR="007523B0" w:rsidRPr="0006680D" w:rsidRDefault="004425F1" w:rsidP="007C1285">
      <w:pPr>
        <w:autoSpaceDE/>
        <w:autoSpaceDN/>
        <w:rPr>
          <w:rFonts w:eastAsia="Arial"/>
          <w:b/>
          <w:bCs/>
          <w:color w:val="000000" w:themeColor="text1"/>
          <w:spacing w:val="3"/>
        </w:rPr>
      </w:pPr>
      <w:r w:rsidRPr="0006680D">
        <w:rPr>
          <w:rFonts w:eastAsia="Arial"/>
          <w:b/>
          <w:bCs/>
          <w:color w:val="000000" w:themeColor="text1"/>
          <w:spacing w:val="3"/>
        </w:rPr>
        <w:br w:type="page"/>
      </w:r>
    </w:p>
    <w:p w14:paraId="2184F272" w14:textId="525CA8E3" w:rsidR="00300A2D"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Finance Costs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48"/>
        <w:gridCol w:w="2241"/>
        <w:gridCol w:w="2241"/>
      </w:tblGrid>
      <w:tr w:rsidR="0006680D" w:rsidRPr="0006680D" w14:paraId="4DDDDEBF" w14:textId="77777777" w:rsidTr="00A05C32">
        <w:trPr>
          <w:trHeight w:val="340"/>
        </w:trPr>
        <w:tc>
          <w:tcPr>
            <w:tcW w:w="2518" w:type="pct"/>
            <w:vMerge w:val="restart"/>
            <w:shd w:val="clear" w:color="auto" w:fill="0070C0"/>
            <w:noWrap/>
            <w:vAlign w:val="center"/>
            <w:hideMark/>
          </w:tcPr>
          <w:p w14:paraId="0B8414EF" w14:textId="77777777" w:rsidR="005C26EC" w:rsidRPr="0006680D" w:rsidRDefault="005C26EC" w:rsidP="005C26EC">
            <w:pPr>
              <w:autoSpaceDE/>
              <w:autoSpaceDN/>
              <w:spacing w:line="276" w:lineRule="auto"/>
              <w:rPr>
                <w:color w:val="000000" w:themeColor="text1"/>
                <w:lang w:val="en-US"/>
              </w:rPr>
            </w:pPr>
            <w:r w:rsidRPr="0006680D">
              <w:rPr>
                <w:b/>
                <w:bCs/>
                <w:color w:val="000000" w:themeColor="text1"/>
                <w:lang w:val="en-US"/>
              </w:rPr>
              <w:t>Description</w:t>
            </w:r>
          </w:p>
        </w:tc>
        <w:tc>
          <w:tcPr>
            <w:tcW w:w="1241" w:type="pct"/>
            <w:shd w:val="clear" w:color="auto" w:fill="0070C0"/>
            <w:noWrap/>
            <w:vAlign w:val="center"/>
            <w:hideMark/>
          </w:tcPr>
          <w:p w14:paraId="6523B8F0" w14:textId="7C84D033"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41" w:type="pct"/>
            <w:shd w:val="clear" w:color="auto" w:fill="0070C0"/>
            <w:noWrap/>
            <w:vAlign w:val="center"/>
            <w:hideMark/>
          </w:tcPr>
          <w:p w14:paraId="1611BDFF" w14:textId="2570876A"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67ABE28" w14:textId="41B2A180"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7B734819" w14:textId="77777777" w:rsidTr="00A05C32">
        <w:trPr>
          <w:trHeight w:val="340"/>
        </w:trPr>
        <w:tc>
          <w:tcPr>
            <w:tcW w:w="2518" w:type="pct"/>
            <w:vMerge/>
            <w:shd w:val="clear" w:color="auto" w:fill="0070C0"/>
            <w:noWrap/>
            <w:vAlign w:val="bottom"/>
            <w:hideMark/>
          </w:tcPr>
          <w:p w14:paraId="53B71389" w14:textId="77777777" w:rsidR="005C26EC" w:rsidRPr="0006680D" w:rsidRDefault="005C26EC" w:rsidP="005C26EC">
            <w:pPr>
              <w:autoSpaceDE/>
              <w:autoSpaceDN/>
              <w:spacing w:line="276" w:lineRule="auto"/>
              <w:rPr>
                <w:color w:val="000000" w:themeColor="text1"/>
                <w:lang w:val="en-US"/>
              </w:rPr>
            </w:pPr>
          </w:p>
        </w:tc>
        <w:tc>
          <w:tcPr>
            <w:tcW w:w="1241" w:type="pct"/>
            <w:shd w:val="clear" w:color="auto" w:fill="0070C0"/>
            <w:noWrap/>
            <w:vAlign w:val="center"/>
            <w:hideMark/>
          </w:tcPr>
          <w:p w14:paraId="317559EB" w14:textId="48CEADEB"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c>
          <w:tcPr>
            <w:tcW w:w="1241" w:type="pct"/>
            <w:shd w:val="clear" w:color="auto" w:fill="0070C0"/>
            <w:noWrap/>
            <w:vAlign w:val="center"/>
            <w:hideMark/>
          </w:tcPr>
          <w:p w14:paraId="7E075C77" w14:textId="7204404B"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5251AD0D" w14:textId="77777777" w:rsidTr="00A05C32">
        <w:trPr>
          <w:trHeight w:val="340"/>
        </w:trPr>
        <w:tc>
          <w:tcPr>
            <w:tcW w:w="2518" w:type="pct"/>
            <w:noWrap/>
            <w:vAlign w:val="bottom"/>
            <w:hideMark/>
          </w:tcPr>
          <w:p w14:paraId="10A1E57D" w14:textId="44F02F21" w:rsidR="00330FC6" w:rsidRPr="0006680D" w:rsidRDefault="00330FC6" w:rsidP="00330FC6">
            <w:pPr>
              <w:autoSpaceDE/>
              <w:autoSpaceDN/>
              <w:spacing w:line="276" w:lineRule="auto"/>
              <w:rPr>
                <w:color w:val="000000" w:themeColor="text1"/>
                <w:lang w:val="en-US"/>
              </w:rPr>
            </w:pPr>
            <w:r w:rsidRPr="0006680D">
              <w:rPr>
                <w:color w:val="000000" w:themeColor="text1"/>
                <w:lang w:eastAsia="en-GB"/>
              </w:rPr>
              <w:t>Borrowings (amortized cost) *</w:t>
            </w:r>
          </w:p>
        </w:tc>
        <w:tc>
          <w:tcPr>
            <w:tcW w:w="1241" w:type="pct"/>
            <w:noWrap/>
            <w:vAlign w:val="center"/>
            <w:hideMark/>
          </w:tcPr>
          <w:p w14:paraId="2DEDB05F" w14:textId="77777777"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c>
          <w:tcPr>
            <w:tcW w:w="1241" w:type="pct"/>
            <w:noWrap/>
            <w:vAlign w:val="center"/>
            <w:hideMark/>
          </w:tcPr>
          <w:p w14:paraId="1293FCB0" w14:textId="48080E8D"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4B43764" w14:textId="77777777" w:rsidTr="00A05C32">
        <w:trPr>
          <w:trHeight w:val="340"/>
        </w:trPr>
        <w:tc>
          <w:tcPr>
            <w:tcW w:w="2518" w:type="pct"/>
            <w:noWrap/>
            <w:vAlign w:val="bottom"/>
            <w:hideMark/>
          </w:tcPr>
          <w:p w14:paraId="22689FA5" w14:textId="0324F921" w:rsidR="00330FC6" w:rsidRPr="0006680D" w:rsidRDefault="00330FC6" w:rsidP="00330FC6">
            <w:pPr>
              <w:autoSpaceDE/>
              <w:autoSpaceDN/>
              <w:spacing w:line="276" w:lineRule="auto"/>
              <w:rPr>
                <w:color w:val="000000" w:themeColor="text1"/>
                <w:lang w:val="en-US"/>
              </w:rPr>
            </w:pPr>
            <w:r w:rsidRPr="0006680D">
              <w:rPr>
                <w:color w:val="000000" w:themeColor="text1"/>
                <w:lang w:eastAsia="en-GB"/>
              </w:rPr>
              <w:t>Finance leases (amortized cost)</w:t>
            </w:r>
          </w:p>
        </w:tc>
        <w:tc>
          <w:tcPr>
            <w:tcW w:w="1241" w:type="pct"/>
            <w:noWrap/>
            <w:vAlign w:val="center"/>
            <w:hideMark/>
          </w:tcPr>
          <w:p w14:paraId="22C14134" w14:textId="77777777"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c>
          <w:tcPr>
            <w:tcW w:w="1241" w:type="pct"/>
            <w:noWrap/>
            <w:vAlign w:val="center"/>
            <w:hideMark/>
          </w:tcPr>
          <w:p w14:paraId="6AEF2D92" w14:textId="75329A65"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7598F64" w14:textId="77777777" w:rsidTr="00A05C32">
        <w:trPr>
          <w:trHeight w:val="340"/>
        </w:trPr>
        <w:tc>
          <w:tcPr>
            <w:tcW w:w="2518" w:type="pct"/>
            <w:noWrap/>
            <w:vAlign w:val="bottom"/>
            <w:hideMark/>
          </w:tcPr>
          <w:p w14:paraId="40BDF32F" w14:textId="230CA67E" w:rsidR="00330FC6" w:rsidRPr="0006680D" w:rsidRDefault="00330FC6" w:rsidP="00330FC6">
            <w:pPr>
              <w:autoSpaceDE/>
              <w:autoSpaceDN/>
              <w:spacing w:line="276" w:lineRule="auto"/>
              <w:rPr>
                <w:color w:val="000000" w:themeColor="text1"/>
                <w:lang w:val="en-US"/>
              </w:rPr>
            </w:pPr>
            <w:r w:rsidRPr="0006680D">
              <w:rPr>
                <w:color w:val="000000" w:themeColor="text1"/>
                <w:lang w:eastAsia="en-GB"/>
              </w:rPr>
              <w:t>Unwinding of discount on lease liabilities</w:t>
            </w:r>
          </w:p>
        </w:tc>
        <w:tc>
          <w:tcPr>
            <w:tcW w:w="1241" w:type="pct"/>
            <w:noWrap/>
            <w:vAlign w:val="center"/>
            <w:hideMark/>
          </w:tcPr>
          <w:p w14:paraId="522735A7" w14:textId="77777777"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c>
          <w:tcPr>
            <w:tcW w:w="1241" w:type="pct"/>
            <w:noWrap/>
            <w:vAlign w:val="center"/>
            <w:hideMark/>
          </w:tcPr>
          <w:p w14:paraId="454230DE" w14:textId="65A180CD"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E70062D" w14:textId="77777777" w:rsidTr="00A05C32">
        <w:trPr>
          <w:trHeight w:val="340"/>
        </w:trPr>
        <w:tc>
          <w:tcPr>
            <w:tcW w:w="2518" w:type="pct"/>
            <w:noWrap/>
            <w:vAlign w:val="bottom"/>
            <w:hideMark/>
          </w:tcPr>
          <w:p w14:paraId="61DEA187" w14:textId="59CE86D8" w:rsidR="00330FC6" w:rsidRPr="0006680D" w:rsidRDefault="00330FC6" w:rsidP="00330FC6">
            <w:pPr>
              <w:autoSpaceDE/>
              <w:autoSpaceDN/>
              <w:spacing w:line="276" w:lineRule="auto"/>
              <w:rPr>
                <w:color w:val="000000" w:themeColor="text1"/>
                <w:lang w:val="en-US"/>
              </w:rPr>
            </w:pPr>
            <w:r w:rsidRPr="0006680D">
              <w:rPr>
                <w:color w:val="000000" w:themeColor="text1"/>
                <w:lang w:eastAsia="en-GB"/>
              </w:rPr>
              <w:t>Interest on bank overdrafts</w:t>
            </w:r>
          </w:p>
        </w:tc>
        <w:tc>
          <w:tcPr>
            <w:tcW w:w="1241" w:type="pct"/>
            <w:noWrap/>
            <w:vAlign w:val="center"/>
            <w:hideMark/>
          </w:tcPr>
          <w:p w14:paraId="34E7ACB5" w14:textId="77777777"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c>
          <w:tcPr>
            <w:tcW w:w="1241" w:type="pct"/>
            <w:noWrap/>
            <w:vAlign w:val="center"/>
            <w:hideMark/>
          </w:tcPr>
          <w:p w14:paraId="36D96E7A" w14:textId="7CA94D68"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E669E9C" w14:textId="77777777" w:rsidTr="00A05C32">
        <w:trPr>
          <w:trHeight w:val="340"/>
        </w:trPr>
        <w:tc>
          <w:tcPr>
            <w:tcW w:w="2518" w:type="pct"/>
            <w:noWrap/>
            <w:vAlign w:val="bottom"/>
            <w:hideMark/>
          </w:tcPr>
          <w:p w14:paraId="3AA9CD9B" w14:textId="2610C034" w:rsidR="00330FC6" w:rsidRPr="0006680D" w:rsidRDefault="00330FC6" w:rsidP="00330FC6">
            <w:pPr>
              <w:autoSpaceDE/>
              <w:autoSpaceDN/>
              <w:spacing w:line="276" w:lineRule="auto"/>
              <w:rPr>
                <w:color w:val="000000" w:themeColor="text1"/>
                <w:lang w:eastAsia="en-GB"/>
              </w:rPr>
            </w:pPr>
            <w:r w:rsidRPr="0006680D">
              <w:rPr>
                <w:color w:val="000000" w:themeColor="text1"/>
                <w:lang w:eastAsia="en-GB"/>
              </w:rPr>
              <w:t>Interest on loans from commercial banks</w:t>
            </w:r>
          </w:p>
        </w:tc>
        <w:tc>
          <w:tcPr>
            <w:tcW w:w="1241" w:type="pct"/>
            <w:noWrap/>
            <w:vAlign w:val="center"/>
            <w:hideMark/>
          </w:tcPr>
          <w:p w14:paraId="1F41844F" w14:textId="77777777"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c>
          <w:tcPr>
            <w:tcW w:w="1241" w:type="pct"/>
            <w:noWrap/>
            <w:vAlign w:val="center"/>
            <w:hideMark/>
          </w:tcPr>
          <w:p w14:paraId="2F7D8BBD" w14:textId="047EEB0A" w:rsidR="00330FC6" w:rsidRPr="0006680D" w:rsidRDefault="00330FC6"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9A2F283" w14:textId="77777777" w:rsidTr="00A05C32">
        <w:trPr>
          <w:trHeight w:val="340"/>
        </w:trPr>
        <w:tc>
          <w:tcPr>
            <w:tcW w:w="2518" w:type="pct"/>
            <w:noWrap/>
            <w:vAlign w:val="bottom"/>
            <w:hideMark/>
          </w:tcPr>
          <w:p w14:paraId="41DFB56B" w14:textId="41F45354"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finance</w:t>
            </w:r>
            <w:r w:rsidRPr="0006680D">
              <w:rPr>
                <w:color w:val="000000" w:themeColor="text1"/>
                <w:lang w:eastAsia="en-GB"/>
              </w:rPr>
              <w:t xml:space="preserve"> </w:t>
            </w:r>
            <w:r w:rsidRPr="0006680D">
              <w:rPr>
                <w:b/>
                <w:bCs/>
                <w:color w:val="000000" w:themeColor="text1"/>
                <w:lang w:eastAsia="en-GB"/>
              </w:rPr>
              <w:t>costs</w:t>
            </w:r>
          </w:p>
        </w:tc>
        <w:tc>
          <w:tcPr>
            <w:tcW w:w="1241" w:type="pct"/>
            <w:noWrap/>
            <w:vAlign w:val="center"/>
            <w:hideMark/>
          </w:tcPr>
          <w:p w14:paraId="3E3F8F54"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c>
          <w:tcPr>
            <w:tcW w:w="1241" w:type="pct"/>
            <w:noWrap/>
            <w:vAlign w:val="center"/>
            <w:hideMark/>
          </w:tcPr>
          <w:p w14:paraId="276A71F8" w14:textId="45758C25" w:rsidR="005C26EC" w:rsidRPr="0006680D" w:rsidRDefault="00330FC6" w:rsidP="00A05C32">
            <w:pPr>
              <w:autoSpaceDE/>
              <w:autoSpaceDN/>
              <w:spacing w:line="276" w:lineRule="auto"/>
              <w:jc w:val="center"/>
              <w:rPr>
                <w:b/>
                <w:bCs/>
                <w:color w:val="000000" w:themeColor="text1"/>
                <w:lang w:val="en-US"/>
              </w:rPr>
            </w:pPr>
            <w:r w:rsidRPr="0006680D">
              <w:rPr>
                <w:b/>
                <w:bCs/>
                <w:color w:val="000000" w:themeColor="text1"/>
                <w:lang w:val="en-US"/>
              </w:rPr>
              <w:t>x</w:t>
            </w:r>
            <w:r w:rsidR="005C26EC" w:rsidRPr="0006680D">
              <w:rPr>
                <w:b/>
                <w:bCs/>
                <w:color w:val="000000" w:themeColor="text1"/>
                <w:lang w:val="en-US"/>
              </w:rPr>
              <w:t>xx</w:t>
            </w:r>
          </w:p>
        </w:tc>
      </w:tr>
    </w:tbl>
    <w:p w14:paraId="683D5139" w14:textId="0E247DAC" w:rsidR="00D21C5A" w:rsidRPr="0006680D" w:rsidRDefault="000F2EC7" w:rsidP="00EA13FC">
      <w:pPr>
        <w:autoSpaceDE/>
        <w:autoSpaceDN/>
        <w:jc w:val="both"/>
        <w:rPr>
          <w:bCs/>
          <w:i/>
          <w:iCs/>
          <w:color w:val="000000" w:themeColor="text1"/>
          <w:sz w:val="20"/>
          <w:szCs w:val="20"/>
          <w:lang w:eastAsia="en-GB"/>
        </w:rPr>
      </w:pPr>
      <w:r w:rsidRPr="0006680D">
        <w:rPr>
          <w:b/>
          <w:color w:val="000000" w:themeColor="text1"/>
          <w:sz w:val="20"/>
          <w:szCs w:val="20"/>
          <w:lang w:eastAsia="en-GB"/>
        </w:rPr>
        <w:t>*</w:t>
      </w:r>
      <w:r w:rsidRPr="0006680D">
        <w:rPr>
          <w:bCs/>
          <w:i/>
          <w:iCs/>
          <w:color w:val="000000" w:themeColor="text1"/>
          <w:sz w:val="20"/>
          <w:szCs w:val="20"/>
          <w:lang w:eastAsia="en-GB"/>
        </w:rPr>
        <w:t>Borrowing costs that relate to interest expense on acquisition of non- current assets and do not qualify for Capitalisation as per IPSAS 5: on borrowing costs should be included under this note.</w:t>
      </w:r>
    </w:p>
    <w:p w14:paraId="6BA28E48" w14:textId="77777777" w:rsidR="00DF509B" w:rsidRPr="0006680D" w:rsidRDefault="00DF509B" w:rsidP="00EA13FC">
      <w:pPr>
        <w:autoSpaceDE/>
        <w:autoSpaceDN/>
        <w:jc w:val="both"/>
        <w:rPr>
          <w:bCs/>
          <w:i/>
          <w:iCs/>
          <w:color w:val="000000" w:themeColor="text1"/>
          <w:sz w:val="8"/>
          <w:szCs w:val="8"/>
          <w:lang w:eastAsia="en-GB"/>
        </w:rPr>
      </w:pPr>
    </w:p>
    <w:p w14:paraId="63D7D8DB" w14:textId="663B3F8B" w:rsidR="0014144D" w:rsidRDefault="00FC1E5D" w:rsidP="00FF1B9B">
      <w:pPr>
        <w:pStyle w:val="ListParagraph"/>
        <w:numPr>
          <w:ilvl w:val="0"/>
          <w:numId w:val="24"/>
        </w:numPr>
        <w:tabs>
          <w:tab w:val="decimal" w:pos="5760"/>
          <w:tab w:val="decimal" w:pos="7920"/>
        </w:tabs>
        <w:spacing w:before="31" w:line="276" w:lineRule="auto"/>
        <w:ind w:right="-302"/>
        <w:jc w:val="both"/>
        <w:rPr>
          <w:rFonts w:eastAsia="Arial"/>
          <w:b/>
          <w:bCs/>
          <w:spacing w:val="3"/>
        </w:rPr>
      </w:pPr>
      <w:r>
        <w:rPr>
          <w:rFonts w:eastAsia="Arial"/>
          <w:b/>
          <w:bCs/>
          <w:spacing w:val="3"/>
        </w:rPr>
        <w:t>Social Benefits</w:t>
      </w:r>
    </w:p>
    <w:p w14:paraId="7C17008B" w14:textId="77777777" w:rsidR="00FC1E5D" w:rsidRPr="00FC1E5D" w:rsidRDefault="00FC1E5D" w:rsidP="00FC1E5D">
      <w:pPr>
        <w:pStyle w:val="ListParagraph"/>
        <w:tabs>
          <w:tab w:val="decimal" w:pos="5760"/>
          <w:tab w:val="decimal" w:pos="7920"/>
        </w:tabs>
        <w:spacing w:before="31" w:line="276" w:lineRule="auto"/>
        <w:ind w:left="502" w:right="-302"/>
        <w:jc w:val="both"/>
        <w:rPr>
          <w:rFonts w:eastAsia="Arial"/>
          <w:b/>
          <w:bCs/>
          <w:spacing w:val="3"/>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565"/>
        <w:gridCol w:w="2733"/>
        <w:gridCol w:w="2732"/>
      </w:tblGrid>
      <w:tr w:rsidR="00FC1E5D" w:rsidRPr="005C26EC" w14:paraId="194EC316" w14:textId="77777777" w:rsidTr="00FC1E5D">
        <w:trPr>
          <w:trHeight w:val="340"/>
        </w:trPr>
        <w:tc>
          <w:tcPr>
            <w:tcW w:w="1973" w:type="pct"/>
            <w:vMerge w:val="restart"/>
            <w:shd w:val="clear" w:color="auto" w:fill="0070C0"/>
            <w:noWrap/>
            <w:vAlign w:val="center"/>
            <w:hideMark/>
          </w:tcPr>
          <w:p w14:paraId="2612E14B" w14:textId="77777777" w:rsidR="00FC1E5D" w:rsidRPr="005C26EC" w:rsidRDefault="00FC1E5D" w:rsidP="00FC1E5D">
            <w:pPr>
              <w:spacing w:line="276" w:lineRule="auto"/>
              <w:rPr>
                <w:b/>
                <w:bCs/>
                <w:sz w:val="22"/>
                <w:szCs w:val="22"/>
              </w:rPr>
            </w:pPr>
            <w:r w:rsidRPr="005C26EC">
              <w:rPr>
                <w:b/>
                <w:bCs/>
                <w:sz w:val="22"/>
                <w:szCs w:val="22"/>
              </w:rPr>
              <w:t>Description</w:t>
            </w:r>
          </w:p>
        </w:tc>
        <w:tc>
          <w:tcPr>
            <w:tcW w:w="1513" w:type="pct"/>
            <w:shd w:val="clear" w:color="auto" w:fill="0070C0"/>
            <w:noWrap/>
            <w:vAlign w:val="center"/>
            <w:hideMark/>
          </w:tcPr>
          <w:p w14:paraId="0DC893BB" w14:textId="49889D1D" w:rsidR="00FC1E5D" w:rsidRPr="005C26EC" w:rsidRDefault="00FC1E5D" w:rsidP="00FC1E5D">
            <w:pPr>
              <w:spacing w:line="276" w:lineRule="auto"/>
              <w:jc w:val="center"/>
              <w:rPr>
                <w:b/>
                <w:bCs/>
                <w:sz w:val="22"/>
                <w:szCs w:val="22"/>
              </w:rPr>
            </w:pPr>
            <w:r w:rsidRPr="0006680D">
              <w:rPr>
                <w:b/>
                <w:bCs/>
                <w:color w:val="000000" w:themeColor="text1"/>
                <w:sz w:val="22"/>
                <w:szCs w:val="22"/>
                <w:lang w:val="en-US"/>
              </w:rPr>
              <w:t>Insert Current FY</w:t>
            </w:r>
          </w:p>
        </w:tc>
        <w:tc>
          <w:tcPr>
            <w:tcW w:w="1513" w:type="pct"/>
            <w:shd w:val="clear" w:color="auto" w:fill="0070C0"/>
            <w:vAlign w:val="center"/>
          </w:tcPr>
          <w:p w14:paraId="398AFCB1" w14:textId="77777777" w:rsidR="00FC1E5D" w:rsidRPr="0006680D" w:rsidRDefault="00FC1E5D" w:rsidP="00FC1E5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2D826A0" w14:textId="240CF775" w:rsidR="00FC1E5D" w:rsidRDefault="00FC1E5D" w:rsidP="00FC1E5D">
            <w:pPr>
              <w:spacing w:line="276" w:lineRule="auto"/>
              <w:jc w:val="center"/>
              <w:rPr>
                <w:b/>
                <w:bCs/>
                <w:color w:val="000000"/>
                <w:sz w:val="22"/>
                <w:szCs w:val="22"/>
              </w:rPr>
            </w:pPr>
            <w:r w:rsidRPr="0006680D">
              <w:rPr>
                <w:b/>
                <w:bCs/>
                <w:color w:val="000000" w:themeColor="text1"/>
                <w:sz w:val="22"/>
                <w:szCs w:val="22"/>
                <w:lang w:val="en-US"/>
              </w:rPr>
              <w:t>Comparative FY</w:t>
            </w:r>
          </w:p>
        </w:tc>
      </w:tr>
      <w:tr w:rsidR="0014144D" w:rsidRPr="005C26EC" w14:paraId="40C7A351" w14:textId="77777777" w:rsidTr="00FC1E5D">
        <w:trPr>
          <w:trHeight w:val="340"/>
        </w:trPr>
        <w:tc>
          <w:tcPr>
            <w:tcW w:w="1973" w:type="pct"/>
            <w:vMerge/>
            <w:shd w:val="clear" w:color="auto" w:fill="0070C0"/>
            <w:noWrap/>
            <w:vAlign w:val="bottom"/>
            <w:hideMark/>
          </w:tcPr>
          <w:p w14:paraId="7D9ED93D" w14:textId="77777777" w:rsidR="0014144D" w:rsidRPr="005C26EC" w:rsidRDefault="0014144D" w:rsidP="00232B6E">
            <w:pPr>
              <w:pStyle w:val="ListParagraph"/>
              <w:spacing w:line="276" w:lineRule="auto"/>
              <w:ind w:left="342"/>
              <w:rPr>
                <w:b/>
                <w:bCs/>
                <w:sz w:val="22"/>
                <w:szCs w:val="22"/>
              </w:rPr>
            </w:pPr>
          </w:p>
        </w:tc>
        <w:tc>
          <w:tcPr>
            <w:tcW w:w="1513" w:type="pct"/>
            <w:shd w:val="clear" w:color="auto" w:fill="0070C0"/>
            <w:noWrap/>
            <w:vAlign w:val="bottom"/>
            <w:hideMark/>
          </w:tcPr>
          <w:p w14:paraId="5200E67B" w14:textId="77777777" w:rsidR="0014144D" w:rsidRPr="005C26EC" w:rsidRDefault="0014144D" w:rsidP="00232B6E">
            <w:pPr>
              <w:spacing w:line="276" w:lineRule="auto"/>
              <w:jc w:val="center"/>
              <w:rPr>
                <w:b/>
                <w:bCs/>
                <w:sz w:val="22"/>
                <w:szCs w:val="22"/>
              </w:rPr>
            </w:pPr>
            <w:r w:rsidRPr="005C26EC">
              <w:rPr>
                <w:b/>
                <w:bCs/>
                <w:sz w:val="22"/>
                <w:szCs w:val="22"/>
              </w:rPr>
              <w:t>Kshs</w:t>
            </w:r>
          </w:p>
        </w:tc>
        <w:tc>
          <w:tcPr>
            <w:tcW w:w="1513" w:type="pct"/>
            <w:shd w:val="clear" w:color="auto" w:fill="0070C0"/>
            <w:vAlign w:val="center"/>
          </w:tcPr>
          <w:p w14:paraId="0796D720" w14:textId="77777777" w:rsidR="0014144D" w:rsidRPr="005C26EC" w:rsidRDefault="0014144D" w:rsidP="00232B6E">
            <w:pPr>
              <w:spacing w:line="276" w:lineRule="auto"/>
              <w:jc w:val="center"/>
              <w:rPr>
                <w:b/>
                <w:bCs/>
                <w:sz w:val="22"/>
                <w:szCs w:val="22"/>
              </w:rPr>
            </w:pPr>
            <w:r>
              <w:rPr>
                <w:b/>
                <w:bCs/>
              </w:rPr>
              <w:t>Kshs</w:t>
            </w:r>
          </w:p>
        </w:tc>
      </w:tr>
      <w:tr w:rsidR="0014144D" w:rsidRPr="005C26EC" w14:paraId="41D10E50" w14:textId="77777777" w:rsidTr="00FC1E5D">
        <w:trPr>
          <w:trHeight w:val="170"/>
        </w:trPr>
        <w:tc>
          <w:tcPr>
            <w:tcW w:w="1973" w:type="pct"/>
            <w:noWrap/>
            <w:vAlign w:val="bottom"/>
            <w:hideMark/>
          </w:tcPr>
          <w:p w14:paraId="45D13936" w14:textId="77777777" w:rsidR="0014144D" w:rsidRPr="005C26EC" w:rsidRDefault="0014144D" w:rsidP="00232B6E">
            <w:pPr>
              <w:spacing w:line="276" w:lineRule="auto"/>
              <w:rPr>
                <w:sz w:val="22"/>
                <w:szCs w:val="22"/>
              </w:rPr>
            </w:pPr>
            <w:r>
              <w:rPr>
                <w:sz w:val="22"/>
                <w:szCs w:val="22"/>
                <w:lang w:eastAsia="en-GB"/>
              </w:rPr>
              <w:t>Transfers to the elderly</w:t>
            </w:r>
          </w:p>
        </w:tc>
        <w:tc>
          <w:tcPr>
            <w:tcW w:w="1513" w:type="pct"/>
            <w:noWrap/>
            <w:vAlign w:val="bottom"/>
            <w:hideMark/>
          </w:tcPr>
          <w:p w14:paraId="068C9DD8" w14:textId="77777777" w:rsidR="0014144D" w:rsidRPr="005C26EC" w:rsidRDefault="0014144D" w:rsidP="00232B6E">
            <w:pPr>
              <w:spacing w:line="276" w:lineRule="auto"/>
              <w:jc w:val="center"/>
              <w:rPr>
                <w:sz w:val="22"/>
                <w:szCs w:val="22"/>
              </w:rPr>
            </w:pPr>
            <w:r w:rsidRPr="005C26EC">
              <w:rPr>
                <w:sz w:val="22"/>
                <w:szCs w:val="22"/>
              </w:rPr>
              <w:t>xxx</w:t>
            </w:r>
          </w:p>
        </w:tc>
        <w:tc>
          <w:tcPr>
            <w:tcW w:w="1513" w:type="pct"/>
            <w:vAlign w:val="center"/>
          </w:tcPr>
          <w:p w14:paraId="5B90170C" w14:textId="77777777" w:rsidR="0014144D" w:rsidRPr="005C26EC" w:rsidRDefault="0014144D" w:rsidP="00232B6E">
            <w:pPr>
              <w:spacing w:line="276" w:lineRule="auto"/>
              <w:jc w:val="center"/>
              <w:rPr>
                <w:sz w:val="22"/>
                <w:szCs w:val="22"/>
              </w:rPr>
            </w:pPr>
            <w:r w:rsidRPr="00580EDF">
              <w:t>xxx</w:t>
            </w:r>
          </w:p>
        </w:tc>
      </w:tr>
      <w:tr w:rsidR="0014144D" w:rsidRPr="005C26EC" w14:paraId="034507EA" w14:textId="77777777" w:rsidTr="00FC1E5D">
        <w:trPr>
          <w:trHeight w:val="206"/>
        </w:trPr>
        <w:tc>
          <w:tcPr>
            <w:tcW w:w="1973" w:type="pct"/>
            <w:noWrap/>
            <w:vAlign w:val="bottom"/>
            <w:hideMark/>
          </w:tcPr>
          <w:p w14:paraId="0C1EDC92" w14:textId="77777777" w:rsidR="0014144D" w:rsidRPr="005C26EC" w:rsidRDefault="0014144D" w:rsidP="00232B6E">
            <w:pPr>
              <w:spacing w:line="276" w:lineRule="auto"/>
              <w:rPr>
                <w:sz w:val="22"/>
                <w:szCs w:val="22"/>
              </w:rPr>
            </w:pPr>
            <w:r>
              <w:rPr>
                <w:sz w:val="22"/>
                <w:szCs w:val="22"/>
                <w:lang w:eastAsia="en-GB"/>
              </w:rPr>
              <w:t>Transfers to orphans</w:t>
            </w:r>
          </w:p>
        </w:tc>
        <w:tc>
          <w:tcPr>
            <w:tcW w:w="1513" w:type="pct"/>
            <w:noWrap/>
            <w:vAlign w:val="bottom"/>
            <w:hideMark/>
          </w:tcPr>
          <w:p w14:paraId="170087C9" w14:textId="77777777" w:rsidR="0014144D" w:rsidRPr="005C26EC" w:rsidRDefault="0014144D" w:rsidP="00232B6E">
            <w:pPr>
              <w:spacing w:line="276" w:lineRule="auto"/>
              <w:jc w:val="center"/>
              <w:rPr>
                <w:sz w:val="22"/>
                <w:szCs w:val="22"/>
              </w:rPr>
            </w:pPr>
            <w:r w:rsidRPr="005C26EC">
              <w:rPr>
                <w:sz w:val="22"/>
                <w:szCs w:val="22"/>
              </w:rPr>
              <w:t>xxx</w:t>
            </w:r>
          </w:p>
        </w:tc>
        <w:tc>
          <w:tcPr>
            <w:tcW w:w="1513" w:type="pct"/>
            <w:vAlign w:val="center"/>
          </w:tcPr>
          <w:p w14:paraId="0A65ED15" w14:textId="77777777" w:rsidR="0014144D" w:rsidRPr="005C26EC" w:rsidRDefault="0014144D" w:rsidP="00232B6E">
            <w:pPr>
              <w:spacing w:line="276" w:lineRule="auto"/>
              <w:jc w:val="center"/>
              <w:rPr>
                <w:sz w:val="22"/>
                <w:szCs w:val="22"/>
              </w:rPr>
            </w:pPr>
            <w:r>
              <w:t>xxx</w:t>
            </w:r>
          </w:p>
        </w:tc>
      </w:tr>
      <w:tr w:rsidR="0014144D" w:rsidRPr="005C26EC" w14:paraId="6E2DC067" w14:textId="77777777" w:rsidTr="00FC1E5D">
        <w:trPr>
          <w:trHeight w:val="62"/>
        </w:trPr>
        <w:tc>
          <w:tcPr>
            <w:tcW w:w="1973" w:type="pct"/>
            <w:noWrap/>
            <w:vAlign w:val="bottom"/>
            <w:hideMark/>
          </w:tcPr>
          <w:p w14:paraId="0A4D41DA" w14:textId="77777777" w:rsidR="0014144D" w:rsidRPr="005C26EC" w:rsidRDefault="0014144D" w:rsidP="00232B6E">
            <w:pPr>
              <w:spacing w:line="276" w:lineRule="auto"/>
              <w:rPr>
                <w:sz w:val="22"/>
                <w:szCs w:val="22"/>
              </w:rPr>
            </w:pPr>
            <w:r>
              <w:rPr>
                <w:sz w:val="22"/>
                <w:szCs w:val="22"/>
                <w:lang w:eastAsia="en-GB"/>
              </w:rPr>
              <w:t>Transfers to the physically challenged</w:t>
            </w:r>
          </w:p>
        </w:tc>
        <w:tc>
          <w:tcPr>
            <w:tcW w:w="1513" w:type="pct"/>
            <w:noWrap/>
            <w:vAlign w:val="bottom"/>
            <w:hideMark/>
          </w:tcPr>
          <w:p w14:paraId="50E3F142" w14:textId="77777777" w:rsidR="0014144D" w:rsidRPr="005C26EC" w:rsidRDefault="0014144D" w:rsidP="00232B6E">
            <w:pPr>
              <w:spacing w:line="276" w:lineRule="auto"/>
              <w:jc w:val="center"/>
              <w:rPr>
                <w:sz w:val="22"/>
                <w:szCs w:val="22"/>
              </w:rPr>
            </w:pPr>
            <w:r w:rsidRPr="005C26EC">
              <w:rPr>
                <w:sz w:val="22"/>
                <w:szCs w:val="22"/>
              </w:rPr>
              <w:t>xxx</w:t>
            </w:r>
          </w:p>
        </w:tc>
        <w:tc>
          <w:tcPr>
            <w:tcW w:w="1513" w:type="pct"/>
            <w:vAlign w:val="center"/>
          </w:tcPr>
          <w:p w14:paraId="53AB5020" w14:textId="77777777" w:rsidR="0014144D" w:rsidRPr="005C26EC" w:rsidRDefault="0014144D" w:rsidP="00232B6E">
            <w:pPr>
              <w:spacing w:line="276" w:lineRule="auto"/>
              <w:jc w:val="center"/>
              <w:rPr>
                <w:sz w:val="22"/>
                <w:szCs w:val="22"/>
              </w:rPr>
            </w:pPr>
            <w:r>
              <w:t>xxx</w:t>
            </w:r>
          </w:p>
        </w:tc>
      </w:tr>
      <w:tr w:rsidR="0014144D" w:rsidRPr="005C26EC" w14:paraId="51C60998" w14:textId="77777777" w:rsidTr="00FC1E5D">
        <w:trPr>
          <w:trHeight w:val="51"/>
        </w:trPr>
        <w:tc>
          <w:tcPr>
            <w:tcW w:w="1973" w:type="pct"/>
            <w:noWrap/>
            <w:vAlign w:val="bottom"/>
            <w:hideMark/>
          </w:tcPr>
          <w:p w14:paraId="6C3B1505" w14:textId="77777777" w:rsidR="0014144D" w:rsidRPr="005C26EC" w:rsidRDefault="0014144D" w:rsidP="00232B6E">
            <w:pPr>
              <w:spacing w:line="276" w:lineRule="auto"/>
              <w:rPr>
                <w:b/>
                <w:bCs/>
                <w:sz w:val="22"/>
                <w:szCs w:val="22"/>
              </w:rPr>
            </w:pPr>
            <w:r w:rsidRPr="005C26EC">
              <w:rPr>
                <w:b/>
                <w:bCs/>
                <w:sz w:val="22"/>
                <w:szCs w:val="22"/>
                <w:lang w:eastAsia="en-GB"/>
              </w:rPr>
              <w:t>Total</w:t>
            </w:r>
            <w:r w:rsidRPr="005C26EC">
              <w:rPr>
                <w:sz w:val="22"/>
                <w:szCs w:val="22"/>
                <w:lang w:eastAsia="en-GB"/>
              </w:rPr>
              <w:t xml:space="preserve"> </w:t>
            </w:r>
            <w:r w:rsidRPr="00524333">
              <w:rPr>
                <w:b/>
                <w:bCs/>
                <w:sz w:val="22"/>
                <w:szCs w:val="22"/>
                <w:lang w:eastAsia="en-GB"/>
              </w:rPr>
              <w:t>social benefit expenses</w:t>
            </w:r>
          </w:p>
        </w:tc>
        <w:tc>
          <w:tcPr>
            <w:tcW w:w="1513" w:type="pct"/>
            <w:noWrap/>
            <w:vAlign w:val="bottom"/>
            <w:hideMark/>
          </w:tcPr>
          <w:p w14:paraId="31A24658" w14:textId="77777777" w:rsidR="0014144D" w:rsidRPr="005C26EC" w:rsidRDefault="0014144D" w:rsidP="00232B6E">
            <w:pPr>
              <w:spacing w:line="276" w:lineRule="auto"/>
              <w:jc w:val="center"/>
              <w:rPr>
                <w:b/>
                <w:bCs/>
                <w:sz w:val="22"/>
                <w:szCs w:val="22"/>
              </w:rPr>
            </w:pPr>
            <w:r w:rsidRPr="005C26EC">
              <w:rPr>
                <w:b/>
                <w:bCs/>
                <w:sz w:val="22"/>
                <w:szCs w:val="22"/>
              </w:rPr>
              <w:t>xxx</w:t>
            </w:r>
          </w:p>
        </w:tc>
        <w:tc>
          <w:tcPr>
            <w:tcW w:w="1513" w:type="pct"/>
            <w:vAlign w:val="center"/>
          </w:tcPr>
          <w:p w14:paraId="39717C9B" w14:textId="77777777" w:rsidR="0014144D" w:rsidRPr="005C26EC" w:rsidRDefault="0014144D" w:rsidP="00232B6E">
            <w:pPr>
              <w:spacing w:line="276" w:lineRule="auto"/>
              <w:jc w:val="center"/>
              <w:rPr>
                <w:b/>
                <w:bCs/>
                <w:sz w:val="22"/>
                <w:szCs w:val="22"/>
              </w:rPr>
            </w:pPr>
            <w:r>
              <w:t>xxx</w:t>
            </w:r>
          </w:p>
        </w:tc>
      </w:tr>
    </w:tbl>
    <w:p w14:paraId="29B529D7" w14:textId="77777777" w:rsidR="0014144D" w:rsidRDefault="0014144D" w:rsidP="0014144D">
      <w:pPr>
        <w:pStyle w:val="ListParagraph"/>
        <w:spacing w:line="360" w:lineRule="auto"/>
        <w:ind w:left="1080" w:right="-20"/>
        <w:jc w:val="both"/>
        <w:rPr>
          <w:rFonts w:eastAsia="Arial"/>
          <w:b/>
          <w:bCs/>
          <w:color w:val="000000" w:themeColor="text1"/>
          <w:spacing w:val="3"/>
        </w:rPr>
      </w:pPr>
    </w:p>
    <w:p w14:paraId="59060A40" w14:textId="6AA727F7" w:rsidR="000F2EC7"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Gain on Sale of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58"/>
        <w:gridCol w:w="2236"/>
        <w:gridCol w:w="2236"/>
      </w:tblGrid>
      <w:tr w:rsidR="0006680D" w:rsidRPr="0006680D" w14:paraId="6ABA385B" w14:textId="77777777" w:rsidTr="00A05C32">
        <w:trPr>
          <w:trHeight w:val="340"/>
        </w:trPr>
        <w:tc>
          <w:tcPr>
            <w:tcW w:w="2524" w:type="pct"/>
            <w:vMerge w:val="restart"/>
            <w:tcBorders>
              <w:top w:val="single" w:sz="4" w:space="0" w:color="auto"/>
              <w:left w:val="single" w:sz="4" w:space="0" w:color="auto"/>
              <w:right w:val="single" w:sz="4" w:space="0" w:color="auto"/>
            </w:tcBorders>
            <w:shd w:val="clear" w:color="auto" w:fill="0070C0"/>
            <w:noWrap/>
            <w:vAlign w:val="center"/>
            <w:hideMark/>
          </w:tcPr>
          <w:p w14:paraId="57C420E0" w14:textId="77777777" w:rsidR="005C26EC" w:rsidRPr="0006680D" w:rsidRDefault="005C26EC" w:rsidP="005C26EC">
            <w:pPr>
              <w:autoSpaceDE/>
              <w:autoSpaceDN/>
              <w:spacing w:line="276" w:lineRule="auto"/>
              <w:rPr>
                <w:b/>
                <w:bCs/>
                <w:color w:val="000000" w:themeColor="text1"/>
                <w:lang w:eastAsia="en-GB"/>
              </w:rPr>
            </w:pPr>
            <w:r w:rsidRPr="0006680D">
              <w:rPr>
                <w:b/>
                <w:bCs/>
                <w:color w:val="000000" w:themeColor="text1"/>
                <w:lang w:val="en-US"/>
              </w:rPr>
              <w:t>Description</w:t>
            </w:r>
          </w:p>
        </w:tc>
        <w:tc>
          <w:tcPr>
            <w:tcW w:w="123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A2E133C" w14:textId="2E36A59A"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3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71A8FDA" w14:textId="4B5B4542"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74A4A0D0" w14:textId="310D78A3"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3CAE2138" w14:textId="77777777" w:rsidTr="00A05C32">
        <w:trPr>
          <w:trHeight w:val="340"/>
        </w:trPr>
        <w:tc>
          <w:tcPr>
            <w:tcW w:w="2524" w:type="pct"/>
            <w:vMerge/>
            <w:tcBorders>
              <w:left w:val="single" w:sz="4" w:space="0" w:color="auto"/>
              <w:bottom w:val="single" w:sz="4" w:space="0" w:color="auto"/>
              <w:right w:val="single" w:sz="4" w:space="0" w:color="auto"/>
            </w:tcBorders>
            <w:shd w:val="clear" w:color="auto" w:fill="0070C0"/>
            <w:noWrap/>
            <w:vAlign w:val="bottom"/>
            <w:hideMark/>
          </w:tcPr>
          <w:p w14:paraId="0510F160" w14:textId="77777777" w:rsidR="005C26EC" w:rsidRPr="0006680D" w:rsidRDefault="005C26EC" w:rsidP="005C26EC">
            <w:pPr>
              <w:autoSpaceDE/>
              <w:autoSpaceDN/>
              <w:spacing w:line="276" w:lineRule="auto"/>
              <w:rPr>
                <w:b/>
                <w:bCs/>
                <w:color w:val="000000" w:themeColor="text1"/>
                <w:lang w:eastAsia="en-GB"/>
              </w:rPr>
            </w:pPr>
          </w:p>
        </w:tc>
        <w:tc>
          <w:tcPr>
            <w:tcW w:w="123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76089C14" w14:textId="3716FEC0"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c>
          <w:tcPr>
            <w:tcW w:w="1238"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4358B1E9" w14:textId="619B189B"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5993C843" w14:textId="77777777" w:rsidTr="00A05C32">
        <w:trPr>
          <w:trHeight w:val="340"/>
        </w:trPr>
        <w:tc>
          <w:tcPr>
            <w:tcW w:w="2524" w:type="pct"/>
            <w:noWrap/>
            <w:vAlign w:val="bottom"/>
            <w:hideMark/>
          </w:tcPr>
          <w:p w14:paraId="0FCA8133" w14:textId="5A8DD47D"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Property, plant and equipment</w:t>
            </w:r>
          </w:p>
        </w:tc>
        <w:tc>
          <w:tcPr>
            <w:tcW w:w="1238" w:type="pct"/>
            <w:noWrap/>
            <w:vAlign w:val="center"/>
            <w:hideMark/>
          </w:tcPr>
          <w:p w14:paraId="66CB2DBC"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hideMark/>
          </w:tcPr>
          <w:p w14:paraId="1BA66595"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364365D" w14:textId="77777777" w:rsidTr="00A05C32">
        <w:trPr>
          <w:trHeight w:val="340"/>
        </w:trPr>
        <w:tc>
          <w:tcPr>
            <w:tcW w:w="2524" w:type="pct"/>
            <w:noWrap/>
            <w:vAlign w:val="bottom"/>
            <w:hideMark/>
          </w:tcPr>
          <w:p w14:paraId="1576A8F4" w14:textId="1FDDA5D0" w:rsidR="005C26EC" w:rsidRPr="0006680D" w:rsidRDefault="005C26EC" w:rsidP="005C26EC">
            <w:pPr>
              <w:autoSpaceDE/>
              <w:autoSpaceDN/>
              <w:spacing w:line="276" w:lineRule="auto"/>
              <w:rPr>
                <w:color w:val="000000" w:themeColor="text1"/>
                <w:lang w:eastAsia="en-GB"/>
              </w:rPr>
            </w:pPr>
            <w:r w:rsidRPr="0006680D">
              <w:rPr>
                <w:color w:val="000000" w:themeColor="text1"/>
                <w:lang w:eastAsia="en-GB"/>
              </w:rPr>
              <w:t>Intangible assets</w:t>
            </w:r>
          </w:p>
        </w:tc>
        <w:tc>
          <w:tcPr>
            <w:tcW w:w="1238" w:type="pct"/>
            <w:noWrap/>
            <w:vAlign w:val="center"/>
            <w:hideMark/>
          </w:tcPr>
          <w:p w14:paraId="043C60BA"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hideMark/>
          </w:tcPr>
          <w:p w14:paraId="1B576902"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E6F41A7" w14:textId="77777777" w:rsidTr="00A05C32">
        <w:trPr>
          <w:trHeight w:val="340"/>
        </w:trPr>
        <w:tc>
          <w:tcPr>
            <w:tcW w:w="2524" w:type="pct"/>
            <w:noWrap/>
            <w:vAlign w:val="bottom"/>
            <w:hideMark/>
          </w:tcPr>
          <w:p w14:paraId="36864FF3" w14:textId="430C1D7B"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Other assets not capitalised</w:t>
            </w:r>
          </w:p>
        </w:tc>
        <w:tc>
          <w:tcPr>
            <w:tcW w:w="1238" w:type="pct"/>
            <w:noWrap/>
            <w:vAlign w:val="center"/>
            <w:hideMark/>
          </w:tcPr>
          <w:p w14:paraId="59B5DFAA"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hideMark/>
          </w:tcPr>
          <w:p w14:paraId="3152540D"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59799D5" w14:textId="77777777" w:rsidTr="00A05C32">
        <w:trPr>
          <w:trHeight w:val="340"/>
        </w:trPr>
        <w:tc>
          <w:tcPr>
            <w:tcW w:w="2524" w:type="pct"/>
            <w:noWrap/>
            <w:vAlign w:val="bottom"/>
            <w:hideMark/>
          </w:tcPr>
          <w:p w14:paraId="4D366FB8" w14:textId="227688F4"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gain</w:t>
            </w:r>
            <w:r w:rsidRPr="0006680D">
              <w:rPr>
                <w:color w:val="000000" w:themeColor="text1"/>
                <w:lang w:eastAsia="en-GB"/>
              </w:rPr>
              <w:t xml:space="preserve"> </w:t>
            </w:r>
            <w:r w:rsidRPr="0006680D">
              <w:rPr>
                <w:b/>
                <w:bCs/>
                <w:color w:val="000000" w:themeColor="text1"/>
                <w:lang w:eastAsia="en-GB"/>
              </w:rPr>
              <w:t>on</w:t>
            </w:r>
            <w:r w:rsidRPr="0006680D">
              <w:rPr>
                <w:color w:val="000000" w:themeColor="text1"/>
                <w:lang w:eastAsia="en-GB"/>
              </w:rPr>
              <w:t xml:space="preserve"> </w:t>
            </w:r>
            <w:r w:rsidRPr="0006680D">
              <w:rPr>
                <w:b/>
                <w:bCs/>
                <w:color w:val="000000" w:themeColor="text1"/>
                <w:lang w:eastAsia="en-GB"/>
              </w:rPr>
              <w:t>sale</w:t>
            </w:r>
            <w:r w:rsidRPr="0006680D">
              <w:rPr>
                <w:color w:val="000000" w:themeColor="text1"/>
                <w:lang w:eastAsia="en-GB"/>
              </w:rPr>
              <w:t xml:space="preserve"> </w:t>
            </w:r>
            <w:r w:rsidRPr="0006680D">
              <w:rPr>
                <w:b/>
                <w:bCs/>
                <w:color w:val="000000" w:themeColor="text1"/>
                <w:lang w:eastAsia="en-GB"/>
              </w:rPr>
              <w:t>of</w:t>
            </w:r>
            <w:r w:rsidRPr="0006680D">
              <w:rPr>
                <w:color w:val="000000" w:themeColor="text1"/>
                <w:lang w:eastAsia="en-GB"/>
              </w:rPr>
              <w:t xml:space="preserve"> </w:t>
            </w:r>
            <w:r w:rsidRPr="0006680D">
              <w:rPr>
                <w:b/>
                <w:bCs/>
                <w:color w:val="000000" w:themeColor="text1"/>
                <w:lang w:eastAsia="en-GB"/>
              </w:rPr>
              <w:t>assets</w:t>
            </w:r>
          </w:p>
        </w:tc>
        <w:tc>
          <w:tcPr>
            <w:tcW w:w="1238" w:type="pct"/>
            <w:noWrap/>
            <w:vAlign w:val="center"/>
            <w:hideMark/>
          </w:tcPr>
          <w:p w14:paraId="3C68CDB2"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c>
          <w:tcPr>
            <w:tcW w:w="1238" w:type="pct"/>
            <w:noWrap/>
            <w:vAlign w:val="center"/>
            <w:hideMark/>
          </w:tcPr>
          <w:p w14:paraId="1BA7F611"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r>
    </w:tbl>
    <w:p w14:paraId="69D729B9" w14:textId="61E97CB0" w:rsidR="00A336F4" w:rsidRPr="0006680D" w:rsidRDefault="006811CD" w:rsidP="00D741E5">
      <w:pPr>
        <w:autoSpaceDE/>
        <w:autoSpaceDN/>
        <w:spacing w:line="360" w:lineRule="auto"/>
        <w:rPr>
          <w:b/>
          <w:bCs/>
          <w:color w:val="000000" w:themeColor="text1"/>
          <w:lang w:eastAsia="en-GB"/>
        </w:rPr>
      </w:pPr>
      <w:r w:rsidRPr="0006680D">
        <w:rPr>
          <w:i/>
          <w:iCs/>
          <w:color w:val="000000" w:themeColor="text1"/>
        </w:rPr>
        <w:t>(</w:t>
      </w:r>
      <w:r w:rsidR="00A72B62" w:rsidRPr="0006680D">
        <w:rPr>
          <w:i/>
          <w:iCs/>
          <w:color w:val="000000" w:themeColor="text1"/>
        </w:rPr>
        <w:t>Provide brief explanation on gains on sale of</w:t>
      </w:r>
      <w:r w:rsidRPr="0006680D">
        <w:rPr>
          <w:i/>
          <w:iCs/>
          <w:color w:val="000000" w:themeColor="text1"/>
        </w:rPr>
        <w:t xml:space="preserve"> capitalised</w:t>
      </w:r>
      <w:r w:rsidR="00A72B62" w:rsidRPr="0006680D">
        <w:rPr>
          <w:i/>
          <w:iCs/>
          <w:color w:val="000000" w:themeColor="text1"/>
        </w:rPr>
        <w:t xml:space="preserve"> assets</w:t>
      </w:r>
      <w:r w:rsidR="00A72B62" w:rsidRPr="0006680D">
        <w:rPr>
          <w:color w:val="000000" w:themeColor="text1"/>
        </w:rPr>
        <w:t>)</w:t>
      </w:r>
    </w:p>
    <w:p w14:paraId="391F435C" w14:textId="2A5CBD4B" w:rsidR="00842282" w:rsidRPr="0006680D" w:rsidRDefault="0084228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Gain/Loss on foreign 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58"/>
        <w:gridCol w:w="2236"/>
        <w:gridCol w:w="2236"/>
      </w:tblGrid>
      <w:tr w:rsidR="0006680D" w:rsidRPr="0006680D" w14:paraId="22F5B4B4" w14:textId="77777777" w:rsidTr="00A05C32">
        <w:trPr>
          <w:trHeight w:val="340"/>
        </w:trPr>
        <w:tc>
          <w:tcPr>
            <w:tcW w:w="2524" w:type="pct"/>
            <w:vMerge w:val="restart"/>
            <w:shd w:val="clear" w:color="auto" w:fill="0070C0"/>
            <w:vAlign w:val="center"/>
            <w:hideMark/>
          </w:tcPr>
          <w:p w14:paraId="6F01158F" w14:textId="77777777" w:rsidR="005C26EC" w:rsidRPr="0006680D" w:rsidRDefault="005C26EC" w:rsidP="005C26EC">
            <w:pPr>
              <w:autoSpaceDE/>
              <w:autoSpaceDN/>
              <w:spacing w:line="276" w:lineRule="auto"/>
              <w:rPr>
                <w:b/>
                <w:bCs/>
                <w:color w:val="000000" w:themeColor="text1"/>
                <w:lang w:eastAsia="en-GB"/>
              </w:rPr>
            </w:pPr>
            <w:r w:rsidRPr="0006680D">
              <w:rPr>
                <w:b/>
                <w:bCs/>
                <w:color w:val="000000" w:themeColor="text1"/>
                <w:lang w:val="en-US"/>
              </w:rPr>
              <w:t>Description</w:t>
            </w:r>
          </w:p>
        </w:tc>
        <w:tc>
          <w:tcPr>
            <w:tcW w:w="1238" w:type="pct"/>
            <w:shd w:val="clear" w:color="auto" w:fill="0070C0"/>
            <w:vAlign w:val="center"/>
          </w:tcPr>
          <w:p w14:paraId="17A4FC6C"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38" w:type="pct"/>
            <w:shd w:val="clear" w:color="auto" w:fill="0070C0"/>
            <w:noWrap/>
            <w:vAlign w:val="center"/>
          </w:tcPr>
          <w:p w14:paraId="5B80C4FD" w14:textId="28A4FDBC"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F747D3F" w14:textId="76121172"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20A6CF5A" w14:textId="77777777" w:rsidTr="00A05C32">
        <w:trPr>
          <w:trHeight w:val="340"/>
        </w:trPr>
        <w:tc>
          <w:tcPr>
            <w:tcW w:w="2524" w:type="pct"/>
            <w:vMerge/>
            <w:shd w:val="clear" w:color="auto" w:fill="0070C0"/>
            <w:vAlign w:val="bottom"/>
            <w:hideMark/>
          </w:tcPr>
          <w:p w14:paraId="47221690" w14:textId="77777777" w:rsidR="005C26EC" w:rsidRPr="0006680D" w:rsidRDefault="005C26EC" w:rsidP="005C26EC">
            <w:pPr>
              <w:autoSpaceDE/>
              <w:autoSpaceDN/>
              <w:spacing w:line="276" w:lineRule="auto"/>
              <w:rPr>
                <w:b/>
                <w:bCs/>
                <w:color w:val="000000" w:themeColor="text1"/>
                <w:lang w:eastAsia="en-GB"/>
              </w:rPr>
            </w:pPr>
          </w:p>
        </w:tc>
        <w:tc>
          <w:tcPr>
            <w:tcW w:w="1238" w:type="pct"/>
            <w:shd w:val="clear" w:color="auto" w:fill="0070C0"/>
            <w:vAlign w:val="center"/>
          </w:tcPr>
          <w:p w14:paraId="01C85C7F"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c>
          <w:tcPr>
            <w:tcW w:w="1238" w:type="pct"/>
            <w:shd w:val="clear" w:color="auto" w:fill="0070C0"/>
            <w:noWrap/>
            <w:vAlign w:val="center"/>
          </w:tcPr>
          <w:p w14:paraId="7E9120DE"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7067E639" w14:textId="77777777" w:rsidTr="00A05C32">
        <w:trPr>
          <w:trHeight w:val="340"/>
        </w:trPr>
        <w:tc>
          <w:tcPr>
            <w:tcW w:w="2524" w:type="pct"/>
            <w:noWrap/>
            <w:vAlign w:val="bottom"/>
            <w:hideMark/>
          </w:tcPr>
          <w:p w14:paraId="3A6D6D10" w14:textId="5BC8B56F" w:rsidR="005C26EC" w:rsidRPr="0006680D" w:rsidRDefault="005C26EC" w:rsidP="005C26EC">
            <w:pPr>
              <w:autoSpaceDE/>
              <w:autoSpaceDN/>
              <w:spacing w:line="276" w:lineRule="auto"/>
              <w:rPr>
                <w:color w:val="000000" w:themeColor="text1"/>
                <w:lang w:val="en-US"/>
              </w:rPr>
            </w:pPr>
            <w:r w:rsidRPr="0006680D">
              <w:rPr>
                <w:color w:val="000000" w:themeColor="text1"/>
                <w:lang w:eastAsia="en-GB"/>
              </w:rPr>
              <w:t>Gain on foreign exchange transactions</w:t>
            </w:r>
          </w:p>
        </w:tc>
        <w:tc>
          <w:tcPr>
            <w:tcW w:w="1238" w:type="pct"/>
            <w:noWrap/>
            <w:vAlign w:val="center"/>
            <w:hideMark/>
          </w:tcPr>
          <w:p w14:paraId="12FDCF97"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hideMark/>
          </w:tcPr>
          <w:p w14:paraId="2E117FFD" w14:textId="77777777" w:rsidR="005C26EC" w:rsidRPr="0006680D" w:rsidRDefault="005C26EC" w:rsidP="00A05C32">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6039DD2" w14:textId="77777777" w:rsidTr="00A05C32">
        <w:trPr>
          <w:trHeight w:val="340"/>
        </w:trPr>
        <w:tc>
          <w:tcPr>
            <w:tcW w:w="2524" w:type="pct"/>
            <w:noWrap/>
            <w:vAlign w:val="bottom"/>
          </w:tcPr>
          <w:p w14:paraId="6FC6AA3E" w14:textId="38DB9AA6" w:rsidR="005C26EC" w:rsidRPr="0006680D" w:rsidRDefault="005C26EC" w:rsidP="005C26EC">
            <w:pPr>
              <w:autoSpaceDE/>
              <w:autoSpaceDN/>
              <w:spacing w:line="276" w:lineRule="auto"/>
              <w:rPr>
                <w:b/>
                <w:bCs/>
                <w:color w:val="000000" w:themeColor="text1"/>
                <w:lang w:eastAsia="en-GB"/>
              </w:rPr>
            </w:pPr>
            <w:r w:rsidRPr="0006680D">
              <w:rPr>
                <w:color w:val="000000" w:themeColor="text1"/>
                <w:lang w:eastAsia="en-GB"/>
              </w:rPr>
              <w:t>Loss on foreign exchange transactions</w:t>
            </w:r>
          </w:p>
        </w:tc>
        <w:tc>
          <w:tcPr>
            <w:tcW w:w="1238" w:type="pct"/>
            <w:noWrap/>
            <w:vAlign w:val="center"/>
          </w:tcPr>
          <w:p w14:paraId="337E0A8E" w14:textId="55B2EB47" w:rsidR="005C26EC" w:rsidRPr="0006680D" w:rsidRDefault="005C26EC" w:rsidP="00A05C32">
            <w:pPr>
              <w:autoSpaceDE/>
              <w:autoSpaceDN/>
              <w:spacing w:line="276" w:lineRule="auto"/>
              <w:jc w:val="center"/>
              <w:rPr>
                <w:b/>
                <w:bCs/>
                <w:color w:val="000000" w:themeColor="text1"/>
                <w:lang w:val="en-US"/>
              </w:rPr>
            </w:pPr>
            <w:r w:rsidRPr="0006680D">
              <w:rPr>
                <w:color w:val="000000" w:themeColor="text1"/>
                <w:lang w:val="en-US"/>
              </w:rPr>
              <w:t>(xxx)</w:t>
            </w:r>
          </w:p>
        </w:tc>
        <w:tc>
          <w:tcPr>
            <w:tcW w:w="1238" w:type="pct"/>
            <w:noWrap/>
            <w:vAlign w:val="center"/>
          </w:tcPr>
          <w:p w14:paraId="0567B125" w14:textId="384A99F0" w:rsidR="005C26EC" w:rsidRPr="0006680D" w:rsidRDefault="005C26EC" w:rsidP="00A05C32">
            <w:pPr>
              <w:autoSpaceDE/>
              <w:autoSpaceDN/>
              <w:spacing w:line="276" w:lineRule="auto"/>
              <w:jc w:val="center"/>
              <w:rPr>
                <w:b/>
                <w:bCs/>
                <w:color w:val="000000" w:themeColor="text1"/>
                <w:lang w:val="en-US"/>
              </w:rPr>
            </w:pPr>
            <w:r w:rsidRPr="0006680D">
              <w:rPr>
                <w:color w:val="000000" w:themeColor="text1"/>
                <w:lang w:val="en-US"/>
              </w:rPr>
              <w:t>(xxx)</w:t>
            </w:r>
          </w:p>
        </w:tc>
      </w:tr>
      <w:tr w:rsidR="0006680D" w:rsidRPr="0006680D" w14:paraId="2ADF77C2" w14:textId="77777777" w:rsidTr="00A05C32">
        <w:trPr>
          <w:trHeight w:val="340"/>
        </w:trPr>
        <w:tc>
          <w:tcPr>
            <w:tcW w:w="2524" w:type="pct"/>
            <w:noWrap/>
            <w:vAlign w:val="bottom"/>
            <w:hideMark/>
          </w:tcPr>
          <w:p w14:paraId="5CF80653" w14:textId="3F87C4E6" w:rsidR="005C26EC" w:rsidRPr="0006680D" w:rsidRDefault="005C26EC" w:rsidP="005C26EC">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Pr="0006680D">
              <w:rPr>
                <w:b/>
                <w:bCs/>
                <w:color w:val="000000" w:themeColor="text1"/>
                <w:lang w:eastAsia="en-GB"/>
              </w:rPr>
              <w:t>Gain/Loss</w:t>
            </w:r>
          </w:p>
        </w:tc>
        <w:tc>
          <w:tcPr>
            <w:tcW w:w="1238" w:type="pct"/>
            <w:noWrap/>
            <w:vAlign w:val="center"/>
            <w:hideMark/>
          </w:tcPr>
          <w:p w14:paraId="32179477"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c>
          <w:tcPr>
            <w:tcW w:w="1238" w:type="pct"/>
            <w:noWrap/>
            <w:vAlign w:val="center"/>
            <w:hideMark/>
          </w:tcPr>
          <w:p w14:paraId="4DA76BCD" w14:textId="77777777" w:rsidR="005C26EC" w:rsidRPr="0006680D" w:rsidRDefault="005C26EC" w:rsidP="00A05C32">
            <w:pPr>
              <w:autoSpaceDE/>
              <w:autoSpaceDN/>
              <w:spacing w:line="276" w:lineRule="auto"/>
              <w:jc w:val="center"/>
              <w:rPr>
                <w:b/>
                <w:bCs/>
                <w:color w:val="000000" w:themeColor="text1"/>
                <w:lang w:val="en-US"/>
              </w:rPr>
            </w:pPr>
            <w:r w:rsidRPr="0006680D">
              <w:rPr>
                <w:b/>
                <w:bCs/>
                <w:color w:val="000000" w:themeColor="text1"/>
                <w:lang w:val="en-US"/>
              </w:rPr>
              <w:t>xxx</w:t>
            </w:r>
          </w:p>
        </w:tc>
      </w:tr>
    </w:tbl>
    <w:p w14:paraId="710E77FC" w14:textId="09793E82" w:rsidR="00C615E3" w:rsidRDefault="00A47C88" w:rsidP="00A72B62">
      <w:pPr>
        <w:autoSpaceDE/>
        <w:autoSpaceDN/>
        <w:spacing w:line="360" w:lineRule="auto"/>
        <w:rPr>
          <w:color w:val="000000" w:themeColor="text1"/>
        </w:rPr>
      </w:pPr>
      <w:r w:rsidRPr="0006680D">
        <w:rPr>
          <w:i/>
          <w:iCs/>
          <w:color w:val="000000" w:themeColor="text1"/>
        </w:rPr>
        <w:t>(</w:t>
      </w:r>
      <w:r w:rsidR="00A72B62" w:rsidRPr="0006680D">
        <w:rPr>
          <w:i/>
          <w:iCs/>
          <w:color w:val="000000" w:themeColor="text1"/>
        </w:rPr>
        <w:t>Provide brief explanation gain/loss on foreign exchange transactions</w:t>
      </w:r>
      <w:r w:rsidR="00A72B62" w:rsidRPr="0006680D">
        <w:rPr>
          <w:color w:val="000000" w:themeColor="text1"/>
        </w:rPr>
        <w:t>)</w:t>
      </w:r>
    </w:p>
    <w:p w14:paraId="0B5FA5A5" w14:textId="77777777" w:rsidR="00C615E3" w:rsidRDefault="00C615E3">
      <w:pPr>
        <w:autoSpaceDE/>
        <w:autoSpaceDN/>
        <w:rPr>
          <w:color w:val="000000" w:themeColor="text1"/>
        </w:rPr>
      </w:pPr>
      <w:r>
        <w:rPr>
          <w:color w:val="000000" w:themeColor="text1"/>
        </w:rPr>
        <w:br w:type="page"/>
      </w:r>
    </w:p>
    <w:p w14:paraId="34FA82D0" w14:textId="77777777" w:rsidR="00A72B62" w:rsidRPr="0006680D" w:rsidRDefault="00A72B62" w:rsidP="00A72B62">
      <w:pPr>
        <w:autoSpaceDE/>
        <w:autoSpaceDN/>
        <w:spacing w:line="360" w:lineRule="auto"/>
        <w:rPr>
          <w:b/>
          <w:bCs/>
          <w:color w:val="000000" w:themeColor="text1"/>
          <w:lang w:eastAsia="en-GB"/>
        </w:rPr>
      </w:pPr>
    </w:p>
    <w:p w14:paraId="4D67C406" w14:textId="77777777" w:rsidR="00842282" w:rsidRPr="0006680D" w:rsidRDefault="00842282" w:rsidP="00842282">
      <w:pPr>
        <w:autoSpaceDE/>
        <w:autoSpaceDN/>
        <w:spacing w:line="360" w:lineRule="auto"/>
        <w:rPr>
          <w:color w:val="000000" w:themeColor="text1"/>
          <w:sz w:val="12"/>
          <w:szCs w:val="12"/>
        </w:rPr>
      </w:pPr>
    </w:p>
    <w:p w14:paraId="540524F5" w14:textId="2B767B9C" w:rsidR="00842282" w:rsidRPr="0006680D" w:rsidRDefault="0084228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Gain</w:t>
      </w:r>
      <w:r w:rsidR="2051F9BC" w:rsidRPr="0006680D">
        <w:rPr>
          <w:rFonts w:eastAsia="Arial"/>
          <w:b/>
          <w:bCs/>
          <w:color w:val="000000" w:themeColor="text1"/>
          <w:spacing w:val="3"/>
        </w:rPr>
        <w:t>/loss</w:t>
      </w:r>
      <w:r w:rsidRPr="0006680D">
        <w:rPr>
          <w:rFonts w:eastAsia="Arial"/>
          <w:b/>
          <w:bCs/>
          <w:color w:val="000000" w:themeColor="text1"/>
          <w:spacing w:val="3"/>
        </w:rPr>
        <w:t xml:space="preserve"> on </w:t>
      </w:r>
      <w:r w:rsidR="00B01646" w:rsidRPr="0006680D">
        <w:rPr>
          <w:rFonts w:eastAsia="Arial"/>
          <w:b/>
          <w:bCs/>
          <w:color w:val="000000" w:themeColor="text1"/>
          <w:spacing w:val="3"/>
        </w:rPr>
        <w:t>f</w:t>
      </w:r>
      <w:r w:rsidRPr="0006680D">
        <w:rPr>
          <w:rFonts w:eastAsia="Arial"/>
          <w:b/>
          <w:bCs/>
          <w:color w:val="000000" w:themeColor="text1"/>
          <w:spacing w:val="3"/>
        </w:rPr>
        <w:t xml:space="preserve">air </w:t>
      </w:r>
      <w:r w:rsidR="004E1744" w:rsidRPr="0006680D">
        <w:rPr>
          <w:rFonts w:eastAsia="Arial"/>
          <w:b/>
          <w:bCs/>
          <w:color w:val="000000" w:themeColor="text1"/>
          <w:spacing w:val="3"/>
        </w:rPr>
        <w:t>v</w:t>
      </w:r>
      <w:r w:rsidRPr="0006680D">
        <w:rPr>
          <w:rFonts w:eastAsia="Arial"/>
          <w:b/>
          <w:bCs/>
          <w:color w:val="000000" w:themeColor="text1"/>
          <w:spacing w:val="3"/>
        </w:rPr>
        <w:t xml:space="preserve">alue </w:t>
      </w:r>
      <w:r w:rsidR="004E1744" w:rsidRPr="0006680D">
        <w:rPr>
          <w:rFonts w:eastAsia="Arial"/>
          <w:b/>
          <w:bCs/>
          <w:color w:val="000000" w:themeColor="text1"/>
          <w:spacing w:val="3"/>
        </w:rPr>
        <w:t>i</w:t>
      </w:r>
      <w:r w:rsidRPr="0006680D">
        <w:rPr>
          <w:rFonts w:eastAsia="Arial"/>
          <w:b/>
          <w:bCs/>
          <w:color w:val="000000" w:themeColor="text1"/>
          <w:spacing w:val="3"/>
        </w:rPr>
        <w:t xml:space="preserve">nvestments  </w:t>
      </w:r>
    </w:p>
    <w:p w14:paraId="51BECDAB" w14:textId="77777777" w:rsidR="0091705F" w:rsidRPr="0006680D" w:rsidRDefault="0091705F" w:rsidP="00B2787A">
      <w:pPr>
        <w:autoSpaceDE/>
        <w:autoSpaceDN/>
        <w:spacing w:line="360" w:lineRule="auto"/>
        <w:rPr>
          <w:color w:val="000000" w:themeColor="text1"/>
          <w:sz w:val="4"/>
          <w:szCs w:val="4"/>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58"/>
        <w:gridCol w:w="2236"/>
        <w:gridCol w:w="2236"/>
      </w:tblGrid>
      <w:tr w:rsidR="0006680D" w:rsidRPr="0006680D" w14:paraId="14A8E0C5" w14:textId="77777777" w:rsidTr="00A05C32">
        <w:trPr>
          <w:trHeight w:val="340"/>
        </w:trPr>
        <w:tc>
          <w:tcPr>
            <w:tcW w:w="2524" w:type="pct"/>
            <w:vMerge w:val="restart"/>
            <w:shd w:val="clear" w:color="auto" w:fill="0070C0"/>
            <w:vAlign w:val="center"/>
            <w:hideMark/>
          </w:tcPr>
          <w:p w14:paraId="1FE50CF6" w14:textId="77777777" w:rsidR="005C26EC" w:rsidRPr="0006680D" w:rsidRDefault="005C26EC" w:rsidP="005C26EC">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1238" w:type="pct"/>
            <w:shd w:val="clear" w:color="auto" w:fill="0070C0"/>
            <w:vAlign w:val="center"/>
          </w:tcPr>
          <w:p w14:paraId="312F0C2A" w14:textId="26DFF98F"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238" w:type="pct"/>
            <w:shd w:val="clear" w:color="auto" w:fill="0070C0"/>
            <w:noWrap/>
            <w:vAlign w:val="center"/>
          </w:tcPr>
          <w:p w14:paraId="5668B2DD" w14:textId="438D9FDD"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74F27614" w14:textId="09A2B5D5"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413DBA1B" w14:textId="77777777" w:rsidTr="00A05C32">
        <w:trPr>
          <w:trHeight w:val="340"/>
        </w:trPr>
        <w:tc>
          <w:tcPr>
            <w:tcW w:w="2524" w:type="pct"/>
            <w:vMerge/>
            <w:vAlign w:val="bottom"/>
            <w:hideMark/>
          </w:tcPr>
          <w:p w14:paraId="2DC390A7" w14:textId="77777777" w:rsidR="005C26EC" w:rsidRPr="0006680D" w:rsidRDefault="005C26EC" w:rsidP="005C26EC">
            <w:pPr>
              <w:autoSpaceDE/>
              <w:autoSpaceDN/>
              <w:spacing w:line="276" w:lineRule="auto"/>
              <w:rPr>
                <w:b/>
                <w:bCs/>
                <w:color w:val="000000" w:themeColor="text1"/>
                <w:sz w:val="22"/>
                <w:szCs w:val="22"/>
                <w:lang w:eastAsia="en-GB"/>
              </w:rPr>
            </w:pPr>
          </w:p>
        </w:tc>
        <w:tc>
          <w:tcPr>
            <w:tcW w:w="1238" w:type="pct"/>
            <w:shd w:val="clear" w:color="auto" w:fill="0070C0"/>
            <w:vAlign w:val="center"/>
          </w:tcPr>
          <w:p w14:paraId="42911B27" w14:textId="6E35703E"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238" w:type="pct"/>
            <w:shd w:val="clear" w:color="auto" w:fill="0070C0"/>
            <w:noWrap/>
            <w:vAlign w:val="center"/>
          </w:tcPr>
          <w:p w14:paraId="53CB81C1" w14:textId="48EEB0D7" w:rsidR="005C26EC" w:rsidRPr="0006680D" w:rsidRDefault="005C26EC"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68E038A9" w14:textId="77777777" w:rsidTr="00A05C32">
        <w:trPr>
          <w:trHeight w:val="134"/>
        </w:trPr>
        <w:tc>
          <w:tcPr>
            <w:tcW w:w="2524" w:type="pct"/>
            <w:noWrap/>
            <w:vAlign w:val="bottom"/>
            <w:hideMark/>
          </w:tcPr>
          <w:p w14:paraId="78197459" w14:textId="6918F8FA" w:rsidR="00A60A45" w:rsidRPr="0006680D" w:rsidRDefault="00A60A45" w:rsidP="00A60A45">
            <w:pPr>
              <w:autoSpaceDE/>
              <w:autoSpaceDN/>
              <w:spacing w:line="276" w:lineRule="auto"/>
              <w:rPr>
                <w:color w:val="000000" w:themeColor="text1"/>
                <w:sz w:val="22"/>
                <w:szCs w:val="22"/>
                <w:lang w:val="en-US"/>
              </w:rPr>
            </w:pPr>
            <w:r w:rsidRPr="0006680D">
              <w:rPr>
                <w:color w:val="000000" w:themeColor="text1"/>
                <w:sz w:val="22"/>
                <w:szCs w:val="22"/>
                <w:lang w:eastAsia="en-GB"/>
              </w:rPr>
              <w:t>Investments at Fair Value- Equity investments</w:t>
            </w:r>
          </w:p>
        </w:tc>
        <w:tc>
          <w:tcPr>
            <w:tcW w:w="1238" w:type="pct"/>
            <w:noWrap/>
            <w:vAlign w:val="center"/>
            <w:hideMark/>
          </w:tcPr>
          <w:p w14:paraId="039172AC" w14:textId="27E455A4" w:rsidR="00A60A45" w:rsidRPr="0006680D" w:rsidRDefault="00A60A45"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xxx/(xxx)</w:t>
            </w:r>
          </w:p>
        </w:tc>
        <w:tc>
          <w:tcPr>
            <w:tcW w:w="1238" w:type="pct"/>
            <w:noWrap/>
            <w:vAlign w:val="center"/>
            <w:hideMark/>
          </w:tcPr>
          <w:p w14:paraId="7DE8D92B" w14:textId="751E98EC" w:rsidR="00A60A45" w:rsidRPr="0006680D" w:rsidRDefault="00A60A45" w:rsidP="00A05C32">
            <w:pPr>
              <w:autoSpaceDE/>
              <w:autoSpaceDN/>
              <w:spacing w:line="276" w:lineRule="auto"/>
              <w:jc w:val="center"/>
              <w:rPr>
                <w:color w:val="000000" w:themeColor="text1"/>
                <w:sz w:val="22"/>
                <w:szCs w:val="22"/>
                <w:lang w:val="en-US"/>
              </w:rPr>
            </w:pPr>
            <w:r w:rsidRPr="0006680D">
              <w:rPr>
                <w:color w:val="000000" w:themeColor="text1"/>
                <w:sz w:val="22"/>
                <w:szCs w:val="22"/>
                <w:lang w:val="en-US"/>
              </w:rPr>
              <w:t>xxx/(xxx)</w:t>
            </w:r>
          </w:p>
        </w:tc>
      </w:tr>
      <w:tr w:rsidR="0006680D" w:rsidRPr="0006680D" w14:paraId="16C2ED3A" w14:textId="77777777" w:rsidTr="00A05C32">
        <w:trPr>
          <w:trHeight w:val="197"/>
        </w:trPr>
        <w:tc>
          <w:tcPr>
            <w:tcW w:w="2524" w:type="pct"/>
            <w:noWrap/>
            <w:vAlign w:val="bottom"/>
            <w:hideMark/>
          </w:tcPr>
          <w:p w14:paraId="41F58DD2" w14:textId="5F51AB6C" w:rsidR="00A60A45" w:rsidRPr="0006680D" w:rsidRDefault="00A60A45" w:rsidP="00A60A45">
            <w:pPr>
              <w:spacing w:line="276" w:lineRule="auto"/>
              <w:rPr>
                <w:color w:val="000000" w:themeColor="text1"/>
                <w:sz w:val="22"/>
                <w:szCs w:val="22"/>
                <w:lang w:eastAsia="en-GB"/>
              </w:rPr>
            </w:pPr>
            <w:r w:rsidRPr="0006680D">
              <w:rPr>
                <w:color w:val="000000" w:themeColor="text1"/>
                <w:sz w:val="22"/>
                <w:szCs w:val="22"/>
                <w:lang w:eastAsia="en-GB"/>
              </w:rPr>
              <w:t>Fair value – Investment property</w:t>
            </w:r>
          </w:p>
        </w:tc>
        <w:tc>
          <w:tcPr>
            <w:tcW w:w="1238" w:type="pct"/>
            <w:noWrap/>
            <w:vAlign w:val="center"/>
            <w:hideMark/>
          </w:tcPr>
          <w:p w14:paraId="65265B23" w14:textId="525BF98A" w:rsidR="00A60A45" w:rsidRPr="0006680D" w:rsidRDefault="00A60A45" w:rsidP="00A05C32">
            <w:pPr>
              <w:spacing w:line="276" w:lineRule="auto"/>
              <w:jc w:val="center"/>
              <w:rPr>
                <w:color w:val="000000" w:themeColor="text1"/>
                <w:sz w:val="22"/>
                <w:szCs w:val="22"/>
                <w:lang w:val="en-US"/>
              </w:rPr>
            </w:pPr>
            <w:r w:rsidRPr="0006680D">
              <w:rPr>
                <w:color w:val="000000" w:themeColor="text1"/>
                <w:sz w:val="22"/>
                <w:szCs w:val="22"/>
                <w:lang w:val="en-US"/>
              </w:rPr>
              <w:t>xxx/(xxx)</w:t>
            </w:r>
          </w:p>
        </w:tc>
        <w:tc>
          <w:tcPr>
            <w:tcW w:w="1238" w:type="pct"/>
            <w:noWrap/>
            <w:vAlign w:val="center"/>
            <w:hideMark/>
          </w:tcPr>
          <w:p w14:paraId="3B1CEA4C" w14:textId="1A94C38B" w:rsidR="00A60A45" w:rsidRPr="0006680D" w:rsidRDefault="00A60A45" w:rsidP="00A05C32">
            <w:pPr>
              <w:spacing w:line="276" w:lineRule="auto"/>
              <w:jc w:val="center"/>
              <w:rPr>
                <w:color w:val="000000" w:themeColor="text1"/>
                <w:sz w:val="22"/>
                <w:szCs w:val="22"/>
                <w:lang w:val="en-US"/>
              </w:rPr>
            </w:pPr>
            <w:r w:rsidRPr="0006680D">
              <w:rPr>
                <w:color w:val="000000" w:themeColor="text1"/>
                <w:sz w:val="22"/>
                <w:szCs w:val="22"/>
                <w:lang w:val="en-US"/>
              </w:rPr>
              <w:t>xxx/(xxx)</w:t>
            </w:r>
          </w:p>
        </w:tc>
      </w:tr>
      <w:tr w:rsidR="0006680D" w:rsidRPr="0006680D" w14:paraId="6F845984" w14:textId="77777777" w:rsidTr="00A05C32">
        <w:trPr>
          <w:trHeight w:val="161"/>
        </w:trPr>
        <w:tc>
          <w:tcPr>
            <w:tcW w:w="2524" w:type="pct"/>
            <w:noWrap/>
            <w:vAlign w:val="bottom"/>
            <w:hideMark/>
          </w:tcPr>
          <w:p w14:paraId="72ADBBD6" w14:textId="50F47673" w:rsidR="00A60A45" w:rsidRPr="0006680D" w:rsidRDefault="00A60A45" w:rsidP="00A60A45">
            <w:pPr>
              <w:spacing w:line="276" w:lineRule="auto"/>
              <w:rPr>
                <w:color w:val="000000" w:themeColor="text1"/>
                <w:sz w:val="22"/>
                <w:szCs w:val="22"/>
                <w:lang w:eastAsia="en-GB"/>
              </w:rPr>
            </w:pPr>
            <w:r w:rsidRPr="0006680D">
              <w:rPr>
                <w:color w:val="000000" w:themeColor="text1"/>
                <w:sz w:val="22"/>
                <w:szCs w:val="22"/>
                <w:lang w:eastAsia="en-GB"/>
              </w:rPr>
              <w:t>Fair value- other financial assets (specify)</w:t>
            </w:r>
          </w:p>
        </w:tc>
        <w:tc>
          <w:tcPr>
            <w:tcW w:w="1238" w:type="pct"/>
            <w:noWrap/>
            <w:vAlign w:val="center"/>
            <w:hideMark/>
          </w:tcPr>
          <w:p w14:paraId="6685A786" w14:textId="48B4EB49" w:rsidR="00A60A45" w:rsidRPr="0006680D" w:rsidRDefault="00A60A45" w:rsidP="00A05C32">
            <w:pPr>
              <w:spacing w:line="276" w:lineRule="auto"/>
              <w:jc w:val="center"/>
              <w:rPr>
                <w:color w:val="000000" w:themeColor="text1"/>
                <w:sz w:val="22"/>
                <w:szCs w:val="22"/>
                <w:lang w:val="en-US"/>
              </w:rPr>
            </w:pPr>
            <w:r w:rsidRPr="0006680D">
              <w:rPr>
                <w:color w:val="000000" w:themeColor="text1"/>
                <w:sz w:val="22"/>
                <w:szCs w:val="22"/>
                <w:lang w:val="en-US"/>
              </w:rPr>
              <w:t>xxx/(xxx)</w:t>
            </w:r>
          </w:p>
        </w:tc>
        <w:tc>
          <w:tcPr>
            <w:tcW w:w="1238" w:type="pct"/>
            <w:noWrap/>
            <w:vAlign w:val="center"/>
            <w:hideMark/>
          </w:tcPr>
          <w:p w14:paraId="61539341" w14:textId="22B50B08" w:rsidR="00A60A45" w:rsidRPr="0006680D" w:rsidRDefault="00A60A45" w:rsidP="00A05C32">
            <w:pPr>
              <w:spacing w:line="276" w:lineRule="auto"/>
              <w:jc w:val="center"/>
              <w:rPr>
                <w:color w:val="000000" w:themeColor="text1"/>
                <w:sz w:val="22"/>
                <w:szCs w:val="22"/>
                <w:lang w:val="en-US"/>
              </w:rPr>
            </w:pPr>
            <w:r w:rsidRPr="0006680D">
              <w:rPr>
                <w:color w:val="000000" w:themeColor="text1"/>
                <w:sz w:val="22"/>
                <w:szCs w:val="22"/>
                <w:lang w:val="en-US"/>
              </w:rPr>
              <w:t>xxx/(xxx)</w:t>
            </w:r>
          </w:p>
        </w:tc>
      </w:tr>
      <w:tr w:rsidR="0006680D" w:rsidRPr="0006680D" w14:paraId="29AC655E" w14:textId="77777777" w:rsidTr="00A05C32">
        <w:trPr>
          <w:trHeight w:val="161"/>
        </w:trPr>
        <w:tc>
          <w:tcPr>
            <w:tcW w:w="2524" w:type="pct"/>
            <w:noWrap/>
            <w:vAlign w:val="bottom"/>
            <w:hideMark/>
          </w:tcPr>
          <w:p w14:paraId="7CEA96EA" w14:textId="04386B18" w:rsidR="00A60A45" w:rsidRPr="0006680D" w:rsidRDefault="00A60A45" w:rsidP="00A60A45">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Pr="0006680D">
              <w:rPr>
                <w:b/>
                <w:bCs/>
                <w:color w:val="000000" w:themeColor="text1"/>
                <w:sz w:val="22"/>
                <w:szCs w:val="22"/>
                <w:lang w:eastAsia="en-GB"/>
              </w:rPr>
              <w:t>Gain</w:t>
            </w:r>
          </w:p>
        </w:tc>
        <w:tc>
          <w:tcPr>
            <w:tcW w:w="1238" w:type="pct"/>
            <w:noWrap/>
            <w:vAlign w:val="center"/>
            <w:hideMark/>
          </w:tcPr>
          <w:p w14:paraId="4EAC81F2" w14:textId="13C3E832" w:rsidR="00A60A45" w:rsidRPr="0006680D" w:rsidRDefault="00A60A45"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xxx/(xxx)</w:t>
            </w:r>
          </w:p>
        </w:tc>
        <w:tc>
          <w:tcPr>
            <w:tcW w:w="1238" w:type="pct"/>
            <w:noWrap/>
            <w:vAlign w:val="center"/>
            <w:hideMark/>
          </w:tcPr>
          <w:p w14:paraId="4B021354" w14:textId="32C8987F" w:rsidR="00A60A45" w:rsidRPr="0006680D" w:rsidRDefault="00A60A45" w:rsidP="00A05C3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xxx/(xxx)</w:t>
            </w:r>
          </w:p>
        </w:tc>
      </w:tr>
    </w:tbl>
    <w:p w14:paraId="44943708" w14:textId="24297073" w:rsidR="003E1EC3" w:rsidRPr="0006680D" w:rsidRDefault="00A47C88" w:rsidP="00A47C88">
      <w:pPr>
        <w:autoSpaceDE/>
        <w:autoSpaceDN/>
        <w:spacing w:line="360" w:lineRule="auto"/>
        <w:rPr>
          <w:color w:val="000000" w:themeColor="text1"/>
        </w:rPr>
      </w:pPr>
      <w:r w:rsidRPr="0006680D">
        <w:rPr>
          <w:i/>
          <w:iCs/>
          <w:color w:val="000000" w:themeColor="text1"/>
        </w:rPr>
        <w:t>(Provide brief explanation fair value valuation on investment assets</w:t>
      </w:r>
      <w:r w:rsidRPr="0006680D">
        <w:rPr>
          <w:color w:val="000000" w:themeColor="text1"/>
        </w:rPr>
        <w:t>)</w:t>
      </w:r>
    </w:p>
    <w:p w14:paraId="11824A53" w14:textId="77777777" w:rsidR="005C26EC" w:rsidRPr="0006680D" w:rsidRDefault="005C26EC" w:rsidP="00276327">
      <w:pPr>
        <w:spacing w:line="360" w:lineRule="auto"/>
        <w:ind w:right="-20"/>
        <w:jc w:val="both"/>
        <w:rPr>
          <w:rFonts w:eastAsia="Arial"/>
          <w:b/>
          <w:bCs/>
          <w:color w:val="000000" w:themeColor="text1"/>
          <w:spacing w:val="3"/>
          <w:sz w:val="12"/>
          <w:szCs w:val="12"/>
        </w:rPr>
      </w:pPr>
    </w:p>
    <w:p w14:paraId="14F7F52B" w14:textId="77777777" w:rsidR="00777151" w:rsidRPr="00777151" w:rsidRDefault="00777151" w:rsidP="00FF1B9B">
      <w:pPr>
        <w:pStyle w:val="ListParagraph"/>
        <w:numPr>
          <w:ilvl w:val="0"/>
          <w:numId w:val="24"/>
        </w:numPr>
        <w:spacing w:line="360" w:lineRule="auto"/>
        <w:ind w:right="-20" w:hanging="1080"/>
        <w:jc w:val="both"/>
        <w:rPr>
          <w:rFonts w:eastAsia="Arial"/>
          <w:b/>
          <w:bCs/>
          <w:color w:val="000000" w:themeColor="text1"/>
          <w:spacing w:val="3"/>
        </w:rPr>
      </w:pPr>
      <w:r w:rsidRPr="00F943FB">
        <w:rPr>
          <w:rFonts w:eastAsia="Arial"/>
          <w:b/>
          <w:color w:val="000000" w:themeColor="text1"/>
          <w:spacing w:val="3"/>
        </w:rPr>
        <w:t>Gain/Loss on Fair Value on Investment Property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58"/>
        <w:gridCol w:w="2236"/>
        <w:gridCol w:w="2236"/>
      </w:tblGrid>
      <w:tr w:rsidR="00777151" w:rsidRPr="00C8579F" w14:paraId="33E4C9DD" w14:textId="77777777" w:rsidTr="0067049B">
        <w:trPr>
          <w:trHeight w:val="340"/>
        </w:trPr>
        <w:tc>
          <w:tcPr>
            <w:tcW w:w="2524" w:type="pct"/>
            <w:vMerge w:val="restart"/>
            <w:shd w:val="clear" w:color="auto" w:fill="0070C0"/>
            <w:vAlign w:val="center"/>
            <w:hideMark/>
          </w:tcPr>
          <w:p w14:paraId="07852F64" w14:textId="77777777" w:rsidR="00777151" w:rsidRPr="00F943FB" w:rsidRDefault="00777151" w:rsidP="0067049B">
            <w:pPr>
              <w:autoSpaceDE/>
              <w:autoSpaceDN/>
              <w:spacing w:line="276" w:lineRule="auto"/>
              <w:rPr>
                <w:b/>
                <w:color w:val="000000" w:themeColor="text1"/>
                <w:sz w:val="22"/>
                <w:szCs w:val="22"/>
                <w:lang w:eastAsia="en-GB"/>
              </w:rPr>
            </w:pPr>
            <w:r w:rsidRPr="00F943FB">
              <w:rPr>
                <w:b/>
                <w:color w:val="000000" w:themeColor="text1"/>
                <w:sz w:val="22"/>
                <w:szCs w:val="22"/>
                <w:lang w:val="en-US"/>
              </w:rPr>
              <w:t>Description</w:t>
            </w:r>
          </w:p>
        </w:tc>
        <w:tc>
          <w:tcPr>
            <w:tcW w:w="1238" w:type="pct"/>
            <w:shd w:val="clear" w:color="auto" w:fill="0070C0"/>
            <w:vAlign w:val="bottom"/>
          </w:tcPr>
          <w:p w14:paraId="1B77CEB8" w14:textId="77777777" w:rsidR="00777151" w:rsidRPr="00F943FB" w:rsidRDefault="00777151" w:rsidP="0067049B">
            <w:pPr>
              <w:autoSpaceDE/>
              <w:autoSpaceDN/>
              <w:spacing w:line="276" w:lineRule="auto"/>
              <w:jc w:val="center"/>
              <w:rPr>
                <w:b/>
                <w:color w:val="000000" w:themeColor="text1"/>
                <w:sz w:val="22"/>
                <w:szCs w:val="22"/>
                <w:lang w:val="en-US"/>
              </w:rPr>
            </w:pPr>
            <w:r w:rsidRPr="00F943FB">
              <w:rPr>
                <w:b/>
                <w:color w:val="000000" w:themeColor="text1"/>
                <w:sz w:val="22"/>
                <w:szCs w:val="22"/>
                <w:lang w:val="en-US"/>
              </w:rPr>
              <w:t>Insert Current FY</w:t>
            </w:r>
          </w:p>
        </w:tc>
        <w:tc>
          <w:tcPr>
            <w:tcW w:w="1238" w:type="pct"/>
            <w:shd w:val="clear" w:color="auto" w:fill="0070C0"/>
            <w:noWrap/>
          </w:tcPr>
          <w:p w14:paraId="5E4235F2" w14:textId="77777777" w:rsidR="00777151" w:rsidRPr="00F943FB" w:rsidRDefault="00777151" w:rsidP="0067049B">
            <w:pPr>
              <w:autoSpaceDE/>
              <w:autoSpaceDN/>
              <w:spacing w:line="276" w:lineRule="auto"/>
              <w:jc w:val="center"/>
              <w:rPr>
                <w:b/>
                <w:color w:val="000000" w:themeColor="text1"/>
                <w:sz w:val="22"/>
                <w:szCs w:val="22"/>
                <w:lang w:val="en-US"/>
              </w:rPr>
            </w:pPr>
            <w:r w:rsidRPr="00F943FB">
              <w:rPr>
                <w:b/>
                <w:color w:val="000000" w:themeColor="text1"/>
                <w:sz w:val="22"/>
                <w:szCs w:val="22"/>
                <w:lang w:val="en-US"/>
              </w:rPr>
              <w:t>Insert</w:t>
            </w:r>
          </w:p>
          <w:p w14:paraId="2D1C5B3C" w14:textId="77777777" w:rsidR="00777151" w:rsidRPr="00F943FB" w:rsidRDefault="00777151" w:rsidP="0067049B">
            <w:pPr>
              <w:autoSpaceDE/>
              <w:autoSpaceDN/>
              <w:spacing w:line="276" w:lineRule="auto"/>
              <w:jc w:val="center"/>
              <w:rPr>
                <w:b/>
                <w:color w:val="000000" w:themeColor="text1"/>
                <w:sz w:val="22"/>
                <w:szCs w:val="22"/>
                <w:lang w:val="en-US"/>
              </w:rPr>
            </w:pPr>
            <w:r w:rsidRPr="00F943FB">
              <w:rPr>
                <w:b/>
                <w:color w:val="000000" w:themeColor="text1"/>
                <w:sz w:val="22"/>
                <w:szCs w:val="22"/>
                <w:lang w:val="en-US"/>
              </w:rPr>
              <w:t>Comparative FY</w:t>
            </w:r>
          </w:p>
        </w:tc>
      </w:tr>
      <w:tr w:rsidR="00777151" w:rsidRPr="00C8579F" w14:paraId="13A00107" w14:textId="77777777" w:rsidTr="0067049B">
        <w:trPr>
          <w:trHeight w:val="340"/>
        </w:trPr>
        <w:tc>
          <w:tcPr>
            <w:tcW w:w="2524" w:type="pct"/>
            <w:vMerge/>
            <w:vAlign w:val="bottom"/>
            <w:hideMark/>
          </w:tcPr>
          <w:p w14:paraId="6B20FE8C" w14:textId="77777777" w:rsidR="00777151" w:rsidRPr="00F943FB" w:rsidRDefault="00777151" w:rsidP="0067049B">
            <w:pPr>
              <w:autoSpaceDE/>
              <w:autoSpaceDN/>
              <w:spacing w:line="276" w:lineRule="auto"/>
              <w:rPr>
                <w:b/>
                <w:color w:val="000000" w:themeColor="text1"/>
                <w:sz w:val="22"/>
                <w:szCs w:val="22"/>
                <w:lang w:eastAsia="en-GB"/>
              </w:rPr>
            </w:pPr>
          </w:p>
        </w:tc>
        <w:tc>
          <w:tcPr>
            <w:tcW w:w="1238" w:type="pct"/>
            <w:shd w:val="clear" w:color="auto" w:fill="0070C0"/>
            <w:vAlign w:val="bottom"/>
          </w:tcPr>
          <w:p w14:paraId="6BD223D6" w14:textId="77777777" w:rsidR="00777151" w:rsidRPr="00F943FB" w:rsidRDefault="00777151" w:rsidP="0067049B">
            <w:pPr>
              <w:autoSpaceDE/>
              <w:autoSpaceDN/>
              <w:spacing w:line="276" w:lineRule="auto"/>
              <w:jc w:val="center"/>
              <w:rPr>
                <w:b/>
                <w:color w:val="000000" w:themeColor="text1"/>
                <w:sz w:val="22"/>
                <w:szCs w:val="22"/>
                <w:lang w:val="en-US"/>
              </w:rPr>
            </w:pPr>
            <w:r w:rsidRPr="00F943FB">
              <w:rPr>
                <w:b/>
                <w:color w:val="000000" w:themeColor="text1"/>
                <w:sz w:val="22"/>
                <w:szCs w:val="22"/>
                <w:lang w:val="en-US"/>
              </w:rPr>
              <w:t>Kshs</w:t>
            </w:r>
          </w:p>
        </w:tc>
        <w:tc>
          <w:tcPr>
            <w:tcW w:w="1238" w:type="pct"/>
            <w:shd w:val="clear" w:color="auto" w:fill="0070C0"/>
            <w:noWrap/>
            <w:vAlign w:val="bottom"/>
          </w:tcPr>
          <w:p w14:paraId="77B5C6FE" w14:textId="77777777" w:rsidR="00777151" w:rsidRPr="00F943FB" w:rsidRDefault="00777151" w:rsidP="0067049B">
            <w:pPr>
              <w:autoSpaceDE/>
              <w:autoSpaceDN/>
              <w:spacing w:line="276" w:lineRule="auto"/>
              <w:jc w:val="center"/>
              <w:rPr>
                <w:b/>
                <w:color w:val="000000" w:themeColor="text1"/>
                <w:sz w:val="22"/>
                <w:szCs w:val="22"/>
                <w:lang w:val="en-US"/>
              </w:rPr>
            </w:pPr>
            <w:r w:rsidRPr="00F943FB">
              <w:rPr>
                <w:b/>
                <w:color w:val="000000" w:themeColor="text1"/>
                <w:sz w:val="22"/>
                <w:szCs w:val="22"/>
                <w:lang w:val="en-US"/>
              </w:rPr>
              <w:t>Kshs</w:t>
            </w:r>
          </w:p>
        </w:tc>
      </w:tr>
      <w:tr w:rsidR="00777151" w:rsidRPr="00C8579F" w14:paraId="663F110C" w14:textId="77777777" w:rsidTr="0067049B">
        <w:trPr>
          <w:trHeight w:val="134"/>
        </w:trPr>
        <w:tc>
          <w:tcPr>
            <w:tcW w:w="2524" w:type="pct"/>
            <w:noWrap/>
            <w:vAlign w:val="bottom"/>
          </w:tcPr>
          <w:p w14:paraId="7C541BAB" w14:textId="77777777" w:rsidR="00777151" w:rsidRPr="00F943FB" w:rsidRDefault="00777151" w:rsidP="0067049B">
            <w:pPr>
              <w:autoSpaceDE/>
              <w:autoSpaceDN/>
              <w:spacing w:line="276" w:lineRule="auto"/>
              <w:rPr>
                <w:color w:val="000000" w:themeColor="text1"/>
                <w:sz w:val="22"/>
                <w:szCs w:val="22"/>
                <w:lang w:val="en-US"/>
              </w:rPr>
            </w:pPr>
            <w:r w:rsidRPr="00F943FB">
              <w:rPr>
                <w:color w:val="000000" w:themeColor="text1"/>
                <w:sz w:val="22"/>
                <w:szCs w:val="22"/>
                <w:lang w:val="en-US"/>
              </w:rPr>
              <w:t>Land</w:t>
            </w:r>
          </w:p>
        </w:tc>
        <w:tc>
          <w:tcPr>
            <w:tcW w:w="1238" w:type="pct"/>
            <w:noWrap/>
            <w:vAlign w:val="bottom"/>
            <w:hideMark/>
          </w:tcPr>
          <w:p w14:paraId="41B65CD1" w14:textId="77777777" w:rsidR="00777151" w:rsidRPr="00F943FB" w:rsidRDefault="00777151" w:rsidP="0067049B">
            <w:pPr>
              <w:autoSpaceDE/>
              <w:autoSpaceDN/>
              <w:spacing w:line="276" w:lineRule="auto"/>
              <w:jc w:val="right"/>
              <w:rPr>
                <w:color w:val="000000" w:themeColor="text1"/>
                <w:sz w:val="22"/>
                <w:szCs w:val="22"/>
                <w:lang w:val="en-US"/>
              </w:rPr>
            </w:pPr>
            <w:r w:rsidRPr="00F943FB">
              <w:rPr>
                <w:color w:val="000000" w:themeColor="text1"/>
                <w:sz w:val="22"/>
                <w:szCs w:val="22"/>
                <w:lang w:val="en-US"/>
              </w:rPr>
              <w:t>xxx</w:t>
            </w:r>
          </w:p>
        </w:tc>
        <w:tc>
          <w:tcPr>
            <w:tcW w:w="1238" w:type="pct"/>
            <w:noWrap/>
            <w:vAlign w:val="bottom"/>
            <w:hideMark/>
          </w:tcPr>
          <w:p w14:paraId="0C1394C5" w14:textId="77777777" w:rsidR="00777151" w:rsidRPr="00F943FB" w:rsidRDefault="00777151" w:rsidP="0067049B">
            <w:pPr>
              <w:autoSpaceDE/>
              <w:autoSpaceDN/>
              <w:spacing w:line="276" w:lineRule="auto"/>
              <w:jc w:val="right"/>
              <w:rPr>
                <w:color w:val="000000" w:themeColor="text1"/>
                <w:sz w:val="22"/>
                <w:szCs w:val="22"/>
                <w:lang w:val="en-US"/>
              </w:rPr>
            </w:pPr>
            <w:r w:rsidRPr="00F943FB">
              <w:rPr>
                <w:color w:val="000000" w:themeColor="text1"/>
                <w:sz w:val="22"/>
                <w:szCs w:val="22"/>
                <w:lang w:val="en-US"/>
              </w:rPr>
              <w:t>xxx</w:t>
            </w:r>
          </w:p>
        </w:tc>
      </w:tr>
      <w:tr w:rsidR="00777151" w:rsidRPr="00C8579F" w14:paraId="0A30F134" w14:textId="77777777" w:rsidTr="0067049B">
        <w:trPr>
          <w:trHeight w:val="197"/>
        </w:trPr>
        <w:tc>
          <w:tcPr>
            <w:tcW w:w="2524" w:type="pct"/>
            <w:noWrap/>
            <w:vAlign w:val="bottom"/>
          </w:tcPr>
          <w:p w14:paraId="1C7DDE24" w14:textId="77777777" w:rsidR="00777151" w:rsidRPr="00F943FB" w:rsidRDefault="00777151" w:rsidP="0067049B">
            <w:pPr>
              <w:spacing w:line="276" w:lineRule="auto"/>
              <w:rPr>
                <w:color w:val="000000" w:themeColor="text1"/>
                <w:sz w:val="22"/>
                <w:szCs w:val="22"/>
                <w:lang w:eastAsia="en-GB"/>
              </w:rPr>
            </w:pPr>
            <w:r w:rsidRPr="00F943FB">
              <w:rPr>
                <w:color w:val="000000" w:themeColor="text1"/>
                <w:sz w:val="22"/>
                <w:szCs w:val="22"/>
                <w:lang w:eastAsia="en-GB"/>
              </w:rPr>
              <w:t>Buildings</w:t>
            </w:r>
          </w:p>
        </w:tc>
        <w:tc>
          <w:tcPr>
            <w:tcW w:w="1238" w:type="pct"/>
            <w:noWrap/>
            <w:vAlign w:val="bottom"/>
            <w:hideMark/>
          </w:tcPr>
          <w:p w14:paraId="23BFCA52" w14:textId="77777777" w:rsidR="00777151" w:rsidRPr="00F943FB" w:rsidRDefault="00777151" w:rsidP="0067049B">
            <w:pPr>
              <w:spacing w:line="276" w:lineRule="auto"/>
              <w:jc w:val="right"/>
              <w:rPr>
                <w:color w:val="000000" w:themeColor="text1"/>
                <w:sz w:val="22"/>
                <w:szCs w:val="22"/>
                <w:lang w:val="en-US"/>
              </w:rPr>
            </w:pPr>
            <w:r w:rsidRPr="00F943FB">
              <w:rPr>
                <w:color w:val="000000" w:themeColor="text1"/>
                <w:sz w:val="22"/>
                <w:szCs w:val="22"/>
                <w:lang w:val="en-US"/>
              </w:rPr>
              <w:t>xxx</w:t>
            </w:r>
          </w:p>
        </w:tc>
        <w:tc>
          <w:tcPr>
            <w:tcW w:w="1238" w:type="pct"/>
            <w:noWrap/>
            <w:vAlign w:val="bottom"/>
            <w:hideMark/>
          </w:tcPr>
          <w:p w14:paraId="0FC16AF5" w14:textId="77777777" w:rsidR="00777151" w:rsidRPr="00F943FB" w:rsidRDefault="00777151" w:rsidP="0067049B">
            <w:pPr>
              <w:spacing w:line="276" w:lineRule="auto"/>
              <w:jc w:val="right"/>
              <w:rPr>
                <w:color w:val="000000" w:themeColor="text1"/>
                <w:sz w:val="22"/>
                <w:szCs w:val="22"/>
                <w:lang w:val="en-US"/>
              </w:rPr>
            </w:pPr>
            <w:r w:rsidRPr="00F943FB">
              <w:rPr>
                <w:color w:val="000000" w:themeColor="text1"/>
                <w:sz w:val="22"/>
                <w:szCs w:val="22"/>
                <w:lang w:val="en-US"/>
              </w:rPr>
              <w:t>xxx</w:t>
            </w:r>
          </w:p>
        </w:tc>
      </w:tr>
      <w:tr w:rsidR="00777151" w:rsidRPr="00C8579F" w14:paraId="17DFDC71" w14:textId="77777777" w:rsidTr="0067049B">
        <w:trPr>
          <w:trHeight w:val="197"/>
        </w:trPr>
        <w:tc>
          <w:tcPr>
            <w:tcW w:w="2524" w:type="pct"/>
            <w:noWrap/>
            <w:vAlign w:val="bottom"/>
          </w:tcPr>
          <w:p w14:paraId="12A21436" w14:textId="77777777" w:rsidR="00777151" w:rsidRPr="00F943FB" w:rsidRDefault="00777151" w:rsidP="0067049B">
            <w:pPr>
              <w:spacing w:line="276" w:lineRule="auto"/>
              <w:rPr>
                <w:color w:val="000000" w:themeColor="text1"/>
                <w:sz w:val="22"/>
                <w:szCs w:val="22"/>
                <w:lang w:eastAsia="en-GB"/>
              </w:rPr>
            </w:pPr>
          </w:p>
        </w:tc>
        <w:tc>
          <w:tcPr>
            <w:tcW w:w="1238" w:type="pct"/>
            <w:noWrap/>
            <w:vAlign w:val="bottom"/>
          </w:tcPr>
          <w:p w14:paraId="6EEE178F" w14:textId="77777777" w:rsidR="00777151" w:rsidRPr="00F943FB" w:rsidRDefault="00777151" w:rsidP="0067049B">
            <w:pPr>
              <w:spacing w:line="276" w:lineRule="auto"/>
              <w:jc w:val="right"/>
              <w:rPr>
                <w:color w:val="000000" w:themeColor="text1"/>
                <w:sz w:val="22"/>
                <w:szCs w:val="22"/>
                <w:lang w:val="en-US"/>
              </w:rPr>
            </w:pPr>
          </w:p>
        </w:tc>
        <w:tc>
          <w:tcPr>
            <w:tcW w:w="1238" w:type="pct"/>
            <w:noWrap/>
            <w:vAlign w:val="bottom"/>
          </w:tcPr>
          <w:p w14:paraId="3F0AAEC7" w14:textId="77777777" w:rsidR="00777151" w:rsidRPr="00F943FB" w:rsidRDefault="00777151" w:rsidP="0067049B">
            <w:pPr>
              <w:spacing w:line="276" w:lineRule="auto"/>
              <w:jc w:val="right"/>
              <w:rPr>
                <w:color w:val="000000" w:themeColor="text1"/>
                <w:sz w:val="22"/>
                <w:szCs w:val="22"/>
                <w:lang w:val="en-US"/>
              </w:rPr>
            </w:pPr>
          </w:p>
        </w:tc>
      </w:tr>
      <w:tr w:rsidR="00777151" w:rsidRPr="00C8579F" w14:paraId="3F97C169" w14:textId="77777777" w:rsidTr="0067049B">
        <w:trPr>
          <w:trHeight w:val="161"/>
        </w:trPr>
        <w:tc>
          <w:tcPr>
            <w:tcW w:w="2524" w:type="pct"/>
            <w:noWrap/>
            <w:vAlign w:val="bottom"/>
            <w:hideMark/>
          </w:tcPr>
          <w:p w14:paraId="02188DDB" w14:textId="77777777" w:rsidR="00777151" w:rsidRPr="00F943FB" w:rsidRDefault="00777151" w:rsidP="0067049B">
            <w:pPr>
              <w:autoSpaceDE/>
              <w:autoSpaceDN/>
              <w:spacing w:line="276" w:lineRule="auto"/>
              <w:rPr>
                <w:b/>
                <w:color w:val="000000" w:themeColor="text1"/>
                <w:sz w:val="22"/>
                <w:szCs w:val="22"/>
                <w:lang w:val="en-US"/>
              </w:rPr>
            </w:pPr>
            <w:r w:rsidRPr="00F943FB">
              <w:rPr>
                <w:b/>
                <w:color w:val="000000" w:themeColor="text1"/>
                <w:sz w:val="22"/>
                <w:szCs w:val="22"/>
                <w:lang w:eastAsia="en-GB"/>
              </w:rPr>
              <w:t>Total</w:t>
            </w:r>
            <w:r w:rsidRPr="00F943FB">
              <w:rPr>
                <w:color w:val="000000" w:themeColor="text1"/>
                <w:sz w:val="22"/>
                <w:szCs w:val="22"/>
                <w:lang w:eastAsia="en-GB"/>
              </w:rPr>
              <w:t xml:space="preserve"> </w:t>
            </w:r>
          </w:p>
        </w:tc>
        <w:tc>
          <w:tcPr>
            <w:tcW w:w="1238" w:type="pct"/>
            <w:noWrap/>
            <w:vAlign w:val="bottom"/>
            <w:hideMark/>
          </w:tcPr>
          <w:p w14:paraId="0306C3E2" w14:textId="77777777" w:rsidR="00777151" w:rsidRPr="00F943FB" w:rsidRDefault="00777151" w:rsidP="0067049B">
            <w:pPr>
              <w:autoSpaceDE/>
              <w:autoSpaceDN/>
              <w:spacing w:line="276" w:lineRule="auto"/>
              <w:jc w:val="right"/>
              <w:rPr>
                <w:b/>
                <w:color w:val="000000" w:themeColor="text1"/>
                <w:sz w:val="22"/>
                <w:szCs w:val="22"/>
                <w:lang w:val="en-US"/>
              </w:rPr>
            </w:pPr>
            <w:r w:rsidRPr="00F943FB">
              <w:rPr>
                <w:b/>
                <w:color w:val="000000" w:themeColor="text1"/>
                <w:sz w:val="22"/>
                <w:szCs w:val="22"/>
                <w:lang w:val="en-US"/>
              </w:rPr>
              <w:t>xxx</w:t>
            </w:r>
          </w:p>
        </w:tc>
        <w:tc>
          <w:tcPr>
            <w:tcW w:w="1238" w:type="pct"/>
            <w:noWrap/>
            <w:vAlign w:val="bottom"/>
            <w:hideMark/>
          </w:tcPr>
          <w:p w14:paraId="359566DB" w14:textId="77777777" w:rsidR="00777151" w:rsidRPr="00F943FB" w:rsidRDefault="00777151" w:rsidP="0067049B">
            <w:pPr>
              <w:autoSpaceDE/>
              <w:autoSpaceDN/>
              <w:spacing w:line="276" w:lineRule="auto"/>
              <w:jc w:val="right"/>
              <w:rPr>
                <w:b/>
                <w:color w:val="000000" w:themeColor="text1"/>
                <w:sz w:val="22"/>
                <w:szCs w:val="22"/>
                <w:lang w:val="en-US"/>
              </w:rPr>
            </w:pPr>
            <w:r w:rsidRPr="00F943FB">
              <w:rPr>
                <w:b/>
                <w:color w:val="000000" w:themeColor="text1"/>
                <w:sz w:val="22"/>
                <w:szCs w:val="22"/>
                <w:lang w:val="en-US"/>
              </w:rPr>
              <w:t>xxx</w:t>
            </w:r>
          </w:p>
        </w:tc>
      </w:tr>
    </w:tbl>
    <w:p w14:paraId="3BE3B3E2" w14:textId="77777777" w:rsidR="00777151" w:rsidRPr="00F943FB" w:rsidRDefault="00777151" w:rsidP="00777151">
      <w:pPr>
        <w:spacing w:line="360" w:lineRule="auto"/>
        <w:ind w:right="-20"/>
        <w:jc w:val="both"/>
        <w:rPr>
          <w:rFonts w:eastAsia="Arial"/>
          <w:b/>
          <w:color w:val="000000" w:themeColor="text1"/>
          <w:spacing w:val="3"/>
          <w:sz w:val="12"/>
          <w:szCs w:val="12"/>
        </w:rPr>
      </w:pPr>
    </w:p>
    <w:p w14:paraId="2978BDAB" w14:textId="77777777" w:rsidR="00777151" w:rsidRPr="00F943FB" w:rsidRDefault="00777151" w:rsidP="00777151">
      <w:pPr>
        <w:autoSpaceDE/>
        <w:autoSpaceDN/>
        <w:rPr>
          <w:rFonts w:eastAsia="Arial"/>
          <w:b/>
          <w:color w:val="000000" w:themeColor="text1"/>
          <w:spacing w:val="3"/>
          <w:sz w:val="12"/>
          <w:szCs w:val="12"/>
        </w:rPr>
      </w:pPr>
      <w:r w:rsidRPr="00F943FB">
        <w:rPr>
          <w:i/>
          <w:color w:val="000000" w:themeColor="text1"/>
        </w:rPr>
        <w:t>(Provide a brief explanation fair value valuation on investment property and a commentary on comparatives</w:t>
      </w:r>
      <w:r w:rsidRPr="00F943FB">
        <w:rPr>
          <w:color w:val="000000" w:themeColor="text1"/>
        </w:rPr>
        <w:t>)</w:t>
      </w:r>
      <w:r w:rsidRPr="00F943FB">
        <w:rPr>
          <w:rFonts w:eastAsia="Arial"/>
          <w:b/>
          <w:color w:val="000000" w:themeColor="text1"/>
          <w:spacing w:val="3"/>
          <w:sz w:val="12"/>
          <w:szCs w:val="12"/>
        </w:rPr>
        <w:br w:type="page"/>
      </w:r>
    </w:p>
    <w:p w14:paraId="386D8B78" w14:textId="77777777" w:rsidR="00777151" w:rsidRDefault="00777151" w:rsidP="00777151">
      <w:pPr>
        <w:pStyle w:val="ListParagraph"/>
        <w:spacing w:line="360" w:lineRule="auto"/>
        <w:ind w:left="502" w:right="-20"/>
        <w:jc w:val="both"/>
        <w:rPr>
          <w:rFonts w:eastAsia="Arial"/>
          <w:b/>
          <w:bCs/>
          <w:color w:val="000000" w:themeColor="text1"/>
          <w:spacing w:val="3"/>
        </w:rPr>
      </w:pPr>
    </w:p>
    <w:p w14:paraId="77899E4B" w14:textId="5BE802CB" w:rsidR="00C63104"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Impairment Loss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58"/>
        <w:gridCol w:w="2236"/>
        <w:gridCol w:w="2236"/>
      </w:tblGrid>
      <w:tr w:rsidR="0006680D" w:rsidRPr="0006680D" w14:paraId="658B7124" w14:textId="77777777" w:rsidTr="00D76ABB">
        <w:trPr>
          <w:trHeight w:val="340"/>
        </w:trPr>
        <w:tc>
          <w:tcPr>
            <w:tcW w:w="2524" w:type="pct"/>
            <w:vMerge w:val="restart"/>
            <w:shd w:val="clear" w:color="auto" w:fill="0070C0"/>
            <w:noWrap/>
            <w:vAlign w:val="center"/>
            <w:hideMark/>
          </w:tcPr>
          <w:p w14:paraId="758A8EFD" w14:textId="77777777" w:rsidR="005C26EC" w:rsidRPr="0006680D" w:rsidRDefault="005C26EC" w:rsidP="005C26EC">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1238" w:type="pct"/>
            <w:shd w:val="clear" w:color="auto" w:fill="0070C0"/>
            <w:noWrap/>
            <w:vAlign w:val="center"/>
            <w:hideMark/>
          </w:tcPr>
          <w:p w14:paraId="5F9C87E7" w14:textId="5EEA0874"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238" w:type="pct"/>
            <w:shd w:val="clear" w:color="auto" w:fill="0070C0"/>
            <w:noWrap/>
            <w:vAlign w:val="center"/>
            <w:hideMark/>
          </w:tcPr>
          <w:p w14:paraId="4D0E62DD" w14:textId="5ECF34EE"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3169CD6" w14:textId="3BF39B31"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1E186E0D" w14:textId="77777777" w:rsidTr="00D76ABB">
        <w:trPr>
          <w:trHeight w:val="58"/>
        </w:trPr>
        <w:tc>
          <w:tcPr>
            <w:tcW w:w="2524" w:type="pct"/>
            <w:vMerge/>
            <w:shd w:val="clear" w:color="auto" w:fill="0070C0"/>
            <w:noWrap/>
            <w:vAlign w:val="bottom"/>
            <w:hideMark/>
          </w:tcPr>
          <w:p w14:paraId="31806325" w14:textId="77777777" w:rsidR="005C26EC" w:rsidRPr="0006680D" w:rsidRDefault="005C26EC" w:rsidP="005C26EC">
            <w:pPr>
              <w:autoSpaceDE/>
              <w:autoSpaceDN/>
              <w:spacing w:line="276" w:lineRule="auto"/>
              <w:rPr>
                <w:b/>
                <w:bCs/>
                <w:color w:val="000000" w:themeColor="text1"/>
                <w:sz w:val="22"/>
                <w:szCs w:val="22"/>
                <w:lang w:eastAsia="en-GB"/>
              </w:rPr>
            </w:pPr>
          </w:p>
        </w:tc>
        <w:tc>
          <w:tcPr>
            <w:tcW w:w="1238" w:type="pct"/>
            <w:shd w:val="clear" w:color="auto" w:fill="0070C0"/>
            <w:noWrap/>
            <w:vAlign w:val="center"/>
            <w:hideMark/>
          </w:tcPr>
          <w:p w14:paraId="25685FF4" w14:textId="6E5E8730"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238" w:type="pct"/>
            <w:shd w:val="clear" w:color="auto" w:fill="0070C0"/>
            <w:noWrap/>
            <w:vAlign w:val="center"/>
            <w:hideMark/>
          </w:tcPr>
          <w:p w14:paraId="3035E17E" w14:textId="1A3413E0"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7E5F52D7" w14:textId="77777777" w:rsidTr="00D76ABB">
        <w:trPr>
          <w:trHeight w:val="125"/>
        </w:trPr>
        <w:tc>
          <w:tcPr>
            <w:tcW w:w="2524" w:type="pct"/>
            <w:noWrap/>
            <w:vAlign w:val="bottom"/>
            <w:hideMark/>
          </w:tcPr>
          <w:p w14:paraId="2A42A2F2" w14:textId="28B8BBD5"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Property, Plant and Equipment</w:t>
            </w:r>
          </w:p>
        </w:tc>
        <w:tc>
          <w:tcPr>
            <w:tcW w:w="1238" w:type="pct"/>
            <w:noWrap/>
            <w:vAlign w:val="center"/>
            <w:hideMark/>
          </w:tcPr>
          <w:p w14:paraId="5971D68F" w14:textId="4528F993" w:rsidR="005C26EC" w:rsidRPr="0006680D" w:rsidRDefault="005C26EC"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8" w:type="pct"/>
            <w:noWrap/>
            <w:vAlign w:val="center"/>
            <w:hideMark/>
          </w:tcPr>
          <w:p w14:paraId="7F411213" w14:textId="77F1BCA6" w:rsidR="005C26EC" w:rsidRPr="0006680D" w:rsidRDefault="005C26EC"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C7C901D" w14:textId="77777777" w:rsidTr="00D76ABB">
        <w:trPr>
          <w:trHeight w:val="340"/>
        </w:trPr>
        <w:tc>
          <w:tcPr>
            <w:tcW w:w="2524" w:type="pct"/>
            <w:noWrap/>
            <w:vAlign w:val="bottom"/>
            <w:hideMark/>
          </w:tcPr>
          <w:p w14:paraId="29FA10B2" w14:textId="3D4EF268" w:rsidR="005C26EC" w:rsidRPr="0006680D" w:rsidRDefault="005C26EC" w:rsidP="005C26EC">
            <w:pPr>
              <w:autoSpaceDE/>
              <w:autoSpaceDN/>
              <w:spacing w:line="276" w:lineRule="auto"/>
              <w:rPr>
                <w:color w:val="000000" w:themeColor="text1"/>
                <w:sz w:val="22"/>
                <w:szCs w:val="22"/>
                <w:lang w:val="en-US"/>
              </w:rPr>
            </w:pPr>
            <w:r w:rsidRPr="0006680D">
              <w:rPr>
                <w:color w:val="000000" w:themeColor="text1"/>
                <w:sz w:val="22"/>
                <w:szCs w:val="22"/>
                <w:lang w:eastAsia="en-GB"/>
              </w:rPr>
              <w:t>Intangible Assets</w:t>
            </w:r>
          </w:p>
        </w:tc>
        <w:tc>
          <w:tcPr>
            <w:tcW w:w="1238" w:type="pct"/>
            <w:noWrap/>
            <w:vAlign w:val="center"/>
            <w:hideMark/>
          </w:tcPr>
          <w:p w14:paraId="795F499D" w14:textId="7FE6671B" w:rsidR="005C26EC" w:rsidRPr="0006680D" w:rsidRDefault="005C26EC"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238" w:type="pct"/>
            <w:noWrap/>
            <w:vAlign w:val="center"/>
            <w:hideMark/>
          </w:tcPr>
          <w:p w14:paraId="5797FAC7" w14:textId="557A311C" w:rsidR="005C26EC" w:rsidRPr="0006680D" w:rsidRDefault="005C26EC"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2C64D0" w:rsidRPr="0006680D" w14:paraId="7180E0B8" w14:textId="77777777" w:rsidTr="00D76ABB">
        <w:trPr>
          <w:trHeight w:val="340"/>
        </w:trPr>
        <w:tc>
          <w:tcPr>
            <w:tcW w:w="2524" w:type="pct"/>
            <w:noWrap/>
            <w:vAlign w:val="bottom"/>
          </w:tcPr>
          <w:p w14:paraId="0EEAB25D" w14:textId="6C60FE3A" w:rsidR="002C64D0" w:rsidRPr="002C64D0" w:rsidRDefault="002C64D0" w:rsidP="005C26EC">
            <w:pPr>
              <w:autoSpaceDE/>
              <w:autoSpaceDN/>
              <w:spacing w:line="276" w:lineRule="auto"/>
              <w:rPr>
                <w:i/>
                <w:iCs/>
                <w:color w:val="000000" w:themeColor="text1"/>
                <w:sz w:val="22"/>
                <w:szCs w:val="22"/>
                <w:lang w:eastAsia="en-GB"/>
              </w:rPr>
            </w:pPr>
            <w:r w:rsidRPr="002C64D0">
              <w:rPr>
                <w:i/>
                <w:iCs/>
                <w:color w:val="000000" w:themeColor="text1"/>
                <w:sz w:val="22"/>
                <w:szCs w:val="22"/>
                <w:lang w:eastAsia="en-GB"/>
              </w:rPr>
              <w:t>Others specify</w:t>
            </w:r>
          </w:p>
        </w:tc>
        <w:tc>
          <w:tcPr>
            <w:tcW w:w="1238" w:type="pct"/>
            <w:noWrap/>
            <w:vAlign w:val="center"/>
          </w:tcPr>
          <w:p w14:paraId="5CC94012" w14:textId="36C35FB8" w:rsidR="002C64D0" w:rsidRPr="0006680D" w:rsidRDefault="002C64D0" w:rsidP="00D76ABB">
            <w:pPr>
              <w:autoSpaceDE/>
              <w:autoSpaceDN/>
              <w:spacing w:line="276" w:lineRule="auto"/>
              <w:jc w:val="center"/>
              <w:rPr>
                <w:color w:val="000000" w:themeColor="text1"/>
                <w:sz w:val="22"/>
                <w:szCs w:val="22"/>
                <w:lang w:val="en-US"/>
              </w:rPr>
            </w:pPr>
            <w:r>
              <w:rPr>
                <w:color w:val="000000" w:themeColor="text1"/>
                <w:sz w:val="22"/>
                <w:szCs w:val="22"/>
                <w:lang w:val="en-US"/>
              </w:rPr>
              <w:t>xxx</w:t>
            </w:r>
          </w:p>
        </w:tc>
        <w:tc>
          <w:tcPr>
            <w:tcW w:w="1238" w:type="pct"/>
            <w:noWrap/>
            <w:vAlign w:val="center"/>
          </w:tcPr>
          <w:p w14:paraId="2FABEBC6" w14:textId="77C15DAD" w:rsidR="002C64D0" w:rsidRPr="0006680D" w:rsidRDefault="002C64D0" w:rsidP="00D76ABB">
            <w:pPr>
              <w:autoSpaceDE/>
              <w:autoSpaceDN/>
              <w:spacing w:line="276" w:lineRule="auto"/>
              <w:jc w:val="center"/>
              <w:rPr>
                <w:color w:val="000000" w:themeColor="text1"/>
                <w:sz w:val="22"/>
                <w:szCs w:val="22"/>
                <w:lang w:val="en-US"/>
              </w:rPr>
            </w:pPr>
            <w:r>
              <w:rPr>
                <w:color w:val="000000" w:themeColor="text1"/>
                <w:sz w:val="22"/>
                <w:szCs w:val="22"/>
                <w:lang w:val="en-US"/>
              </w:rPr>
              <w:t>xxx</w:t>
            </w:r>
          </w:p>
        </w:tc>
      </w:tr>
      <w:tr w:rsidR="0006680D" w:rsidRPr="0006680D" w14:paraId="714DB2CB" w14:textId="77777777" w:rsidTr="00D76ABB">
        <w:trPr>
          <w:trHeight w:val="62"/>
        </w:trPr>
        <w:tc>
          <w:tcPr>
            <w:tcW w:w="2524" w:type="pct"/>
            <w:noWrap/>
            <w:vAlign w:val="bottom"/>
            <w:hideMark/>
          </w:tcPr>
          <w:p w14:paraId="51B190FC" w14:textId="27796B73" w:rsidR="005C26EC" w:rsidRPr="0006680D" w:rsidRDefault="005C26EC" w:rsidP="005C26EC">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Pr="0006680D">
              <w:rPr>
                <w:b/>
                <w:bCs/>
                <w:color w:val="000000" w:themeColor="text1"/>
                <w:sz w:val="22"/>
                <w:szCs w:val="22"/>
                <w:lang w:eastAsia="en-GB"/>
              </w:rPr>
              <w:t>Impairment</w:t>
            </w:r>
            <w:r w:rsidRPr="0006680D">
              <w:rPr>
                <w:color w:val="000000" w:themeColor="text1"/>
                <w:sz w:val="22"/>
                <w:szCs w:val="22"/>
                <w:lang w:eastAsia="en-GB"/>
              </w:rPr>
              <w:t xml:space="preserve"> </w:t>
            </w:r>
            <w:r w:rsidRPr="0006680D">
              <w:rPr>
                <w:b/>
                <w:bCs/>
                <w:color w:val="000000" w:themeColor="text1"/>
                <w:sz w:val="22"/>
                <w:szCs w:val="22"/>
                <w:lang w:eastAsia="en-GB"/>
              </w:rPr>
              <w:t>Loss</w:t>
            </w:r>
          </w:p>
        </w:tc>
        <w:tc>
          <w:tcPr>
            <w:tcW w:w="1238" w:type="pct"/>
            <w:noWrap/>
            <w:vAlign w:val="center"/>
            <w:hideMark/>
          </w:tcPr>
          <w:p w14:paraId="2413F57B" w14:textId="5DD00F78"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238" w:type="pct"/>
            <w:noWrap/>
            <w:vAlign w:val="center"/>
            <w:hideMark/>
          </w:tcPr>
          <w:p w14:paraId="2CBD32AC" w14:textId="025142F8"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53A28F8C" w14:textId="6CA71493" w:rsidR="005C26EC" w:rsidRPr="0006680D" w:rsidRDefault="000F77AB" w:rsidP="000F77AB">
      <w:pPr>
        <w:autoSpaceDE/>
        <w:autoSpaceDN/>
        <w:spacing w:line="360" w:lineRule="auto"/>
        <w:rPr>
          <w:b/>
          <w:bCs/>
          <w:color w:val="000000" w:themeColor="text1"/>
          <w:lang w:eastAsia="en-GB"/>
        </w:rPr>
      </w:pPr>
      <w:r w:rsidRPr="0006680D">
        <w:rPr>
          <w:i/>
          <w:iCs/>
          <w:color w:val="000000" w:themeColor="text1"/>
        </w:rPr>
        <w:t>Provide brief explanation on assets impairment loss</w:t>
      </w:r>
      <w:r w:rsidRPr="0006680D">
        <w:rPr>
          <w:color w:val="000000" w:themeColor="text1"/>
        </w:rPr>
        <w:t>)</w:t>
      </w:r>
    </w:p>
    <w:p w14:paraId="6D91A78D" w14:textId="4E8B57D5" w:rsidR="000317F9" w:rsidRPr="0006680D" w:rsidRDefault="00D21C5A" w:rsidP="004A1850">
      <w:pPr>
        <w:pStyle w:val="ListParagraph"/>
        <w:numPr>
          <w:ilvl w:val="0"/>
          <w:numId w:val="24"/>
        </w:numPr>
        <w:spacing w:line="360" w:lineRule="auto"/>
        <w:ind w:left="-567" w:right="-20" w:firstLine="0"/>
        <w:jc w:val="both"/>
        <w:rPr>
          <w:rFonts w:eastAsia="Arial"/>
          <w:b/>
          <w:bCs/>
          <w:color w:val="000000" w:themeColor="text1"/>
          <w:spacing w:val="3"/>
        </w:rPr>
      </w:pPr>
      <w:r w:rsidRPr="0006680D">
        <w:rPr>
          <w:rFonts w:eastAsia="Arial"/>
          <w:b/>
          <w:bCs/>
          <w:color w:val="000000" w:themeColor="text1"/>
          <w:spacing w:val="3"/>
        </w:rPr>
        <w:t>Taxation</w:t>
      </w:r>
      <w:r w:rsidR="00F85709">
        <w:rPr>
          <w:rFonts w:eastAsia="Arial"/>
          <w:b/>
          <w:bCs/>
          <w:color w:val="000000" w:themeColor="text1"/>
          <w:spacing w:val="3"/>
        </w:rPr>
        <w:t xml:space="preserve"> Expense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58"/>
        <w:gridCol w:w="2236"/>
        <w:gridCol w:w="2236"/>
      </w:tblGrid>
      <w:tr w:rsidR="0006680D" w:rsidRPr="0006680D" w14:paraId="784DB33F" w14:textId="77777777" w:rsidTr="00D76ABB">
        <w:trPr>
          <w:trHeight w:val="340"/>
        </w:trPr>
        <w:tc>
          <w:tcPr>
            <w:tcW w:w="2524" w:type="pct"/>
            <w:vMerge w:val="restart"/>
            <w:shd w:val="clear" w:color="auto" w:fill="0070C0"/>
            <w:noWrap/>
            <w:vAlign w:val="center"/>
            <w:hideMark/>
          </w:tcPr>
          <w:p w14:paraId="07D5B799" w14:textId="77777777" w:rsidR="00F05DE3" w:rsidRPr="0006680D" w:rsidRDefault="00F05DE3" w:rsidP="00F05DE3">
            <w:pPr>
              <w:autoSpaceDE/>
              <w:autoSpaceDN/>
              <w:spacing w:line="276" w:lineRule="auto"/>
              <w:rPr>
                <w:b/>
                <w:bCs/>
                <w:color w:val="000000" w:themeColor="text1"/>
                <w:lang w:eastAsia="en-GB"/>
              </w:rPr>
            </w:pPr>
            <w:r w:rsidRPr="0006680D">
              <w:rPr>
                <w:b/>
                <w:bCs/>
                <w:color w:val="000000" w:themeColor="text1"/>
                <w:lang w:val="en-US"/>
              </w:rPr>
              <w:t>Description</w:t>
            </w:r>
          </w:p>
        </w:tc>
        <w:tc>
          <w:tcPr>
            <w:tcW w:w="1238" w:type="pct"/>
            <w:shd w:val="clear" w:color="auto" w:fill="0070C0"/>
            <w:noWrap/>
            <w:vAlign w:val="center"/>
            <w:hideMark/>
          </w:tcPr>
          <w:p w14:paraId="2CF1274C" w14:textId="788684D7"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38" w:type="pct"/>
            <w:shd w:val="clear" w:color="auto" w:fill="0070C0"/>
            <w:noWrap/>
            <w:vAlign w:val="center"/>
            <w:hideMark/>
          </w:tcPr>
          <w:p w14:paraId="1D3EC4EC" w14:textId="77777777"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3A7D69B9" w14:textId="0C15619D" w:rsidR="00F05DE3" w:rsidRPr="0006680D" w:rsidRDefault="005C26EC"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78AB60A8" w14:textId="77777777" w:rsidTr="00D76ABB">
        <w:trPr>
          <w:trHeight w:val="340"/>
        </w:trPr>
        <w:tc>
          <w:tcPr>
            <w:tcW w:w="2524" w:type="pct"/>
            <w:vMerge/>
            <w:shd w:val="clear" w:color="auto" w:fill="0070C0"/>
            <w:noWrap/>
            <w:hideMark/>
          </w:tcPr>
          <w:p w14:paraId="57E27E4F" w14:textId="77777777" w:rsidR="00F05DE3" w:rsidRPr="0006680D" w:rsidRDefault="00F05DE3" w:rsidP="00AB70CF">
            <w:pPr>
              <w:autoSpaceDE/>
              <w:autoSpaceDN/>
              <w:spacing w:line="276" w:lineRule="auto"/>
              <w:rPr>
                <w:b/>
                <w:bCs/>
                <w:color w:val="000000" w:themeColor="text1"/>
                <w:lang w:eastAsia="en-GB"/>
              </w:rPr>
            </w:pPr>
          </w:p>
        </w:tc>
        <w:tc>
          <w:tcPr>
            <w:tcW w:w="1238" w:type="pct"/>
            <w:shd w:val="clear" w:color="auto" w:fill="0070C0"/>
            <w:noWrap/>
            <w:vAlign w:val="center"/>
            <w:hideMark/>
          </w:tcPr>
          <w:p w14:paraId="27147172" w14:textId="4EABB5E4"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lang w:val="en-US"/>
              </w:rPr>
              <w:t>Kshs</w:t>
            </w:r>
          </w:p>
        </w:tc>
        <w:tc>
          <w:tcPr>
            <w:tcW w:w="1238" w:type="pct"/>
            <w:shd w:val="clear" w:color="auto" w:fill="0070C0"/>
            <w:noWrap/>
            <w:vAlign w:val="center"/>
            <w:hideMark/>
          </w:tcPr>
          <w:p w14:paraId="5650E699" w14:textId="0879177D"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7951B137" w14:textId="77777777" w:rsidTr="00D76ABB">
        <w:trPr>
          <w:trHeight w:val="340"/>
        </w:trPr>
        <w:tc>
          <w:tcPr>
            <w:tcW w:w="2524" w:type="pct"/>
            <w:noWrap/>
            <w:hideMark/>
          </w:tcPr>
          <w:p w14:paraId="61A80E81" w14:textId="27FCB943" w:rsidR="000317F9" w:rsidRPr="0006680D" w:rsidRDefault="000317F9" w:rsidP="00AB70CF">
            <w:pPr>
              <w:autoSpaceDE/>
              <w:autoSpaceDN/>
              <w:spacing w:line="276" w:lineRule="auto"/>
              <w:rPr>
                <w:color w:val="000000" w:themeColor="text1"/>
                <w:lang w:val="en-US"/>
              </w:rPr>
            </w:pPr>
            <w:r w:rsidRPr="0006680D">
              <w:rPr>
                <w:color w:val="000000" w:themeColor="text1"/>
                <w:lang w:eastAsia="en-GB"/>
              </w:rPr>
              <w:t xml:space="preserve">Current </w:t>
            </w:r>
            <w:r w:rsidR="00BD38BE" w:rsidRPr="0006680D">
              <w:rPr>
                <w:color w:val="000000" w:themeColor="text1"/>
                <w:lang w:eastAsia="en-GB"/>
              </w:rPr>
              <w:t>income tax charge</w:t>
            </w:r>
          </w:p>
        </w:tc>
        <w:tc>
          <w:tcPr>
            <w:tcW w:w="1238" w:type="pct"/>
            <w:noWrap/>
            <w:vAlign w:val="center"/>
            <w:hideMark/>
          </w:tcPr>
          <w:p w14:paraId="07416646" w14:textId="77777777" w:rsidR="000317F9" w:rsidRPr="0006680D" w:rsidRDefault="000317F9" w:rsidP="00D76ABB">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hideMark/>
          </w:tcPr>
          <w:p w14:paraId="72FD451F" w14:textId="77777777" w:rsidR="000317F9" w:rsidRPr="0006680D" w:rsidRDefault="000317F9"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4924814" w14:textId="77777777" w:rsidTr="00D76ABB">
        <w:trPr>
          <w:trHeight w:val="340"/>
        </w:trPr>
        <w:tc>
          <w:tcPr>
            <w:tcW w:w="2524" w:type="pct"/>
            <w:noWrap/>
          </w:tcPr>
          <w:p w14:paraId="6CBA847F" w14:textId="54EEFD0B" w:rsidR="00AB70CF" w:rsidRPr="0006680D" w:rsidRDefault="00AB70CF" w:rsidP="00AB70CF">
            <w:pPr>
              <w:autoSpaceDE/>
              <w:autoSpaceDN/>
              <w:spacing w:line="276" w:lineRule="auto"/>
              <w:rPr>
                <w:color w:val="000000" w:themeColor="text1"/>
                <w:lang w:eastAsia="en-GB"/>
              </w:rPr>
            </w:pPr>
            <w:r w:rsidRPr="0006680D">
              <w:rPr>
                <w:color w:val="000000" w:themeColor="text1"/>
                <w:lang w:eastAsia="en-GB"/>
              </w:rPr>
              <w:t xml:space="preserve">Tax </w:t>
            </w:r>
            <w:r w:rsidR="00BD38BE" w:rsidRPr="0006680D">
              <w:rPr>
                <w:color w:val="000000" w:themeColor="text1"/>
                <w:lang w:eastAsia="en-GB"/>
              </w:rPr>
              <w:t>charged on rental income</w:t>
            </w:r>
          </w:p>
        </w:tc>
        <w:tc>
          <w:tcPr>
            <w:tcW w:w="1238" w:type="pct"/>
            <w:noWrap/>
            <w:vAlign w:val="center"/>
          </w:tcPr>
          <w:p w14:paraId="4A79F419" w14:textId="2AD446E7" w:rsidR="00AB70CF" w:rsidRPr="0006680D" w:rsidRDefault="00AB70CF" w:rsidP="00D76ABB">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tcPr>
          <w:p w14:paraId="43963594" w14:textId="1EF39EE1" w:rsidR="00AB70CF" w:rsidRPr="0006680D" w:rsidRDefault="00AB70CF"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C67D3D5" w14:textId="77777777" w:rsidTr="00D76ABB">
        <w:trPr>
          <w:trHeight w:val="340"/>
        </w:trPr>
        <w:tc>
          <w:tcPr>
            <w:tcW w:w="2524" w:type="pct"/>
            <w:noWrap/>
          </w:tcPr>
          <w:p w14:paraId="04A76375" w14:textId="7B175BA2" w:rsidR="00AB70CF" w:rsidRPr="0006680D" w:rsidRDefault="00AB70CF" w:rsidP="00AB70CF">
            <w:pPr>
              <w:autoSpaceDE/>
              <w:autoSpaceDN/>
              <w:spacing w:line="276" w:lineRule="auto"/>
              <w:rPr>
                <w:color w:val="000000" w:themeColor="text1"/>
                <w:lang w:eastAsia="en-GB"/>
              </w:rPr>
            </w:pPr>
            <w:r w:rsidRPr="0006680D">
              <w:rPr>
                <w:color w:val="000000" w:themeColor="text1"/>
                <w:lang w:eastAsia="en-GB"/>
              </w:rPr>
              <w:t xml:space="preserve">Tax </w:t>
            </w:r>
            <w:r w:rsidR="00BD38BE" w:rsidRPr="0006680D">
              <w:rPr>
                <w:color w:val="000000" w:themeColor="text1"/>
                <w:lang w:eastAsia="en-GB"/>
              </w:rPr>
              <w:t>charged on interest income</w:t>
            </w:r>
          </w:p>
        </w:tc>
        <w:tc>
          <w:tcPr>
            <w:tcW w:w="1238" w:type="pct"/>
            <w:noWrap/>
            <w:vAlign w:val="center"/>
          </w:tcPr>
          <w:p w14:paraId="249F2E43" w14:textId="2CB0E0BD" w:rsidR="00AB70CF" w:rsidRPr="0006680D" w:rsidRDefault="00AB70CF" w:rsidP="00D76ABB">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tcPr>
          <w:p w14:paraId="09BE8102" w14:textId="0322E4D9" w:rsidR="00AB70CF" w:rsidRPr="0006680D" w:rsidRDefault="00AB70CF"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06BFD1D" w14:textId="77777777" w:rsidTr="00D76ABB">
        <w:trPr>
          <w:trHeight w:val="340"/>
        </w:trPr>
        <w:tc>
          <w:tcPr>
            <w:tcW w:w="2524" w:type="pct"/>
            <w:noWrap/>
            <w:hideMark/>
          </w:tcPr>
          <w:p w14:paraId="4E088E08" w14:textId="7872E37D" w:rsidR="00AF63A6" w:rsidRPr="0006680D" w:rsidRDefault="00AF63A6" w:rsidP="00AB70CF">
            <w:pPr>
              <w:autoSpaceDE/>
              <w:autoSpaceDN/>
              <w:spacing w:line="276" w:lineRule="auto"/>
              <w:rPr>
                <w:b/>
                <w:bCs/>
                <w:color w:val="000000" w:themeColor="text1"/>
                <w:lang w:val="en-US"/>
              </w:rPr>
            </w:pPr>
            <w:r w:rsidRPr="0006680D">
              <w:rPr>
                <w:b/>
                <w:bCs/>
                <w:color w:val="000000" w:themeColor="text1"/>
                <w:lang w:eastAsia="en-GB"/>
              </w:rPr>
              <w:t>Deferred</w:t>
            </w:r>
            <w:r w:rsidRPr="0006680D">
              <w:rPr>
                <w:color w:val="000000" w:themeColor="text1"/>
                <w:lang w:eastAsia="en-GB"/>
              </w:rPr>
              <w:t xml:space="preserve"> </w:t>
            </w:r>
            <w:r w:rsidR="00BD38BE" w:rsidRPr="0006680D">
              <w:rPr>
                <w:b/>
                <w:bCs/>
                <w:color w:val="000000" w:themeColor="text1"/>
                <w:lang w:eastAsia="en-GB"/>
              </w:rPr>
              <w:t xml:space="preserve">tax: </w:t>
            </w:r>
            <w:r w:rsidR="00293675" w:rsidRPr="0006680D">
              <w:rPr>
                <w:bCs/>
                <w:color w:val="000000" w:themeColor="text1"/>
                <w:lang w:eastAsia="en-GB"/>
              </w:rPr>
              <w:t>[</w:t>
            </w:r>
            <w:r w:rsidR="00BD38BE" w:rsidRPr="0006680D">
              <w:rPr>
                <w:bCs/>
                <w:color w:val="000000" w:themeColor="text1"/>
                <w:lang w:eastAsia="en-GB"/>
              </w:rPr>
              <w:t>note</w:t>
            </w:r>
            <w:r w:rsidR="00154437" w:rsidRPr="0006680D">
              <w:rPr>
                <w:bCs/>
                <w:color w:val="000000" w:themeColor="text1"/>
                <w:lang w:eastAsia="en-GB"/>
              </w:rPr>
              <w:t xml:space="preserve"> </w:t>
            </w:r>
            <w:r w:rsidR="00006103" w:rsidRPr="0006680D">
              <w:rPr>
                <w:bCs/>
                <w:color w:val="000000" w:themeColor="text1"/>
                <w:lang w:eastAsia="en-GB"/>
              </w:rPr>
              <w:t>5</w:t>
            </w:r>
            <w:r w:rsidR="00BB1DEB">
              <w:rPr>
                <w:bCs/>
                <w:color w:val="000000" w:themeColor="text1"/>
                <w:lang w:eastAsia="en-GB"/>
              </w:rPr>
              <w:t>7</w:t>
            </w:r>
          </w:p>
        </w:tc>
        <w:tc>
          <w:tcPr>
            <w:tcW w:w="1238" w:type="pct"/>
            <w:noWrap/>
            <w:vAlign w:val="center"/>
            <w:hideMark/>
          </w:tcPr>
          <w:p w14:paraId="393D96E8" w14:textId="1EAD4202" w:rsidR="00AF63A6" w:rsidRPr="0006680D" w:rsidRDefault="00690D28" w:rsidP="00D76ABB">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hideMark/>
          </w:tcPr>
          <w:p w14:paraId="0AD31F7F" w14:textId="570A39C5" w:rsidR="00AF63A6" w:rsidRPr="0006680D" w:rsidRDefault="00690D28"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17F847F" w14:textId="77777777" w:rsidTr="00D76ABB">
        <w:trPr>
          <w:trHeight w:val="340"/>
        </w:trPr>
        <w:tc>
          <w:tcPr>
            <w:tcW w:w="2524" w:type="pct"/>
            <w:hideMark/>
          </w:tcPr>
          <w:p w14:paraId="29DA214C" w14:textId="0D7210F4" w:rsidR="00AF63A6" w:rsidRPr="0006680D" w:rsidRDefault="00E869A3" w:rsidP="00AB70CF">
            <w:pPr>
              <w:autoSpaceDE/>
              <w:autoSpaceDN/>
              <w:spacing w:line="276" w:lineRule="auto"/>
              <w:rPr>
                <w:color w:val="000000" w:themeColor="text1"/>
                <w:lang w:val="en-US"/>
              </w:rPr>
            </w:pPr>
            <w:r w:rsidRPr="0006680D">
              <w:rPr>
                <w:color w:val="000000" w:themeColor="text1"/>
                <w:lang w:eastAsia="en-GB"/>
              </w:rPr>
              <w:t>O</w:t>
            </w:r>
            <w:r w:rsidR="00AF63A6" w:rsidRPr="0006680D">
              <w:rPr>
                <w:color w:val="000000" w:themeColor="text1"/>
                <w:lang w:eastAsia="en-GB"/>
              </w:rPr>
              <w:t xml:space="preserve">riginal </w:t>
            </w:r>
            <w:r w:rsidR="00BD38BE" w:rsidRPr="0006680D">
              <w:rPr>
                <w:color w:val="000000" w:themeColor="text1"/>
                <w:lang w:eastAsia="en-GB"/>
              </w:rPr>
              <w:t>and reversal of temporary differences</w:t>
            </w:r>
          </w:p>
        </w:tc>
        <w:tc>
          <w:tcPr>
            <w:tcW w:w="1238" w:type="pct"/>
            <w:noWrap/>
            <w:vAlign w:val="center"/>
            <w:hideMark/>
          </w:tcPr>
          <w:p w14:paraId="303C1955" w14:textId="77777777" w:rsidR="00AF63A6" w:rsidRPr="0006680D" w:rsidRDefault="00AF63A6" w:rsidP="00D76ABB">
            <w:pPr>
              <w:autoSpaceDE/>
              <w:autoSpaceDN/>
              <w:spacing w:line="276" w:lineRule="auto"/>
              <w:jc w:val="center"/>
              <w:rPr>
                <w:color w:val="000000" w:themeColor="text1"/>
                <w:lang w:val="en-US"/>
              </w:rPr>
            </w:pPr>
            <w:r w:rsidRPr="0006680D">
              <w:rPr>
                <w:color w:val="000000" w:themeColor="text1"/>
                <w:lang w:val="en-US"/>
              </w:rPr>
              <w:t>xxx</w:t>
            </w:r>
          </w:p>
        </w:tc>
        <w:tc>
          <w:tcPr>
            <w:tcW w:w="1238" w:type="pct"/>
            <w:noWrap/>
            <w:vAlign w:val="center"/>
            <w:hideMark/>
          </w:tcPr>
          <w:p w14:paraId="0CA4989D" w14:textId="77777777" w:rsidR="00AF63A6" w:rsidRPr="0006680D" w:rsidRDefault="00AF63A6"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11D6935" w14:textId="77777777" w:rsidTr="00D76ABB">
        <w:trPr>
          <w:trHeight w:val="340"/>
        </w:trPr>
        <w:tc>
          <w:tcPr>
            <w:tcW w:w="2524" w:type="pct"/>
            <w:hideMark/>
          </w:tcPr>
          <w:p w14:paraId="340ABE39" w14:textId="7ECFA731" w:rsidR="00AF63A6" w:rsidRPr="0006680D" w:rsidRDefault="00AF63A6" w:rsidP="00AB70CF">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 xml:space="preserve">Income </w:t>
            </w:r>
            <w:r w:rsidR="00BD38BE" w:rsidRPr="0006680D">
              <w:rPr>
                <w:b/>
                <w:bCs/>
                <w:color w:val="000000" w:themeColor="text1"/>
                <w:sz w:val="22"/>
                <w:szCs w:val="22"/>
                <w:lang w:eastAsia="en-GB"/>
              </w:rPr>
              <w:t>tax expense reported in the statement of financial performance</w:t>
            </w:r>
          </w:p>
        </w:tc>
        <w:tc>
          <w:tcPr>
            <w:tcW w:w="1238" w:type="pct"/>
            <w:noWrap/>
            <w:vAlign w:val="center"/>
            <w:hideMark/>
          </w:tcPr>
          <w:p w14:paraId="1B30727E" w14:textId="77777777" w:rsidR="00AF63A6" w:rsidRPr="0006680D" w:rsidRDefault="00AF63A6" w:rsidP="00D76ABB">
            <w:pPr>
              <w:autoSpaceDE/>
              <w:autoSpaceDN/>
              <w:spacing w:line="276" w:lineRule="auto"/>
              <w:jc w:val="center"/>
              <w:rPr>
                <w:b/>
                <w:bCs/>
                <w:color w:val="000000" w:themeColor="text1"/>
                <w:lang w:val="en-US"/>
              </w:rPr>
            </w:pPr>
            <w:r w:rsidRPr="0006680D">
              <w:rPr>
                <w:b/>
                <w:bCs/>
                <w:color w:val="000000" w:themeColor="text1"/>
                <w:lang w:val="en-US"/>
              </w:rPr>
              <w:t>xxx</w:t>
            </w:r>
          </w:p>
        </w:tc>
        <w:tc>
          <w:tcPr>
            <w:tcW w:w="1238" w:type="pct"/>
            <w:noWrap/>
            <w:vAlign w:val="center"/>
            <w:hideMark/>
          </w:tcPr>
          <w:p w14:paraId="2CA500D3" w14:textId="77777777" w:rsidR="00AF63A6" w:rsidRPr="0006680D" w:rsidRDefault="00AF63A6" w:rsidP="00D76ABB">
            <w:pPr>
              <w:autoSpaceDE/>
              <w:autoSpaceDN/>
              <w:spacing w:line="276" w:lineRule="auto"/>
              <w:jc w:val="center"/>
              <w:rPr>
                <w:b/>
                <w:bCs/>
                <w:color w:val="000000" w:themeColor="text1"/>
                <w:lang w:val="en-US"/>
              </w:rPr>
            </w:pPr>
            <w:r w:rsidRPr="0006680D">
              <w:rPr>
                <w:b/>
                <w:bCs/>
                <w:color w:val="000000" w:themeColor="text1"/>
                <w:lang w:val="en-US"/>
              </w:rPr>
              <w:t>xxx</w:t>
            </w:r>
          </w:p>
        </w:tc>
      </w:tr>
    </w:tbl>
    <w:p w14:paraId="386AE837" w14:textId="4BAB6A25" w:rsidR="000F77AB" w:rsidRPr="0006680D" w:rsidRDefault="000F6685" w:rsidP="00A20951">
      <w:pPr>
        <w:autoSpaceDE/>
        <w:autoSpaceDN/>
        <w:spacing w:line="360" w:lineRule="auto"/>
        <w:rPr>
          <w:b/>
          <w:bCs/>
          <w:color w:val="000000" w:themeColor="text1"/>
          <w:lang w:eastAsia="en-GB"/>
        </w:rPr>
      </w:pPr>
      <w:r w:rsidRPr="0006680D">
        <w:rPr>
          <w:i/>
          <w:iCs/>
          <w:color w:val="000000" w:themeColor="text1"/>
        </w:rPr>
        <w:t>(</w:t>
      </w:r>
      <w:r w:rsidR="00A20951" w:rsidRPr="0006680D">
        <w:rPr>
          <w:i/>
          <w:iCs/>
          <w:color w:val="000000" w:themeColor="text1"/>
        </w:rPr>
        <w:t>Provide brief explanation on taxation, if any, as a public entity on revenues not exempted</w:t>
      </w:r>
      <w:r w:rsidR="00A20951" w:rsidRPr="0006680D">
        <w:rPr>
          <w:color w:val="000000" w:themeColor="text1"/>
        </w:rPr>
        <w:t>)</w:t>
      </w:r>
    </w:p>
    <w:p w14:paraId="15285732" w14:textId="77777777" w:rsidR="00043EF7" w:rsidRDefault="00043EF7" w:rsidP="004A1850">
      <w:pPr>
        <w:pStyle w:val="ListParagraph"/>
        <w:numPr>
          <w:ilvl w:val="0"/>
          <w:numId w:val="24"/>
        </w:numPr>
        <w:tabs>
          <w:tab w:val="decimal" w:pos="5760"/>
          <w:tab w:val="decimal" w:pos="7920"/>
        </w:tabs>
        <w:spacing w:before="31" w:line="276" w:lineRule="auto"/>
        <w:ind w:left="426" w:right="-302" w:hanging="710"/>
        <w:jc w:val="both"/>
        <w:rPr>
          <w:rFonts w:eastAsia="Arial"/>
          <w:b/>
          <w:bCs/>
          <w:color w:val="231F20"/>
          <w:spacing w:val="3"/>
        </w:rPr>
      </w:pPr>
      <w:r>
        <w:rPr>
          <w:rFonts w:eastAsia="Arial"/>
          <w:b/>
          <w:bCs/>
          <w:color w:val="231F20"/>
          <w:spacing w:val="3"/>
        </w:rPr>
        <w:t>Surplus/Deficit from Discontinued Operations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14"/>
        <w:gridCol w:w="2908"/>
        <w:gridCol w:w="2908"/>
      </w:tblGrid>
      <w:tr w:rsidR="00043EF7" w:rsidRPr="00DE0DC6" w14:paraId="6DFDA7C2" w14:textId="77777777" w:rsidTr="0067049B">
        <w:trPr>
          <w:trHeight w:val="340"/>
        </w:trPr>
        <w:tc>
          <w:tcPr>
            <w:tcW w:w="1780" w:type="pct"/>
            <w:vMerge w:val="restart"/>
            <w:shd w:val="clear" w:color="auto" w:fill="0070C0"/>
            <w:noWrap/>
            <w:vAlign w:val="center"/>
            <w:hideMark/>
          </w:tcPr>
          <w:p w14:paraId="47A5CB84" w14:textId="77777777" w:rsidR="00043EF7" w:rsidRPr="00DE0DC6" w:rsidRDefault="00043EF7" w:rsidP="0067049B">
            <w:pPr>
              <w:autoSpaceDE/>
              <w:autoSpaceDN/>
              <w:spacing w:line="276" w:lineRule="auto"/>
              <w:rPr>
                <w:rFonts w:asciiTheme="majorBidi" w:hAnsiTheme="majorBidi" w:cstheme="majorBidi"/>
                <w:b/>
                <w:bCs/>
                <w:lang w:eastAsia="en-GB"/>
              </w:rPr>
            </w:pPr>
            <w:r w:rsidRPr="00DE0DC6">
              <w:rPr>
                <w:rFonts w:asciiTheme="majorBidi" w:hAnsiTheme="majorBidi" w:cstheme="majorBidi"/>
                <w:b/>
                <w:bCs/>
                <w:lang w:val="en-US"/>
              </w:rPr>
              <w:t>Description</w:t>
            </w:r>
          </w:p>
        </w:tc>
        <w:tc>
          <w:tcPr>
            <w:tcW w:w="1610" w:type="pct"/>
            <w:shd w:val="clear" w:color="auto" w:fill="0070C0"/>
            <w:noWrap/>
            <w:vAlign w:val="bottom"/>
            <w:hideMark/>
          </w:tcPr>
          <w:p w14:paraId="3E7D6331" w14:textId="77777777" w:rsidR="00043EF7" w:rsidRPr="00DE0DC6" w:rsidRDefault="00043EF7" w:rsidP="0067049B">
            <w:pPr>
              <w:autoSpaceDE/>
              <w:autoSpaceDN/>
              <w:spacing w:line="276" w:lineRule="auto"/>
              <w:jc w:val="center"/>
              <w:rPr>
                <w:rFonts w:asciiTheme="majorBidi" w:hAnsiTheme="majorBidi" w:cstheme="majorBidi"/>
                <w:b/>
                <w:bCs/>
                <w:lang w:val="en-US"/>
              </w:rPr>
            </w:pPr>
            <w:r>
              <w:rPr>
                <w:b/>
                <w:bCs/>
                <w:lang w:val="en-US"/>
              </w:rPr>
              <w:t>Insert Current FY</w:t>
            </w:r>
          </w:p>
        </w:tc>
        <w:tc>
          <w:tcPr>
            <w:tcW w:w="1610" w:type="pct"/>
            <w:shd w:val="clear" w:color="auto" w:fill="0070C0"/>
            <w:noWrap/>
            <w:vAlign w:val="bottom"/>
            <w:hideMark/>
          </w:tcPr>
          <w:p w14:paraId="6B531947" w14:textId="77777777" w:rsidR="00043EF7" w:rsidRPr="00DE0DC6" w:rsidRDefault="00043EF7" w:rsidP="0067049B">
            <w:pPr>
              <w:autoSpaceDE/>
              <w:autoSpaceDN/>
              <w:spacing w:line="276" w:lineRule="auto"/>
              <w:jc w:val="center"/>
              <w:rPr>
                <w:rFonts w:asciiTheme="majorBidi" w:hAnsiTheme="majorBidi" w:cstheme="majorBidi"/>
                <w:b/>
                <w:bCs/>
                <w:lang w:val="en-US"/>
              </w:rPr>
            </w:pPr>
            <w:r>
              <w:rPr>
                <w:b/>
                <w:bCs/>
                <w:lang w:val="en-US"/>
              </w:rPr>
              <w:t>Insert Comparative FY</w:t>
            </w:r>
            <w:r w:rsidRPr="00DE0DC6">
              <w:rPr>
                <w:rFonts w:asciiTheme="majorBidi" w:hAnsiTheme="majorBidi" w:cstheme="majorBidi"/>
                <w:b/>
                <w:bCs/>
                <w:lang w:val="en-US"/>
              </w:rPr>
              <w:t xml:space="preserve"> </w:t>
            </w:r>
          </w:p>
        </w:tc>
      </w:tr>
      <w:tr w:rsidR="00043EF7" w:rsidRPr="00DE0DC6" w14:paraId="06582B1C" w14:textId="77777777" w:rsidTr="0067049B">
        <w:trPr>
          <w:trHeight w:val="340"/>
        </w:trPr>
        <w:tc>
          <w:tcPr>
            <w:tcW w:w="1780" w:type="pct"/>
            <w:vMerge/>
            <w:shd w:val="clear" w:color="auto" w:fill="0070C0"/>
            <w:noWrap/>
            <w:hideMark/>
          </w:tcPr>
          <w:p w14:paraId="3719BE21" w14:textId="77777777" w:rsidR="00043EF7" w:rsidRPr="00DE0DC6" w:rsidRDefault="00043EF7" w:rsidP="0067049B">
            <w:pPr>
              <w:autoSpaceDE/>
              <w:autoSpaceDN/>
              <w:spacing w:line="276" w:lineRule="auto"/>
              <w:rPr>
                <w:rFonts w:asciiTheme="majorBidi" w:hAnsiTheme="majorBidi" w:cstheme="majorBidi"/>
                <w:b/>
                <w:bCs/>
                <w:lang w:eastAsia="en-GB"/>
              </w:rPr>
            </w:pPr>
          </w:p>
        </w:tc>
        <w:tc>
          <w:tcPr>
            <w:tcW w:w="1610" w:type="pct"/>
            <w:shd w:val="clear" w:color="auto" w:fill="0070C0"/>
            <w:noWrap/>
            <w:vAlign w:val="bottom"/>
            <w:hideMark/>
          </w:tcPr>
          <w:p w14:paraId="719FCD2E" w14:textId="77777777" w:rsidR="00043EF7" w:rsidRPr="00DE0DC6" w:rsidRDefault="00043EF7" w:rsidP="0067049B">
            <w:pPr>
              <w:autoSpaceDE/>
              <w:autoSpaceDN/>
              <w:spacing w:line="276" w:lineRule="auto"/>
              <w:jc w:val="center"/>
              <w:rPr>
                <w:rFonts w:asciiTheme="majorBidi" w:hAnsiTheme="majorBidi" w:cstheme="majorBidi"/>
                <w:b/>
                <w:bCs/>
                <w:lang w:val="en-US"/>
              </w:rPr>
            </w:pPr>
            <w:r w:rsidRPr="00DE0DC6">
              <w:rPr>
                <w:rFonts w:asciiTheme="majorBidi" w:hAnsiTheme="majorBidi" w:cstheme="majorBidi"/>
                <w:b/>
                <w:bCs/>
                <w:lang w:val="en-US"/>
              </w:rPr>
              <w:t>Kshs.</w:t>
            </w:r>
          </w:p>
        </w:tc>
        <w:tc>
          <w:tcPr>
            <w:tcW w:w="1610" w:type="pct"/>
            <w:shd w:val="clear" w:color="auto" w:fill="0070C0"/>
            <w:noWrap/>
            <w:vAlign w:val="bottom"/>
            <w:hideMark/>
          </w:tcPr>
          <w:p w14:paraId="1A8F4BB5" w14:textId="77777777" w:rsidR="00043EF7" w:rsidRPr="00DE0DC6" w:rsidRDefault="00043EF7" w:rsidP="0067049B">
            <w:pPr>
              <w:autoSpaceDE/>
              <w:autoSpaceDN/>
              <w:spacing w:line="276" w:lineRule="auto"/>
              <w:jc w:val="center"/>
              <w:rPr>
                <w:rFonts w:asciiTheme="majorBidi" w:hAnsiTheme="majorBidi" w:cstheme="majorBidi"/>
                <w:b/>
                <w:bCs/>
                <w:lang w:val="en-US"/>
              </w:rPr>
            </w:pPr>
            <w:r w:rsidRPr="00DE0DC6">
              <w:rPr>
                <w:rFonts w:asciiTheme="majorBidi" w:hAnsiTheme="majorBidi" w:cstheme="majorBidi"/>
                <w:b/>
                <w:bCs/>
                <w:lang w:val="en-US"/>
              </w:rPr>
              <w:t>Kshs.</w:t>
            </w:r>
          </w:p>
        </w:tc>
      </w:tr>
      <w:tr w:rsidR="00043EF7" w:rsidRPr="00DE0DC6" w14:paraId="430B1C3E" w14:textId="77777777" w:rsidTr="0067049B">
        <w:trPr>
          <w:trHeight w:val="340"/>
        </w:trPr>
        <w:tc>
          <w:tcPr>
            <w:tcW w:w="1780" w:type="pct"/>
            <w:noWrap/>
            <w:hideMark/>
          </w:tcPr>
          <w:p w14:paraId="7F7A882A" w14:textId="77777777" w:rsidR="00043EF7" w:rsidRPr="00DE0DC6" w:rsidRDefault="00043EF7" w:rsidP="0067049B">
            <w:pPr>
              <w:autoSpaceDE/>
              <w:autoSpaceDN/>
              <w:spacing w:line="276" w:lineRule="auto"/>
              <w:rPr>
                <w:rFonts w:asciiTheme="majorBidi" w:hAnsiTheme="majorBidi" w:cstheme="majorBidi"/>
                <w:lang w:val="en-US"/>
              </w:rPr>
            </w:pPr>
            <w:r>
              <w:rPr>
                <w:rFonts w:asciiTheme="majorBidi" w:hAnsiTheme="majorBidi" w:cstheme="majorBidi"/>
                <w:lang w:val="en-US"/>
              </w:rPr>
              <w:t xml:space="preserve">Revenues </w:t>
            </w:r>
            <w:r w:rsidRPr="00E4433F">
              <w:rPr>
                <w:rFonts w:asciiTheme="majorBidi" w:hAnsiTheme="majorBidi" w:cstheme="majorBidi"/>
                <w:i/>
                <w:iCs/>
                <w:lang w:val="en-US"/>
              </w:rPr>
              <w:t>(specify)</w:t>
            </w:r>
          </w:p>
        </w:tc>
        <w:tc>
          <w:tcPr>
            <w:tcW w:w="1610" w:type="pct"/>
            <w:noWrap/>
            <w:vAlign w:val="bottom"/>
            <w:hideMark/>
          </w:tcPr>
          <w:p w14:paraId="1AC6BFE7" w14:textId="77777777" w:rsidR="00043EF7" w:rsidRPr="00DE0DC6" w:rsidRDefault="00043EF7" w:rsidP="0067049B">
            <w:pPr>
              <w:autoSpaceDE/>
              <w:autoSpaceDN/>
              <w:spacing w:line="276" w:lineRule="auto"/>
              <w:jc w:val="center"/>
              <w:rPr>
                <w:rFonts w:asciiTheme="majorBidi" w:hAnsiTheme="majorBidi" w:cstheme="majorBidi"/>
                <w:lang w:val="en-US"/>
              </w:rPr>
            </w:pPr>
            <w:r w:rsidRPr="00DE0DC6">
              <w:rPr>
                <w:rFonts w:asciiTheme="majorBidi" w:hAnsiTheme="majorBidi" w:cstheme="majorBidi"/>
                <w:lang w:val="en-US"/>
              </w:rPr>
              <w:t>xxx</w:t>
            </w:r>
          </w:p>
        </w:tc>
        <w:tc>
          <w:tcPr>
            <w:tcW w:w="1610" w:type="pct"/>
            <w:noWrap/>
            <w:vAlign w:val="bottom"/>
            <w:hideMark/>
          </w:tcPr>
          <w:p w14:paraId="55BCB225" w14:textId="77777777" w:rsidR="00043EF7" w:rsidRPr="00DE0DC6" w:rsidRDefault="00043EF7" w:rsidP="0067049B">
            <w:pPr>
              <w:autoSpaceDE/>
              <w:autoSpaceDN/>
              <w:spacing w:line="276" w:lineRule="auto"/>
              <w:jc w:val="center"/>
              <w:rPr>
                <w:rFonts w:asciiTheme="majorBidi" w:hAnsiTheme="majorBidi" w:cstheme="majorBidi"/>
                <w:lang w:val="en-US"/>
              </w:rPr>
            </w:pPr>
            <w:r w:rsidRPr="00DE0DC6">
              <w:rPr>
                <w:rFonts w:asciiTheme="majorBidi" w:hAnsiTheme="majorBidi" w:cstheme="majorBidi"/>
                <w:lang w:val="en-US"/>
              </w:rPr>
              <w:t>xxx</w:t>
            </w:r>
          </w:p>
        </w:tc>
      </w:tr>
      <w:tr w:rsidR="00043EF7" w:rsidRPr="00DE0DC6" w14:paraId="17334B65" w14:textId="77777777" w:rsidTr="0067049B">
        <w:trPr>
          <w:trHeight w:val="340"/>
        </w:trPr>
        <w:tc>
          <w:tcPr>
            <w:tcW w:w="1780" w:type="pct"/>
            <w:noWrap/>
          </w:tcPr>
          <w:p w14:paraId="1C475875" w14:textId="77777777" w:rsidR="00043EF7" w:rsidRPr="00DE0DC6" w:rsidRDefault="00043EF7" w:rsidP="0067049B">
            <w:pPr>
              <w:autoSpaceDE/>
              <w:autoSpaceDN/>
              <w:spacing w:line="276" w:lineRule="auto"/>
              <w:rPr>
                <w:rFonts w:asciiTheme="majorBidi" w:hAnsiTheme="majorBidi" w:cstheme="majorBidi"/>
                <w:lang w:eastAsia="en-GB"/>
              </w:rPr>
            </w:pPr>
            <w:r>
              <w:rPr>
                <w:rFonts w:asciiTheme="majorBidi" w:hAnsiTheme="majorBidi" w:cstheme="majorBidi"/>
                <w:lang w:eastAsia="en-GB"/>
              </w:rPr>
              <w:t xml:space="preserve">Expenses </w:t>
            </w:r>
            <w:r w:rsidRPr="00E4433F">
              <w:rPr>
                <w:rFonts w:asciiTheme="majorBidi" w:hAnsiTheme="majorBidi" w:cstheme="majorBidi"/>
                <w:i/>
                <w:iCs/>
                <w:lang w:eastAsia="en-GB"/>
              </w:rPr>
              <w:t>(specify)</w:t>
            </w:r>
          </w:p>
        </w:tc>
        <w:tc>
          <w:tcPr>
            <w:tcW w:w="1610" w:type="pct"/>
            <w:noWrap/>
            <w:vAlign w:val="bottom"/>
          </w:tcPr>
          <w:p w14:paraId="7819437D" w14:textId="77777777" w:rsidR="00043EF7" w:rsidRPr="00DE0DC6" w:rsidRDefault="00043EF7" w:rsidP="0067049B">
            <w:pPr>
              <w:autoSpaceDE/>
              <w:autoSpaceDN/>
              <w:spacing w:line="276" w:lineRule="auto"/>
              <w:jc w:val="center"/>
              <w:rPr>
                <w:rFonts w:asciiTheme="majorBidi" w:hAnsiTheme="majorBidi" w:cstheme="majorBidi"/>
                <w:lang w:val="en-US"/>
              </w:rPr>
            </w:pPr>
            <w:r>
              <w:rPr>
                <w:rFonts w:asciiTheme="majorBidi" w:hAnsiTheme="majorBidi" w:cstheme="majorBidi"/>
                <w:lang w:val="en-US"/>
              </w:rPr>
              <w:t>(</w:t>
            </w:r>
            <w:r w:rsidRPr="00DE0DC6">
              <w:rPr>
                <w:rFonts w:asciiTheme="majorBidi" w:hAnsiTheme="majorBidi" w:cstheme="majorBidi"/>
                <w:lang w:val="en-US"/>
              </w:rPr>
              <w:t>xxx</w:t>
            </w:r>
            <w:r>
              <w:rPr>
                <w:rFonts w:asciiTheme="majorBidi" w:hAnsiTheme="majorBidi" w:cstheme="majorBidi"/>
                <w:lang w:val="en-US"/>
              </w:rPr>
              <w:t>)</w:t>
            </w:r>
          </w:p>
        </w:tc>
        <w:tc>
          <w:tcPr>
            <w:tcW w:w="1610" w:type="pct"/>
            <w:noWrap/>
            <w:vAlign w:val="bottom"/>
          </w:tcPr>
          <w:p w14:paraId="7C3EFB15" w14:textId="77777777" w:rsidR="00043EF7" w:rsidRPr="00DE0DC6" w:rsidRDefault="00043EF7" w:rsidP="0067049B">
            <w:pPr>
              <w:autoSpaceDE/>
              <w:autoSpaceDN/>
              <w:spacing w:line="276" w:lineRule="auto"/>
              <w:jc w:val="center"/>
              <w:rPr>
                <w:rFonts w:asciiTheme="majorBidi" w:hAnsiTheme="majorBidi" w:cstheme="majorBidi"/>
                <w:lang w:val="en-US"/>
              </w:rPr>
            </w:pPr>
            <w:r>
              <w:rPr>
                <w:rFonts w:asciiTheme="majorBidi" w:hAnsiTheme="majorBidi" w:cstheme="majorBidi"/>
                <w:lang w:val="en-US"/>
              </w:rPr>
              <w:t>(</w:t>
            </w:r>
            <w:r w:rsidRPr="00DE0DC6">
              <w:rPr>
                <w:rFonts w:asciiTheme="majorBidi" w:hAnsiTheme="majorBidi" w:cstheme="majorBidi"/>
                <w:lang w:val="en-US"/>
              </w:rPr>
              <w:t>xxx</w:t>
            </w:r>
            <w:r>
              <w:rPr>
                <w:rFonts w:asciiTheme="majorBidi" w:hAnsiTheme="majorBidi" w:cstheme="majorBidi"/>
                <w:lang w:val="en-US"/>
              </w:rPr>
              <w:t>)</w:t>
            </w:r>
          </w:p>
        </w:tc>
      </w:tr>
      <w:tr w:rsidR="00043EF7" w:rsidRPr="00DE0DC6" w14:paraId="75A0934C" w14:textId="77777777" w:rsidTr="0067049B">
        <w:trPr>
          <w:trHeight w:val="340"/>
        </w:trPr>
        <w:tc>
          <w:tcPr>
            <w:tcW w:w="1780" w:type="pct"/>
            <w:hideMark/>
          </w:tcPr>
          <w:p w14:paraId="25E0116C" w14:textId="77777777" w:rsidR="00043EF7" w:rsidRPr="00DE0DC6" w:rsidRDefault="00043EF7" w:rsidP="0067049B">
            <w:pPr>
              <w:autoSpaceDE/>
              <w:autoSpaceDN/>
              <w:spacing w:line="276" w:lineRule="auto"/>
              <w:rPr>
                <w:rFonts w:asciiTheme="majorBidi" w:hAnsiTheme="majorBidi" w:cstheme="majorBidi"/>
                <w:b/>
                <w:bCs/>
                <w:lang w:val="en-US"/>
              </w:rPr>
            </w:pPr>
            <w:r>
              <w:rPr>
                <w:rFonts w:asciiTheme="majorBidi" w:hAnsiTheme="majorBidi" w:cstheme="majorBidi"/>
                <w:b/>
                <w:bCs/>
                <w:lang w:eastAsia="en-GB"/>
              </w:rPr>
              <w:t>Surplus/Deficit</w:t>
            </w:r>
          </w:p>
        </w:tc>
        <w:tc>
          <w:tcPr>
            <w:tcW w:w="1610" w:type="pct"/>
            <w:noWrap/>
            <w:vAlign w:val="bottom"/>
            <w:hideMark/>
          </w:tcPr>
          <w:p w14:paraId="20092AC3" w14:textId="77777777" w:rsidR="00043EF7" w:rsidRPr="00DE0DC6" w:rsidRDefault="00043EF7" w:rsidP="0067049B">
            <w:pPr>
              <w:autoSpaceDE/>
              <w:autoSpaceDN/>
              <w:spacing w:line="276" w:lineRule="auto"/>
              <w:jc w:val="center"/>
              <w:rPr>
                <w:rFonts w:asciiTheme="majorBidi" w:hAnsiTheme="majorBidi" w:cstheme="majorBidi"/>
                <w:b/>
                <w:bCs/>
                <w:lang w:val="en-US"/>
              </w:rPr>
            </w:pPr>
            <w:r w:rsidRPr="00DE0DC6">
              <w:rPr>
                <w:rFonts w:asciiTheme="majorBidi" w:hAnsiTheme="majorBidi" w:cstheme="majorBidi"/>
                <w:b/>
                <w:bCs/>
                <w:lang w:val="en-US"/>
              </w:rPr>
              <w:t>xxx</w:t>
            </w:r>
          </w:p>
        </w:tc>
        <w:tc>
          <w:tcPr>
            <w:tcW w:w="1610" w:type="pct"/>
            <w:noWrap/>
            <w:vAlign w:val="bottom"/>
            <w:hideMark/>
          </w:tcPr>
          <w:p w14:paraId="1ABA3C1B" w14:textId="77777777" w:rsidR="00043EF7" w:rsidRPr="00DE0DC6" w:rsidRDefault="00043EF7" w:rsidP="0067049B">
            <w:pPr>
              <w:autoSpaceDE/>
              <w:autoSpaceDN/>
              <w:spacing w:line="276" w:lineRule="auto"/>
              <w:jc w:val="center"/>
              <w:rPr>
                <w:rFonts w:asciiTheme="majorBidi" w:hAnsiTheme="majorBidi" w:cstheme="majorBidi"/>
                <w:b/>
                <w:bCs/>
                <w:lang w:val="en-US"/>
              </w:rPr>
            </w:pPr>
            <w:r w:rsidRPr="00DE0DC6">
              <w:rPr>
                <w:rFonts w:asciiTheme="majorBidi" w:hAnsiTheme="majorBidi" w:cstheme="majorBidi"/>
                <w:b/>
                <w:bCs/>
                <w:lang w:val="en-US"/>
              </w:rPr>
              <w:t>xxx</w:t>
            </w:r>
          </w:p>
        </w:tc>
      </w:tr>
    </w:tbl>
    <w:p w14:paraId="4DE9BA7C" w14:textId="326544E5" w:rsidR="002A7BE4" w:rsidRDefault="002A7BE4">
      <w:pPr>
        <w:autoSpaceDE/>
        <w:autoSpaceDN/>
        <w:rPr>
          <w:rFonts w:eastAsia="Arial"/>
          <w:b/>
          <w:bCs/>
          <w:color w:val="000000" w:themeColor="text1"/>
          <w:spacing w:val="3"/>
        </w:rPr>
      </w:pPr>
      <w:r>
        <w:rPr>
          <w:rFonts w:eastAsia="Arial"/>
          <w:b/>
          <w:bCs/>
          <w:color w:val="000000" w:themeColor="text1"/>
          <w:spacing w:val="3"/>
        </w:rPr>
        <w:br w:type="page"/>
      </w:r>
    </w:p>
    <w:p w14:paraId="7210CC98" w14:textId="77777777" w:rsidR="00C00F0F" w:rsidRPr="0006680D" w:rsidRDefault="00C00F0F" w:rsidP="00D90689">
      <w:pPr>
        <w:autoSpaceDE/>
        <w:autoSpaceDN/>
        <w:rPr>
          <w:rFonts w:eastAsia="Arial"/>
          <w:b/>
          <w:bCs/>
          <w:color w:val="000000" w:themeColor="text1"/>
          <w:spacing w:val="3"/>
        </w:rPr>
      </w:pPr>
    </w:p>
    <w:p w14:paraId="2AE1E47E" w14:textId="0D248AB3" w:rsidR="00BD38BE"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Cash and Cash Equivalents</w:t>
      </w:r>
    </w:p>
    <w:p w14:paraId="3A8E22A1" w14:textId="77777777" w:rsidR="005C0314" w:rsidRPr="0006680D" w:rsidRDefault="005C0314" w:rsidP="00B2787A">
      <w:pPr>
        <w:autoSpaceDE/>
        <w:autoSpaceDN/>
        <w:spacing w:line="360" w:lineRule="auto"/>
        <w:rPr>
          <w:color w:val="000000" w:themeColor="text1"/>
          <w:sz w:val="6"/>
          <w:szCs w:val="6"/>
        </w:rPr>
      </w:pPr>
    </w:p>
    <w:tbl>
      <w:tblPr>
        <w:tblW w:w="9409"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4552"/>
        <w:gridCol w:w="2428"/>
        <w:gridCol w:w="2429"/>
      </w:tblGrid>
      <w:tr w:rsidR="0006680D" w:rsidRPr="0006680D" w14:paraId="4AE7A93E" w14:textId="77777777" w:rsidTr="00D76ABB">
        <w:trPr>
          <w:trHeight w:val="338"/>
        </w:trPr>
        <w:tc>
          <w:tcPr>
            <w:tcW w:w="4552" w:type="dxa"/>
            <w:vMerge w:val="restart"/>
            <w:shd w:val="clear" w:color="auto" w:fill="0070C0"/>
            <w:noWrap/>
            <w:vAlign w:val="center"/>
            <w:hideMark/>
          </w:tcPr>
          <w:p w14:paraId="79D35D3E" w14:textId="77777777" w:rsidR="00F05DE3" w:rsidRPr="0006680D" w:rsidRDefault="00F05DE3" w:rsidP="00FE63F6">
            <w:pPr>
              <w:autoSpaceDE/>
              <w:autoSpaceDN/>
              <w:spacing w:line="276" w:lineRule="auto"/>
              <w:rPr>
                <w:b/>
                <w:bCs/>
                <w:color w:val="000000" w:themeColor="text1"/>
                <w:lang w:eastAsia="en-GB"/>
              </w:rPr>
            </w:pPr>
            <w:r w:rsidRPr="0006680D">
              <w:rPr>
                <w:b/>
                <w:bCs/>
                <w:color w:val="000000" w:themeColor="text1"/>
                <w:lang w:val="en-US"/>
              </w:rPr>
              <w:t>Description</w:t>
            </w:r>
          </w:p>
        </w:tc>
        <w:tc>
          <w:tcPr>
            <w:tcW w:w="2428" w:type="dxa"/>
            <w:shd w:val="clear" w:color="auto" w:fill="0070C0"/>
            <w:noWrap/>
            <w:vAlign w:val="center"/>
            <w:hideMark/>
          </w:tcPr>
          <w:p w14:paraId="3CACFCCC" w14:textId="396C9B36"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2429" w:type="dxa"/>
            <w:shd w:val="clear" w:color="auto" w:fill="0070C0"/>
            <w:noWrap/>
            <w:vAlign w:val="center"/>
            <w:hideMark/>
          </w:tcPr>
          <w:p w14:paraId="5AC2F3D6" w14:textId="77777777"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36AFFE4" w14:textId="041142EB" w:rsidR="00F05DE3" w:rsidRPr="0006680D" w:rsidRDefault="005C26EC"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59FBA90D" w14:textId="77777777" w:rsidTr="00D76ABB">
        <w:trPr>
          <w:trHeight w:val="338"/>
        </w:trPr>
        <w:tc>
          <w:tcPr>
            <w:tcW w:w="4552" w:type="dxa"/>
            <w:vMerge/>
            <w:shd w:val="clear" w:color="auto" w:fill="0070C0"/>
            <w:noWrap/>
            <w:vAlign w:val="center"/>
            <w:hideMark/>
          </w:tcPr>
          <w:p w14:paraId="34547A14" w14:textId="77777777" w:rsidR="00F05DE3" w:rsidRPr="0006680D" w:rsidRDefault="00F05DE3" w:rsidP="00BD38BE">
            <w:pPr>
              <w:autoSpaceDE/>
              <w:autoSpaceDN/>
              <w:spacing w:line="276" w:lineRule="auto"/>
              <w:rPr>
                <w:b/>
                <w:bCs/>
                <w:color w:val="000000" w:themeColor="text1"/>
                <w:lang w:eastAsia="en-GB"/>
              </w:rPr>
            </w:pPr>
          </w:p>
        </w:tc>
        <w:tc>
          <w:tcPr>
            <w:tcW w:w="2428" w:type="dxa"/>
            <w:shd w:val="clear" w:color="auto" w:fill="0070C0"/>
            <w:noWrap/>
            <w:vAlign w:val="center"/>
            <w:hideMark/>
          </w:tcPr>
          <w:p w14:paraId="27DC20D7" w14:textId="3A6759FD"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lang w:val="en-US"/>
              </w:rPr>
              <w:t>Kshs</w:t>
            </w:r>
          </w:p>
        </w:tc>
        <w:tc>
          <w:tcPr>
            <w:tcW w:w="2429" w:type="dxa"/>
            <w:shd w:val="clear" w:color="auto" w:fill="0070C0"/>
            <w:noWrap/>
            <w:vAlign w:val="center"/>
            <w:hideMark/>
          </w:tcPr>
          <w:p w14:paraId="42E4AE33" w14:textId="10C2F954"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7E4558B8" w14:textId="77777777" w:rsidTr="00D76ABB">
        <w:trPr>
          <w:trHeight w:val="338"/>
        </w:trPr>
        <w:tc>
          <w:tcPr>
            <w:tcW w:w="4552" w:type="dxa"/>
            <w:noWrap/>
            <w:vAlign w:val="center"/>
            <w:hideMark/>
          </w:tcPr>
          <w:p w14:paraId="26913F5A" w14:textId="14F235A8" w:rsidR="000317F9" w:rsidRPr="0006680D" w:rsidRDefault="000317F9" w:rsidP="00BD38BE">
            <w:pPr>
              <w:autoSpaceDE/>
              <w:autoSpaceDN/>
              <w:spacing w:line="276" w:lineRule="auto"/>
              <w:rPr>
                <w:color w:val="000000" w:themeColor="text1"/>
                <w:lang w:val="en-US"/>
              </w:rPr>
            </w:pPr>
            <w:r w:rsidRPr="0006680D">
              <w:rPr>
                <w:color w:val="000000" w:themeColor="text1"/>
                <w:lang w:eastAsia="en-GB"/>
              </w:rPr>
              <w:t xml:space="preserve">Current </w:t>
            </w:r>
            <w:r w:rsidR="00293675" w:rsidRPr="0006680D">
              <w:rPr>
                <w:color w:val="000000" w:themeColor="text1"/>
                <w:lang w:eastAsia="en-GB"/>
              </w:rPr>
              <w:t>Account</w:t>
            </w:r>
          </w:p>
        </w:tc>
        <w:tc>
          <w:tcPr>
            <w:tcW w:w="2428" w:type="dxa"/>
            <w:noWrap/>
            <w:vAlign w:val="center"/>
            <w:hideMark/>
          </w:tcPr>
          <w:p w14:paraId="2D381B31" w14:textId="07EAD4A1" w:rsidR="000317F9"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c>
          <w:tcPr>
            <w:tcW w:w="2429" w:type="dxa"/>
            <w:noWrap/>
            <w:vAlign w:val="center"/>
            <w:hideMark/>
          </w:tcPr>
          <w:p w14:paraId="5C77E2D1" w14:textId="5708CBC6" w:rsidR="000317F9"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BAF621D" w14:textId="77777777" w:rsidTr="00D76ABB">
        <w:trPr>
          <w:trHeight w:val="338"/>
        </w:trPr>
        <w:tc>
          <w:tcPr>
            <w:tcW w:w="4552" w:type="dxa"/>
            <w:noWrap/>
            <w:vAlign w:val="center"/>
            <w:hideMark/>
          </w:tcPr>
          <w:p w14:paraId="45698128" w14:textId="1920BC4F" w:rsidR="004405F3" w:rsidRPr="0006680D" w:rsidRDefault="004405F3" w:rsidP="00BD38BE">
            <w:pPr>
              <w:autoSpaceDE/>
              <w:autoSpaceDN/>
              <w:spacing w:line="276" w:lineRule="auto"/>
              <w:rPr>
                <w:color w:val="000000" w:themeColor="text1"/>
                <w:lang w:val="en-US"/>
              </w:rPr>
            </w:pPr>
            <w:r w:rsidRPr="0006680D">
              <w:rPr>
                <w:color w:val="000000" w:themeColor="text1"/>
                <w:lang w:eastAsia="en-GB"/>
              </w:rPr>
              <w:t xml:space="preserve">On </w:t>
            </w:r>
            <w:r w:rsidR="00293675" w:rsidRPr="0006680D">
              <w:rPr>
                <w:color w:val="000000" w:themeColor="text1"/>
                <w:lang w:eastAsia="en-GB"/>
              </w:rPr>
              <w:t>- Call Deposits</w:t>
            </w:r>
          </w:p>
        </w:tc>
        <w:tc>
          <w:tcPr>
            <w:tcW w:w="2428" w:type="dxa"/>
            <w:noWrap/>
            <w:vAlign w:val="center"/>
            <w:hideMark/>
          </w:tcPr>
          <w:p w14:paraId="7B8CAE2D" w14:textId="44FFFF77" w:rsidR="004405F3"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c>
          <w:tcPr>
            <w:tcW w:w="2429" w:type="dxa"/>
            <w:noWrap/>
            <w:vAlign w:val="center"/>
            <w:hideMark/>
          </w:tcPr>
          <w:p w14:paraId="5F02DB99" w14:textId="7282366A" w:rsidR="004405F3"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3C28E6E" w14:textId="77777777" w:rsidTr="00D76ABB">
        <w:trPr>
          <w:trHeight w:val="338"/>
        </w:trPr>
        <w:tc>
          <w:tcPr>
            <w:tcW w:w="4552" w:type="dxa"/>
            <w:noWrap/>
            <w:vAlign w:val="center"/>
            <w:hideMark/>
          </w:tcPr>
          <w:p w14:paraId="6253AABB" w14:textId="789A2E0D" w:rsidR="004405F3" w:rsidRPr="0006680D" w:rsidRDefault="004405F3" w:rsidP="00BD38BE">
            <w:pPr>
              <w:autoSpaceDE/>
              <w:autoSpaceDN/>
              <w:spacing w:line="276" w:lineRule="auto"/>
              <w:rPr>
                <w:color w:val="000000" w:themeColor="text1"/>
                <w:lang w:val="en-US"/>
              </w:rPr>
            </w:pPr>
            <w:r w:rsidRPr="0006680D">
              <w:rPr>
                <w:color w:val="000000" w:themeColor="text1"/>
                <w:lang w:eastAsia="en-GB"/>
              </w:rPr>
              <w:t xml:space="preserve">Fixed </w:t>
            </w:r>
            <w:r w:rsidR="00293675" w:rsidRPr="0006680D">
              <w:rPr>
                <w:color w:val="000000" w:themeColor="text1"/>
                <w:lang w:eastAsia="en-GB"/>
              </w:rPr>
              <w:t>Deposits Account</w:t>
            </w:r>
          </w:p>
        </w:tc>
        <w:tc>
          <w:tcPr>
            <w:tcW w:w="2428" w:type="dxa"/>
            <w:noWrap/>
            <w:vAlign w:val="center"/>
            <w:hideMark/>
          </w:tcPr>
          <w:p w14:paraId="3EC9AA9D" w14:textId="0DD48B57" w:rsidR="004405F3"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c>
          <w:tcPr>
            <w:tcW w:w="2429" w:type="dxa"/>
            <w:noWrap/>
            <w:vAlign w:val="center"/>
            <w:hideMark/>
          </w:tcPr>
          <w:p w14:paraId="59A32B57" w14:textId="4087A858" w:rsidR="004405F3"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B237DB8" w14:textId="77777777" w:rsidTr="00D76ABB">
        <w:trPr>
          <w:trHeight w:val="338"/>
        </w:trPr>
        <w:tc>
          <w:tcPr>
            <w:tcW w:w="4552" w:type="dxa"/>
            <w:noWrap/>
            <w:vAlign w:val="center"/>
            <w:hideMark/>
          </w:tcPr>
          <w:p w14:paraId="6BA04192" w14:textId="5A58585F" w:rsidR="004405F3" w:rsidRPr="0006680D" w:rsidRDefault="0023735E" w:rsidP="00BD38BE">
            <w:pPr>
              <w:autoSpaceDE/>
              <w:autoSpaceDN/>
              <w:spacing w:line="276" w:lineRule="auto"/>
              <w:rPr>
                <w:color w:val="000000" w:themeColor="text1"/>
                <w:lang w:val="en-US"/>
              </w:rPr>
            </w:pPr>
            <w:r w:rsidRPr="0006680D">
              <w:rPr>
                <w:color w:val="000000" w:themeColor="text1"/>
                <w:lang w:val="en-US"/>
              </w:rPr>
              <w:t>Others (</w:t>
            </w:r>
            <w:r w:rsidR="00293675" w:rsidRPr="0006680D">
              <w:rPr>
                <w:i/>
                <w:iCs/>
                <w:color w:val="000000" w:themeColor="text1"/>
                <w:lang w:val="en-US"/>
              </w:rPr>
              <w:t>Specify</w:t>
            </w:r>
            <w:r w:rsidR="00293675" w:rsidRPr="0006680D">
              <w:rPr>
                <w:color w:val="000000" w:themeColor="text1"/>
                <w:lang w:val="en-US"/>
              </w:rPr>
              <w:t>)</w:t>
            </w:r>
          </w:p>
        </w:tc>
        <w:tc>
          <w:tcPr>
            <w:tcW w:w="2428" w:type="dxa"/>
            <w:noWrap/>
            <w:vAlign w:val="center"/>
            <w:hideMark/>
          </w:tcPr>
          <w:p w14:paraId="7E007E17" w14:textId="57763E47" w:rsidR="004405F3"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c>
          <w:tcPr>
            <w:tcW w:w="2429" w:type="dxa"/>
            <w:noWrap/>
            <w:vAlign w:val="center"/>
            <w:hideMark/>
          </w:tcPr>
          <w:p w14:paraId="73F22287" w14:textId="28C9D02C" w:rsidR="004405F3" w:rsidRPr="0006680D" w:rsidRDefault="00293675"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AD1A678" w14:textId="77777777" w:rsidTr="00D76ABB">
        <w:trPr>
          <w:trHeight w:val="338"/>
        </w:trPr>
        <w:tc>
          <w:tcPr>
            <w:tcW w:w="4552" w:type="dxa"/>
            <w:noWrap/>
            <w:vAlign w:val="center"/>
            <w:hideMark/>
          </w:tcPr>
          <w:p w14:paraId="0B9ACC3F" w14:textId="01F13089" w:rsidR="004405F3" w:rsidRPr="0006680D" w:rsidRDefault="004405F3" w:rsidP="00BD38BE">
            <w:pPr>
              <w:autoSpaceDE/>
              <w:autoSpaceDN/>
              <w:spacing w:line="276" w:lineRule="auto"/>
              <w:rPr>
                <w:b/>
                <w:bCs/>
                <w:color w:val="000000" w:themeColor="text1"/>
                <w:lang w:val="en-US"/>
              </w:rPr>
            </w:pPr>
            <w:r w:rsidRPr="0006680D">
              <w:rPr>
                <w:b/>
                <w:bCs/>
                <w:color w:val="000000" w:themeColor="text1"/>
                <w:lang w:eastAsia="en-GB"/>
              </w:rPr>
              <w:t>Total</w:t>
            </w:r>
            <w:r w:rsidRPr="0006680D">
              <w:rPr>
                <w:color w:val="000000" w:themeColor="text1"/>
                <w:lang w:eastAsia="en-GB"/>
              </w:rPr>
              <w:t xml:space="preserve"> </w:t>
            </w:r>
            <w:r w:rsidR="00293675" w:rsidRPr="0006680D">
              <w:rPr>
                <w:b/>
                <w:bCs/>
                <w:color w:val="000000" w:themeColor="text1"/>
                <w:lang w:eastAsia="en-GB"/>
              </w:rPr>
              <w:t>Cash</w:t>
            </w:r>
            <w:r w:rsidR="00293675" w:rsidRPr="0006680D">
              <w:rPr>
                <w:color w:val="000000" w:themeColor="text1"/>
                <w:lang w:eastAsia="en-GB"/>
              </w:rPr>
              <w:t xml:space="preserve"> </w:t>
            </w:r>
            <w:r w:rsidR="0030723A" w:rsidRPr="0006680D">
              <w:rPr>
                <w:color w:val="000000" w:themeColor="text1"/>
                <w:lang w:eastAsia="en-GB"/>
              </w:rPr>
              <w:t>a</w:t>
            </w:r>
            <w:r w:rsidR="00293675" w:rsidRPr="0006680D">
              <w:rPr>
                <w:b/>
                <w:bCs/>
                <w:color w:val="000000" w:themeColor="text1"/>
                <w:lang w:eastAsia="en-GB"/>
              </w:rPr>
              <w:t>nd</w:t>
            </w:r>
            <w:r w:rsidR="00293675" w:rsidRPr="0006680D">
              <w:rPr>
                <w:color w:val="000000" w:themeColor="text1"/>
                <w:lang w:eastAsia="en-GB"/>
              </w:rPr>
              <w:t xml:space="preserve"> </w:t>
            </w:r>
            <w:r w:rsidR="0030723A" w:rsidRPr="0006680D">
              <w:rPr>
                <w:b/>
                <w:bCs/>
                <w:color w:val="000000" w:themeColor="text1"/>
                <w:lang w:eastAsia="en-GB"/>
              </w:rPr>
              <w:t>c</w:t>
            </w:r>
            <w:r w:rsidR="00293675" w:rsidRPr="0006680D">
              <w:rPr>
                <w:b/>
                <w:bCs/>
                <w:color w:val="000000" w:themeColor="text1"/>
                <w:lang w:eastAsia="en-GB"/>
              </w:rPr>
              <w:t>ash</w:t>
            </w:r>
            <w:r w:rsidR="00293675" w:rsidRPr="0006680D">
              <w:rPr>
                <w:color w:val="000000" w:themeColor="text1"/>
                <w:lang w:eastAsia="en-GB"/>
              </w:rPr>
              <w:t xml:space="preserve"> </w:t>
            </w:r>
            <w:r w:rsidR="0030723A" w:rsidRPr="0006680D">
              <w:rPr>
                <w:b/>
                <w:bCs/>
                <w:color w:val="000000" w:themeColor="text1"/>
                <w:lang w:eastAsia="en-GB"/>
              </w:rPr>
              <w:t>e</w:t>
            </w:r>
            <w:r w:rsidR="00293675" w:rsidRPr="0006680D">
              <w:rPr>
                <w:b/>
                <w:bCs/>
                <w:color w:val="000000" w:themeColor="text1"/>
                <w:lang w:eastAsia="en-GB"/>
              </w:rPr>
              <w:t>quivalents</w:t>
            </w:r>
          </w:p>
        </w:tc>
        <w:tc>
          <w:tcPr>
            <w:tcW w:w="2428" w:type="dxa"/>
            <w:noWrap/>
            <w:vAlign w:val="center"/>
            <w:hideMark/>
          </w:tcPr>
          <w:p w14:paraId="4C9A3C8A" w14:textId="064F2CA0" w:rsidR="004405F3" w:rsidRPr="0006680D" w:rsidRDefault="00293675" w:rsidP="00D76ABB">
            <w:pPr>
              <w:autoSpaceDE/>
              <w:autoSpaceDN/>
              <w:spacing w:line="276" w:lineRule="auto"/>
              <w:jc w:val="center"/>
              <w:rPr>
                <w:b/>
                <w:bCs/>
                <w:color w:val="000000" w:themeColor="text1"/>
                <w:lang w:val="en-US"/>
              </w:rPr>
            </w:pPr>
            <w:r w:rsidRPr="0006680D">
              <w:rPr>
                <w:b/>
                <w:bCs/>
                <w:color w:val="000000" w:themeColor="text1"/>
                <w:lang w:val="en-US"/>
              </w:rPr>
              <w:t>xxx</w:t>
            </w:r>
          </w:p>
        </w:tc>
        <w:tc>
          <w:tcPr>
            <w:tcW w:w="2429" w:type="dxa"/>
            <w:noWrap/>
            <w:vAlign w:val="center"/>
            <w:hideMark/>
          </w:tcPr>
          <w:p w14:paraId="5411680D" w14:textId="24B34BA7" w:rsidR="004405F3" w:rsidRPr="0006680D" w:rsidRDefault="00293675" w:rsidP="00D76ABB">
            <w:pPr>
              <w:autoSpaceDE/>
              <w:autoSpaceDN/>
              <w:spacing w:line="276" w:lineRule="auto"/>
              <w:jc w:val="center"/>
              <w:rPr>
                <w:b/>
                <w:bCs/>
                <w:color w:val="000000" w:themeColor="text1"/>
                <w:lang w:val="en-US"/>
              </w:rPr>
            </w:pPr>
            <w:r w:rsidRPr="0006680D">
              <w:rPr>
                <w:b/>
                <w:bCs/>
                <w:color w:val="000000" w:themeColor="text1"/>
                <w:lang w:val="en-US"/>
              </w:rPr>
              <w:t>xxx</w:t>
            </w:r>
          </w:p>
        </w:tc>
      </w:tr>
    </w:tbl>
    <w:p w14:paraId="54706769" w14:textId="11F0DCC6" w:rsidR="000442D1" w:rsidRPr="0006680D" w:rsidRDefault="00876048" w:rsidP="00D728C9">
      <w:pPr>
        <w:autoSpaceDE/>
        <w:autoSpaceDN/>
        <w:rPr>
          <w:color w:val="000000" w:themeColor="text1"/>
        </w:rPr>
      </w:pPr>
      <w:r w:rsidRPr="0006680D">
        <w:rPr>
          <w:i/>
          <w:color w:val="000000" w:themeColor="text1"/>
        </w:rPr>
        <w:t xml:space="preserve">(The amount should agree with the closing and opening balances as included in </w:t>
      </w:r>
      <w:r w:rsidR="00AE717B" w:rsidRPr="0006680D">
        <w:rPr>
          <w:i/>
          <w:color w:val="000000" w:themeColor="text1"/>
        </w:rPr>
        <w:t>the statement of cash flows</w:t>
      </w:r>
      <w:r w:rsidR="00D728C9" w:rsidRPr="0006680D">
        <w:rPr>
          <w:i/>
          <w:color w:val="000000" w:themeColor="text1"/>
        </w:rPr>
        <w:t>.</w:t>
      </w:r>
      <w:r w:rsidR="00D728C9" w:rsidRPr="0006680D">
        <w:rPr>
          <w:i/>
          <w:iCs/>
          <w:color w:val="000000" w:themeColor="text1"/>
        </w:rPr>
        <w:t xml:space="preserve"> List all bank accounts. Provide brief explanation on cash variations compared to the previous year</w:t>
      </w:r>
      <w:r w:rsidR="00D728C9" w:rsidRPr="0006680D">
        <w:rPr>
          <w:color w:val="000000" w:themeColor="text1"/>
        </w:rPr>
        <w:t>)</w:t>
      </w:r>
    </w:p>
    <w:p w14:paraId="1865BC2E" w14:textId="77777777" w:rsidR="00D728C9" w:rsidRPr="0006680D" w:rsidRDefault="00D728C9" w:rsidP="00D728C9">
      <w:pPr>
        <w:autoSpaceDE/>
        <w:autoSpaceDN/>
        <w:rPr>
          <w:b/>
          <w:bCs/>
          <w:color w:val="000000" w:themeColor="text1"/>
          <w:lang w:eastAsia="en-GB"/>
        </w:rPr>
      </w:pPr>
    </w:p>
    <w:p w14:paraId="3589FD56" w14:textId="14743387" w:rsidR="00AB70CF" w:rsidRPr="0006680D" w:rsidRDefault="00AB70CF">
      <w:pPr>
        <w:autoSpaceDE/>
        <w:autoSpaceDN/>
        <w:rPr>
          <w:b/>
          <w:color w:val="000000" w:themeColor="text1"/>
          <w:sz w:val="10"/>
          <w:szCs w:val="10"/>
        </w:rPr>
      </w:pPr>
    </w:p>
    <w:p w14:paraId="5BD4B51B" w14:textId="1B8434E1" w:rsidR="000317F9" w:rsidRPr="0006680D" w:rsidRDefault="00D21C5A" w:rsidP="00DC5D62">
      <w:pPr>
        <w:autoSpaceDE/>
        <w:autoSpaceDN/>
        <w:spacing w:line="360" w:lineRule="auto"/>
        <w:rPr>
          <w:b/>
          <w:color w:val="000000" w:themeColor="text1"/>
          <w:lang w:eastAsia="en-GB"/>
        </w:rPr>
      </w:pPr>
      <w:r w:rsidRPr="0006680D">
        <w:rPr>
          <w:b/>
          <w:color w:val="000000" w:themeColor="text1"/>
          <w:lang w:eastAsia="en-GB"/>
        </w:rPr>
        <w:t>Detailed Analysis of the Cash and Cash Equivalents</w:t>
      </w:r>
    </w:p>
    <w:tbl>
      <w:tblPr>
        <w:tblW w:w="9360" w:type="dxa"/>
        <w:tblInd w:w="-5" w:type="dxa"/>
        <w:tblLook w:val="04A0" w:firstRow="1" w:lastRow="0" w:firstColumn="1" w:lastColumn="0" w:noHBand="0" w:noVBand="1"/>
      </w:tblPr>
      <w:tblGrid>
        <w:gridCol w:w="3060"/>
        <w:gridCol w:w="2100"/>
        <w:gridCol w:w="2100"/>
        <w:gridCol w:w="2100"/>
      </w:tblGrid>
      <w:tr w:rsidR="0006680D" w:rsidRPr="0006680D" w14:paraId="305EB66E" w14:textId="77777777" w:rsidTr="00D76ABB">
        <w:trPr>
          <w:trHeight w:val="340"/>
          <w:tblHeader/>
        </w:trPr>
        <w:tc>
          <w:tcPr>
            <w:tcW w:w="3060" w:type="dxa"/>
            <w:vMerge w:val="restart"/>
            <w:tcBorders>
              <w:top w:val="single" w:sz="4" w:space="0" w:color="auto"/>
              <w:left w:val="single" w:sz="4" w:space="0" w:color="auto"/>
              <w:right w:val="single" w:sz="4" w:space="0" w:color="auto"/>
            </w:tcBorders>
            <w:shd w:val="clear" w:color="auto" w:fill="0070C0"/>
            <w:noWrap/>
            <w:vAlign w:val="center"/>
            <w:hideMark/>
          </w:tcPr>
          <w:p w14:paraId="0A34AEF8" w14:textId="01021D9D" w:rsidR="00F05DE3" w:rsidRPr="0006680D" w:rsidRDefault="00F05DE3" w:rsidP="00BD38BE">
            <w:pPr>
              <w:spacing w:line="276" w:lineRule="auto"/>
              <w:rPr>
                <w:b/>
                <w:bCs/>
                <w:color w:val="000000" w:themeColor="text1"/>
                <w:sz w:val="22"/>
                <w:szCs w:val="22"/>
                <w:lang w:val="en-US"/>
              </w:rPr>
            </w:pPr>
            <w:r w:rsidRPr="0006680D">
              <w:rPr>
                <w:b/>
                <w:bCs/>
                <w:color w:val="000000" w:themeColor="text1"/>
                <w:sz w:val="22"/>
                <w:szCs w:val="22"/>
                <w:lang w:val="en-US"/>
              </w:rPr>
              <w:t>Financial Institution</w:t>
            </w:r>
          </w:p>
        </w:tc>
        <w:tc>
          <w:tcPr>
            <w:tcW w:w="2100" w:type="dxa"/>
            <w:vMerge w:val="restart"/>
            <w:tcBorders>
              <w:top w:val="single" w:sz="4" w:space="0" w:color="auto"/>
              <w:left w:val="nil"/>
              <w:right w:val="single" w:sz="4" w:space="0" w:color="auto"/>
            </w:tcBorders>
            <w:shd w:val="clear" w:color="auto" w:fill="0070C0"/>
            <w:vAlign w:val="center"/>
          </w:tcPr>
          <w:p w14:paraId="222928A0" w14:textId="5AA8498F" w:rsidR="00F05DE3" w:rsidRPr="0006680D" w:rsidRDefault="00F05DE3" w:rsidP="007136F1">
            <w:pPr>
              <w:spacing w:line="276" w:lineRule="auto"/>
              <w:rPr>
                <w:color w:val="000000" w:themeColor="text1"/>
                <w:sz w:val="22"/>
                <w:szCs w:val="22"/>
                <w:lang w:val="en-US"/>
              </w:rPr>
            </w:pPr>
            <w:r w:rsidRPr="0006680D">
              <w:rPr>
                <w:b/>
                <w:bCs/>
                <w:color w:val="000000" w:themeColor="text1"/>
                <w:sz w:val="22"/>
                <w:szCs w:val="22"/>
                <w:lang w:val="en-US"/>
              </w:rPr>
              <w:t>Account number</w:t>
            </w:r>
          </w:p>
        </w:tc>
        <w:tc>
          <w:tcPr>
            <w:tcW w:w="2100" w:type="dxa"/>
            <w:tcBorders>
              <w:top w:val="single" w:sz="4" w:space="0" w:color="auto"/>
              <w:left w:val="nil"/>
              <w:bottom w:val="single" w:sz="4" w:space="0" w:color="auto"/>
              <w:right w:val="single" w:sz="4" w:space="0" w:color="auto"/>
            </w:tcBorders>
            <w:shd w:val="clear" w:color="auto" w:fill="0070C0"/>
            <w:noWrap/>
            <w:vAlign w:val="center"/>
            <w:hideMark/>
          </w:tcPr>
          <w:p w14:paraId="2008555F" w14:textId="4D4B0951" w:rsidR="00F05DE3" w:rsidRPr="0006680D" w:rsidRDefault="00F05DE3"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2100" w:type="dxa"/>
            <w:tcBorders>
              <w:top w:val="single" w:sz="4" w:space="0" w:color="auto"/>
              <w:left w:val="nil"/>
              <w:bottom w:val="single" w:sz="4" w:space="0" w:color="auto"/>
              <w:right w:val="single" w:sz="4" w:space="0" w:color="auto"/>
            </w:tcBorders>
            <w:shd w:val="clear" w:color="auto" w:fill="0070C0"/>
            <w:noWrap/>
            <w:vAlign w:val="center"/>
            <w:hideMark/>
          </w:tcPr>
          <w:p w14:paraId="01D5EE4A" w14:textId="77777777"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7ABFEFC8" w14:textId="07234C33" w:rsidR="00F05DE3"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52C137C0" w14:textId="77777777" w:rsidTr="00D76ABB">
        <w:trPr>
          <w:trHeight w:val="340"/>
          <w:tblHeader/>
        </w:trPr>
        <w:tc>
          <w:tcPr>
            <w:tcW w:w="3060" w:type="dxa"/>
            <w:vMerge/>
            <w:tcBorders>
              <w:left w:val="single" w:sz="4" w:space="0" w:color="auto"/>
              <w:bottom w:val="single" w:sz="4" w:space="0" w:color="auto"/>
              <w:right w:val="single" w:sz="4" w:space="0" w:color="auto"/>
            </w:tcBorders>
            <w:shd w:val="clear" w:color="auto" w:fill="0070C0"/>
            <w:noWrap/>
            <w:vAlign w:val="center"/>
            <w:hideMark/>
          </w:tcPr>
          <w:p w14:paraId="3C896DA8" w14:textId="35E082AE" w:rsidR="00F05DE3" w:rsidRPr="0006680D" w:rsidRDefault="00F05DE3" w:rsidP="00BD38BE">
            <w:pPr>
              <w:autoSpaceDE/>
              <w:autoSpaceDN/>
              <w:spacing w:line="276" w:lineRule="auto"/>
              <w:rPr>
                <w:b/>
                <w:bCs/>
                <w:color w:val="000000" w:themeColor="text1"/>
                <w:sz w:val="22"/>
                <w:szCs w:val="22"/>
                <w:lang w:val="en-US"/>
              </w:rPr>
            </w:pPr>
          </w:p>
        </w:tc>
        <w:tc>
          <w:tcPr>
            <w:tcW w:w="2100" w:type="dxa"/>
            <w:vMerge/>
            <w:tcBorders>
              <w:left w:val="nil"/>
              <w:bottom w:val="single" w:sz="4" w:space="0" w:color="auto"/>
              <w:right w:val="single" w:sz="4" w:space="0" w:color="auto"/>
            </w:tcBorders>
            <w:shd w:val="clear" w:color="auto" w:fill="0070C0"/>
            <w:vAlign w:val="bottom"/>
          </w:tcPr>
          <w:p w14:paraId="7F409BBF" w14:textId="63AC0E2A" w:rsidR="00F05DE3" w:rsidRPr="0006680D" w:rsidRDefault="00F05DE3" w:rsidP="00DC5D62">
            <w:pPr>
              <w:autoSpaceDE/>
              <w:autoSpaceDN/>
              <w:spacing w:line="276" w:lineRule="auto"/>
              <w:jc w:val="center"/>
              <w:rPr>
                <w:b/>
                <w:bCs/>
                <w:color w:val="000000" w:themeColor="text1"/>
                <w:sz w:val="22"/>
                <w:szCs w:val="22"/>
                <w:lang w:val="en-US"/>
              </w:rPr>
            </w:pPr>
          </w:p>
        </w:tc>
        <w:tc>
          <w:tcPr>
            <w:tcW w:w="2100" w:type="dxa"/>
            <w:tcBorders>
              <w:top w:val="nil"/>
              <w:left w:val="nil"/>
              <w:bottom w:val="single" w:sz="4" w:space="0" w:color="auto"/>
              <w:right w:val="single" w:sz="4" w:space="0" w:color="auto"/>
            </w:tcBorders>
            <w:shd w:val="clear" w:color="auto" w:fill="0070C0"/>
            <w:noWrap/>
            <w:vAlign w:val="center"/>
            <w:hideMark/>
          </w:tcPr>
          <w:p w14:paraId="6CA3E6CB" w14:textId="77220F56" w:rsidR="00F05DE3" w:rsidRPr="0006680D" w:rsidRDefault="00F05DE3"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2100" w:type="dxa"/>
            <w:tcBorders>
              <w:top w:val="nil"/>
              <w:left w:val="nil"/>
              <w:bottom w:val="single" w:sz="4" w:space="0" w:color="auto"/>
              <w:right w:val="single" w:sz="4" w:space="0" w:color="auto"/>
            </w:tcBorders>
            <w:shd w:val="clear" w:color="auto" w:fill="0070C0"/>
            <w:noWrap/>
            <w:vAlign w:val="center"/>
            <w:hideMark/>
          </w:tcPr>
          <w:p w14:paraId="66D9F60D" w14:textId="2AAF0919" w:rsidR="00F05DE3" w:rsidRPr="0006680D" w:rsidRDefault="00F05DE3"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1A77E3F7"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tcPr>
          <w:p w14:paraId="2E5C2B5D" w14:textId="5944EAA5" w:rsidR="000317F9" w:rsidRPr="0006680D" w:rsidRDefault="000317F9" w:rsidP="00FF1B9B">
            <w:pPr>
              <w:pStyle w:val="ListParagraph"/>
              <w:numPr>
                <w:ilvl w:val="0"/>
                <w:numId w:val="9"/>
              </w:numPr>
              <w:autoSpaceDE/>
              <w:autoSpaceDN/>
              <w:spacing w:line="276" w:lineRule="auto"/>
              <w:ind w:left="252" w:hanging="270"/>
              <w:rPr>
                <w:color w:val="000000" w:themeColor="text1"/>
                <w:sz w:val="22"/>
                <w:szCs w:val="22"/>
                <w:lang w:val="en-US"/>
              </w:rPr>
            </w:pPr>
            <w:r w:rsidRPr="0006680D">
              <w:rPr>
                <w:b/>
                <w:bCs/>
                <w:color w:val="000000" w:themeColor="text1"/>
                <w:sz w:val="22"/>
                <w:szCs w:val="22"/>
                <w:lang w:val="en-US"/>
              </w:rPr>
              <w:t xml:space="preserve">Current </w:t>
            </w:r>
            <w:r w:rsidR="00DC5D62" w:rsidRPr="0006680D">
              <w:rPr>
                <w:b/>
                <w:bCs/>
                <w:color w:val="000000" w:themeColor="text1"/>
                <w:sz w:val="22"/>
                <w:szCs w:val="22"/>
                <w:lang w:val="en-US"/>
              </w:rPr>
              <w:t>Account</w:t>
            </w:r>
          </w:p>
        </w:tc>
        <w:tc>
          <w:tcPr>
            <w:tcW w:w="2100" w:type="dxa"/>
            <w:tcBorders>
              <w:top w:val="single" w:sz="4" w:space="0" w:color="auto"/>
              <w:left w:val="nil"/>
              <w:bottom w:val="single" w:sz="4" w:space="0" w:color="auto"/>
              <w:right w:val="single" w:sz="4" w:space="0" w:color="auto"/>
            </w:tcBorders>
          </w:tcPr>
          <w:p w14:paraId="20F86794" w14:textId="77777777" w:rsidR="000317F9" w:rsidRPr="0006680D" w:rsidRDefault="000317F9" w:rsidP="00AB70CF">
            <w:pPr>
              <w:autoSpaceDE/>
              <w:autoSpaceDN/>
              <w:spacing w:line="276" w:lineRule="auto"/>
              <w:jc w:val="right"/>
              <w:rPr>
                <w:b/>
                <w:bCs/>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tcPr>
          <w:p w14:paraId="74AA559B" w14:textId="77777777" w:rsidR="000317F9" w:rsidRPr="0006680D" w:rsidRDefault="000317F9" w:rsidP="00D76ABB">
            <w:pPr>
              <w:autoSpaceDE/>
              <w:autoSpaceDN/>
              <w:spacing w:line="276" w:lineRule="auto"/>
              <w:jc w:val="center"/>
              <w:rPr>
                <w:b/>
                <w:bCs/>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tcPr>
          <w:p w14:paraId="45A30808" w14:textId="77777777" w:rsidR="000317F9" w:rsidRPr="0006680D" w:rsidRDefault="000317F9" w:rsidP="00D76ABB">
            <w:pPr>
              <w:autoSpaceDE/>
              <w:autoSpaceDN/>
              <w:spacing w:line="276" w:lineRule="auto"/>
              <w:jc w:val="center"/>
              <w:rPr>
                <w:b/>
                <w:bCs/>
                <w:color w:val="000000" w:themeColor="text1"/>
                <w:sz w:val="22"/>
                <w:szCs w:val="22"/>
                <w:lang w:val="en-US"/>
              </w:rPr>
            </w:pPr>
          </w:p>
        </w:tc>
      </w:tr>
      <w:tr w:rsidR="0006680D" w:rsidRPr="0006680D" w14:paraId="757D42C8"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04713208" w14:textId="5D965FC6" w:rsidR="000317F9" w:rsidRPr="0006680D" w:rsidRDefault="006819C8"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XXX</w:t>
            </w:r>
            <w:r w:rsidR="000317F9" w:rsidRPr="0006680D">
              <w:rPr>
                <w:color w:val="000000" w:themeColor="text1"/>
                <w:sz w:val="22"/>
                <w:szCs w:val="22"/>
                <w:lang w:val="en-US"/>
              </w:rPr>
              <w:t xml:space="preserve"> </w:t>
            </w:r>
            <w:r w:rsidR="00DC5D62" w:rsidRPr="0006680D">
              <w:rPr>
                <w:color w:val="000000" w:themeColor="text1"/>
                <w:sz w:val="22"/>
                <w:szCs w:val="22"/>
                <w:lang w:val="en-US"/>
              </w:rPr>
              <w:t>Bank</w:t>
            </w:r>
          </w:p>
        </w:tc>
        <w:tc>
          <w:tcPr>
            <w:tcW w:w="2100" w:type="dxa"/>
            <w:tcBorders>
              <w:top w:val="single" w:sz="4" w:space="0" w:color="auto"/>
              <w:left w:val="nil"/>
              <w:bottom w:val="single" w:sz="4" w:space="0" w:color="auto"/>
              <w:right w:val="single" w:sz="4" w:space="0" w:color="auto"/>
            </w:tcBorders>
          </w:tcPr>
          <w:p w14:paraId="05991256"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5C610DE9" w14:textId="65F201AD"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125F84FB" w14:textId="279DB157"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5EE6901"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6177FC4C" w14:textId="533DAE86" w:rsidR="000317F9" w:rsidRPr="0006680D" w:rsidRDefault="006819C8"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XXX</w:t>
            </w:r>
            <w:r w:rsidR="000317F9" w:rsidRPr="0006680D">
              <w:rPr>
                <w:color w:val="000000" w:themeColor="text1"/>
                <w:sz w:val="22"/>
                <w:szCs w:val="22"/>
                <w:lang w:val="en-US"/>
              </w:rPr>
              <w:t xml:space="preserve"> Bank</w:t>
            </w:r>
            <w:r w:rsidR="003B0770" w:rsidRPr="0006680D">
              <w:rPr>
                <w:color w:val="000000" w:themeColor="text1"/>
                <w:sz w:val="22"/>
                <w:szCs w:val="22"/>
                <w:lang w:val="en-US"/>
              </w:rPr>
              <w:t>, e</w:t>
            </w:r>
            <w:r w:rsidR="00DC5D62" w:rsidRPr="0006680D">
              <w:rPr>
                <w:color w:val="000000" w:themeColor="text1"/>
                <w:sz w:val="22"/>
                <w:szCs w:val="22"/>
                <w:lang w:val="en-US"/>
              </w:rPr>
              <w:t>tc</w:t>
            </w:r>
            <w:r w:rsidR="003B0770" w:rsidRPr="0006680D">
              <w:rPr>
                <w:color w:val="000000" w:themeColor="text1"/>
                <w:sz w:val="22"/>
                <w:szCs w:val="22"/>
                <w:lang w:val="en-US"/>
              </w:rPr>
              <w:t>.</w:t>
            </w:r>
          </w:p>
        </w:tc>
        <w:tc>
          <w:tcPr>
            <w:tcW w:w="2100" w:type="dxa"/>
            <w:tcBorders>
              <w:top w:val="single" w:sz="4" w:space="0" w:color="auto"/>
              <w:left w:val="nil"/>
              <w:bottom w:val="single" w:sz="4" w:space="0" w:color="auto"/>
              <w:right w:val="single" w:sz="4" w:space="0" w:color="auto"/>
            </w:tcBorders>
          </w:tcPr>
          <w:p w14:paraId="5316E35F"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301DA5B4" w14:textId="5D4D5E45"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7C6ABD55" w14:textId="430735C3"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A26A268"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463F2068" w14:textId="27B2493C" w:rsidR="000317F9" w:rsidRPr="0006680D" w:rsidRDefault="000317F9" w:rsidP="00BD38BE">
            <w:pPr>
              <w:autoSpaceDE/>
              <w:autoSpaceDN/>
              <w:spacing w:line="276" w:lineRule="auto"/>
              <w:ind w:left="252"/>
              <w:rPr>
                <w:b/>
                <w:bCs/>
                <w:color w:val="000000" w:themeColor="text1"/>
                <w:sz w:val="22"/>
                <w:szCs w:val="22"/>
                <w:lang w:val="en-US"/>
              </w:rPr>
            </w:pPr>
            <w:r w:rsidRPr="0006680D">
              <w:rPr>
                <w:b/>
                <w:bCs/>
                <w:color w:val="000000" w:themeColor="text1"/>
                <w:sz w:val="22"/>
                <w:szCs w:val="22"/>
                <w:lang w:val="en-US"/>
              </w:rPr>
              <w:t>Sub</w:t>
            </w:r>
            <w:r w:rsidR="00DC5D62" w:rsidRPr="0006680D">
              <w:rPr>
                <w:b/>
                <w:bCs/>
                <w:color w:val="000000" w:themeColor="text1"/>
                <w:sz w:val="22"/>
                <w:szCs w:val="22"/>
                <w:lang w:val="en-US"/>
              </w:rPr>
              <w:t>- Total</w:t>
            </w:r>
          </w:p>
        </w:tc>
        <w:tc>
          <w:tcPr>
            <w:tcW w:w="2100" w:type="dxa"/>
            <w:tcBorders>
              <w:top w:val="single" w:sz="4" w:space="0" w:color="auto"/>
              <w:left w:val="nil"/>
              <w:bottom w:val="single" w:sz="4" w:space="0" w:color="auto"/>
              <w:right w:val="single" w:sz="4" w:space="0" w:color="auto"/>
            </w:tcBorders>
          </w:tcPr>
          <w:p w14:paraId="7ECB15D6" w14:textId="77777777" w:rsidR="000317F9" w:rsidRPr="0006680D" w:rsidRDefault="000317F9" w:rsidP="00AB70CF">
            <w:pPr>
              <w:autoSpaceDE/>
              <w:autoSpaceDN/>
              <w:spacing w:line="276" w:lineRule="auto"/>
              <w:jc w:val="right"/>
              <w:rPr>
                <w:b/>
                <w:bCs/>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5011ADB3" w14:textId="3782F943"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514188B7" w14:textId="7294D79E"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53C4587E"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5DF355B1" w14:textId="12B6A4B6" w:rsidR="000317F9" w:rsidRPr="0006680D" w:rsidRDefault="000317F9" w:rsidP="00FF1B9B">
            <w:pPr>
              <w:pStyle w:val="ListParagraph"/>
              <w:numPr>
                <w:ilvl w:val="0"/>
                <w:numId w:val="9"/>
              </w:numPr>
              <w:autoSpaceDE/>
              <w:autoSpaceDN/>
              <w:spacing w:line="276" w:lineRule="auto"/>
              <w:ind w:left="252" w:hanging="270"/>
              <w:rPr>
                <w:b/>
                <w:bCs/>
                <w:color w:val="000000" w:themeColor="text1"/>
                <w:sz w:val="22"/>
                <w:szCs w:val="22"/>
                <w:lang w:val="en-US"/>
              </w:rPr>
            </w:pPr>
            <w:r w:rsidRPr="0006680D">
              <w:rPr>
                <w:b/>
                <w:bCs/>
                <w:color w:val="000000" w:themeColor="text1"/>
                <w:sz w:val="22"/>
                <w:szCs w:val="22"/>
                <w:lang w:val="en-US"/>
              </w:rPr>
              <w:t xml:space="preserve">On </w:t>
            </w:r>
            <w:r w:rsidR="00DC5D62" w:rsidRPr="0006680D">
              <w:rPr>
                <w:b/>
                <w:bCs/>
                <w:color w:val="000000" w:themeColor="text1"/>
                <w:sz w:val="22"/>
                <w:szCs w:val="22"/>
                <w:lang w:val="en-US"/>
              </w:rPr>
              <w:t>- Call Deposits</w:t>
            </w:r>
          </w:p>
        </w:tc>
        <w:tc>
          <w:tcPr>
            <w:tcW w:w="2100" w:type="dxa"/>
            <w:tcBorders>
              <w:top w:val="single" w:sz="4" w:space="0" w:color="auto"/>
              <w:left w:val="nil"/>
              <w:bottom w:val="single" w:sz="4" w:space="0" w:color="auto"/>
              <w:right w:val="single" w:sz="4" w:space="0" w:color="auto"/>
            </w:tcBorders>
          </w:tcPr>
          <w:p w14:paraId="5B2B615C" w14:textId="77777777" w:rsidR="000317F9" w:rsidRPr="0006680D" w:rsidRDefault="000317F9" w:rsidP="00AB70CF">
            <w:pPr>
              <w:autoSpaceDE/>
              <w:autoSpaceDN/>
              <w:spacing w:line="276" w:lineRule="auto"/>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tcPr>
          <w:p w14:paraId="2A42DC24" w14:textId="77777777" w:rsidR="000317F9" w:rsidRPr="0006680D" w:rsidRDefault="000317F9" w:rsidP="00D76ABB">
            <w:pPr>
              <w:autoSpaceDE/>
              <w:autoSpaceDN/>
              <w:spacing w:line="276" w:lineRule="auto"/>
              <w:jc w:val="center"/>
              <w:rPr>
                <w:b/>
                <w:bCs/>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tcPr>
          <w:p w14:paraId="6204231F" w14:textId="77777777" w:rsidR="000317F9" w:rsidRPr="0006680D" w:rsidRDefault="000317F9" w:rsidP="00D76ABB">
            <w:pPr>
              <w:autoSpaceDE/>
              <w:autoSpaceDN/>
              <w:spacing w:line="276" w:lineRule="auto"/>
              <w:jc w:val="center"/>
              <w:rPr>
                <w:b/>
                <w:bCs/>
                <w:color w:val="000000" w:themeColor="text1"/>
                <w:sz w:val="22"/>
                <w:szCs w:val="22"/>
                <w:lang w:val="en-US"/>
              </w:rPr>
            </w:pPr>
          </w:p>
        </w:tc>
      </w:tr>
      <w:tr w:rsidR="0006680D" w:rsidRPr="0006680D" w14:paraId="30C31948"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2E83B9C2" w14:textId="2BECAB13" w:rsidR="000317F9" w:rsidRPr="0006680D" w:rsidRDefault="006819C8"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XXX</w:t>
            </w:r>
            <w:r w:rsidR="000317F9" w:rsidRPr="0006680D">
              <w:rPr>
                <w:color w:val="000000" w:themeColor="text1"/>
                <w:sz w:val="22"/>
                <w:szCs w:val="22"/>
                <w:lang w:val="en-US"/>
              </w:rPr>
              <w:t xml:space="preserve"> </w:t>
            </w:r>
            <w:r w:rsidR="00DC5D62" w:rsidRPr="0006680D">
              <w:rPr>
                <w:color w:val="000000" w:themeColor="text1"/>
                <w:sz w:val="22"/>
                <w:szCs w:val="22"/>
                <w:lang w:val="en-US"/>
              </w:rPr>
              <w:t>Bank</w:t>
            </w:r>
          </w:p>
        </w:tc>
        <w:tc>
          <w:tcPr>
            <w:tcW w:w="2100" w:type="dxa"/>
            <w:tcBorders>
              <w:top w:val="single" w:sz="4" w:space="0" w:color="auto"/>
              <w:left w:val="nil"/>
              <w:bottom w:val="single" w:sz="4" w:space="0" w:color="auto"/>
              <w:right w:val="single" w:sz="4" w:space="0" w:color="auto"/>
            </w:tcBorders>
          </w:tcPr>
          <w:p w14:paraId="0E7A151B"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7C88672D" w14:textId="273901AF"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17EB164C" w14:textId="2EBE8A8E"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6C54523"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47ADB76C" w14:textId="2DF9B193" w:rsidR="000317F9" w:rsidRPr="0006680D" w:rsidRDefault="006819C8"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XXX</w:t>
            </w:r>
            <w:r w:rsidR="000317F9" w:rsidRPr="0006680D">
              <w:rPr>
                <w:color w:val="000000" w:themeColor="text1"/>
                <w:sz w:val="22"/>
                <w:szCs w:val="22"/>
                <w:lang w:val="en-US"/>
              </w:rPr>
              <w:t xml:space="preserve"> Bank </w:t>
            </w:r>
            <w:r w:rsidR="003B0770" w:rsidRPr="0006680D">
              <w:rPr>
                <w:color w:val="000000" w:themeColor="text1"/>
                <w:sz w:val="22"/>
                <w:szCs w:val="22"/>
                <w:lang w:val="en-US"/>
              </w:rPr>
              <w:t>– e</w:t>
            </w:r>
            <w:r w:rsidR="00DC5D62" w:rsidRPr="0006680D">
              <w:rPr>
                <w:color w:val="000000" w:themeColor="text1"/>
                <w:sz w:val="22"/>
                <w:szCs w:val="22"/>
                <w:lang w:val="en-US"/>
              </w:rPr>
              <w:t>tc</w:t>
            </w:r>
            <w:r w:rsidR="003B0770" w:rsidRPr="0006680D">
              <w:rPr>
                <w:color w:val="000000" w:themeColor="text1"/>
                <w:sz w:val="22"/>
                <w:szCs w:val="22"/>
                <w:lang w:val="en-US"/>
              </w:rPr>
              <w:t>.</w:t>
            </w:r>
          </w:p>
        </w:tc>
        <w:tc>
          <w:tcPr>
            <w:tcW w:w="2100" w:type="dxa"/>
            <w:tcBorders>
              <w:top w:val="single" w:sz="4" w:space="0" w:color="auto"/>
              <w:left w:val="nil"/>
              <w:bottom w:val="single" w:sz="4" w:space="0" w:color="auto"/>
              <w:right w:val="single" w:sz="4" w:space="0" w:color="auto"/>
            </w:tcBorders>
          </w:tcPr>
          <w:p w14:paraId="6E628306"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54496062" w14:textId="5CFF5D1B"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1E037C53" w14:textId="0FEAC713"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BF64B34"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58FA000B" w14:textId="1F51A2B4" w:rsidR="000317F9" w:rsidRPr="0006680D" w:rsidRDefault="000317F9" w:rsidP="00BD38BE">
            <w:pPr>
              <w:autoSpaceDE/>
              <w:autoSpaceDN/>
              <w:spacing w:line="276" w:lineRule="auto"/>
              <w:ind w:left="252"/>
              <w:rPr>
                <w:b/>
                <w:bCs/>
                <w:color w:val="000000" w:themeColor="text1"/>
                <w:sz w:val="22"/>
                <w:szCs w:val="22"/>
                <w:lang w:val="en-US"/>
              </w:rPr>
            </w:pPr>
            <w:r w:rsidRPr="0006680D">
              <w:rPr>
                <w:b/>
                <w:bCs/>
                <w:color w:val="000000" w:themeColor="text1"/>
                <w:sz w:val="22"/>
                <w:szCs w:val="22"/>
                <w:lang w:val="en-US"/>
              </w:rPr>
              <w:t>Sub</w:t>
            </w:r>
            <w:r w:rsidR="00DC5D62" w:rsidRPr="0006680D">
              <w:rPr>
                <w:b/>
                <w:bCs/>
                <w:color w:val="000000" w:themeColor="text1"/>
                <w:sz w:val="22"/>
                <w:szCs w:val="22"/>
                <w:lang w:val="en-US"/>
              </w:rPr>
              <w:t>- Total</w:t>
            </w:r>
          </w:p>
        </w:tc>
        <w:tc>
          <w:tcPr>
            <w:tcW w:w="2100" w:type="dxa"/>
            <w:tcBorders>
              <w:top w:val="single" w:sz="4" w:space="0" w:color="auto"/>
              <w:left w:val="nil"/>
              <w:bottom w:val="single" w:sz="4" w:space="0" w:color="auto"/>
              <w:right w:val="single" w:sz="4" w:space="0" w:color="auto"/>
            </w:tcBorders>
          </w:tcPr>
          <w:p w14:paraId="09E085E8" w14:textId="77777777" w:rsidR="000317F9" w:rsidRPr="0006680D" w:rsidRDefault="000317F9" w:rsidP="00AB70CF">
            <w:pPr>
              <w:autoSpaceDE/>
              <w:autoSpaceDN/>
              <w:spacing w:line="276" w:lineRule="auto"/>
              <w:jc w:val="right"/>
              <w:rPr>
                <w:b/>
                <w:bCs/>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057DDBF1" w14:textId="0F5F6CA9"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486B6B0A" w14:textId="4AD0F4F6"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6DDA7747"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2D53FAFA" w14:textId="51ECABF2" w:rsidR="000317F9" w:rsidRPr="0006680D" w:rsidRDefault="000317F9" w:rsidP="00FF1B9B">
            <w:pPr>
              <w:pStyle w:val="ListParagraph"/>
              <w:numPr>
                <w:ilvl w:val="0"/>
                <w:numId w:val="9"/>
              </w:numPr>
              <w:autoSpaceDE/>
              <w:autoSpaceDN/>
              <w:spacing w:line="276" w:lineRule="auto"/>
              <w:ind w:left="252" w:hanging="270"/>
              <w:rPr>
                <w:b/>
                <w:bCs/>
                <w:color w:val="000000" w:themeColor="text1"/>
                <w:sz w:val="22"/>
                <w:szCs w:val="22"/>
                <w:lang w:val="en-US"/>
              </w:rPr>
            </w:pPr>
            <w:r w:rsidRPr="0006680D">
              <w:rPr>
                <w:b/>
                <w:bCs/>
                <w:color w:val="000000" w:themeColor="text1"/>
                <w:sz w:val="22"/>
                <w:szCs w:val="22"/>
                <w:lang w:val="en-US"/>
              </w:rPr>
              <w:t xml:space="preserve">Fixed </w:t>
            </w:r>
            <w:r w:rsidR="00DC5D62" w:rsidRPr="0006680D">
              <w:rPr>
                <w:b/>
                <w:bCs/>
                <w:color w:val="000000" w:themeColor="text1"/>
                <w:sz w:val="22"/>
                <w:szCs w:val="22"/>
                <w:lang w:val="en-US"/>
              </w:rPr>
              <w:t>Deposits Account</w:t>
            </w:r>
          </w:p>
        </w:tc>
        <w:tc>
          <w:tcPr>
            <w:tcW w:w="2100" w:type="dxa"/>
            <w:tcBorders>
              <w:top w:val="single" w:sz="4" w:space="0" w:color="auto"/>
              <w:left w:val="nil"/>
              <w:bottom w:val="single" w:sz="4" w:space="0" w:color="auto"/>
              <w:right w:val="single" w:sz="4" w:space="0" w:color="auto"/>
            </w:tcBorders>
          </w:tcPr>
          <w:p w14:paraId="09D0018B" w14:textId="77777777" w:rsidR="000317F9" w:rsidRPr="0006680D" w:rsidRDefault="000317F9" w:rsidP="00AB70CF">
            <w:pPr>
              <w:autoSpaceDE/>
              <w:autoSpaceDN/>
              <w:spacing w:line="276" w:lineRule="auto"/>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0BD7F83B" w14:textId="58380EE1" w:rsidR="000317F9" w:rsidRPr="0006680D" w:rsidRDefault="000317F9" w:rsidP="00D76ABB">
            <w:pPr>
              <w:autoSpaceDE/>
              <w:autoSpaceDN/>
              <w:spacing w:line="276" w:lineRule="auto"/>
              <w:jc w:val="center"/>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775AB4E4" w14:textId="799FAB78" w:rsidR="000317F9" w:rsidRPr="0006680D" w:rsidRDefault="000317F9" w:rsidP="00D76ABB">
            <w:pPr>
              <w:autoSpaceDE/>
              <w:autoSpaceDN/>
              <w:spacing w:line="276" w:lineRule="auto"/>
              <w:jc w:val="center"/>
              <w:rPr>
                <w:color w:val="000000" w:themeColor="text1"/>
                <w:sz w:val="22"/>
                <w:szCs w:val="22"/>
                <w:lang w:val="en-US"/>
              </w:rPr>
            </w:pPr>
          </w:p>
        </w:tc>
      </w:tr>
      <w:tr w:rsidR="0006680D" w:rsidRPr="0006680D" w14:paraId="295FCEE7"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711EC0B9" w14:textId="21152969" w:rsidR="000317F9" w:rsidRPr="0006680D" w:rsidRDefault="006819C8"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XXX</w:t>
            </w:r>
            <w:r w:rsidR="000317F9" w:rsidRPr="0006680D">
              <w:rPr>
                <w:color w:val="000000" w:themeColor="text1"/>
                <w:sz w:val="22"/>
                <w:szCs w:val="22"/>
                <w:lang w:val="en-US"/>
              </w:rPr>
              <w:t xml:space="preserve"> </w:t>
            </w:r>
            <w:r w:rsidR="00DC5D62" w:rsidRPr="0006680D">
              <w:rPr>
                <w:color w:val="000000" w:themeColor="text1"/>
                <w:sz w:val="22"/>
                <w:szCs w:val="22"/>
                <w:lang w:val="en-US"/>
              </w:rPr>
              <w:t>Bank</w:t>
            </w:r>
          </w:p>
        </w:tc>
        <w:tc>
          <w:tcPr>
            <w:tcW w:w="2100" w:type="dxa"/>
            <w:tcBorders>
              <w:top w:val="single" w:sz="4" w:space="0" w:color="auto"/>
              <w:left w:val="nil"/>
              <w:bottom w:val="single" w:sz="4" w:space="0" w:color="auto"/>
              <w:right w:val="single" w:sz="4" w:space="0" w:color="auto"/>
            </w:tcBorders>
          </w:tcPr>
          <w:p w14:paraId="43D462A2"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45D8AA35" w14:textId="6A2321B4"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2406866D" w14:textId="5FDF6E7C"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6614196"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5B913C72" w14:textId="61525A67" w:rsidR="000317F9" w:rsidRPr="0006680D" w:rsidRDefault="00A03BC6"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 xml:space="preserve">XXX </w:t>
            </w:r>
            <w:r w:rsidR="000317F9" w:rsidRPr="0006680D">
              <w:rPr>
                <w:color w:val="000000" w:themeColor="text1"/>
                <w:sz w:val="22"/>
                <w:szCs w:val="22"/>
                <w:lang w:val="en-US"/>
              </w:rPr>
              <w:t xml:space="preserve">Bank </w:t>
            </w:r>
          </w:p>
        </w:tc>
        <w:tc>
          <w:tcPr>
            <w:tcW w:w="2100" w:type="dxa"/>
            <w:tcBorders>
              <w:top w:val="single" w:sz="4" w:space="0" w:color="auto"/>
              <w:left w:val="nil"/>
              <w:bottom w:val="single" w:sz="4" w:space="0" w:color="auto"/>
              <w:right w:val="single" w:sz="4" w:space="0" w:color="auto"/>
            </w:tcBorders>
          </w:tcPr>
          <w:p w14:paraId="6DC8DB05"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4D874773" w14:textId="6DDE9B22"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59CCF1B3" w14:textId="58FCCA32"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FE67B0B"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7C1DDDFF" w14:textId="4817D5D7" w:rsidR="000317F9" w:rsidRPr="0006680D" w:rsidRDefault="000317F9" w:rsidP="00BD38BE">
            <w:pPr>
              <w:autoSpaceDE/>
              <w:autoSpaceDN/>
              <w:spacing w:line="276" w:lineRule="auto"/>
              <w:ind w:left="252"/>
              <w:rPr>
                <w:b/>
                <w:bCs/>
                <w:color w:val="000000" w:themeColor="text1"/>
                <w:sz w:val="22"/>
                <w:szCs w:val="22"/>
                <w:lang w:val="en-US"/>
              </w:rPr>
            </w:pPr>
            <w:r w:rsidRPr="0006680D">
              <w:rPr>
                <w:b/>
                <w:bCs/>
                <w:color w:val="000000" w:themeColor="text1"/>
                <w:sz w:val="22"/>
                <w:szCs w:val="22"/>
                <w:lang w:val="en-US"/>
              </w:rPr>
              <w:t>Sub</w:t>
            </w:r>
            <w:r w:rsidR="00DC5D62" w:rsidRPr="0006680D">
              <w:rPr>
                <w:b/>
                <w:bCs/>
                <w:color w:val="000000" w:themeColor="text1"/>
                <w:sz w:val="22"/>
                <w:szCs w:val="22"/>
                <w:lang w:val="en-US"/>
              </w:rPr>
              <w:t>- Total</w:t>
            </w:r>
          </w:p>
        </w:tc>
        <w:tc>
          <w:tcPr>
            <w:tcW w:w="2100" w:type="dxa"/>
            <w:tcBorders>
              <w:top w:val="single" w:sz="4" w:space="0" w:color="auto"/>
              <w:left w:val="nil"/>
              <w:bottom w:val="single" w:sz="4" w:space="0" w:color="auto"/>
              <w:right w:val="single" w:sz="4" w:space="0" w:color="auto"/>
            </w:tcBorders>
          </w:tcPr>
          <w:p w14:paraId="20DA7CEB" w14:textId="77777777" w:rsidR="000317F9" w:rsidRPr="0006680D" w:rsidRDefault="000317F9" w:rsidP="00AB70CF">
            <w:pPr>
              <w:autoSpaceDE/>
              <w:autoSpaceDN/>
              <w:spacing w:line="276" w:lineRule="auto"/>
              <w:jc w:val="right"/>
              <w:rPr>
                <w:b/>
                <w:bCs/>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78F711D1" w14:textId="2B4BB37A"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397385F3" w14:textId="56731FF7"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2D4634FD"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6B8359AB" w14:textId="425677F3" w:rsidR="000317F9" w:rsidRPr="0006680D" w:rsidRDefault="003A42A3" w:rsidP="00FF1B9B">
            <w:pPr>
              <w:pStyle w:val="ListParagraph"/>
              <w:numPr>
                <w:ilvl w:val="0"/>
                <w:numId w:val="9"/>
              </w:numPr>
              <w:autoSpaceDE/>
              <w:autoSpaceDN/>
              <w:spacing w:line="276" w:lineRule="auto"/>
              <w:ind w:left="252" w:hanging="270"/>
              <w:rPr>
                <w:b/>
                <w:bCs/>
                <w:color w:val="000000" w:themeColor="text1"/>
                <w:sz w:val="22"/>
                <w:szCs w:val="22"/>
                <w:lang w:val="en-US"/>
              </w:rPr>
            </w:pPr>
            <w:r w:rsidRPr="0006680D">
              <w:rPr>
                <w:b/>
                <w:bCs/>
                <w:color w:val="000000" w:themeColor="text1"/>
                <w:sz w:val="22"/>
                <w:szCs w:val="22"/>
                <w:lang w:val="en-US"/>
              </w:rPr>
              <w:t>Others (</w:t>
            </w:r>
            <w:r w:rsidR="00DC5D62" w:rsidRPr="0006680D">
              <w:rPr>
                <w:b/>
                <w:bCs/>
                <w:color w:val="000000" w:themeColor="text1"/>
                <w:sz w:val="22"/>
                <w:szCs w:val="22"/>
                <w:lang w:val="en-US"/>
              </w:rPr>
              <w:t>Specify)</w:t>
            </w:r>
          </w:p>
        </w:tc>
        <w:tc>
          <w:tcPr>
            <w:tcW w:w="2100" w:type="dxa"/>
            <w:tcBorders>
              <w:top w:val="single" w:sz="4" w:space="0" w:color="auto"/>
              <w:left w:val="nil"/>
              <w:bottom w:val="single" w:sz="4" w:space="0" w:color="auto"/>
              <w:right w:val="single" w:sz="4" w:space="0" w:color="auto"/>
            </w:tcBorders>
          </w:tcPr>
          <w:p w14:paraId="2913E01F"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7A89C76C" w14:textId="5635312C"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12B462FD" w14:textId="702AAA12"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1D1FC8C"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796BA6C6" w14:textId="4139215D" w:rsidR="000317F9" w:rsidRPr="0006680D" w:rsidRDefault="000317F9"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 xml:space="preserve">Cash </w:t>
            </w:r>
            <w:r w:rsidR="00AC78D7" w:rsidRPr="0006680D">
              <w:rPr>
                <w:color w:val="000000" w:themeColor="text1"/>
                <w:sz w:val="22"/>
                <w:szCs w:val="22"/>
                <w:lang w:val="en-US"/>
              </w:rPr>
              <w:t>i</w:t>
            </w:r>
            <w:r w:rsidR="00DC5D62" w:rsidRPr="0006680D">
              <w:rPr>
                <w:color w:val="000000" w:themeColor="text1"/>
                <w:sz w:val="22"/>
                <w:szCs w:val="22"/>
                <w:lang w:val="en-US"/>
              </w:rPr>
              <w:t>n Transit</w:t>
            </w:r>
          </w:p>
        </w:tc>
        <w:tc>
          <w:tcPr>
            <w:tcW w:w="2100" w:type="dxa"/>
            <w:tcBorders>
              <w:top w:val="single" w:sz="4" w:space="0" w:color="auto"/>
              <w:left w:val="nil"/>
              <w:bottom w:val="single" w:sz="4" w:space="0" w:color="auto"/>
              <w:right w:val="single" w:sz="4" w:space="0" w:color="auto"/>
            </w:tcBorders>
          </w:tcPr>
          <w:p w14:paraId="31E9E41B"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74E0A21E" w14:textId="272E5E1B"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68B84F95" w14:textId="2203C084"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FE36479"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6FD22C2C" w14:textId="72325FAC" w:rsidR="000317F9" w:rsidRPr="0006680D" w:rsidRDefault="00DC5D62"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 xml:space="preserve">Cash </w:t>
            </w:r>
            <w:r w:rsidR="00AC78D7" w:rsidRPr="0006680D">
              <w:rPr>
                <w:color w:val="000000" w:themeColor="text1"/>
                <w:sz w:val="22"/>
                <w:szCs w:val="22"/>
                <w:lang w:val="en-US"/>
              </w:rPr>
              <w:t>i</w:t>
            </w:r>
            <w:r w:rsidRPr="0006680D">
              <w:rPr>
                <w:color w:val="000000" w:themeColor="text1"/>
                <w:sz w:val="22"/>
                <w:szCs w:val="22"/>
                <w:lang w:val="en-US"/>
              </w:rPr>
              <w:t>n Hand</w:t>
            </w:r>
          </w:p>
        </w:tc>
        <w:tc>
          <w:tcPr>
            <w:tcW w:w="2100" w:type="dxa"/>
            <w:tcBorders>
              <w:top w:val="single" w:sz="4" w:space="0" w:color="auto"/>
              <w:left w:val="nil"/>
              <w:bottom w:val="single" w:sz="4" w:space="0" w:color="auto"/>
              <w:right w:val="single" w:sz="4" w:space="0" w:color="auto"/>
            </w:tcBorders>
          </w:tcPr>
          <w:p w14:paraId="6CF57F5B"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2123C211" w14:textId="0652E94B"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73D8D153" w14:textId="0CCA83B3"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576B91A"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31925198" w14:textId="4F4293AE" w:rsidR="000317F9" w:rsidRPr="0006680D" w:rsidRDefault="000317F9" w:rsidP="00BD38BE">
            <w:pPr>
              <w:autoSpaceDE/>
              <w:autoSpaceDN/>
              <w:spacing w:line="276" w:lineRule="auto"/>
              <w:ind w:left="252"/>
              <w:rPr>
                <w:color w:val="000000" w:themeColor="text1"/>
                <w:sz w:val="22"/>
                <w:szCs w:val="22"/>
                <w:lang w:val="en-US"/>
              </w:rPr>
            </w:pPr>
            <w:r w:rsidRPr="0006680D">
              <w:rPr>
                <w:color w:val="000000" w:themeColor="text1"/>
                <w:sz w:val="22"/>
                <w:szCs w:val="22"/>
                <w:lang w:val="en-US"/>
              </w:rPr>
              <w:t>M</w:t>
            </w:r>
            <w:r w:rsidR="00AB2C6B" w:rsidRPr="0006680D">
              <w:rPr>
                <w:color w:val="000000" w:themeColor="text1"/>
                <w:sz w:val="22"/>
                <w:szCs w:val="22"/>
                <w:lang w:val="en-US"/>
              </w:rPr>
              <w:t xml:space="preserve">obile </w:t>
            </w:r>
            <w:r w:rsidR="00DC5D62" w:rsidRPr="0006680D">
              <w:rPr>
                <w:color w:val="000000" w:themeColor="text1"/>
                <w:sz w:val="22"/>
                <w:szCs w:val="22"/>
                <w:lang w:val="en-US"/>
              </w:rPr>
              <w:t>Money Accounts</w:t>
            </w:r>
          </w:p>
        </w:tc>
        <w:tc>
          <w:tcPr>
            <w:tcW w:w="2100" w:type="dxa"/>
            <w:tcBorders>
              <w:top w:val="single" w:sz="4" w:space="0" w:color="auto"/>
              <w:left w:val="nil"/>
              <w:bottom w:val="single" w:sz="4" w:space="0" w:color="auto"/>
              <w:right w:val="single" w:sz="4" w:space="0" w:color="auto"/>
            </w:tcBorders>
          </w:tcPr>
          <w:p w14:paraId="555113AD" w14:textId="77777777" w:rsidR="000317F9" w:rsidRPr="0006680D" w:rsidRDefault="000317F9" w:rsidP="00AB70CF">
            <w:pPr>
              <w:autoSpaceDE/>
              <w:autoSpaceDN/>
              <w:spacing w:line="276" w:lineRule="auto"/>
              <w:jc w:val="right"/>
              <w:rPr>
                <w:color w:val="000000" w:themeColor="text1"/>
                <w:sz w:val="22"/>
                <w:szCs w:val="22"/>
                <w:lang w:val="en-US"/>
              </w:rPr>
            </w:pPr>
          </w:p>
        </w:tc>
        <w:tc>
          <w:tcPr>
            <w:tcW w:w="2100" w:type="dxa"/>
            <w:tcBorders>
              <w:top w:val="nil"/>
              <w:left w:val="nil"/>
              <w:bottom w:val="single" w:sz="4" w:space="0" w:color="auto"/>
              <w:right w:val="single" w:sz="4" w:space="0" w:color="auto"/>
            </w:tcBorders>
            <w:noWrap/>
            <w:vAlign w:val="center"/>
            <w:hideMark/>
          </w:tcPr>
          <w:p w14:paraId="226CBD6C" w14:textId="245C29E7"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2100" w:type="dxa"/>
            <w:tcBorders>
              <w:top w:val="nil"/>
              <w:left w:val="nil"/>
              <w:bottom w:val="single" w:sz="4" w:space="0" w:color="auto"/>
              <w:right w:val="single" w:sz="4" w:space="0" w:color="auto"/>
            </w:tcBorders>
            <w:noWrap/>
            <w:vAlign w:val="center"/>
            <w:hideMark/>
          </w:tcPr>
          <w:p w14:paraId="40ABAF74" w14:textId="59DFEF13" w:rsidR="000317F9" w:rsidRPr="0006680D" w:rsidRDefault="00DC5D6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14F96B2"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06A7EA9F" w14:textId="3681B12A" w:rsidR="000317F9" w:rsidRPr="0006680D" w:rsidRDefault="000317F9" w:rsidP="00BD38BE">
            <w:pPr>
              <w:autoSpaceDE/>
              <w:autoSpaceDN/>
              <w:spacing w:line="276" w:lineRule="auto"/>
              <w:ind w:left="252"/>
              <w:rPr>
                <w:b/>
                <w:bCs/>
                <w:color w:val="000000" w:themeColor="text1"/>
                <w:sz w:val="22"/>
                <w:szCs w:val="22"/>
                <w:lang w:val="en-US"/>
              </w:rPr>
            </w:pPr>
            <w:r w:rsidRPr="0006680D">
              <w:rPr>
                <w:b/>
                <w:bCs/>
                <w:color w:val="000000" w:themeColor="text1"/>
                <w:sz w:val="22"/>
                <w:szCs w:val="22"/>
                <w:lang w:val="en-US"/>
              </w:rPr>
              <w:t>Sub</w:t>
            </w:r>
            <w:r w:rsidR="00DC5D62" w:rsidRPr="0006680D">
              <w:rPr>
                <w:b/>
                <w:bCs/>
                <w:color w:val="000000" w:themeColor="text1"/>
                <w:sz w:val="22"/>
                <w:szCs w:val="22"/>
                <w:lang w:val="en-US"/>
              </w:rPr>
              <w:t>- Total</w:t>
            </w:r>
          </w:p>
        </w:tc>
        <w:tc>
          <w:tcPr>
            <w:tcW w:w="2100" w:type="dxa"/>
            <w:tcBorders>
              <w:top w:val="single" w:sz="4" w:space="0" w:color="auto"/>
              <w:left w:val="nil"/>
              <w:bottom w:val="single" w:sz="4" w:space="0" w:color="auto"/>
              <w:right w:val="single" w:sz="4" w:space="0" w:color="auto"/>
            </w:tcBorders>
          </w:tcPr>
          <w:p w14:paraId="72E096DF" w14:textId="77777777" w:rsidR="000317F9" w:rsidRPr="0006680D" w:rsidRDefault="000317F9" w:rsidP="00AB70CF">
            <w:pPr>
              <w:autoSpaceDE/>
              <w:autoSpaceDN/>
              <w:spacing w:line="276" w:lineRule="auto"/>
              <w:jc w:val="right"/>
              <w:rPr>
                <w:b/>
                <w:bCs/>
                <w:color w:val="000000" w:themeColor="text1"/>
                <w:sz w:val="22"/>
                <w:szCs w:val="22"/>
                <w:lang w:val="en-US"/>
              </w:rPr>
            </w:pPr>
          </w:p>
        </w:tc>
        <w:tc>
          <w:tcPr>
            <w:tcW w:w="2100" w:type="dxa"/>
            <w:tcBorders>
              <w:top w:val="single" w:sz="4" w:space="0" w:color="auto"/>
              <w:left w:val="nil"/>
              <w:bottom w:val="single" w:sz="4" w:space="0" w:color="auto"/>
              <w:right w:val="single" w:sz="4" w:space="0" w:color="auto"/>
            </w:tcBorders>
            <w:noWrap/>
            <w:vAlign w:val="center"/>
            <w:hideMark/>
          </w:tcPr>
          <w:p w14:paraId="2D08E34C" w14:textId="7B38088D"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2100" w:type="dxa"/>
            <w:tcBorders>
              <w:top w:val="single" w:sz="4" w:space="0" w:color="auto"/>
              <w:left w:val="nil"/>
              <w:bottom w:val="single" w:sz="4" w:space="0" w:color="auto"/>
              <w:right w:val="single" w:sz="4" w:space="0" w:color="auto"/>
            </w:tcBorders>
            <w:noWrap/>
            <w:vAlign w:val="center"/>
            <w:hideMark/>
          </w:tcPr>
          <w:p w14:paraId="49049EDE" w14:textId="6158065A"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0C4CEAFF" w14:textId="77777777" w:rsidTr="00D76ABB">
        <w:trPr>
          <w:trHeight w:val="340"/>
        </w:trPr>
        <w:tc>
          <w:tcPr>
            <w:tcW w:w="3060" w:type="dxa"/>
            <w:tcBorders>
              <w:top w:val="single" w:sz="4" w:space="0" w:color="auto"/>
              <w:left w:val="single" w:sz="4" w:space="0" w:color="auto"/>
              <w:bottom w:val="single" w:sz="4" w:space="0" w:color="auto"/>
              <w:right w:val="single" w:sz="4" w:space="0" w:color="auto"/>
            </w:tcBorders>
            <w:noWrap/>
            <w:vAlign w:val="center"/>
            <w:hideMark/>
          </w:tcPr>
          <w:p w14:paraId="755501A7" w14:textId="6112C821" w:rsidR="000317F9" w:rsidRPr="0006680D" w:rsidRDefault="000317F9" w:rsidP="00BD38BE">
            <w:pPr>
              <w:autoSpaceDE/>
              <w:autoSpaceDN/>
              <w:spacing w:line="276" w:lineRule="auto"/>
              <w:ind w:left="252"/>
              <w:rPr>
                <w:b/>
                <w:bCs/>
                <w:color w:val="000000" w:themeColor="text1"/>
                <w:sz w:val="22"/>
                <w:szCs w:val="22"/>
                <w:lang w:val="en-US"/>
              </w:rPr>
            </w:pPr>
            <w:r w:rsidRPr="0006680D">
              <w:rPr>
                <w:b/>
                <w:bCs/>
                <w:color w:val="000000" w:themeColor="text1"/>
                <w:sz w:val="22"/>
                <w:szCs w:val="22"/>
                <w:lang w:val="en-US"/>
              </w:rPr>
              <w:t xml:space="preserve">Grand </w:t>
            </w:r>
            <w:r w:rsidR="00DC5D62" w:rsidRPr="0006680D">
              <w:rPr>
                <w:b/>
                <w:bCs/>
                <w:color w:val="000000" w:themeColor="text1"/>
                <w:sz w:val="22"/>
                <w:szCs w:val="22"/>
                <w:lang w:val="en-US"/>
              </w:rPr>
              <w:t>Total</w:t>
            </w:r>
          </w:p>
        </w:tc>
        <w:tc>
          <w:tcPr>
            <w:tcW w:w="2100" w:type="dxa"/>
            <w:tcBorders>
              <w:top w:val="single" w:sz="4" w:space="0" w:color="auto"/>
              <w:left w:val="nil"/>
              <w:bottom w:val="single" w:sz="4" w:space="0" w:color="auto"/>
              <w:right w:val="single" w:sz="4" w:space="0" w:color="auto"/>
            </w:tcBorders>
          </w:tcPr>
          <w:p w14:paraId="592D5F73" w14:textId="77777777" w:rsidR="000317F9" w:rsidRPr="0006680D" w:rsidRDefault="000317F9" w:rsidP="00AB70CF">
            <w:pPr>
              <w:autoSpaceDE/>
              <w:autoSpaceDN/>
              <w:spacing w:line="276" w:lineRule="auto"/>
              <w:jc w:val="right"/>
              <w:rPr>
                <w:b/>
                <w:bCs/>
                <w:color w:val="000000" w:themeColor="text1"/>
                <w:sz w:val="22"/>
                <w:szCs w:val="22"/>
                <w:lang w:val="en-US"/>
              </w:rPr>
            </w:pPr>
          </w:p>
        </w:tc>
        <w:tc>
          <w:tcPr>
            <w:tcW w:w="2100" w:type="dxa"/>
            <w:tcBorders>
              <w:top w:val="single" w:sz="4" w:space="0" w:color="auto"/>
              <w:left w:val="nil"/>
              <w:bottom w:val="single" w:sz="4" w:space="0" w:color="auto"/>
              <w:right w:val="single" w:sz="4" w:space="0" w:color="auto"/>
            </w:tcBorders>
            <w:noWrap/>
            <w:vAlign w:val="center"/>
            <w:hideMark/>
          </w:tcPr>
          <w:p w14:paraId="3CB39B50" w14:textId="425D1DCB"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2100" w:type="dxa"/>
            <w:tcBorders>
              <w:top w:val="single" w:sz="4" w:space="0" w:color="auto"/>
              <w:left w:val="nil"/>
              <w:bottom w:val="single" w:sz="4" w:space="0" w:color="auto"/>
              <w:right w:val="single" w:sz="4" w:space="0" w:color="auto"/>
            </w:tcBorders>
            <w:noWrap/>
            <w:vAlign w:val="center"/>
            <w:hideMark/>
          </w:tcPr>
          <w:p w14:paraId="515A326A" w14:textId="4336E384" w:rsidR="000317F9" w:rsidRPr="0006680D" w:rsidRDefault="00DC5D6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7B2B4165" w14:textId="21C324A0" w:rsidR="00E869A3" w:rsidRPr="0006680D" w:rsidRDefault="00E869A3" w:rsidP="00DC5D62">
      <w:pPr>
        <w:autoSpaceDE/>
        <w:autoSpaceDN/>
        <w:rPr>
          <w:b/>
          <w:color w:val="000000" w:themeColor="text1"/>
          <w:sz w:val="10"/>
          <w:szCs w:val="10"/>
        </w:rPr>
      </w:pPr>
    </w:p>
    <w:p w14:paraId="4638106E" w14:textId="77777777" w:rsidR="007026D5" w:rsidRPr="00640386" w:rsidRDefault="007026D5" w:rsidP="007026D5">
      <w:pPr>
        <w:autoSpaceDE/>
        <w:autoSpaceDN/>
        <w:rPr>
          <w:bCs/>
          <w:i/>
          <w:iCs/>
          <w:color w:val="FF0000"/>
          <w:sz w:val="22"/>
          <w:szCs w:val="22"/>
        </w:rPr>
      </w:pPr>
      <w:r w:rsidRPr="00342FED">
        <w:rPr>
          <w:bCs/>
          <w:i/>
          <w:iCs/>
          <w:color w:val="FF0000"/>
          <w:sz w:val="22"/>
          <w:szCs w:val="22"/>
        </w:rPr>
        <w:t xml:space="preserve">Mask </w:t>
      </w:r>
      <w:r>
        <w:rPr>
          <w:bCs/>
          <w:i/>
          <w:iCs/>
          <w:color w:val="FF0000"/>
          <w:sz w:val="22"/>
          <w:szCs w:val="22"/>
        </w:rPr>
        <w:t>the four middle digits of the bank account, e.g.,</w:t>
      </w:r>
      <w:r w:rsidRPr="00342FED">
        <w:rPr>
          <w:bCs/>
          <w:i/>
          <w:iCs/>
          <w:color w:val="FF0000"/>
          <w:sz w:val="22"/>
          <w:szCs w:val="22"/>
        </w:rPr>
        <w:t xml:space="preserve"> 1001xxxx1234</w:t>
      </w:r>
      <w:r>
        <w:rPr>
          <w:bCs/>
          <w:i/>
          <w:iCs/>
          <w:color w:val="FF0000"/>
          <w:sz w:val="22"/>
          <w:szCs w:val="22"/>
        </w:rPr>
        <w:t xml:space="preserve">. </w:t>
      </w:r>
      <w:r w:rsidRPr="00342FED">
        <w:rPr>
          <w:bCs/>
          <w:i/>
          <w:iCs/>
          <w:color w:val="FF0000"/>
          <w:sz w:val="22"/>
          <w:szCs w:val="22"/>
        </w:rPr>
        <w:t>Provide disclosure on any restricted cash that the entity is holding.</w:t>
      </w:r>
    </w:p>
    <w:p w14:paraId="55758BF4" w14:textId="77777777" w:rsidR="00CC1AAB" w:rsidRPr="0006680D" w:rsidRDefault="00CC1AAB">
      <w:pPr>
        <w:autoSpaceDE/>
        <w:autoSpaceDN/>
        <w:rPr>
          <w:rFonts w:eastAsia="Arial"/>
          <w:b/>
          <w:bCs/>
          <w:color w:val="000000" w:themeColor="text1"/>
          <w:spacing w:val="3"/>
        </w:rPr>
      </w:pPr>
      <w:r w:rsidRPr="0006680D">
        <w:rPr>
          <w:rFonts w:eastAsia="Arial"/>
          <w:b/>
          <w:bCs/>
          <w:color w:val="000000" w:themeColor="text1"/>
          <w:spacing w:val="3"/>
        </w:rPr>
        <w:br w:type="page"/>
      </w:r>
    </w:p>
    <w:p w14:paraId="55A97F99" w14:textId="1EC19361" w:rsidR="00A65CB7"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 xml:space="preserve">Receivables from </w:t>
      </w:r>
      <w:r w:rsidR="00093731" w:rsidRPr="0006680D">
        <w:rPr>
          <w:rFonts w:eastAsia="Arial"/>
          <w:b/>
          <w:bCs/>
          <w:color w:val="000000" w:themeColor="text1"/>
          <w:spacing w:val="3"/>
        </w:rPr>
        <w:t>e</w:t>
      </w:r>
      <w:r w:rsidRPr="0006680D">
        <w:rPr>
          <w:rFonts w:eastAsia="Arial"/>
          <w:b/>
          <w:bCs/>
          <w:color w:val="000000" w:themeColor="text1"/>
          <w:spacing w:val="3"/>
        </w:rPr>
        <w:t xml:space="preserve">xchange </w:t>
      </w:r>
      <w:r w:rsidR="00093731" w:rsidRPr="0006680D">
        <w:rPr>
          <w:rFonts w:eastAsia="Arial"/>
          <w:b/>
          <w:bCs/>
          <w:color w:val="000000" w:themeColor="text1"/>
          <w:spacing w:val="3"/>
        </w:rPr>
        <w:t>t</w:t>
      </w:r>
      <w:r w:rsidRPr="0006680D">
        <w:rPr>
          <w:rFonts w:eastAsia="Arial"/>
          <w:b/>
          <w:bCs/>
          <w:color w:val="000000" w:themeColor="text1"/>
          <w:spacing w:val="3"/>
        </w:rPr>
        <w: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8"/>
        <w:gridCol w:w="1967"/>
        <w:gridCol w:w="1965"/>
      </w:tblGrid>
      <w:tr w:rsidR="0006680D" w:rsidRPr="0006680D" w14:paraId="512B329D" w14:textId="77777777" w:rsidTr="00D741E5">
        <w:trPr>
          <w:trHeight w:val="340"/>
        </w:trPr>
        <w:tc>
          <w:tcPr>
            <w:tcW w:w="2823" w:type="pct"/>
            <w:vMerge w:val="restart"/>
            <w:tcBorders>
              <w:top w:val="single" w:sz="4" w:space="0" w:color="auto"/>
              <w:left w:val="single" w:sz="4" w:space="0" w:color="auto"/>
              <w:right w:val="single" w:sz="4" w:space="0" w:color="auto"/>
            </w:tcBorders>
            <w:shd w:val="clear" w:color="auto" w:fill="0070C0"/>
            <w:noWrap/>
            <w:vAlign w:val="center"/>
            <w:hideMark/>
          </w:tcPr>
          <w:p w14:paraId="32BA5762" w14:textId="2240DC5D" w:rsidR="00F05DE3" w:rsidRPr="0006680D" w:rsidRDefault="00F05DE3" w:rsidP="00F05DE3">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Description</w:t>
            </w:r>
          </w:p>
        </w:tc>
        <w:tc>
          <w:tcPr>
            <w:tcW w:w="1089" w:type="pct"/>
            <w:tcBorders>
              <w:top w:val="single" w:sz="4" w:space="0" w:color="auto"/>
              <w:left w:val="single" w:sz="4" w:space="0" w:color="auto"/>
              <w:bottom w:val="single" w:sz="4" w:space="0" w:color="auto"/>
              <w:right w:val="single" w:sz="4" w:space="0" w:color="auto"/>
            </w:tcBorders>
            <w:shd w:val="clear" w:color="auto" w:fill="0070C0"/>
            <w:vAlign w:val="center"/>
          </w:tcPr>
          <w:p w14:paraId="31B70905" w14:textId="0BF3BC9A" w:rsidR="00F05DE3" w:rsidRPr="0006680D" w:rsidRDefault="00F05DE3"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089"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087EF857" w14:textId="77777777"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5E1C40E" w14:textId="0A09D742" w:rsidR="00F05DE3"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575BBA36" w14:textId="77777777" w:rsidTr="00D741E5">
        <w:trPr>
          <w:trHeight w:val="340"/>
        </w:trPr>
        <w:tc>
          <w:tcPr>
            <w:tcW w:w="2823" w:type="pct"/>
            <w:vMerge/>
            <w:tcBorders>
              <w:left w:val="single" w:sz="4" w:space="0" w:color="auto"/>
              <w:bottom w:val="single" w:sz="4" w:space="0" w:color="auto"/>
              <w:right w:val="single" w:sz="4" w:space="0" w:color="auto"/>
            </w:tcBorders>
            <w:shd w:val="clear" w:color="auto" w:fill="0070C0"/>
            <w:noWrap/>
            <w:vAlign w:val="bottom"/>
            <w:hideMark/>
          </w:tcPr>
          <w:p w14:paraId="01418F99" w14:textId="77777777" w:rsidR="00F05DE3" w:rsidRPr="0006680D" w:rsidRDefault="00F05DE3" w:rsidP="00F26902">
            <w:pPr>
              <w:autoSpaceDE/>
              <w:autoSpaceDN/>
              <w:spacing w:line="276" w:lineRule="auto"/>
              <w:rPr>
                <w:b/>
                <w:bCs/>
                <w:color w:val="000000" w:themeColor="text1"/>
                <w:sz w:val="22"/>
                <w:szCs w:val="22"/>
                <w:lang w:eastAsia="en-GB"/>
              </w:rPr>
            </w:pPr>
          </w:p>
        </w:tc>
        <w:tc>
          <w:tcPr>
            <w:tcW w:w="1089" w:type="pct"/>
            <w:tcBorders>
              <w:top w:val="single" w:sz="4" w:space="0" w:color="auto"/>
              <w:left w:val="single" w:sz="4" w:space="0" w:color="auto"/>
              <w:bottom w:val="single" w:sz="4" w:space="0" w:color="auto"/>
              <w:right w:val="single" w:sz="4" w:space="0" w:color="auto"/>
            </w:tcBorders>
            <w:shd w:val="clear" w:color="auto" w:fill="0070C0"/>
            <w:vAlign w:val="center"/>
          </w:tcPr>
          <w:p w14:paraId="4B2E9CE6" w14:textId="479A242D" w:rsidR="00F05DE3" w:rsidRPr="0006680D" w:rsidRDefault="00F05DE3"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089"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64605DC" w14:textId="3B1476D5" w:rsidR="00F05DE3" w:rsidRPr="0006680D" w:rsidRDefault="00F05DE3"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7CC3904A" w14:textId="77777777" w:rsidTr="00D741E5">
        <w:trPr>
          <w:trHeight w:val="340"/>
        </w:trPr>
        <w:tc>
          <w:tcPr>
            <w:tcW w:w="2823" w:type="pct"/>
            <w:noWrap/>
            <w:vAlign w:val="bottom"/>
            <w:hideMark/>
          </w:tcPr>
          <w:p w14:paraId="02230923" w14:textId="6B5175FE" w:rsidR="008008D2" w:rsidRPr="0006680D" w:rsidRDefault="00C447AD" w:rsidP="00F26902">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Trade </w:t>
            </w:r>
            <w:r w:rsidR="00A27946" w:rsidRPr="0006680D">
              <w:rPr>
                <w:color w:val="000000" w:themeColor="text1"/>
                <w:sz w:val="22"/>
                <w:szCs w:val="22"/>
                <w:lang w:eastAsia="en-GB"/>
              </w:rPr>
              <w:t>debtors</w:t>
            </w:r>
          </w:p>
        </w:tc>
        <w:tc>
          <w:tcPr>
            <w:tcW w:w="1089" w:type="pct"/>
            <w:vAlign w:val="center"/>
          </w:tcPr>
          <w:p w14:paraId="152226C9" w14:textId="77777777" w:rsidR="008008D2" w:rsidRPr="0006680D" w:rsidRDefault="008008D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89" w:type="pct"/>
            <w:noWrap/>
            <w:vAlign w:val="center"/>
            <w:hideMark/>
          </w:tcPr>
          <w:p w14:paraId="5A36A0CC" w14:textId="77777777" w:rsidR="008008D2" w:rsidRPr="0006680D" w:rsidRDefault="008008D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99C005B" w14:textId="77777777" w:rsidTr="00D741E5">
        <w:trPr>
          <w:trHeight w:val="340"/>
        </w:trPr>
        <w:tc>
          <w:tcPr>
            <w:tcW w:w="2823" w:type="pct"/>
            <w:noWrap/>
            <w:vAlign w:val="bottom"/>
            <w:hideMark/>
          </w:tcPr>
          <w:p w14:paraId="75837372" w14:textId="7D3BABB8" w:rsidR="008008D2" w:rsidRPr="0006680D" w:rsidRDefault="008008D2" w:rsidP="00F26902">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Other </w:t>
            </w:r>
            <w:r w:rsidR="00A27946" w:rsidRPr="0006680D">
              <w:rPr>
                <w:color w:val="000000" w:themeColor="text1"/>
                <w:sz w:val="22"/>
                <w:szCs w:val="22"/>
                <w:lang w:eastAsia="en-GB"/>
              </w:rPr>
              <w:t>exchange debtors</w:t>
            </w:r>
          </w:p>
        </w:tc>
        <w:tc>
          <w:tcPr>
            <w:tcW w:w="1089" w:type="pct"/>
            <w:vAlign w:val="center"/>
          </w:tcPr>
          <w:p w14:paraId="4EF0D353" w14:textId="77777777" w:rsidR="008008D2" w:rsidRPr="0006680D" w:rsidRDefault="008008D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89" w:type="pct"/>
            <w:noWrap/>
            <w:vAlign w:val="center"/>
            <w:hideMark/>
          </w:tcPr>
          <w:p w14:paraId="07E7FB2F" w14:textId="77777777" w:rsidR="008008D2" w:rsidRPr="0006680D" w:rsidRDefault="008008D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5082381" w14:textId="77777777" w:rsidTr="00D741E5">
        <w:trPr>
          <w:trHeight w:val="340"/>
        </w:trPr>
        <w:tc>
          <w:tcPr>
            <w:tcW w:w="2823" w:type="pct"/>
            <w:noWrap/>
            <w:vAlign w:val="bottom"/>
            <w:hideMark/>
          </w:tcPr>
          <w:p w14:paraId="20C68B70" w14:textId="765155AF" w:rsidR="00A65CB7" w:rsidRPr="0006680D" w:rsidRDefault="00A65CB7" w:rsidP="00F26902">
            <w:pPr>
              <w:autoSpaceDE/>
              <w:autoSpaceDN/>
              <w:spacing w:line="276" w:lineRule="auto"/>
              <w:rPr>
                <w:color w:val="000000" w:themeColor="text1"/>
                <w:sz w:val="22"/>
                <w:szCs w:val="22"/>
                <w:lang w:val="en-US"/>
              </w:rPr>
            </w:pPr>
            <w:r w:rsidRPr="0006680D">
              <w:rPr>
                <w:color w:val="000000" w:themeColor="text1"/>
                <w:sz w:val="22"/>
                <w:szCs w:val="22"/>
                <w:lang w:eastAsia="en-GB"/>
              </w:rPr>
              <w:t>Less</w:t>
            </w:r>
            <w:r w:rsidR="00A27946" w:rsidRPr="0006680D">
              <w:rPr>
                <w:color w:val="000000" w:themeColor="text1"/>
                <w:sz w:val="22"/>
                <w:szCs w:val="22"/>
                <w:lang w:eastAsia="en-GB"/>
              </w:rPr>
              <w:t>: impairment allowance</w:t>
            </w:r>
          </w:p>
        </w:tc>
        <w:tc>
          <w:tcPr>
            <w:tcW w:w="1089" w:type="pct"/>
            <w:vAlign w:val="center"/>
          </w:tcPr>
          <w:p w14:paraId="7BDFFC22" w14:textId="77777777" w:rsidR="00A65CB7" w:rsidRPr="0006680D" w:rsidRDefault="00A65CB7"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89" w:type="pct"/>
            <w:noWrap/>
            <w:vAlign w:val="center"/>
            <w:hideMark/>
          </w:tcPr>
          <w:p w14:paraId="5AD8AA3F" w14:textId="77777777" w:rsidR="00A65CB7" w:rsidRPr="0006680D" w:rsidRDefault="00A65CB7"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C4548B9" w14:textId="77777777" w:rsidTr="00D741E5">
        <w:trPr>
          <w:trHeight w:val="340"/>
        </w:trPr>
        <w:tc>
          <w:tcPr>
            <w:tcW w:w="2823" w:type="pct"/>
            <w:noWrap/>
            <w:vAlign w:val="bottom"/>
            <w:hideMark/>
          </w:tcPr>
          <w:p w14:paraId="6446E5ED" w14:textId="376AECC4" w:rsidR="00A65CB7" w:rsidRPr="0006680D" w:rsidRDefault="004320C6" w:rsidP="004320C6">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 receivables</w:t>
            </w:r>
          </w:p>
        </w:tc>
        <w:tc>
          <w:tcPr>
            <w:tcW w:w="1089" w:type="pct"/>
            <w:vAlign w:val="center"/>
          </w:tcPr>
          <w:p w14:paraId="0EEF9BAE" w14:textId="77777777" w:rsidR="00A65CB7" w:rsidRPr="0006680D" w:rsidRDefault="00A65CB7"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89" w:type="pct"/>
            <w:noWrap/>
            <w:vAlign w:val="center"/>
            <w:hideMark/>
          </w:tcPr>
          <w:p w14:paraId="193408E0" w14:textId="77777777" w:rsidR="00A65CB7" w:rsidRPr="0006680D" w:rsidRDefault="00A65CB7"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658F5DF5" w14:textId="77777777" w:rsidTr="00D741E5">
        <w:trPr>
          <w:trHeight w:val="340"/>
        </w:trPr>
        <w:tc>
          <w:tcPr>
            <w:tcW w:w="2823" w:type="pct"/>
            <w:noWrap/>
            <w:vAlign w:val="bottom"/>
          </w:tcPr>
          <w:p w14:paraId="1BB4508D" w14:textId="77777777" w:rsidR="00C50012" w:rsidRPr="0006680D" w:rsidRDefault="00C50012" w:rsidP="004320C6">
            <w:pPr>
              <w:autoSpaceDE/>
              <w:autoSpaceDN/>
              <w:spacing w:line="276" w:lineRule="auto"/>
              <w:rPr>
                <w:b/>
                <w:bCs/>
                <w:color w:val="000000" w:themeColor="text1"/>
                <w:sz w:val="22"/>
                <w:szCs w:val="22"/>
                <w:lang w:val="en-US"/>
              </w:rPr>
            </w:pPr>
          </w:p>
        </w:tc>
        <w:tc>
          <w:tcPr>
            <w:tcW w:w="1089" w:type="pct"/>
            <w:vAlign w:val="center"/>
          </w:tcPr>
          <w:p w14:paraId="6F82F6D4" w14:textId="77777777" w:rsidR="00C50012" w:rsidRPr="0006680D" w:rsidRDefault="00C50012" w:rsidP="00D76ABB">
            <w:pPr>
              <w:autoSpaceDE/>
              <w:autoSpaceDN/>
              <w:spacing w:line="276" w:lineRule="auto"/>
              <w:jc w:val="center"/>
              <w:rPr>
                <w:b/>
                <w:bCs/>
                <w:color w:val="000000" w:themeColor="text1"/>
                <w:sz w:val="22"/>
                <w:szCs w:val="22"/>
                <w:lang w:val="en-US"/>
              </w:rPr>
            </w:pPr>
          </w:p>
        </w:tc>
        <w:tc>
          <w:tcPr>
            <w:tcW w:w="1089" w:type="pct"/>
            <w:noWrap/>
            <w:vAlign w:val="center"/>
          </w:tcPr>
          <w:p w14:paraId="0E441968" w14:textId="77777777" w:rsidR="00C50012" w:rsidRPr="0006680D" w:rsidRDefault="00C50012" w:rsidP="00D76ABB">
            <w:pPr>
              <w:autoSpaceDE/>
              <w:autoSpaceDN/>
              <w:spacing w:line="276" w:lineRule="auto"/>
              <w:jc w:val="center"/>
              <w:rPr>
                <w:b/>
                <w:bCs/>
                <w:color w:val="000000" w:themeColor="text1"/>
                <w:sz w:val="22"/>
                <w:szCs w:val="22"/>
                <w:lang w:val="en-US"/>
              </w:rPr>
            </w:pPr>
          </w:p>
        </w:tc>
      </w:tr>
      <w:tr w:rsidR="0006680D" w:rsidRPr="0006680D" w14:paraId="605F6BDF" w14:textId="77777777" w:rsidTr="00D741E5">
        <w:trPr>
          <w:trHeight w:val="340"/>
        </w:trPr>
        <w:tc>
          <w:tcPr>
            <w:tcW w:w="2823" w:type="pct"/>
            <w:vAlign w:val="bottom"/>
            <w:hideMark/>
          </w:tcPr>
          <w:p w14:paraId="0903C8C3" w14:textId="34F850FD" w:rsidR="00BB763F" w:rsidRPr="0006680D" w:rsidRDefault="00BB763F" w:rsidP="00BB763F">
            <w:pPr>
              <w:autoSpaceDE/>
              <w:autoSpaceDN/>
              <w:spacing w:line="276" w:lineRule="auto"/>
              <w:rPr>
                <w:color w:val="000000" w:themeColor="text1"/>
                <w:sz w:val="22"/>
                <w:szCs w:val="22"/>
                <w:lang w:val="en-US"/>
              </w:rPr>
            </w:pPr>
            <w:r w:rsidRPr="0006680D">
              <w:rPr>
                <w:color w:val="000000" w:themeColor="text1"/>
                <w:sz w:val="22"/>
                <w:szCs w:val="22"/>
                <w:lang w:eastAsia="en-GB"/>
              </w:rPr>
              <w:t>Current portion receivables</w:t>
            </w:r>
          </w:p>
        </w:tc>
        <w:tc>
          <w:tcPr>
            <w:tcW w:w="1089" w:type="pct"/>
            <w:vAlign w:val="center"/>
          </w:tcPr>
          <w:p w14:paraId="71399583" w14:textId="275B951B" w:rsidR="00BB763F" w:rsidRPr="0006680D" w:rsidRDefault="00BB763F"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89" w:type="pct"/>
            <w:noWrap/>
            <w:vAlign w:val="center"/>
            <w:hideMark/>
          </w:tcPr>
          <w:p w14:paraId="4929B707" w14:textId="1BA99F9B" w:rsidR="00BB763F" w:rsidRPr="0006680D" w:rsidRDefault="00BB763F"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EF5420B" w14:textId="77777777" w:rsidTr="00D741E5">
        <w:trPr>
          <w:trHeight w:val="340"/>
        </w:trPr>
        <w:tc>
          <w:tcPr>
            <w:tcW w:w="2823" w:type="pct"/>
            <w:vAlign w:val="bottom"/>
          </w:tcPr>
          <w:p w14:paraId="0682CE2B" w14:textId="0AD78E00" w:rsidR="0090193F" w:rsidRPr="0006680D" w:rsidRDefault="00BB763F" w:rsidP="00F26902">
            <w:pPr>
              <w:autoSpaceDE/>
              <w:autoSpaceDN/>
              <w:spacing w:line="276" w:lineRule="auto"/>
              <w:rPr>
                <w:color w:val="000000" w:themeColor="text1"/>
                <w:sz w:val="22"/>
                <w:szCs w:val="22"/>
                <w:lang w:eastAsia="en-GB"/>
              </w:rPr>
            </w:pPr>
            <w:r w:rsidRPr="0006680D">
              <w:rPr>
                <w:color w:val="000000" w:themeColor="text1"/>
                <w:sz w:val="22"/>
                <w:szCs w:val="22"/>
                <w:lang w:eastAsia="en-GB"/>
              </w:rPr>
              <w:t>Non</w:t>
            </w:r>
            <w:r w:rsidR="00691C64" w:rsidRPr="0006680D">
              <w:rPr>
                <w:color w:val="000000" w:themeColor="text1"/>
                <w:sz w:val="22"/>
                <w:szCs w:val="22"/>
                <w:lang w:eastAsia="en-GB"/>
              </w:rPr>
              <w:t>-</w:t>
            </w:r>
            <w:r w:rsidRPr="0006680D">
              <w:rPr>
                <w:color w:val="000000" w:themeColor="text1"/>
                <w:sz w:val="22"/>
                <w:szCs w:val="22"/>
                <w:lang w:eastAsia="en-GB"/>
              </w:rPr>
              <w:t>current Receivables</w:t>
            </w:r>
          </w:p>
        </w:tc>
        <w:tc>
          <w:tcPr>
            <w:tcW w:w="1089" w:type="pct"/>
            <w:vAlign w:val="center"/>
          </w:tcPr>
          <w:p w14:paraId="632C0D3A" w14:textId="2CF924EE" w:rsidR="0090193F" w:rsidRPr="0006680D" w:rsidRDefault="00BB763F"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89" w:type="pct"/>
            <w:noWrap/>
            <w:vAlign w:val="center"/>
          </w:tcPr>
          <w:p w14:paraId="2C046075" w14:textId="524461F4" w:rsidR="0090193F" w:rsidRPr="0006680D" w:rsidRDefault="00BB763F"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8AF4AE9" w14:textId="77777777" w:rsidTr="00D741E5">
        <w:trPr>
          <w:trHeight w:val="340"/>
        </w:trPr>
        <w:tc>
          <w:tcPr>
            <w:tcW w:w="2823" w:type="pct"/>
            <w:noWrap/>
            <w:vAlign w:val="bottom"/>
          </w:tcPr>
          <w:p w14:paraId="7A1036F2" w14:textId="77777777" w:rsidR="00C50012" w:rsidRPr="0006680D" w:rsidRDefault="00C50012" w:rsidP="00F26902">
            <w:pPr>
              <w:autoSpaceDE/>
              <w:autoSpaceDN/>
              <w:spacing w:line="276" w:lineRule="auto"/>
              <w:rPr>
                <w:b/>
                <w:bCs/>
                <w:color w:val="000000" w:themeColor="text1"/>
                <w:sz w:val="22"/>
                <w:szCs w:val="22"/>
                <w:lang w:eastAsia="en-GB"/>
              </w:rPr>
            </w:pPr>
          </w:p>
        </w:tc>
        <w:tc>
          <w:tcPr>
            <w:tcW w:w="1089" w:type="pct"/>
            <w:vAlign w:val="center"/>
          </w:tcPr>
          <w:p w14:paraId="5B18CD23" w14:textId="77777777" w:rsidR="00C50012" w:rsidRPr="0006680D" w:rsidRDefault="00C50012" w:rsidP="00D76ABB">
            <w:pPr>
              <w:autoSpaceDE/>
              <w:autoSpaceDN/>
              <w:spacing w:line="276" w:lineRule="auto"/>
              <w:jc w:val="center"/>
              <w:rPr>
                <w:b/>
                <w:bCs/>
                <w:color w:val="000000" w:themeColor="text1"/>
                <w:sz w:val="22"/>
                <w:szCs w:val="22"/>
                <w:lang w:val="en-US"/>
              </w:rPr>
            </w:pPr>
          </w:p>
        </w:tc>
        <w:tc>
          <w:tcPr>
            <w:tcW w:w="1089" w:type="pct"/>
            <w:noWrap/>
            <w:vAlign w:val="center"/>
          </w:tcPr>
          <w:p w14:paraId="61828EDB" w14:textId="77777777" w:rsidR="00C50012" w:rsidRPr="0006680D" w:rsidRDefault="00C50012" w:rsidP="00D76ABB">
            <w:pPr>
              <w:autoSpaceDE/>
              <w:autoSpaceDN/>
              <w:spacing w:line="276" w:lineRule="auto"/>
              <w:jc w:val="center"/>
              <w:rPr>
                <w:b/>
                <w:bCs/>
                <w:color w:val="000000" w:themeColor="text1"/>
                <w:sz w:val="22"/>
                <w:szCs w:val="22"/>
                <w:lang w:val="en-US"/>
              </w:rPr>
            </w:pPr>
          </w:p>
        </w:tc>
      </w:tr>
      <w:tr w:rsidR="00D21C5A" w:rsidRPr="0006680D" w14:paraId="10115EC2" w14:textId="77777777" w:rsidTr="00D741E5">
        <w:trPr>
          <w:trHeight w:val="340"/>
        </w:trPr>
        <w:tc>
          <w:tcPr>
            <w:tcW w:w="2823" w:type="pct"/>
            <w:noWrap/>
            <w:vAlign w:val="bottom"/>
            <w:hideMark/>
          </w:tcPr>
          <w:p w14:paraId="4BB5ABA2" w14:textId="11720E71" w:rsidR="00A65CB7" w:rsidRPr="0006680D" w:rsidRDefault="00A65CB7" w:rsidP="00F26902">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00A27946" w:rsidRPr="0006680D">
              <w:rPr>
                <w:b/>
                <w:bCs/>
                <w:color w:val="000000" w:themeColor="text1"/>
                <w:sz w:val="22"/>
                <w:szCs w:val="22"/>
                <w:lang w:eastAsia="en-GB"/>
              </w:rPr>
              <w:t xml:space="preserve">receivables </w:t>
            </w:r>
          </w:p>
        </w:tc>
        <w:tc>
          <w:tcPr>
            <w:tcW w:w="1089" w:type="pct"/>
            <w:vAlign w:val="center"/>
          </w:tcPr>
          <w:p w14:paraId="13864071" w14:textId="77777777" w:rsidR="00A65CB7" w:rsidRPr="0006680D" w:rsidRDefault="00A65CB7"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89" w:type="pct"/>
            <w:noWrap/>
            <w:vAlign w:val="center"/>
            <w:hideMark/>
          </w:tcPr>
          <w:p w14:paraId="2062F9AE" w14:textId="77777777" w:rsidR="00A65CB7" w:rsidRPr="0006680D" w:rsidRDefault="00A65CB7"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425B0ED9" w14:textId="77777777" w:rsidR="00CD1A65" w:rsidRPr="0006680D" w:rsidRDefault="00CD1A65" w:rsidP="005752B8">
      <w:pPr>
        <w:autoSpaceDE/>
        <w:autoSpaceDN/>
        <w:spacing w:line="360" w:lineRule="auto"/>
        <w:jc w:val="both"/>
        <w:rPr>
          <w:b/>
          <w:bCs/>
          <w:color w:val="000000" w:themeColor="text1"/>
          <w:lang w:eastAsia="en-GB"/>
        </w:rPr>
      </w:pPr>
    </w:p>
    <w:p w14:paraId="7F5F62FA" w14:textId="731ED1DA" w:rsidR="00EC346B" w:rsidRPr="0006680D" w:rsidRDefault="009D3A11" w:rsidP="00FF1B9B">
      <w:pPr>
        <w:pStyle w:val="ListParagraph"/>
        <w:numPr>
          <w:ilvl w:val="0"/>
          <w:numId w:val="29"/>
        </w:numPr>
        <w:autoSpaceDE/>
        <w:autoSpaceDN/>
        <w:spacing w:line="360" w:lineRule="auto"/>
        <w:jc w:val="both"/>
        <w:rPr>
          <w:b/>
          <w:bCs/>
          <w:color w:val="000000" w:themeColor="text1"/>
          <w:lang w:eastAsia="en-GB"/>
        </w:rPr>
      </w:pPr>
      <w:r w:rsidRPr="0006680D">
        <w:rPr>
          <w:b/>
          <w:bCs/>
          <w:color w:val="000000" w:themeColor="text1"/>
          <w:lang w:eastAsia="en-GB"/>
        </w:rPr>
        <w:t xml:space="preserve">Ageing analysis for </w:t>
      </w:r>
      <w:r w:rsidR="00E929F1" w:rsidRPr="0006680D">
        <w:rPr>
          <w:b/>
          <w:bCs/>
          <w:color w:val="000000" w:themeColor="text1"/>
          <w:lang w:eastAsia="en-GB"/>
        </w:rPr>
        <w:t>Receivables from 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428"/>
        <w:gridCol w:w="1040"/>
        <w:gridCol w:w="995"/>
        <w:gridCol w:w="1451"/>
        <w:gridCol w:w="1116"/>
      </w:tblGrid>
      <w:tr w:rsidR="0006680D" w:rsidRPr="0006680D" w14:paraId="623DC575" w14:textId="77777777" w:rsidTr="00A761ED">
        <w:trPr>
          <w:trHeight w:val="340"/>
        </w:trPr>
        <w:tc>
          <w:tcPr>
            <w:tcW w:w="2458" w:type="pct"/>
            <w:vMerge w:val="restart"/>
            <w:tcBorders>
              <w:top w:val="single" w:sz="4" w:space="0" w:color="auto"/>
              <w:left w:val="single" w:sz="4" w:space="0" w:color="auto"/>
              <w:right w:val="single" w:sz="4" w:space="0" w:color="auto"/>
            </w:tcBorders>
            <w:shd w:val="clear" w:color="auto" w:fill="0070C0"/>
            <w:noWrap/>
            <w:vAlign w:val="center"/>
            <w:hideMark/>
          </w:tcPr>
          <w:p w14:paraId="595A5FC8" w14:textId="77777777" w:rsidR="009D3A11" w:rsidRPr="0006680D" w:rsidRDefault="009D3A11">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Description</w:t>
            </w:r>
          </w:p>
        </w:tc>
        <w:tc>
          <w:tcPr>
            <w:tcW w:w="1139" w:type="pct"/>
            <w:gridSpan w:val="2"/>
            <w:tcBorders>
              <w:top w:val="single" w:sz="4" w:space="0" w:color="auto"/>
              <w:left w:val="single" w:sz="4" w:space="0" w:color="auto"/>
              <w:bottom w:val="single" w:sz="4" w:space="0" w:color="auto"/>
              <w:right w:val="single" w:sz="4" w:space="0" w:color="auto"/>
            </w:tcBorders>
            <w:shd w:val="clear" w:color="auto" w:fill="0070C0"/>
            <w:vAlign w:val="bottom"/>
          </w:tcPr>
          <w:p w14:paraId="7B195DCF" w14:textId="77777777" w:rsidR="009D3A11" w:rsidRPr="0006680D" w:rsidRDefault="009D3A11">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403"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1730CC75" w14:textId="77777777" w:rsidR="009D3A11" w:rsidRPr="0006680D" w:rsidRDefault="009D3A11">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6205A87" w14:textId="77777777" w:rsidR="009D3A11" w:rsidRPr="0006680D" w:rsidRDefault="009D3A11">
            <w:pPr>
              <w:autoSpaceDE/>
              <w:autoSpaceDN/>
              <w:spacing w:line="276" w:lineRule="auto"/>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2F1E5EF0" w14:textId="77777777" w:rsidTr="00A761ED">
        <w:trPr>
          <w:trHeight w:val="340"/>
        </w:trPr>
        <w:tc>
          <w:tcPr>
            <w:tcW w:w="2458" w:type="pct"/>
            <w:vMerge/>
            <w:tcBorders>
              <w:left w:val="single" w:sz="4" w:space="0" w:color="auto"/>
              <w:bottom w:val="single" w:sz="4" w:space="0" w:color="auto"/>
              <w:right w:val="single" w:sz="4" w:space="0" w:color="auto"/>
            </w:tcBorders>
            <w:shd w:val="clear" w:color="auto" w:fill="0070C0"/>
            <w:noWrap/>
            <w:vAlign w:val="bottom"/>
            <w:hideMark/>
          </w:tcPr>
          <w:p w14:paraId="76CD003A" w14:textId="77777777" w:rsidR="009D3A11" w:rsidRPr="0006680D" w:rsidRDefault="009D3A11">
            <w:pPr>
              <w:autoSpaceDE/>
              <w:autoSpaceDN/>
              <w:spacing w:line="276" w:lineRule="auto"/>
              <w:rPr>
                <w:b/>
                <w:bCs/>
                <w:color w:val="000000" w:themeColor="text1"/>
                <w:sz w:val="22"/>
                <w:szCs w:val="22"/>
                <w:lang w:eastAsia="en-GB"/>
              </w:rPr>
            </w:pPr>
          </w:p>
        </w:tc>
        <w:tc>
          <w:tcPr>
            <w:tcW w:w="1139" w:type="pct"/>
            <w:gridSpan w:val="2"/>
            <w:tcBorders>
              <w:top w:val="single" w:sz="4" w:space="0" w:color="auto"/>
              <w:left w:val="single" w:sz="4" w:space="0" w:color="auto"/>
              <w:bottom w:val="single" w:sz="4" w:space="0" w:color="auto"/>
              <w:right w:val="single" w:sz="4" w:space="0" w:color="auto"/>
            </w:tcBorders>
            <w:shd w:val="clear" w:color="auto" w:fill="0070C0"/>
            <w:vAlign w:val="center"/>
          </w:tcPr>
          <w:p w14:paraId="318EB266" w14:textId="77777777" w:rsidR="009D3A11" w:rsidRPr="0006680D" w:rsidRDefault="009D3A11">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403" w:type="pct"/>
            <w:gridSpan w:val="2"/>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4A5EBA50" w14:textId="77777777" w:rsidR="009D3A11" w:rsidRPr="0006680D" w:rsidRDefault="009D3A11">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1550AD00" w14:textId="77777777" w:rsidTr="004B54E6">
        <w:trPr>
          <w:trHeight w:val="674"/>
        </w:trPr>
        <w:tc>
          <w:tcPr>
            <w:tcW w:w="2458" w:type="pct"/>
            <w:noWrap/>
            <w:vAlign w:val="bottom"/>
          </w:tcPr>
          <w:p w14:paraId="292C8FF7" w14:textId="77777777" w:rsidR="00E929F1" w:rsidRPr="0006680D" w:rsidRDefault="00E929F1">
            <w:pPr>
              <w:autoSpaceDE/>
              <w:autoSpaceDN/>
              <w:spacing w:line="276" w:lineRule="auto"/>
              <w:rPr>
                <w:b/>
                <w:bCs/>
                <w:color w:val="000000" w:themeColor="text1"/>
                <w:sz w:val="22"/>
                <w:szCs w:val="22"/>
                <w:lang w:val="en-US"/>
              </w:rPr>
            </w:pPr>
          </w:p>
        </w:tc>
        <w:tc>
          <w:tcPr>
            <w:tcW w:w="582" w:type="pct"/>
            <w:vAlign w:val="center"/>
          </w:tcPr>
          <w:p w14:paraId="2D9BC435" w14:textId="42C3EE36" w:rsidR="00E929F1" w:rsidRPr="0006680D" w:rsidRDefault="00A761ED"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Current FY</w:t>
            </w:r>
          </w:p>
        </w:tc>
        <w:tc>
          <w:tcPr>
            <w:tcW w:w="557" w:type="pct"/>
            <w:vAlign w:val="center"/>
          </w:tcPr>
          <w:p w14:paraId="4BC2F80D" w14:textId="761A86E9" w:rsidR="00E929F1" w:rsidRPr="0006680D" w:rsidRDefault="00A761ED"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 of the total</w:t>
            </w:r>
          </w:p>
        </w:tc>
        <w:tc>
          <w:tcPr>
            <w:tcW w:w="779" w:type="pct"/>
            <w:noWrap/>
            <w:vAlign w:val="center"/>
          </w:tcPr>
          <w:p w14:paraId="488119F9" w14:textId="1DA04345" w:rsidR="00A761ED" w:rsidRPr="0006680D" w:rsidRDefault="00A761ED"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w:t>
            </w:r>
          </w:p>
          <w:p w14:paraId="2DED13B0" w14:textId="17D10387" w:rsidR="00E929F1" w:rsidRPr="0006680D" w:rsidRDefault="00A761ED"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FY</w:t>
            </w:r>
          </w:p>
        </w:tc>
        <w:tc>
          <w:tcPr>
            <w:tcW w:w="625" w:type="pct"/>
            <w:vAlign w:val="center"/>
          </w:tcPr>
          <w:p w14:paraId="11B2D98D" w14:textId="5486FF73" w:rsidR="00E929F1" w:rsidRPr="0006680D" w:rsidRDefault="00A761ED"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 of the total</w:t>
            </w:r>
          </w:p>
        </w:tc>
      </w:tr>
      <w:tr w:rsidR="0006680D" w:rsidRPr="0006680D" w14:paraId="1B2D0037" w14:textId="77777777" w:rsidTr="004B54E6">
        <w:trPr>
          <w:trHeight w:val="340"/>
        </w:trPr>
        <w:tc>
          <w:tcPr>
            <w:tcW w:w="2458" w:type="pct"/>
            <w:noWrap/>
            <w:vAlign w:val="bottom"/>
          </w:tcPr>
          <w:p w14:paraId="3B2CE8CA" w14:textId="7B32A691" w:rsidR="00E929F1" w:rsidRPr="0006680D" w:rsidRDefault="00E929F1" w:rsidP="00E929F1">
            <w:pPr>
              <w:autoSpaceDE/>
              <w:autoSpaceDN/>
              <w:spacing w:line="276" w:lineRule="auto"/>
              <w:rPr>
                <w:color w:val="000000" w:themeColor="text1"/>
                <w:sz w:val="22"/>
                <w:szCs w:val="22"/>
                <w:lang w:val="en-US"/>
              </w:rPr>
            </w:pPr>
            <w:r w:rsidRPr="0006680D">
              <w:rPr>
                <w:color w:val="000000" w:themeColor="text1"/>
                <w:sz w:val="22"/>
                <w:szCs w:val="22"/>
                <w:lang w:val="en-US"/>
              </w:rPr>
              <w:t>Less than 1 year</w:t>
            </w:r>
          </w:p>
        </w:tc>
        <w:tc>
          <w:tcPr>
            <w:tcW w:w="582" w:type="pct"/>
            <w:vAlign w:val="center"/>
          </w:tcPr>
          <w:p w14:paraId="1BBAA6CB" w14:textId="123C4883"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57" w:type="pct"/>
            <w:vAlign w:val="center"/>
          </w:tcPr>
          <w:p w14:paraId="44EB71C9" w14:textId="65D0220D"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c>
          <w:tcPr>
            <w:tcW w:w="779" w:type="pct"/>
            <w:noWrap/>
            <w:vAlign w:val="center"/>
          </w:tcPr>
          <w:p w14:paraId="74086F2B" w14:textId="1E699B33"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25" w:type="pct"/>
            <w:vAlign w:val="center"/>
          </w:tcPr>
          <w:p w14:paraId="17791526" w14:textId="5473AF05"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r>
      <w:tr w:rsidR="0006680D" w:rsidRPr="0006680D" w14:paraId="6A5B6955" w14:textId="77777777" w:rsidTr="004B54E6">
        <w:trPr>
          <w:trHeight w:val="340"/>
        </w:trPr>
        <w:tc>
          <w:tcPr>
            <w:tcW w:w="2458" w:type="pct"/>
            <w:noWrap/>
            <w:vAlign w:val="bottom"/>
          </w:tcPr>
          <w:p w14:paraId="6EDDD1E7" w14:textId="51E06924" w:rsidR="00E929F1" w:rsidRPr="0006680D" w:rsidRDefault="00E929F1" w:rsidP="00E929F1">
            <w:pPr>
              <w:autoSpaceDE/>
              <w:autoSpaceDN/>
              <w:spacing w:line="276" w:lineRule="auto"/>
              <w:rPr>
                <w:color w:val="000000" w:themeColor="text1"/>
                <w:sz w:val="22"/>
                <w:szCs w:val="22"/>
                <w:lang w:val="en-US"/>
              </w:rPr>
            </w:pPr>
            <w:r w:rsidRPr="0006680D">
              <w:rPr>
                <w:color w:val="000000" w:themeColor="text1"/>
                <w:sz w:val="22"/>
                <w:szCs w:val="22"/>
                <w:lang w:val="en-US"/>
              </w:rPr>
              <w:t>Between 1- 2 years</w:t>
            </w:r>
          </w:p>
        </w:tc>
        <w:tc>
          <w:tcPr>
            <w:tcW w:w="582" w:type="pct"/>
            <w:vAlign w:val="center"/>
          </w:tcPr>
          <w:p w14:paraId="4ECA86C6" w14:textId="3DF1D8E8"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57" w:type="pct"/>
            <w:vAlign w:val="center"/>
          </w:tcPr>
          <w:p w14:paraId="4AA13D82" w14:textId="021B2110"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c>
          <w:tcPr>
            <w:tcW w:w="779" w:type="pct"/>
            <w:noWrap/>
            <w:vAlign w:val="center"/>
          </w:tcPr>
          <w:p w14:paraId="358C9137" w14:textId="750E3532"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25" w:type="pct"/>
            <w:vAlign w:val="center"/>
          </w:tcPr>
          <w:p w14:paraId="26C18D6E" w14:textId="3D1BABF6"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r>
      <w:tr w:rsidR="0006680D" w:rsidRPr="0006680D" w14:paraId="01B94298" w14:textId="77777777" w:rsidTr="004B54E6">
        <w:trPr>
          <w:trHeight w:val="340"/>
        </w:trPr>
        <w:tc>
          <w:tcPr>
            <w:tcW w:w="2458" w:type="pct"/>
            <w:noWrap/>
            <w:vAlign w:val="bottom"/>
          </w:tcPr>
          <w:p w14:paraId="286DF44E" w14:textId="698E2CAE" w:rsidR="00E929F1" w:rsidRPr="0006680D" w:rsidRDefault="00E929F1" w:rsidP="00E929F1">
            <w:pPr>
              <w:autoSpaceDE/>
              <w:autoSpaceDN/>
              <w:spacing w:line="276" w:lineRule="auto"/>
              <w:rPr>
                <w:color w:val="000000" w:themeColor="text1"/>
                <w:sz w:val="22"/>
                <w:szCs w:val="22"/>
                <w:lang w:val="en-US"/>
              </w:rPr>
            </w:pPr>
            <w:r w:rsidRPr="0006680D">
              <w:rPr>
                <w:color w:val="000000" w:themeColor="text1"/>
                <w:sz w:val="22"/>
                <w:szCs w:val="22"/>
                <w:lang w:val="en-US"/>
              </w:rPr>
              <w:t>Between 2-3 years</w:t>
            </w:r>
          </w:p>
        </w:tc>
        <w:tc>
          <w:tcPr>
            <w:tcW w:w="582" w:type="pct"/>
            <w:vAlign w:val="center"/>
          </w:tcPr>
          <w:p w14:paraId="56B12AB4" w14:textId="3E7B5C81"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57" w:type="pct"/>
            <w:vAlign w:val="center"/>
          </w:tcPr>
          <w:p w14:paraId="1D422244" w14:textId="691FFC3E"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c>
          <w:tcPr>
            <w:tcW w:w="779" w:type="pct"/>
            <w:noWrap/>
            <w:vAlign w:val="center"/>
          </w:tcPr>
          <w:p w14:paraId="4ABE96CD" w14:textId="69A0CC50"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25" w:type="pct"/>
            <w:vAlign w:val="center"/>
          </w:tcPr>
          <w:p w14:paraId="0D293A96" w14:textId="58CB11FF"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r>
      <w:tr w:rsidR="0006680D" w:rsidRPr="0006680D" w14:paraId="37BE3A61" w14:textId="77777777" w:rsidTr="004B54E6">
        <w:trPr>
          <w:trHeight w:val="340"/>
        </w:trPr>
        <w:tc>
          <w:tcPr>
            <w:tcW w:w="2458" w:type="pct"/>
            <w:noWrap/>
            <w:vAlign w:val="bottom"/>
          </w:tcPr>
          <w:p w14:paraId="3B3C7A3D" w14:textId="2145F41F" w:rsidR="00E929F1" w:rsidRPr="0006680D" w:rsidRDefault="00E929F1" w:rsidP="00E929F1">
            <w:pPr>
              <w:autoSpaceDE/>
              <w:autoSpaceDN/>
              <w:spacing w:line="276" w:lineRule="auto"/>
              <w:rPr>
                <w:color w:val="000000" w:themeColor="text1"/>
                <w:sz w:val="22"/>
                <w:szCs w:val="22"/>
                <w:lang w:val="en-US"/>
              </w:rPr>
            </w:pPr>
            <w:r w:rsidRPr="0006680D">
              <w:rPr>
                <w:color w:val="000000" w:themeColor="text1"/>
                <w:sz w:val="22"/>
                <w:szCs w:val="22"/>
                <w:lang w:val="en-US"/>
              </w:rPr>
              <w:t>Over 3 years</w:t>
            </w:r>
          </w:p>
        </w:tc>
        <w:tc>
          <w:tcPr>
            <w:tcW w:w="582" w:type="pct"/>
            <w:vAlign w:val="center"/>
          </w:tcPr>
          <w:p w14:paraId="39BA6392" w14:textId="23491C90"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557" w:type="pct"/>
            <w:vAlign w:val="center"/>
          </w:tcPr>
          <w:p w14:paraId="1A2A58C5" w14:textId="0B1CC532"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c>
          <w:tcPr>
            <w:tcW w:w="779" w:type="pct"/>
            <w:noWrap/>
            <w:vAlign w:val="center"/>
          </w:tcPr>
          <w:p w14:paraId="57BDD5D2" w14:textId="017E43EC"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25" w:type="pct"/>
            <w:vAlign w:val="center"/>
          </w:tcPr>
          <w:p w14:paraId="659C498B" w14:textId="640077DE" w:rsidR="00E929F1" w:rsidRPr="0006680D" w:rsidRDefault="00E929F1"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w:t>
            </w:r>
          </w:p>
        </w:tc>
      </w:tr>
      <w:tr w:rsidR="00E929F1" w:rsidRPr="0006680D" w14:paraId="3E12E6BF" w14:textId="77777777" w:rsidTr="004B54E6">
        <w:trPr>
          <w:trHeight w:val="340"/>
        </w:trPr>
        <w:tc>
          <w:tcPr>
            <w:tcW w:w="2458" w:type="pct"/>
            <w:noWrap/>
            <w:vAlign w:val="bottom"/>
          </w:tcPr>
          <w:p w14:paraId="17D26FC3" w14:textId="3DEE2BA9" w:rsidR="00E929F1" w:rsidRPr="0006680D" w:rsidRDefault="00E929F1" w:rsidP="00E929F1">
            <w:pPr>
              <w:autoSpaceDE/>
              <w:autoSpaceDN/>
              <w:spacing w:line="276" w:lineRule="auto"/>
              <w:rPr>
                <w:b/>
                <w:bCs/>
                <w:color w:val="000000" w:themeColor="text1"/>
                <w:sz w:val="22"/>
                <w:szCs w:val="22"/>
                <w:lang w:val="en-US"/>
              </w:rPr>
            </w:pPr>
            <w:r w:rsidRPr="0006680D">
              <w:rPr>
                <w:b/>
                <w:bCs/>
                <w:color w:val="000000" w:themeColor="text1"/>
                <w:sz w:val="22"/>
                <w:szCs w:val="22"/>
                <w:lang w:val="en-US"/>
              </w:rPr>
              <w:t>Total</w:t>
            </w:r>
          </w:p>
        </w:tc>
        <w:tc>
          <w:tcPr>
            <w:tcW w:w="582" w:type="pct"/>
            <w:vAlign w:val="center"/>
          </w:tcPr>
          <w:p w14:paraId="0175323F" w14:textId="7107C189" w:rsidR="00E929F1" w:rsidRPr="0006680D" w:rsidRDefault="00E929F1"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557" w:type="pct"/>
            <w:vAlign w:val="center"/>
          </w:tcPr>
          <w:p w14:paraId="7F163B1E" w14:textId="32D53CD4" w:rsidR="00E929F1" w:rsidRPr="0006680D" w:rsidRDefault="00E929F1"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w:t>
            </w:r>
          </w:p>
        </w:tc>
        <w:tc>
          <w:tcPr>
            <w:tcW w:w="779" w:type="pct"/>
            <w:noWrap/>
            <w:vAlign w:val="center"/>
          </w:tcPr>
          <w:p w14:paraId="6C809C5B" w14:textId="01037644" w:rsidR="00E929F1" w:rsidRPr="0006680D" w:rsidRDefault="00E929F1"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625" w:type="pct"/>
            <w:vAlign w:val="center"/>
          </w:tcPr>
          <w:p w14:paraId="12E6DF58" w14:textId="7CDCBBE2" w:rsidR="00E929F1" w:rsidRPr="0006680D" w:rsidRDefault="00E929F1" w:rsidP="004B54E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w:t>
            </w:r>
          </w:p>
        </w:tc>
      </w:tr>
    </w:tbl>
    <w:p w14:paraId="52C3D685" w14:textId="117E3738" w:rsidR="008F6E8A" w:rsidRPr="0006680D" w:rsidRDefault="008F6E8A" w:rsidP="005752B8">
      <w:pPr>
        <w:autoSpaceDE/>
        <w:autoSpaceDN/>
        <w:spacing w:line="360" w:lineRule="auto"/>
        <w:jc w:val="both"/>
        <w:rPr>
          <w:b/>
          <w:bCs/>
          <w:color w:val="000000" w:themeColor="text1"/>
          <w:lang w:eastAsia="en-GB"/>
        </w:rPr>
      </w:pPr>
    </w:p>
    <w:p w14:paraId="366C6263" w14:textId="6A5AA36E" w:rsidR="00EF3618" w:rsidRPr="0006680D" w:rsidRDefault="001C0CBE" w:rsidP="00FF1B9B">
      <w:pPr>
        <w:pStyle w:val="ListParagraph"/>
        <w:numPr>
          <w:ilvl w:val="0"/>
          <w:numId w:val="29"/>
        </w:numPr>
        <w:autoSpaceDE/>
        <w:autoSpaceDN/>
        <w:spacing w:line="360" w:lineRule="auto"/>
        <w:jc w:val="both"/>
        <w:rPr>
          <w:b/>
          <w:bCs/>
          <w:color w:val="000000" w:themeColor="text1"/>
          <w:lang w:eastAsia="en-GB"/>
        </w:rPr>
      </w:pPr>
      <w:r w:rsidRPr="0006680D">
        <w:rPr>
          <w:b/>
          <w:bCs/>
          <w:color w:val="000000" w:themeColor="text1"/>
          <w:lang w:eastAsia="en-GB"/>
        </w:rPr>
        <w:t>Reconciliation for impairment allowance on receivables from 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8"/>
        <w:gridCol w:w="1967"/>
        <w:gridCol w:w="1965"/>
      </w:tblGrid>
      <w:tr w:rsidR="0006680D" w:rsidRPr="0006680D" w14:paraId="4A4E3A6A" w14:textId="77777777" w:rsidTr="00D741E5">
        <w:trPr>
          <w:trHeight w:val="340"/>
        </w:trPr>
        <w:tc>
          <w:tcPr>
            <w:tcW w:w="2823" w:type="pct"/>
            <w:vMerge w:val="restart"/>
            <w:tcBorders>
              <w:top w:val="single" w:sz="4" w:space="0" w:color="auto"/>
              <w:left w:val="single" w:sz="4" w:space="0" w:color="auto"/>
              <w:right w:val="single" w:sz="4" w:space="0" w:color="auto"/>
            </w:tcBorders>
            <w:shd w:val="clear" w:color="auto" w:fill="0070C0"/>
            <w:noWrap/>
            <w:vAlign w:val="center"/>
            <w:hideMark/>
          </w:tcPr>
          <w:p w14:paraId="29C4C693" w14:textId="2B53A85D" w:rsidR="00F05DE3" w:rsidRPr="0006680D" w:rsidRDefault="00F05DE3" w:rsidP="00F05DE3">
            <w:pPr>
              <w:autoSpaceDE/>
              <w:autoSpaceDN/>
              <w:spacing w:line="276" w:lineRule="auto"/>
              <w:rPr>
                <w:b/>
                <w:bCs/>
                <w:color w:val="000000" w:themeColor="text1"/>
                <w:lang w:eastAsia="en-GB"/>
              </w:rPr>
            </w:pPr>
            <w:r w:rsidRPr="0006680D">
              <w:rPr>
                <w:b/>
                <w:bCs/>
                <w:color w:val="000000" w:themeColor="text1"/>
                <w:lang w:eastAsia="en-GB"/>
              </w:rPr>
              <w:t xml:space="preserve">Impairment allowance/ </w:t>
            </w:r>
            <w:r w:rsidR="002531F1" w:rsidRPr="0006680D">
              <w:rPr>
                <w:b/>
                <w:bCs/>
                <w:color w:val="000000" w:themeColor="text1"/>
                <w:lang w:eastAsia="en-GB"/>
              </w:rPr>
              <w:t>P</w:t>
            </w:r>
            <w:r w:rsidRPr="0006680D">
              <w:rPr>
                <w:b/>
                <w:bCs/>
                <w:color w:val="000000" w:themeColor="text1"/>
                <w:lang w:eastAsia="en-GB"/>
              </w:rPr>
              <w:t>rovision</w:t>
            </w:r>
          </w:p>
        </w:tc>
        <w:tc>
          <w:tcPr>
            <w:tcW w:w="1089" w:type="pct"/>
            <w:tcBorders>
              <w:top w:val="single" w:sz="4" w:space="0" w:color="auto"/>
              <w:left w:val="single" w:sz="4" w:space="0" w:color="auto"/>
              <w:bottom w:val="single" w:sz="4" w:space="0" w:color="auto"/>
              <w:right w:val="single" w:sz="4" w:space="0" w:color="auto"/>
            </w:tcBorders>
            <w:shd w:val="clear" w:color="auto" w:fill="0070C0"/>
            <w:vAlign w:val="center"/>
          </w:tcPr>
          <w:p w14:paraId="7D02B816" w14:textId="3A438593"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89"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05B3C5AE" w14:textId="77777777" w:rsidR="005C26EC" w:rsidRPr="0006680D" w:rsidRDefault="005C26EC"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C5D1728" w14:textId="5CB36878" w:rsidR="00F05DE3" w:rsidRPr="0006680D" w:rsidRDefault="005C26EC"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3692DD25" w14:textId="77777777" w:rsidTr="00D741E5">
        <w:trPr>
          <w:trHeight w:val="340"/>
        </w:trPr>
        <w:tc>
          <w:tcPr>
            <w:tcW w:w="2823" w:type="pct"/>
            <w:vMerge/>
            <w:tcBorders>
              <w:left w:val="single" w:sz="4" w:space="0" w:color="auto"/>
              <w:bottom w:val="single" w:sz="4" w:space="0" w:color="auto"/>
              <w:right w:val="single" w:sz="4" w:space="0" w:color="auto"/>
            </w:tcBorders>
            <w:shd w:val="clear" w:color="auto" w:fill="0070C0"/>
            <w:noWrap/>
            <w:vAlign w:val="bottom"/>
            <w:hideMark/>
          </w:tcPr>
          <w:p w14:paraId="3623C91A" w14:textId="77777777" w:rsidR="00F05DE3" w:rsidRPr="0006680D" w:rsidRDefault="00F05DE3" w:rsidP="00F26902">
            <w:pPr>
              <w:autoSpaceDE/>
              <w:autoSpaceDN/>
              <w:spacing w:line="276" w:lineRule="auto"/>
              <w:rPr>
                <w:b/>
                <w:bCs/>
                <w:color w:val="000000" w:themeColor="text1"/>
                <w:lang w:eastAsia="en-GB"/>
              </w:rPr>
            </w:pPr>
          </w:p>
        </w:tc>
        <w:tc>
          <w:tcPr>
            <w:tcW w:w="1089" w:type="pct"/>
            <w:tcBorders>
              <w:top w:val="single" w:sz="4" w:space="0" w:color="auto"/>
              <w:left w:val="single" w:sz="4" w:space="0" w:color="auto"/>
              <w:bottom w:val="single" w:sz="4" w:space="0" w:color="auto"/>
              <w:right w:val="single" w:sz="4" w:space="0" w:color="auto"/>
            </w:tcBorders>
            <w:shd w:val="clear" w:color="auto" w:fill="0070C0"/>
            <w:vAlign w:val="center"/>
          </w:tcPr>
          <w:p w14:paraId="15E6C70F" w14:textId="36BDDC15"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lang w:val="en-US"/>
              </w:rPr>
              <w:t>Kshs</w:t>
            </w:r>
          </w:p>
        </w:tc>
        <w:tc>
          <w:tcPr>
            <w:tcW w:w="1089"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16F5168" w14:textId="17A2AAA9" w:rsidR="00F05DE3" w:rsidRPr="0006680D" w:rsidRDefault="00F05DE3" w:rsidP="00D76ABB">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3EC44917" w14:textId="77777777" w:rsidTr="00D741E5">
        <w:trPr>
          <w:trHeight w:val="340"/>
        </w:trPr>
        <w:tc>
          <w:tcPr>
            <w:tcW w:w="2823" w:type="pct"/>
            <w:noWrap/>
            <w:vAlign w:val="bottom"/>
            <w:hideMark/>
          </w:tcPr>
          <w:p w14:paraId="3B3AB087" w14:textId="47BA5DD7" w:rsidR="00A82A20" w:rsidRPr="0006680D" w:rsidRDefault="00A82A20" w:rsidP="00F26902">
            <w:pPr>
              <w:autoSpaceDE/>
              <w:autoSpaceDN/>
              <w:spacing w:line="276" w:lineRule="auto"/>
              <w:rPr>
                <w:color w:val="000000" w:themeColor="text1"/>
                <w:lang w:val="en-US"/>
              </w:rPr>
            </w:pPr>
            <w:r w:rsidRPr="0006680D">
              <w:rPr>
                <w:color w:val="000000" w:themeColor="text1"/>
                <w:lang w:val="en-US"/>
              </w:rPr>
              <w:t xml:space="preserve">At </w:t>
            </w:r>
            <w:r w:rsidR="00A27946" w:rsidRPr="0006680D">
              <w:rPr>
                <w:color w:val="000000" w:themeColor="text1"/>
                <w:lang w:val="en-US"/>
              </w:rPr>
              <w:t>the beginning of the year</w:t>
            </w:r>
          </w:p>
        </w:tc>
        <w:tc>
          <w:tcPr>
            <w:tcW w:w="1089" w:type="pct"/>
            <w:vAlign w:val="center"/>
          </w:tcPr>
          <w:p w14:paraId="55930DF3" w14:textId="0F2D948A" w:rsidR="00A82A20" w:rsidRPr="0006680D" w:rsidRDefault="002531F1" w:rsidP="00D76ABB">
            <w:pPr>
              <w:autoSpaceDE/>
              <w:autoSpaceDN/>
              <w:spacing w:line="276" w:lineRule="auto"/>
              <w:jc w:val="center"/>
              <w:rPr>
                <w:color w:val="000000" w:themeColor="text1"/>
                <w:lang w:val="en-US"/>
              </w:rPr>
            </w:pPr>
            <w:r w:rsidRPr="0006680D">
              <w:rPr>
                <w:color w:val="000000" w:themeColor="text1"/>
                <w:lang w:val="en-US"/>
              </w:rPr>
              <w:t>x</w:t>
            </w:r>
            <w:r w:rsidR="00A82A20" w:rsidRPr="0006680D">
              <w:rPr>
                <w:color w:val="000000" w:themeColor="text1"/>
                <w:lang w:val="en-US"/>
              </w:rPr>
              <w:t>xx</w:t>
            </w:r>
          </w:p>
        </w:tc>
        <w:tc>
          <w:tcPr>
            <w:tcW w:w="1089" w:type="pct"/>
            <w:noWrap/>
            <w:vAlign w:val="center"/>
            <w:hideMark/>
          </w:tcPr>
          <w:p w14:paraId="058AF421" w14:textId="2BC5EDD9" w:rsidR="00A82A20" w:rsidRPr="0006680D" w:rsidRDefault="00A82A20"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95EF501" w14:textId="77777777" w:rsidTr="00D741E5">
        <w:trPr>
          <w:trHeight w:val="340"/>
        </w:trPr>
        <w:tc>
          <w:tcPr>
            <w:tcW w:w="2823" w:type="pct"/>
            <w:noWrap/>
            <w:vAlign w:val="bottom"/>
          </w:tcPr>
          <w:p w14:paraId="0B34CC8D" w14:textId="7911C50E" w:rsidR="00EF3618" w:rsidRPr="0006680D" w:rsidRDefault="00726BD3" w:rsidP="00F26902">
            <w:pPr>
              <w:autoSpaceDE/>
              <w:autoSpaceDN/>
              <w:spacing w:line="276" w:lineRule="auto"/>
              <w:rPr>
                <w:color w:val="000000" w:themeColor="text1"/>
                <w:lang w:val="en-US"/>
              </w:rPr>
            </w:pPr>
            <w:r w:rsidRPr="0006680D">
              <w:rPr>
                <w:color w:val="000000" w:themeColor="text1"/>
                <w:lang w:val="en-US"/>
              </w:rPr>
              <w:t xml:space="preserve">Additional </w:t>
            </w:r>
            <w:r w:rsidR="00A27946" w:rsidRPr="0006680D">
              <w:rPr>
                <w:color w:val="000000" w:themeColor="text1"/>
                <w:lang w:val="en-US"/>
              </w:rPr>
              <w:t>provisions during the year</w:t>
            </w:r>
          </w:p>
        </w:tc>
        <w:tc>
          <w:tcPr>
            <w:tcW w:w="1089" w:type="pct"/>
            <w:vAlign w:val="center"/>
          </w:tcPr>
          <w:p w14:paraId="039804DC" w14:textId="693E91C1" w:rsidR="00EF3618" w:rsidRPr="0006680D" w:rsidRDefault="002531F1" w:rsidP="00D76ABB">
            <w:pPr>
              <w:autoSpaceDE/>
              <w:autoSpaceDN/>
              <w:spacing w:line="276" w:lineRule="auto"/>
              <w:jc w:val="center"/>
              <w:rPr>
                <w:color w:val="000000" w:themeColor="text1"/>
                <w:lang w:val="en-US"/>
              </w:rPr>
            </w:pPr>
            <w:r w:rsidRPr="0006680D">
              <w:rPr>
                <w:color w:val="000000" w:themeColor="text1"/>
                <w:lang w:val="en-US"/>
              </w:rPr>
              <w:t>x</w:t>
            </w:r>
            <w:r w:rsidR="00EF3618" w:rsidRPr="0006680D">
              <w:rPr>
                <w:color w:val="000000" w:themeColor="text1"/>
                <w:lang w:val="en-US"/>
              </w:rPr>
              <w:t>xx</w:t>
            </w:r>
          </w:p>
        </w:tc>
        <w:tc>
          <w:tcPr>
            <w:tcW w:w="1089" w:type="pct"/>
            <w:noWrap/>
            <w:vAlign w:val="center"/>
            <w:hideMark/>
          </w:tcPr>
          <w:p w14:paraId="79FF11E8" w14:textId="77777777" w:rsidR="00EF3618" w:rsidRPr="0006680D" w:rsidRDefault="00EF3618"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5A083AF" w14:textId="77777777" w:rsidTr="00D741E5">
        <w:trPr>
          <w:trHeight w:val="340"/>
        </w:trPr>
        <w:tc>
          <w:tcPr>
            <w:tcW w:w="2823" w:type="pct"/>
            <w:noWrap/>
            <w:vAlign w:val="bottom"/>
          </w:tcPr>
          <w:p w14:paraId="5AEA0DCA" w14:textId="51B23877" w:rsidR="00EF3618" w:rsidRPr="0006680D" w:rsidRDefault="00C5459E" w:rsidP="00F26902">
            <w:pPr>
              <w:autoSpaceDE/>
              <w:autoSpaceDN/>
              <w:spacing w:line="276" w:lineRule="auto"/>
              <w:rPr>
                <w:color w:val="000000" w:themeColor="text1"/>
                <w:lang w:val="en-US"/>
              </w:rPr>
            </w:pPr>
            <w:r w:rsidRPr="0006680D">
              <w:rPr>
                <w:color w:val="000000" w:themeColor="text1"/>
                <w:lang w:val="en-US"/>
              </w:rPr>
              <w:t>R</w:t>
            </w:r>
            <w:r w:rsidR="00EF3618" w:rsidRPr="0006680D">
              <w:rPr>
                <w:color w:val="000000" w:themeColor="text1"/>
                <w:lang w:val="en-US"/>
              </w:rPr>
              <w:t xml:space="preserve">ecovered </w:t>
            </w:r>
            <w:r w:rsidR="00A27946" w:rsidRPr="0006680D">
              <w:rPr>
                <w:color w:val="000000" w:themeColor="text1"/>
                <w:lang w:val="en-US"/>
              </w:rPr>
              <w:t>during the year</w:t>
            </w:r>
          </w:p>
        </w:tc>
        <w:tc>
          <w:tcPr>
            <w:tcW w:w="1089" w:type="pct"/>
            <w:vAlign w:val="center"/>
          </w:tcPr>
          <w:p w14:paraId="601FE3D6" w14:textId="5676CC74" w:rsidR="00EF3618" w:rsidRPr="0006680D" w:rsidRDefault="00EF3618" w:rsidP="00D76ABB">
            <w:pPr>
              <w:autoSpaceDE/>
              <w:autoSpaceDN/>
              <w:spacing w:line="276" w:lineRule="auto"/>
              <w:jc w:val="center"/>
              <w:rPr>
                <w:color w:val="000000" w:themeColor="text1"/>
                <w:lang w:val="en-US"/>
              </w:rPr>
            </w:pPr>
            <w:r w:rsidRPr="0006680D">
              <w:rPr>
                <w:color w:val="000000" w:themeColor="text1"/>
                <w:lang w:val="en-US"/>
              </w:rPr>
              <w:t>(xxx)</w:t>
            </w:r>
          </w:p>
        </w:tc>
        <w:tc>
          <w:tcPr>
            <w:tcW w:w="1089" w:type="pct"/>
            <w:noWrap/>
            <w:vAlign w:val="center"/>
            <w:hideMark/>
          </w:tcPr>
          <w:p w14:paraId="42746055" w14:textId="3EA6C049" w:rsidR="00EF3618" w:rsidRPr="0006680D" w:rsidRDefault="00EF3618"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5D08D7F" w14:textId="77777777" w:rsidTr="00D741E5">
        <w:trPr>
          <w:trHeight w:val="340"/>
        </w:trPr>
        <w:tc>
          <w:tcPr>
            <w:tcW w:w="2823" w:type="pct"/>
            <w:noWrap/>
            <w:vAlign w:val="bottom"/>
            <w:hideMark/>
          </w:tcPr>
          <w:p w14:paraId="79E88C24" w14:textId="042A2711" w:rsidR="00EF3618" w:rsidRPr="0006680D" w:rsidRDefault="00C5459E" w:rsidP="00F26902">
            <w:pPr>
              <w:autoSpaceDE/>
              <w:autoSpaceDN/>
              <w:spacing w:line="276" w:lineRule="auto"/>
              <w:rPr>
                <w:color w:val="000000" w:themeColor="text1"/>
                <w:lang w:val="en-US"/>
              </w:rPr>
            </w:pPr>
            <w:r w:rsidRPr="0006680D">
              <w:rPr>
                <w:color w:val="000000" w:themeColor="text1"/>
                <w:lang w:val="en-US"/>
              </w:rPr>
              <w:t>Written</w:t>
            </w:r>
            <w:r w:rsidR="00EF3618" w:rsidRPr="0006680D">
              <w:rPr>
                <w:color w:val="000000" w:themeColor="text1"/>
                <w:lang w:val="en-US"/>
              </w:rPr>
              <w:t xml:space="preserve"> </w:t>
            </w:r>
            <w:r w:rsidR="00A27946" w:rsidRPr="0006680D">
              <w:rPr>
                <w:color w:val="000000" w:themeColor="text1"/>
                <w:lang w:val="en-US"/>
              </w:rPr>
              <w:t>off during the year</w:t>
            </w:r>
          </w:p>
        </w:tc>
        <w:tc>
          <w:tcPr>
            <w:tcW w:w="1089" w:type="pct"/>
            <w:vAlign w:val="center"/>
          </w:tcPr>
          <w:p w14:paraId="69552A6D" w14:textId="07A13A83" w:rsidR="00EF3618" w:rsidRPr="0006680D" w:rsidRDefault="00EF3618" w:rsidP="00D76ABB">
            <w:pPr>
              <w:autoSpaceDE/>
              <w:autoSpaceDN/>
              <w:spacing w:line="276" w:lineRule="auto"/>
              <w:jc w:val="center"/>
              <w:rPr>
                <w:color w:val="000000" w:themeColor="text1"/>
                <w:lang w:val="en-US"/>
              </w:rPr>
            </w:pPr>
            <w:r w:rsidRPr="0006680D">
              <w:rPr>
                <w:color w:val="000000" w:themeColor="text1"/>
                <w:lang w:val="en-US"/>
              </w:rPr>
              <w:t>(xxx)</w:t>
            </w:r>
          </w:p>
        </w:tc>
        <w:tc>
          <w:tcPr>
            <w:tcW w:w="1089" w:type="pct"/>
            <w:noWrap/>
            <w:vAlign w:val="center"/>
            <w:hideMark/>
          </w:tcPr>
          <w:p w14:paraId="0349806D" w14:textId="77777777" w:rsidR="00EF3618" w:rsidRPr="0006680D" w:rsidRDefault="00EF3618" w:rsidP="00D76ABB">
            <w:pPr>
              <w:autoSpaceDE/>
              <w:autoSpaceDN/>
              <w:spacing w:line="276" w:lineRule="auto"/>
              <w:jc w:val="center"/>
              <w:rPr>
                <w:color w:val="000000" w:themeColor="text1"/>
                <w:lang w:val="en-US"/>
              </w:rPr>
            </w:pPr>
            <w:r w:rsidRPr="0006680D">
              <w:rPr>
                <w:color w:val="000000" w:themeColor="text1"/>
                <w:lang w:val="en-US"/>
              </w:rPr>
              <w:t>(xxx)</w:t>
            </w:r>
          </w:p>
        </w:tc>
      </w:tr>
      <w:tr w:rsidR="00650C14" w:rsidRPr="0006680D" w14:paraId="301D7B6A" w14:textId="77777777" w:rsidTr="00D741E5">
        <w:trPr>
          <w:trHeight w:val="340"/>
        </w:trPr>
        <w:tc>
          <w:tcPr>
            <w:tcW w:w="2823" w:type="pct"/>
            <w:noWrap/>
            <w:vAlign w:val="bottom"/>
            <w:hideMark/>
          </w:tcPr>
          <w:p w14:paraId="1CD107F3" w14:textId="31322BBA" w:rsidR="00EF3618" w:rsidRPr="0006680D" w:rsidRDefault="00C5459E" w:rsidP="00F26902">
            <w:pPr>
              <w:autoSpaceDE/>
              <w:autoSpaceDN/>
              <w:spacing w:line="276" w:lineRule="auto"/>
              <w:rPr>
                <w:color w:val="000000" w:themeColor="text1"/>
                <w:lang w:val="en-US"/>
              </w:rPr>
            </w:pPr>
            <w:r w:rsidRPr="0006680D">
              <w:rPr>
                <w:color w:val="000000" w:themeColor="text1"/>
                <w:lang w:val="en-US"/>
              </w:rPr>
              <w:t>A</w:t>
            </w:r>
            <w:r w:rsidR="00EF3618" w:rsidRPr="0006680D">
              <w:rPr>
                <w:color w:val="000000" w:themeColor="text1"/>
                <w:lang w:val="en-US"/>
              </w:rPr>
              <w:t xml:space="preserve">t </w:t>
            </w:r>
            <w:r w:rsidR="00A27946" w:rsidRPr="0006680D">
              <w:rPr>
                <w:color w:val="000000" w:themeColor="text1"/>
                <w:lang w:val="en-US"/>
              </w:rPr>
              <w:t>the end of the year</w:t>
            </w:r>
          </w:p>
        </w:tc>
        <w:tc>
          <w:tcPr>
            <w:tcW w:w="1089" w:type="pct"/>
            <w:vAlign w:val="center"/>
          </w:tcPr>
          <w:p w14:paraId="1A2AB259" w14:textId="0D783848" w:rsidR="00EF3618" w:rsidRPr="0006680D" w:rsidRDefault="002531F1" w:rsidP="00D76ABB">
            <w:pPr>
              <w:autoSpaceDE/>
              <w:autoSpaceDN/>
              <w:spacing w:line="276" w:lineRule="auto"/>
              <w:jc w:val="center"/>
              <w:rPr>
                <w:b/>
                <w:bCs/>
                <w:color w:val="000000" w:themeColor="text1"/>
                <w:lang w:val="en-US"/>
              </w:rPr>
            </w:pPr>
            <w:r w:rsidRPr="0006680D">
              <w:rPr>
                <w:b/>
                <w:bCs/>
                <w:color w:val="000000" w:themeColor="text1"/>
                <w:lang w:val="en-US"/>
              </w:rPr>
              <w:t>x</w:t>
            </w:r>
            <w:r w:rsidR="00EF3618" w:rsidRPr="0006680D">
              <w:rPr>
                <w:b/>
                <w:bCs/>
                <w:color w:val="000000" w:themeColor="text1"/>
                <w:lang w:val="en-US"/>
              </w:rPr>
              <w:t>xx</w:t>
            </w:r>
          </w:p>
        </w:tc>
        <w:tc>
          <w:tcPr>
            <w:tcW w:w="1089" w:type="pct"/>
            <w:noWrap/>
            <w:vAlign w:val="center"/>
            <w:hideMark/>
          </w:tcPr>
          <w:p w14:paraId="7308B53B" w14:textId="77777777" w:rsidR="00EF3618" w:rsidRPr="0006680D" w:rsidRDefault="00EF3618" w:rsidP="00D76ABB">
            <w:pPr>
              <w:autoSpaceDE/>
              <w:autoSpaceDN/>
              <w:spacing w:line="276" w:lineRule="auto"/>
              <w:jc w:val="center"/>
              <w:rPr>
                <w:b/>
                <w:bCs/>
                <w:color w:val="000000" w:themeColor="text1"/>
                <w:lang w:val="en-US"/>
              </w:rPr>
            </w:pPr>
            <w:r w:rsidRPr="0006680D">
              <w:rPr>
                <w:b/>
                <w:bCs/>
                <w:color w:val="000000" w:themeColor="text1"/>
                <w:lang w:val="en-US"/>
              </w:rPr>
              <w:t>xxx</w:t>
            </w:r>
          </w:p>
        </w:tc>
      </w:tr>
    </w:tbl>
    <w:p w14:paraId="30F67339" w14:textId="77777777" w:rsidR="002531F1" w:rsidRPr="0006680D" w:rsidRDefault="002531F1" w:rsidP="00BC5DA2">
      <w:pPr>
        <w:pStyle w:val="Header"/>
        <w:tabs>
          <w:tab w:val="clear" w:pos="4320"/>
          <w:tab w:val="clear" w:pos="8640"/>
          <w:tab w:val="decimal" w:pos="5760"/>
          <w:tab w:val="decimal" w:pos="7920"/>
        </w:tabs>
        <w:jc w:val="both"/>
        <w:rPr>
          <w:bCs/>
          <w:i/>
          <w:iCs/>
          <w:color w:val="000000" w:themeColor="text1"/>
          <w:sz w:val="22"/>
          <w:szCs w:val="22"/>
        </w:rPr>
      </w:pPr>
    </w:p>
    <w:p w14:paraId="41FECC84" w14:textId="206A817E" w:rsidR="004320C6" w:rsidRPr="0006680D" w:rsidRDefault="004320C6" w:rsidP="00BC5DA2">
      <w:pPr>
        <w:pStyle w:val="Header"/>
        <w:tabs>
          <w:tab w:val="clear" w:pos="4320"/>
          <w:tab w:val="clear" w:pos="8640"/>
          <w:tab w:val="decimal" w:pos="5760"/>
          <w:tab w:val="decimal" w:pos="7920"/>
        </w:tabs>
        <w:jc w:val="both"/>
        <w:rPr>
          <w:bCs/>
          <w:i/>
          <w:iCs/>
          <w:color w:val="000000" w:themeColor="text1"/>
          <w:sz w:val="22"/>
          <w:szCs w:val="22"/>
        </w:rPr>
      </w:pPr>
      <w:r w:rsidRPr="0006680D">
        <w:rPr>
          <w:bCs/>
          <w:i/>
          <w:iCs/>
          <w:color w:val="000000" w:themeColor="text1"/>
          <w:sz w:val="22"/>
          <w:szCs w:val="22"/>
        </w:rPr>
        <w:t xml:space="preserve">(Entity to state the expected credit </w:t>
      </w:r>
      <w:r w:rsidR="00BC5DA2" w:rsidRPr="0006680D">
        <w:rPr>
          <w:bCs/>
          <w:i/>
          <w:iCs/>
          <w:color w:val="000000" w:themeColor="text1"/>
          <w:sz w:val="22"/>
          <w:szCs w:val="22"/>
        </w:rPr>
        <w:t>loss rates for various categories of its receivables. The entity should also disclose how ECL was arrived at in line with provisions of IPSAS 41.)</w:t>
      </w:r>
    </w:p>
    <w:p w14:paraId="3C0DD32B" w14:textId="29456FA3" w:rsidR="00AB70CF" w:rsidRPr="0006680D" w:rsidRDefault="00AB70CF">
      <w:pPr>
        <w:autoSpaceDE/>
        <w:autoSpaceDN/>
        <w:rPr>
          <w:b/>
          <w:color w:val="000000" w:themeColor="text1"/>
        </w:rPr>
      </w:pPr>
    </w:p>
    <w:p w14:paraId="1FE747CD" w14:textId="628FAB43" w:rsidR="00EF3618" w:rsidRPr="0006680D" w:rsidRDefault="0091714D" w:rsidP="0091714D">
      <w:pPr>
        <w:autoSpaceDE/>
        <w:autoSpaceDN/>
        <w:rPr>
          <w:b/>
          <w:bCs/>
          <w:color w:val="000000" w:themeColor="text1"/>
          <w:lang w:eastAsia="en-GB"/>
        </w:rPr>
      </w:pPr>
      <w:r w:rsidRPr="0006680D">
        <w:rPr>
          <w:b/>
          <w:bCs/>
          <w:color w:val="000000" w:themeColor="text1"/>
          <w:lang w:eastAsia="en-GB"/>
        </w:rPr>
        <w:br w:type="page"/>
      </w:r>
    </w:p>
    <w:p w14:paraId="1E78D580" w14:textId="77777777" w:rsidR="00A761ED" w:rsidRPr="0006680D" w:rsidRDefault="00A761E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Receivables from Non-Exchange Transactions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07"/>
        <w:gridCol w:w="955"/>
        <w:gridCol w:w="842"/>
        <w:gridCol w:w="1107"/>
        <w:gridCol w:w="919"/>
      </w:tblGrid>
      <w:tr w:rsidR="0006680D" w:rsidRPr="0006680D" w14:paraId="1037D558" w14:textId="77777777" w:rsidTr="00B73A1C">
        <w:trPr>
          <w:trHeight w:val="340"/>
        </w:trPr>
        <w:tc>
          <w:tcPr>
            <w:tcW w:w="2883" w:type="pct"/>
            <w:vMerge w:val="restart"/>
            <w:shd w:val="clear" w:color="auto" w:fill="0070C0"/>
            <w:vAlign w:val="center"/>
            <w:hideMark/>
          </w:tcPr>
          <w:p w14:paraId="1CA36020" w14:textId="77777777" w:rsidR="00A761ED" w:rsidRPr="0006680D" w:rsidRDefault="00A761ED">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995" w:type="pct"/>
            <w:gridSpan w:val="2"/>
            <w:shd w:val="clear" w:color="auto" w:fill="0070C0"/>
            <w:vAlign w:val="bottom"/>
          </w:tcPr>
          <w:p w14:paraId="42AB702F" w14:textId="77777777" w:rsidR="00A761ED" w:rsidRPr="0006680D" w:rsidRDefault="00A761E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122" w:type="pct"/>
            <w:gridSpan w:val="2"/>
            <w:shd w:val="clear" w:color="auto" w:fill="0070C0"/>
            <w:noWrap/>
            <w:vAlign w:val="bottom"/>
          </w:tcPr>
          <w:p w14:paraId="45FB9CA1" w14:textId="77777777" w:rsidR="00A761ED" w:rsidRPr="0006680D" w:rsidRDefault="00A761E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0B4B95B" w14:textId="77777777" w:rsidR="00A761ED" w:rsidRPr="0006680D" w:rsidRDefault="00A761E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454E0302" w14:textId="77777777" w:rsidTr="00B73A1C">
        <w:trPr>
          <w:trHeight w:val="340"/>
        </w:trPr>
        <w:tc>
          <w:tcPr>
            <w:tcW w:w="2883" w:type="pct"/>
            <w:vMerge/>
            <w:shd w:val="clear" w:color="auto" w:fill="0070C0"/>
            <w:vAlign w:val="bottom"/>
            <w:hideMark/>
          </w:tcPr>
          <w:p w14:paraId="4900390E" w14:textId="77777777" w:rsidR="00A761ED" w:rsidRPr="0006680D" w:rsidRDefault="00A761ED">
            <w:pPr>
              <w:autoSpaceDE/>
              <w:autoSpaceDN/>
              <w:spacing w:line="276" w:lineRule="auto"/>
              <w:rPr>
                <w:b/>
                <w:bCs/>
                <w:color w:val="000000" w:themeColor="text1"/>
                <w:sz w:val="22"/>
                <w:szCs w:val="22"/>
                <w:lang w:eastAsia="en-GB"/>
              </w:rPr>
            </w:pPr>
          </w:p>
        </w:tc>
        <w:tc>
          <w:tcPr>
            <w:tcW w:w="995" w:type="pct"/>
            <w:gridSpan w:val="2"/>
            <w:shd w:val="clear" w:color="auto" w:fill="0070C0"/>
            <w:vAlign w:val="bottom"/>
          </w:tcPr>
          <w:p w14:paraId="2899AEBF" w14:textId="77777777" w:rsidR="00A761ED" w:rsidRPr="0006680D" w:rsidRDefault="00A761E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122" w:type="pct"/>
            <w:gridSpan w:val="2"/>
            <w:shd w:val="clear" w:color="auto" w:fill="0070C0"/>
            <w:noWrap/>
            <w:vAlign w:val="bottom"/>
          </w:tcPr>
          <w:p w14:paraId="2AD19501" w14:textId="77777777" w:rsidR="00A761ED" w:rsidRPr="0006680D" w:rsidRDefault="00A761E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6D07C59A" w14:textId="77777777" w:rsidTr="00B73A1C">
        <w:trPr>
          <w:trHeight w:val="340"/>
        </w:trPr>
        <w:tc>
          <w:tcPr>
            <w:tcW w:w="2883" w:type="pct"/>
            <w:noWrap/>
            <w:vAlign w:val="bottom"/>
          </w:tcPr>
          <w:p w14:paraId="336F8EDA" w14:textId="77777777" w:rsidR="00B73A1C" w:rsidRPr="0006680D" w:rsidRDefault="00B73A1C" w:rsidP="00B73A1C">
            <w:pPr>
              <w:autoSpaceDE/>
              <w:autoSpaceDN/>
              <w:spacing w:line="276" w:lineRule="auto"/>
              <w:rPr>
                <w:color w:val="000000" w:themeColor="text1"/>
                <w:sz w:val="22"/>
                <w:szCs w:val="22"/>
                <w:lang w:eastAsia="en-GB"/>
              </w:rPr>
            </w:pPr>
            <w:r w:rsidRPr="0006680D">
              <w:rPr>
                <w:color w:val="000000" w:themeColor="text1"/>
                <w:sz w:val="22"/>
                <w:szCs w:val="22"/>
                <w:lang w:eastAsia="en-GB"/>
              </w:rPr>
              <w:t>Levies, fines, and penalties</w:t>
            </w:r>
          </w:p>
        </w:tc>
        <w:tc>
          <w:tcPr>
            <w:tcW w:w="995" w:type="pct"/>
            <w:gridSpan w:val="2"/>
          </w:tcPr>
          <w:p w14:paraId="59C80814" w14:textId="68A5C805" w:rsidR="00B73A1C" w:rsidRPr="0006680D" w:rsidRDefault="00B73A1C" w:rsidP="00B73A1C">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122" w:type="pct"/>
            <w:gridSpan w:val="2"/>
            <w:noWrap/>
          </w:tcPr>
          <w:p w14:paraId="69EABAA9" w14:textId="4F06FA6D" w:rsidR="00B73A1C" w:rsidRPr="0006680D" w:rsidRDefault="00B73A1C" w:rsidP="00B73A1C">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08C67EF1" w14:textId="77777777" w:rsidTr="00B73A1C">
        <w:trPr>
          <w:trHeight w:val="340"/>
        </w:trPr>
        <w:tc>
          <w:tcPr>
            <w:tcW w:w="2883" w:type="pct"/>
            <w:noWrap/>
            <w:vAlign w:val="bottom"/>
          </w:tcPr>
          <w:p w14:paraId="5E348779" w14:textId="49874B62" w:rsidR="00B73A1C" w:rsidRPr="0006680D" w:rsidRDefault="00B73A1C" w:rsidP="00B73A1C">
            <w:pPr>
              <w:autoSpaceDE/>
              <w:autoSpaceDN/>
              <w:spacing w:line="276" w:lineRule="auto"/>
              <w:rPr>
                <w:color w:val="000000" w:themeColor="text1"/>
                <w:sz w:val="22"/>
                <w:szCs w:val="22"/>
                <w:lang w:eastAsia="en-GB"/>
              </w:rPr>
            </w:pPr>
            <w:r w:rsidRPr="0006680D">
              <w:rPr>
                <w:color w:val="000000" w:themeColor="text1"/>
                <w:sz w:val="22"/>
                <w:szCs w:val="22"/>
                <w:lang w:eastAsia="en-GB"/>
              </w:rPr>
              <w:t>Licences and permits</w:t>
            </w:r>
          </w:p>
        </w:tc>
        <w:tc>
          <w:tcPr>
            <w:tcW w:w="995" w:type="pct"/>
            <w:gridSpan w:val="2"/>
          </w:tcPr>
          <w:p w14:paraId="203E27C4" w14:textId="3B7911E0" w:rsidR="00B73A1C" w:rsidRPr="0006680D" w:rsidRDefault="00B73A1C" w:rsidP="00B73A1C">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122" w:type="pct"/>
            <w:gridSpan w:val="2"/>
            <w:noWrap/>
          </w:tcPr>
          <w:p w14:paraId="0B8858E2" w14:textId="0222CCBC" w:rsidR="00B73A1C" w:rsidRPr="0006680D" w:rsidRDefault="00B73A1C" w:rsidP="00B73A1C">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5B0DB621" w14:textId="77777777" w:rsidTr="00B73A1C">
        <w:trPr>
          <w:trHeight w:val="340"/>
        </w:trPr>
        <w:tc>
          <w:tcPr>
            <w:tcW w:w="2883" w:type="pct"/>
            <w:vAlign w:val="bottom"/>
            <w:hideMark/>
          </w:tcPr>
          <w:p w14:paraId="420096CD" w14:textId="77777777" w:rsidR="00B73A1C" w:rsidRPr="0006680D" w:rsidRDefault="00B73A1C" w:rsidP="00B73A1C">
            <w:pPr>
              <w:autoSpaceDE/>
              <w:autoSpaceDN/>
              <w:spacing w:line="276" w:lineRule="auto"/>
              <w:rPr>
                <w:color w:val="000000" w:themeColor="text1"/>
                <w:sz w:val="22"/>
                <w:szCs w:val="22"/>
                <w:lang w:val="en-US"/>
              </w:rPr>
            </w:pPr>
            <w:r w:rsidRPr="0006680D">
              <w:rPr>
                <w:color w:val="000000" w:themeColor="text1"/>
                <w:sz w:val="22"/>
                <w:szCs w:val="22"/>
                <w:lang w:eastAsia="en-GB"/>
              </w:rPr>
              <w:t>Other debtors (non-exchange transactions)</w:t>
            </w:r>
          </w:p>
        </w:tc>
        <w:tc>
          <w:tcPr>
            <w:tcW w:w="995" w:type="pct"/>
            <w:gridSpan w:val="2"/>
          </w:tcPr>
          <w:p w14:paraId="2BA6199B" w14:textId="206C934B" w:rsidR="00B73A1C" w:rsidRPr="0006680D" w:rsidRDefault="00B73A1C" w:rsidP="00B73A1C">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122" w:type="pct"/>
            <w:gridSpan w:val="2"/>
            <w:noWrap/>
            <w:hideMark/>
          </w:tcPr>
          <w:p w14:paraId="1E310EB3" w14:textId="1A1D42DA" w:rsidR="00B73A1C" w:rsidRPr="0006680D" w:rsidRDefault="00B73A1C" w:rsidP="00B73A1C">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33E8B35D" w14:textId="77777777" w:rsidTr="00B73A1C">
        <w:trPr>
          <w:trHeight w:val="340"/>
        </w:trPr>
        <w:tc>
          <w:tcPr>
            <w:tcW w:w="2883" w:type="pct"/>
            <w:noWrap/>
            <w:vAlign w:val="bottom"/>
            <w:hideMark/>
          </w:tcPr>
          <w:p w14:paraId="3810E64E" w14:textId="77777777" w:rsidR="00A761ED" w:rsidRPr="0006680D" w:rsidRDefault="00A761ED">
            <w:pPr>
              <w:autoSpaceDE/>
              <w:autoSpaceDN/>
              <w:spacing w:line="276" w:lineRule="auto"/>
              <w:rPr>
                <w:color w:val="000000" w:themeColor="text1"/>
                <w:sz w:val="22"/>
                <w:szCs w:val="22"/>
                <w:lang w:val="en-US"/>
              </w:rPr>
            </w:pPr>
            <w:r w:rsidRPr="0006680D">
              <w:rPr>
                <w:color w:val="000000" w:themeColor="text1"/>
                <w:sz w:val="22"/>
                <w:szCs w:val="22"/>
                <w:lang w:eastAsia="en-GB"/>
              </w:rPr>
              <w:t>Less: impairment allowance</w:t>
            </w:r>
          </w:p>
        </w:tc>
        <w:tc>
          <w:tcPr>
            <w:tcW w:w="995" w:type="pct"/>
            <w:gridSpan w:val="2"/>
            <w:vAlign w:val="bottom"/>
          </w:tcPr>
          <w:p w14:paraId="7B6021C3" w14:textId="77777777" w:rsidR="00A761ED" w:rsidRPr="0006680D" w:rsidRDefault="00A761ED">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122" w:type="pct"/>
            <w:gridSpan w:val="2"/>
            <w:noWrap/>
            <w:vAlign w:val="bottom"/>
            <w:hideMark/>
          </w:tcPr>
          <w:p w14:paraId="31FC3778" w14:textId="77777777" w:rsidR="00A761ED" w:rsidRPr="0006680D" w:rsidRDefault="00A761ED">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4EDCC2A5" w14:textId="77777777" w:rsidTr="00B73A1C">
        <w:trPr>
          <w:trHeight w:val="340"/>
        </w:trPr>
        <w:tc>
          <w:tcPr>
            <w:tcW w:w="2883" w:type="pct"/>
            <w:noWrap/>
            <w:vAlign w:val="bottom"/>
            <w:hideMark/>
          </w:tcPr>
          <w:p w14:paraId="0135B62E" w14:textId="6E1EC0FB" w:rsidR="00A761ED" w:rsidRPr="0006680D" w:rsidRDefault="00A761ED">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Pr="0006680D">
              <w:rPr>
                <w:b/>
                <w:bCs/>
                <w:color w:val="000000" w:themeColor="text1"/>
                <w:sz w:val="22"/>
                <w:szCs w:val="22"/>
                <w:lang w:eastAsia="en-GB"/>
              </w:rPr>
              <w:t>receivables</w:t>
            </w:r>
            <w:r w:rsidR="00C24D60" w:rsidRPr="0006680D">
              <w:rPr>
                <w:b/>
                <w:bCs/>
                <w:color w:val="000000" w:themeColor="text1"/>
                <w:sz w:val="22"/>
                <w:szCs w:val="22"/>
                <w:lang w:eastAsia="en-GB"/>
              </w:rPr>
              <w:t xml:space="preserve"> from non- exchange transactions</w:t>
            </w:r>
          </w:p>
        </w:tc>
        <w:tc>
          <w:tcPr>
            <w:tcW w:w="995" w:type="pct"/>
            <w:gridSpan w:val="2"/>
            <w:vAlign w:val="bottom"/>
          </w:tcPr>
          <w:p w14:paraId="049AA974" w14:textId="77777777" w:rsidR="00A761ED" w:rsidRPr="0006680D" w:rsidRDefault="00A761ED">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1122" w:type="pct"/>
            <w:gridSpan w:val="2"/>
            <w:noWrap/>
            <w:vAlign w:val="bottom"/>
            <w:hideMark/>
          </w:tcPr>
          <w:p w14:paraId="3C637719" w14:textId="77777777" w:rsidR="00A761ED" w:rsidRPr="0006680D" w:rsidRDefault="00A761ED">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r>
      <w:tr w:rsidR="0006680D" w:rsidRPr="0006680D" w14:paraId="290DA1BC" w14:textId="77777777" w:rsidTr="00B73A1C">
        <w:trPr>
          <w:trHeight w:val="340"/>
        </w:trPr>
        <w:tc>
          <w:tcPr>
            <w:tcW w:w="2883" w:type="pct"/>
            <w:noWrap/>
            <w:vAlign w:val="bottom"/>
          </w:tcPr>
          <w:p w14:paraId="72E7E8AA" w14:textId="77777777" w:rsidR="00A761ED" w:rsidRPr="0006680D" w:rsidRDefault="00A761ED">
            <w:pPr>
              <w:autoSpaceDE/>
              <w:autoSpaceDN/>
              <w:spacing w:line="276" w:lineRule="auto"/>
              <w:rPr>
                <w:b/>
                <w:bCs/>
                <w:color w:val="000000" w:themeColor="text1"/>
                <w:sz w:val="22"/>
                <w:szCs w:val="22"/>
                <w:lang w:eastAsia="en-GB"/>
              </w:rPr>
            </w:pPr>
          </w:p>
        </w:tc>
        <w:tc>
          <w:tcPr>
            <w:tcW w:w="995" w:type="pct"/>
            <w:gridSpan w:val="2"/>
            <w:vAlign w:val="bottom"/>
          </w:tcPr>
          <w:p w14:paraId="45D5B66C" w14:textId="77777777" w:rsidR="00A761ED" w:rsidRPr="0006680D" w:rsidRDefault="00A761ED">
            <w:pPr>
              <w:autoSpaceDE/>
              <w:autoSpaceDN/>
              <w:spacing w:line="276" w:lineRule="auto"/>
              <w:jc w:val="right"/>
              <w:rPr>
                <w:b/>
                <w:bCs/>
                <w:color w:val="000000" w:themeColor="text1"/>
                <w:sz w:val="22"/>
                <w:szCs w:val="22"/>
                <w:lang w:val="en-US"/>
              </w:rPr>
            </w:pPr>
          </w:p>
        </w:tc>
        <w:tc>
          <w:tcPr>
            <w:tcW w:w="1122" w:type="pct"/>
            <w:gridSpan w:val="2"/>
            <w:noWrap/>
            <w:vAlign w:val="bottom"/>
          </w:tcPr>
          <w:p w14:paraId="32C42008" w14:textId="77777777" w:rsidR="00A761ED" w:rsidRPr="0006680D" w:rsidRDefault="00A761ED">
            <w:pPr>
              <w:autoSpaceDE/>
              <w:autoSpaceDN/>
              <w:spacing w:line="276" w:lineRule="auto"/>
              <w:jc w:val="right"/>
              <w:rPr>
                <w:b/>
                <w:bCs/>
                <w:color w:val="000000" w:themeColor="text1"/>
                <w:sz w:val="22"/>
                <w:szCs w:val="22"/>
                <w:lang w:val="en-US"/>
              </w:rPr>
            </w:pPr>
          </w:p>
        </w:tc>
      </w:tr>
      <w:tr w:rsidR="0006680D" w:rsidRPr="0006680D" w14:paraId="502A4E94" w14:textId="77777777" w:rsidTr="00B73A1C">
        <w:trPr>
          <w:trHeight w:val="340"/>
        </w:trPr>
        <w:tc>
          <w:tcPr>
            <w:tcW w:w="2883" w:type="pct"/>
            <w:noWrap/>
            <w:vAlign w:val="bottom"/>
          </w:tcPr>
          <w:p w14:paraId="2B6CACF2" w14:textId="77777777" w:rsidR="00F26034" w:rsidRPr="0006680D" w:rsidRDefault="00F26034" w:rsidP="00F26034">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 xml:space="preserve">Ageing Analysis- Receivables from non- </w:t>
            </w:r>
          </w:p>
          <w:p w14:paraId="36038477" w14:textId="7FD80E18" w:rsidR="00F26034" w:rsidRPr="0006680D" w:rsidRDefault="00F26034" w:rsidP="00F26034">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exchange transactions</w:t>
            </w:r>
          </w:p>
        </w:tc>
        <w:tc>
          <w:tcPr>
            <w:tcW w:w="529" w:type="pct"/>
            <w:vAlign w:val="center"/>
          </w:tcPr>
          <w:p w14:paraId="6ED0E9DD" w14:textId="260B1ACC" w:rsidR="00F26034" w:rsidRPr="0006680D" w:rsidRDefault="00F26034" w:rsidP="00F260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Current FY</w:t>
            </w:r>
          </w:p>
        </w:tc>
        <w:tc>
          <w:tcPr>
            <w:tcW w:w="466" w:type="pct"/>
            <w:vAlign w:val="center"/>
          </w:tcPr>
          <w:p w14:paraId="3FFD9A74" w14:textId="130FC9F2" w:rsidR="00F26034" w:rsidRPr="0006680D" w:rsidRDefault="00F26034" w:rsidP="00F260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 of the total</w:t>
            </w:r>
          </w:p>
        </w:tc>
        <w:tc>
          <w:tcPr>
            <w:tcW w:w="613" w:type="pct"/>
            <w:noWrap/>
            <w:vAlign w:val="center"/>
          </w:tcPr>
          <w:p w14:paraId="5FC3077A" w14:textId="77777777" w:rsidR="00F26034" w:rsidRPr="0006680D" w:rsidRDefault="00F26034" w:rsidP="00F26034">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 xml:space="preserve">Comparative </w:t>
            </w:r>
          </w:p>
          <w:p w14:paraId="194CFA96" w14:textId="5802C6DC" w:rsidR="00F26034" w:rsidRPr="0006680D" w:rsidRDefault="00F26034" w:rsidP="00F260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FY</w:t>
            </w:r>
          </w:p>
        </w:tc>
        <w:tc>
          <w:tcPr>
            <w:tcW w:w="509" w:type="pct"/>
            <w:vAlign w:val="center"/>
          </w:tcPr>
          <w:p w14:paraId="7F1B2A14" w14:textId="7D93C334" w:rsidR="00F26034" w:rsidRPr="0006680D" w:rsidRDefault="00F26034" w:rsidP="00F260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 of the total</w:t>
            </w:r>
          </w:p>
        </w:tc>
      </w:tr>
      <w:tr w:rsidR="0006680D" w:rsidRPr="0006680D" w14:paraId="3AA888F6" w14:textId="77777777" w:rsidTr="00B73A1C">
        <w:trPr>
          <w:trHeight w:val="260"/>
        </w:trPr>
        <w:tc>
          <w:tcPr>
            <w:tcW w:w="2883" w:type="pct"/>
            <w:noWrap/>
            <w:vAlign w:val="bottom"/>
          </w:tcPr>
          <w:p w14:paraId="7928E41D" w14:textId="365F938E" w:rsidR="00F26034" w:rsidRPr="0006680D" w:rsidRDefault="00F26034" w:rsidP="00F26034">
            <w:pPr>
              <w:autoSpaceDE/>
              <w:autoSpaceDN/>
              <w:spacing w:line="276" w:lineRule="auto"/>
              <w:rPr>
                <w:color w:val="000000" w:themeColor="text1"/>
                <w:sz w:val="22"/>
                <w:szCs w:val="22"/>
                <w:lang w:eastAsia="en-GB"/>
              </w:rPr>
            </w:pPr>
            <w:r w:rsidRPr="0006680D">
              <w:rPr>
                <w:color w:val="000000" w:themeColor="text1"/>
                <w:sz w:val="22"/>
                <w:szCs w:val="22"/>
                <w:lang w:eastAsia="en-GB"/>
              </w:rPr>
              <w:t>Less than 1 year</w:t>
            </w:r>
          </w:p>
        </w:tc>
        <w:tc>
          <w:tcPr>
            <w:tcW w:w="529" w:type="pct"/>
            <w:vAlign w:val="bottom"/>
          </w:tcPr>
          <w:p w14:paraId="7664C15D" w14:textId="162955D1"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466" w:type="pct"/>
            <w:vAlign w:val="bottom"/>
          </w:tcPr>
          <w:p w14:paraId="30C41656" w14:textId="40C75EA9"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613" w:type="pct"/>
            <w:noWrap/>
            <w:vAlign w:val="bottom"/>
          </w:tcPr>
          <w:p w14:paraId="0CE8C936" w14:textId="16F0D0F7"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509" w:type="pct"/>
            <w:vAlign w:val="bottom"/>
          </w:tcPr>
          <w:p w14:paraId="6D99A6FF" w14:textId="2F68C56F"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r>
      <w:tr w:rsidR="0006680D" w:rsidRPr="0006680D" w14:paraId="7AD4C677" w14:textId="77777777" w:rsidTr="00B73A1C">
        <w:trPr>
          <w:trHeight w:val="340"/>
        </w:trPr>
        <w:tc>
          <w:tcPr>
            <w:tcW w:w="2883" w:type="pct"/>
            <w:noWrap/>
            <w:vAlign w:val="bottom"/>
          </w:tcPr>
          <w:p w14:paraId="72557158" w14:textId="24989B6D" w:rsidR="00F26034" w:rsidRPr="0006680D" w:rsidRDefault="00F26034" w:rsidP="00F26034">
            <w:pPr>
              <w:autoSpaceDE/>
              <w:autoSpaceDN/>
              <w:spacing w:line="276" w:lineRule="auto"/>
              <w:rPr>
                <w:color w:val="000000" w:themeColor="text1"/>
                <w:sz w:val="22"/>
                <w:szCs w:val="22"/>
                <w:lang w:eastAsia="en-GB"/>
              </w:rPr>
            </w:pPr>
            <w:r w:rsidRPr="0006680D">
              <w:rPr>
                <w:color w:val="000000" w:themeColor="text1"/>
                <w:sz w:val="22"/>
                <w:szCs w:val="22"/>
                <w:lang w:eastAsia="en-GB"/>
              </w:rPr>
              <w:t>Between 1-2 years</w:t>
            </w:r>
          </w:p>
        </w:tc>
        <w:tc>
          <w:tcPr>
            <w:tcW w:w="529" w:type="pct"/>
            <w:vAlign w:val="bottom"/>
          </w:tcPr>
          <w:p w14:paraId="38B5314E" w14:textId="5751F77F"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466" w:type="pct"/>
            <w:vAlign w:val="bottom"/>
          </w:tcPr>
          <w:p w14:paraId="52EA287D" w14:textId="3B873F27"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613" w:type="pct"/>
            <w:noWrap/>
            <w:vAlign w:val="bottom"/>
          </w:tcPr>
          <w:p w14:paraId="69642B5D" w14:textId="2F8D49E8"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509" w:type="pct"/>
            <w:vAlign w:val="bottom"/>
          </w:tcPr>
          <w:p w14:paraId="7C20366C" w14:textId="616AEFCA"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r>
      <w:tr w:rsidR="0006680D" w:rsidRPr="0006680D" w14:paraId="1DF18F30" w14:textId="77777777" w:rsidTr="00B73A1C">
        <w:trPr>
          <w:trHeight w:val="340"/>
        </w:trPr>
        <w:tc>
          <w:tcPr>
            <w:tcW w:w="2883" w:type="pct"/>
            <w:noWrap/>
            <w:vAlign w:val="bottom"/>
          </w:tcPr>
          <w:p w14:paraId="1A8B009F" w14:textId="0437EB37" w:rsidR="00F26034" w:rsidRPr="0006680D" w:rsidRDefault="00F26034" w:rsidP="00F26034">
            <w:pPr>
              <w:autoSpaceDE/>
              <w:autoSpaceDN/>
              <w:spacing w:line="276" w:lineRule="auto"/>
              <w:rPr>
                <w:color w:val="000000" w:themeColor="text1"/>
                <w:sz w:val="22"/>
                <w:szCs w:val="22"/>
                <w:lang w:eastAsia="en-GB"/>
              </w:rPr>
            </w:pPr>
            <w:r w:rsidRPr="0006680D">
              <w:rPr>
                <w:color w:val="000000" w:themeColor="text1"/>
                <w:sz w:val="22"/>
                <w:szCs w:val="22"/>
                <w:lang w:eastAsia="en-GB"/>
              </w:rPr>
              <w:t>Over 3 years</w:t>
            </w:r>
          </w:p>
        </w:tc>
        <w:tc>
          <w:tcPr>
            <w:tcW w:w="529" w:type="pct"/>
            <w:vAlign w:val="bottom"/>
          </w:tcPr>
          <w:p w14:paraId="2CB9C3FD" w14:textId="79860411"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466" w:type="pct"/>
            <w:vAlign w:val="bottom"/>
          </w:tcPr>
          <w:p w14:paraId="61A398C5" w14:textId="4E8E9921"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613" w:type="pct"/>
            <w:noWrap/>
            <w:vAlign w:val="bottom"/>
          </w:tcPr>
          <w:p w14:paraId="3459714F" w14:textId="5A590945"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509" w:type="pct"/>
            <w:vAlign w:val="bottom"/>
          </w:tcPr>
          <w:p w14:paraId="5C28A291" w14:textId="5E7E08A0"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r>
      <w:tr w:rsidR="00F26034" w:rsidRPr="0006680D" w14:paraId="41BFAA15" w14:textId="77777777" w:rsidTr="00B73A1C">
        <w:trPr>
          <w:trHeight w:val="340"/>
        </w:trPr>
        <w:tc>
          <w:tcPr>
            <w:tcW w:w="2883" w:type="pct"/>
            <w:noWrap/>
            <w:vAlign w:val="bottom"/>
          </w:tcPr>
          <w:p w14:paraId="2DBF450F" w14:textId="29CA58C4" w:rsidR="00F26034" w:rsidRPr="0006680D" w:rsidRDefault="00F26034" w:rsidP="00F26034">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w:t>
            </w:r>
          </w:p>
        </w:tc>
        <w:tc>
          <w:tcPr>
            <w:tcW w:w="529" w:type="pct"/>
            <w:vAlign w:val="bottom"/>
          </w:tcPr>
          <w:p w14:paraId="1DC911B7" w14:textId="7885D19D"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466" w:type="pct"/>
            <w:vAlign w:val="bottom"/>
          </w:tcPr>
          <w:p w14:paraId="45B954F9" w14:textId="4F955849"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613" w:type="pct"/>
            <w:noWrap/>
            <w:vAlign w:val="bottom"/>
          </w:tcPr>
          <w:p w14:paraId="71FDB6D6" w14:textId="24C57A8E"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509" w:type="pct"/>
            <w:vAlign w:val="bottom"/>
          </w:tcPr>
          <w:p w14:paraId="2D5C1C8A" w14:textId="241DBFB6" w:rsidR="00F26034" w:rsidRPr="0006680D" w:rsidRDefault="00F26034" w:rsidP="00F260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r>
    </w:tbl>
    <w:p w14:paraId="64D73347" w14:textId="77777777" w:rsidR="00912FFA" w:rsidRPr="0006680D" w:rsidRDefault="00912FFA" w:rsidP="00912FFA">
      <w:pPr>
        <w:autoSpaceDE/>
        <w:autoSpaceDN/>
        <w:spacing w:line="360" w:lineRule="auto"/>
        <w:ind w:right="-302"/>
        <w:jc w:val="both"/>
        <w:rPr>
          <w:b/>
          <w:bCs/>
          <w:color w:val="000000" w:themeColor="text1"/>
          <w:sz w:val="12"/>
          <w:szCs w:val="12"/>
          <w:lang w:eastAsia="en-GB"/>
        </w:rPr>
      </w:pPr>
    </w:p>
    <w:p w14:paraId="2C1EAFCE" w14:textId="77777777" w:rsidR="00E97889" w:rsidRPr="0006680D" w:rsidRDefault="00E97889" w:rsidP="00E97889">
      <w:pPr>
        <w:autoSpaceDE/>
        <w:autoSpaceDN/>
        <w:jc w:val="both"/>
        <w:rPr>
          <w:b/>
          <w:color w:val="000000" w:themeColor="text1"/>
          <w:sz w:val="16"/>
          <w:szCs w:val="16"/>
          <w:lang w:eastAsia="en-GB"/>
        </w:rPr>
      </w:pPr>
      <w:r w:rsidRPr="0006680D">
        <w:rPr>
          <w:b/>
          <w:color w:val="000000" w:themeColor="text1"/>
          <w:lang w:eastAsia="en-GB"/>
        </w:rPr>
        <w:t xml:space="preserve">Reconciliation For Impairment Allowance on Receivables </w:t>
      </w:r>
      <w:r w:rsidRPr="0006680D">
        <w:rPr>
          <w:b/>
          <w:bCs/>
          <w:color w:val="000000" w:themeColor="text1"/>
          <w:lang w:eastAsia="en-GB"/>
        </w:rPr>
        <w:t>from</w:t>
      </w:r>
      <w:r w:rsidRPr="0006680D">
        <w:rPr>
          <w:b/>
          <w:color w:val="000000" w:themeColor="text1"/>
          <w:lang w:eastAsia="en-GB"/>
        </w:rPr>
        <w:t xml:space="preserve"> Non-Exchange Transactions</w:t>
      </w:r>
    </w:p>
    <w:p w14:paraId="54411327" w14:textId="77777777" w:rsidR="00F6117B" w:rsidRPr="0006680D" w:rsidRDefault="00F6117B" w:rsidP="00912FFA">
      <w:pPr>
        <w:autoSpaceDE/>
        <w:autoSpaceDN/>
        <w:spacing w:line="360" w:lineRule="auto"/>
        <w:ind w:right="-302"/>
        <w:jc w:val="both"/>
        <w:rPr>
          <w:b/>
          <w:bCs/>
          <w:color w:val="000000" w:themeColor="text1"/>
          <w:sz w:val="12"/>
          <w:szCs w:val="12"/>
          <w:lang w:eastAsia="en-G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420"/>
        <w:gridCol w:w="1804"/>
        <w:gridCol w:w="1806"/>
      </w:tblGrid>
      <w:tr w:rsidR="0006680D" w:rsidRPr="0006680D" w14:paraId="0E92EB01" w14:textId="77777777" w:rsidTr="00D741E5">
        <w:trPr>
          <w:trHeight w:val="340"/>
        </w:trPr>
        <w:tc>
          <w:tcPr>
            <w:tcW w:w="3001" w:type="pct"/>
            <w:vMerge w:val="restart"/>
            <w:tcBorders>
              <w:top w:val="single" w:sz="4" w:space="0" w:color="auto"/>
              <w:left w:val="single" w:sz="4" w:space="0" w:color="auto"/>
              <w:right w:val="single" w:sz="4" w:space="0" w:color="auto"/>
            </w:tcBorders>
            <w:shd w:val="clear" w:color="auto" w:fill="0070C0"/>
            <w:noWrap/>
            <w:vAlign w:val="bottom"/>
            <w:hideMark/>
          </w:tcPr>
          <w:p w14:paraId="07A08707" w14:textId="77777777" w:rsidR="00F05DE3" w:rsidRPr="0006680D" w:rsidRDefault="00F05DE3" w:rsidP="001A7183">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Description</w:t>
            </w:r>
          </w:p>
        </w:tc>
        <w:tc>
          <w:tcPr>
            <w:tcW w:w="999" w:type="pct"/>
            <w:tcBorders>
              <w:top w:val="single" w:sz="4" w:space="0" w:color="auto"/>
              <w:left w:val="single" w:sz="4" w:space="0" w:color="auto"/>
              <w:bottom w:val="single" w:sz="4" w:space="0" w:color="auto"/>
              <w:right w:val="single" w:sz="4" w:space="0" w:color="auto"/>
            </w:tcBorders>
            <w:shd w:val="clear" w:color="auto" w:fill="0070C0"/>
            <w:vAlign w:val="center"/>
          </w:tcPr>
          <w:p w14:paraId="3468CF38" w14:textId="73081595" w:rsidR="00F05DE3" w:rsidRPr="0006680D" w:rsidRDefault="00F05DE3"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00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3E8D2E82" w14:textId="77777777" w:rsidR="0020383F" w:rsidRPr="0006680D" w:rsidRDefault="0020383F"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33E2603E" w14:textId="493E14F5" w:rsidR="00F05DE3" w:rsidRPr="0006680D" w:rsidRDefault="0020383F"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5B8F8338" w14:textId="77777777" w:rsidTr="00D741E5">
        <w:trPr>
          <w:trHeight w:val="340"/>
        </w:trPr>
        <w:tc>
          <w:tcPr>
            <w:tcW w:w="3001" w:type="pct"/>
            <w:vMerge/>
            <w:tcBorders>
              <w:left w:val="single" w:sz="4" w:space="0" w:color="auto"/>
              <w:bottom w:val="single" w:sz="4" w:space="0" w:color="auto"/>
              <w:right w:val="single" w:sz="4" w:space="0" w:color="auto"/>
            </w:tcBorders>
            <w:shd w:val="clear" w:color="auto" w:fill="0070C0"/>
            <w:noWrap/>
            <w:vAlign w:val="bottom"/>
            <w:hideMark/>
          </w:tcPr>
          <w:p w14:paraId="354E313C" w14:textId="77777777" w:rsidR="00F05DE3" w:rsidRPr="0006680D" w:rsidRDefault="00F05DE3" w:rsidP="007C7E0A">
            <w:pPr>
              <w:autoSpaceDE/>
              <w:autoSpaceDN/>
              <w:spacing w:line="276" w:lineRule="auto"/>
              <w:rPr>
                <w:b/>
                <w:bCs/>
                <w:color w:val="000000" w:themeColor="text1"/>
                <w:sz w:val="22"/>
                <w:szCs w:val="22"/>
                <w:lang w:eastAsia="en-GB"/>
              </w:rPr>
            </w:pPr>
          </w:p>
        </w:tc>
        <w:tc>
          <w:tcPr>
            <w:tcW w:w="999" w:type="pct"/>
            <w:tcBorders>
              <w:top w:val="single" w:sz="4" w:space="0" w:color="auto"/>
              <w:left w:val="single" w:sz="4" w:space="0" w:color="auto"/>
              <w:bottom w:val="single" w:sz="4" w:space="0" w:color="auto"/>
              <w:right w:val="single" w:sz="4" w:space="0" w:color="auto"/>
            </w:tcBorders>
            <w:shd w:val="clear" w:color="auto" w:fill="0070C0"/>
            <w:vAlign w:val="center"/>
          </w:tcPr>
          <w:p w14:paraId="13C39EE8" w14:textId="75463983" w:rsidR="00F05DE3" w:rsidRPr="0006680D" w:rsidRDefault="00F05DE3"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00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2B3ECC7" w14:textId="3EFB9453" w:rsidR="00F05DE3" w:rsidRPr="0006680D" w:rsidRDefault="00F05DE3"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76544872" w14:textId="77777777" w:rsidTr="00D741E5">
        <w:trPr>
          <w:trHeight w:val="340"/>
        </w:trPr>
        <w:tc>
          <w:tcPr>
            <w:tcW w:w="3001" w:type="pct"/>
            <w:noWrap/>
            <w:vAlign w:val="bottom"/>
            <w:hideMark/>
          </w:tcPr>
          <w:p w14:paraId="2BA9D350" w14:textId="2DFD2589" w:rsidR="00D22ABB" w:rsidRPr="0006680D" w:rsidRDefault="00D22ABB" w:rsidP="007C7E0A">
            <w:pPr>
              <w:autoSpaceDE/>
              <w:autoSpaceDN/>
              <w:spacing w:line="276" w:lineRule="auto"/>
              <w:rPr>
                <w:color w:val="000000" w:themeColor="text1"/>
                <w:sz w:val="22"/>
                <w:szCs w:val="22"/>
                <w:lang w:val="en-US"/>
              </w:rPr>
            </w:pPr>
            <w:r w:rsidRPr="0006680D">
              <w:rPr>
                <w:color w:val="000000" w:themeColor="text1"/>
                <w:sz w:val="22"/>
                <w:szCs w:val="22"/>
                <w:lang w:val="en-US"/>
              </w:rPr>
              <w:t xml:space="preserve">At </w:t>
            </w:r>
            <w:r w:rsidR="00A27946" w:rsidRPr="0006680D">
              <w:rPr>
                <w:color w:val="000000" w:themeColor="text1"/>
                <w:sz w:val="22"/>
                <w:szCs w:val="22"/>
                <w:lang w:val="en-US"/>
              </w:rPr>
              <w:t>the beginning of the year</w:t>
            </w:r>
          </w:p>
        </w:tc>
        <w:tc>
          <w:tcPr>
            <w:tcW w:w="999" w:type="pct"/>
            <w:vAlign w:val="center"/>
          </w:tcPr>
          <w:p w14:paraId="2D1C60FB" w14:textId="1243D93F"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0" w:type="pct"/>
            <w:noWrap/>
            <w:vAlign w:val="center"/>
            <w:hideMark/>
          </w:tcPr>
          <w:p w14:paraId="34C14A83" w14:textId="130BFE89"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E2D1BF6" w14:textId="77777777" w:rsidTr="00D741E5">
        <w:trPr>
          <w:trHeight w:val="340"/>
        </w:trPr>
        <w:tc>
          <w:tcPr>
            <w:tcW w:w="3001" w:type="pct"/>
            <w:noWrap/>
            <w:vAlign w:val="bottom"/>
          </w:tcPr>
          <w:p w14:paraId="1A6C3AD9" w14:textId="04700B59" w:rsidR="00D22ABB" w:rsidRPr="0006680D" w:rsidRDefault="00D22ABB" w:rsidP="007C7E0A">
            <w:pPr>
              <w:autoSpaceDE/>
              <w:autoSpaceDN/>
              <w:spacing w:line="276" w:lineRule="auto"/>
              <w:rPr>
                <w:color w:val="000000" w:themeColor="text1"/>
                <w:sz w:val="22"/>
                <w:szCs w:val="22"/>
                <w:lang w:val="en-US"/>
              </w:rPr>
            </w:pPr>
            <w:r w:rsidRPr="0006680D">
              <w:rPr>
                <w:color w:val="000000" w:themeColor="text1"/>
                <w:sz w:val="22"/>
                <w:szCs w:val="22"/>
                <w:lang w:val="en-US"/>
              </w:rPr>
              <w:t xml:space="preserve">Additional </w:t>
            </w:r>
            <w:r w:rsidR="00A27946" w:rsidRPr="0006680D">
              <w:rPr>
                <w:color w:val="000000" w:themeColor="text1"/>
                <w:sz w:val="22"/>
                <w:szCs w:val="22"/>
                <w:lang w:val="en-US"/>
              </w:rPr>
              <w:t>provisions during the year</w:t>
            </w:r>
          </w:p>
        </w:tc>
        <w:tc>
          <w:tcPr>
            <w:tcW w:w="999" w:type="pct"/>
            <w:vAlign w:val="center"/>
          </w:tcPr>
          <w:p w14:paraId="451A4D01" w14:textId="77777777"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0" w:type="pct"/>
            <w:noWrap/>
            <w:vAlign w:val="center"/>
            <w:hideMark/>
          </w:tcPr>
          <w:p w14:paraId="1D0905B8" w14:textId="77777777"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5BA7F86" w14:textId="77777777" w:rsidTr="00D741E5">
        <w:trPr>
          <w:trHeight w:val="340"/>
        </w:trPr>
        <w:tc>
          <w:tcPr>
            <w:tcW w:w="3001" w:type="pct"/>
            <w:noWrap/>
            <w:vAlign w:val="bottom"/>
          </w:tcPr>
          <w:p w14:paraId="2396AE72" w14:textId="3CA3E120" w:rsidR="00D22ABB" w:rsidRPr="0006680D" w:rsidRDefault="00D22ABB" w:rsidP="007C7E0A">
            <w:pPr>
              <w:autoSpaceDE/>
              <w:autoSpaceDN/>
              <w:spacing w:line="276" w:lineRule="auto"/>
              <w:rPr>
                <w:color w:val="000000" w:themeColor="text1"/>
                <w:sz w:val="22"/>
                <w:szCs w:val="22"/>
                <w:lang w:val="en-US"/>
              </w:rPr>
            </w:pPr>
            <w:r w:rsidRPr="0006680D">
              <w:rPr>
                <w:color w:val="000000" w:themeColor="text1"/>
                <w:sz w:val="22"/>
                <w:szCs w:val="22"/>
                <w:lang w:val="en-US"/>
              </w:rPr>
              <w:t xml:space="preserve">Recovered </w:t>
            </w:r>
            <w:r w:rsidR="00A27946" w:rsidRPr="0006680D">
              <w:rPr>
                <w:color w:val="000000" w:themeColor="text1"/>
                <w:sz w:val="22"/>
                <w:szCs w:val="22"/>
                <w:lang w:val="en-US"/>
              </w:rPr>
              <w:t>during the year</w:t>
            </w:r>
          </w:p>
        </w:tc>
        <w:tc>
          <w:tcPr>
            <w:tcW w:w="999" w:type="pct"/>
            <w:vAlign w:val="center"/>
          </w:tcPr>
          <w:p w14:paraId="66AF0B7A" w14:textId="77777777"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0" w:type="pct"/>
            <w:noWrap/>
            <w:vAlign w:val="center"/>
            <w:hideMark/>
          </w:tcPr>
          <w:p w14:paraId="64582CC5" w14:textId="77777777"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D22ABB" w:rsidRPr="0006680D" w14:paraId="44182655" w14:textId="77777777" w:rsidTr="00D741E5">
        <w:trPr>
          <w:trHeight w:val="340"/>
        </w:trPr>
        <w:tc>
          <w:tcPr>
            <w:tcW w:w="3001" w:type="pct"/>
            <w:noWrap/>
            <w:vAlign w:val="bottom"/>
            <w:hideMark/>
          </w:tcPr>
          <w:p w14:paraId="7EBAF81D" w14:textId="096C2E48" w:rsidR="00D22ABB" w:rsidRPr="0006680D" w:rsidRDefault="00D22ABB" w:rsidP="007C7E0A">
            <w:pPr>
              <w:autoSpaceDE/>
              <w:autoSpaceDN/>
              <w:spacing w:line="276" w:lineRule="auto"/>
              <w:rPr>
                <w:color w:val="000000" w:themeColor="text1"/>
                <w:sz w:val="22"/>
                <w:szCs w:val="22"/>
                <w:lang w:val="en-US"/>
              </w:rPr>
            </w:pPr>
            <w:r w:rsidRPr="0006680D">
              <w:rPr>
                <w:color w:val="000000" w:themeColor="text1"/>
                <w:sz w:val="22"/>
                <w:szCs w:val="22"/>
                <w:lang w:val="en-US"/>
              </w:rPr>
              <w:t xml:space="preserve">Written </w:t>
            </w:r>
            <w:r w:rsidR="00A27946" w:rsidRPr="0006680D">
              <w:rPr>
                <w:color w:val="000000" w:themeColor="text1"/>
                <w:sz w:val="22"/>
                <w:szCs w:val="22"/>
                <w:lang w:val="en-US"/>
              </w:rPr>
              <w:t>off during the year</w:t>
            </w:r>
          </w:p>
        </w:tc>
        <w:tc>
          <w:tcPr>
            <w:tcW w:w="999" w:type="pct"/>
            <w:vAlign w:val="center"/>
          </w:tcPr>
          <w:p w14:paraId="65CD78D4" w14:textId="77777777"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0" w:type="pct"/>
            <w:noWrap/>
            <w:vAlign w:val="center"/>
            <w:hideMark/>
          </w:tcPr>
          <w:p w14:paraId="16A14671" w14:textId="77777777" w:rsidR="00D22ABB" w:rsidRPr="0006680D" w:rsidRDefault="00D22ABB"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bl>
    <w:p w14:paraId="4AEA082F" w14:textId="77777777" w:rsidR="007C7E0A" w:rsidRPr="0006680D" w:rsidRDefault="007C7E0A" w:rsidP="004F0B20">
      <w:pPr>
        <w:spacing w:line="360" w:lineRule="auto"/>
        <w:ind w:right="-302"/>
        <w:rPr>
          <w:rFonts w:eastAsia="Arial"/>
          <w:b/>
          <w:bCs/>
          <w:color w:val="000000" w:themeColor="text1"/>
          <w:spacing w:val="3"/>
          <w:sz w:val="8"/>
          <w:szCs w:val="8"/>
        </w:rPr>
      </w:pPr>
    </w:p>
    <w:p w14:paraId="2EA771E0" w14:textId="058C4926" w:rsidR="007A059B"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 xml:space="preserve"> Inventories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82"/>
        <w:gridCol w:w="1824"/>
        <w:gridCol w:w="1824"/>
      </w:tblGrid>
      <w:tr w:rsidR="0006680D" w:rsidRPr="0006680D" w14:paraId="25AD2239" w14:textId="77777777" w:rsidTr="00D741E5">
        <w:trPr>
          <w:trHeight w:val="340"/>
        </w:trPr>
        <w:tc>
          <w:tcPr>
            <w:tcW w:w="2980" w:type="pct"/>
            <w:vMerge w:val="restart"/>
            <w:tcBorders>
              <w:top w:val="single" w:sz="4" w:space="0" w:color="auto"/>
              <w:left w:val="single" w:sz="4" w:space="0" w:color="auto"/>
              <w:right w:val="single" w:sz="4" w:space="0" w:color="auto"/>
            </w:tcBorders>
            <w:shd w:val="clear" w:color="auto" w:fill="0070C0"/>
            <w:noWrap/>
            <w:vAlign w:val="center"/>
            <w:hideMark/>
          </w:tcPr>
          <w:p w14:paraId="6AEA07FB" w14:textId="77777777" w:rsidR="00BC0BB2" w:rsidRPr="0006680D" w:rsidRDefault="00BC0BB2" w:rsidP="00BC0BB2">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101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2D029881" w14:textId="68982DEA" w:rsidR="00BC0BB2" w:rsidRPr="0006680D" w:rsidRDefault="00BC0BB2"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w:t>
            </w:r>
          </w:p>
          <w:p w14:paraId="2F412265" w14:textId="157B0F31" w:rsidR="00BC0BB2" w:rsidRPr="0006680D" w:rsidRDefault="00BC0BB2"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FY</w:t>
            </w:r>
          </w:p>
        </w:tc>
        <w:tc>
          <w:tcPr>
            <w:tcW w:w="101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5638B0D" w14:textId="77777777" w:rsidR="0020383F" w:rsidRPr="0006680D" w:rsidRDefault="0020383F"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70D13A0E" w14:textId="26DA3C47" w:rsidR="00BC0BB2" w:rsidRPr="0006680D" w:rsidRDefault="0020383F"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71F8009C" w14:textId="77777777" w:rsidTr="00D741E5">
        <w:trPr>
          <w:trHeight w:val="340"/>
        </w:trPr>
        <w:tc>
          <w:tcPr>
            <w:tcW w:w="2980" w:type="pct"/>
            <w:vMerge/>
            <w:tcBorders>
              <w:left w:val="single" w:sz="4" w:space="0" w:color="auto"/>
              <w:bottom w:val="single" w:sz="4" w:space="0" w:color="auto"/>
              <w:right w:val="single" w:sz="4" w:space="0" w:color="auto"/>
            </w:tcBorders>
            <w:shd w:val="clear" w:color="auto" w:fill="0070C0"/>
            <w:noWrap/>
            <w:vAlign w:val="bottom"/>
            <w:hideMark/>
          </w:tcPr>
          <w:p w14:paraId="7E06B759" w14:textId="77777777" w:rsidR="00BC0BB2" w:rsidRPr="0006680D" w:rsidRDefault="00BC0BB2" w:rsidP="007C7E0A">
            <w:pPr>
              <w:autoSpaceDE/>
              <w:autoSpaceDN/>
              <w:spacing w:line="276" w:lineRule="auto"/>
              <w:rPr>
                <w:b/>
                <w:bCs/>
                <w:color w:val="000000" w:themeColor="text1"/>
                <w:sz w:val="22"/>
                <w:szCs w:val="22"/>
                <w:lang w:eastAsia="en-GB"/>
              </w:rPr>
            </w:pPr>
          </w:p>
        </w:tc>
        <w:tc>
          <w:tcPr>
            <w:tcW w:w="101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62B4DEF2" w14:textId="242DEBBF" w:rsidR="00BC0BB2" w:rsidRPr="0006680D" w:rsidRDefault="00BC0BB2"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01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4FD9CF71" w14:textId="41F439E9" w:rsidR="00BC0BB2" w:rsidRPr="0006680D" w:rsidRDefault="00BC0BB2"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507D19FA" w14:textId="77777777" w:rsidTr="00D741E5">
        <w:trPr>
          <w:trHeight w:val="340"/>
        </w:trPr>
        <w:tc>
          <w:tcPr>
            <w:tcW w:w="2980" w:type="pct"/>
            <w:noWrap/>
            <w:vAlign w:val="bottom"/>
            <w:hideMark/>
          </w:tcPr>
          <w:p w14:paraId="523C435A" w14:textId="4806C41B" w:rsidR="007A059B" w:rsidRPr="0006680D" w:rsidRDefault="007A059B" w:rsidP="007C7E0A">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Consumable </w:t>
            </w:r>
            <w:r w:rsidR="00A27946" w:rsidRPr="0006680D">
              <w:rPr>
                <w:color w:val="000000" w:themeColor="text1"/>
                <w:sz w:val="22"/>
                <w:szCs w:val="22"/>
                <w:lang w:eastAsia="en-GB"/>
              </w:rPr>
              <w:t>stores</w:t>
            </w:r>
          </w:p>
        </w:tc>
        <w:tc>
          <w:tcPr>
            <w:tcW w:w="1010" w:type="pct"/>
            <w:noWrap/>
            <w:vAlign w:val="center"/>
            <w:hideMark/>
          </w:tcPr>
          <w:p w14:paraId="6CF0B613" w14:textId="478486A4" w:rsidR="007A059B"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hideMark/>
          </w:tcPr>
          <w:p w14:paraId="6985E3B2" w14:textId="51569CBF" w:rsidR="007A059B"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6FC7116" w14:textId="77777777" w:rsidTr="00D741E5">
        <w:trPr>
          <w:trHeight w:val="224"/>
        </w:trPr>
        <w:tc>
          <w:tcPr>
            <w:tcW w:w="2980" w:type="pct"/>
            <w:noWrap/>
            <w:vAlign w:val="bottom"/>
          </w:tcPr>
          <w:p w14:paraId="537FF3D6" w14:textId="7F38CDE4" w:rsidR="00105271" w:rsidRPr="0006680D" w:rsidRDefault="00247021" w:rsidP="007C7E0A">
            <w:pPr>
              <w:autoSpaceDE/>
              <w:autoSpaceDN/>
              <w:spacing w:line="276" w:lineRule="auto"/>
              <w:rPr>
                <w:color w:val="000000" w:themeColor="text1"/>
                <w:sz w:val="22"/>
                <w:szCs w:val="22"/>
                <w:lang w:eastAsia="en-GB"/>
              </w:rPr>
            </w:pPr>
            <w:r w:rsidRPr="0006680D">
              <w:rPr>
                <w:color w:val="000000" w:themeColor="text1"/>
                <w:sz w:val="22"/>
                <w:szCs w:val="22"/>
                <w:lang w:eastAsia="en-GB"/>
              </w:rPr>
              <w:t>Raw materials in stock</w:t>
            </w:r>
          </w:p>
        </w:tc>
        <w:tc>
          <w:tcPr>
            <w:tcW w:w="1010" w:type="pct"/>
            <w:noWrap/>
            <w:vAlign w:val="center"/>
          </w:tcPr>
          <w:p w14:paraId="6EBA326E" w14:textId="7779F525" w:rsidR="00105271" w:rsidRPr="0006680D" w:rsidRDefault="00247021"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tcPr>
          <w:p w14:paraId="782D900E" w14:textId="3771C4E4" w:rsidR="00105271" w:rsidRPr="0006680D" w:rsidRDefault="00247021"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EDBDFD2" w14:textId="77777777" w:rsidTr="00D741E5">
        <w:trPr>
          <w:trHeight w:val="224"/>
        </w:trPr>
        <w:tc>
          <w:tcPr>
            <w:tcW w:w="2980" w:type="pct"/>
            <w:noWrap/>
            <w:vAlign w:val="bottom"/>
            <w:hideMark/>
          </w:tcPr>
          <w:p w14:paraId="31B6B1F4" w14:textId="5BE46F16" w:rsidR="007A059B" w:rsidRPr="0006680D" w:rsidRDefault="007A059B" w:rsidP="007C7E0A">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Spare </w:t>
            </w:r>
            <w:r w:rsidR="00A27946" w:rsidRPr="0006680D">
              <w:rPr>
                <w:color w:val="000000" w:themeColor="text1"/>
                <w:sz w:val="22"/>
                <w:szCs w:val="22"/>
                <w:lang w:eastAsia="en-GB"/>
              </w:rPr>
              <w:t>parts and meters</w:t>
            </w:r>
          </w:p>
        </w:tc>
        <w:tc>
          <w:tcPr>
            <w:tcW w:w="1010" w:type="pct"/>
            <w:noWrap/>
            <w:vAlign w:val="center"/>
            <w:hideMark/>
          </w:tcPr>
          <w:p w14:paraId="48D5B47B" w14:textId="369A0B87" w:rsidR="007A059B"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hideMark/>
          </w:tcPr>
          <w:p w14:paraId="4979C087" w14:textId="2B5C8C5F" w:rsidR="007A059B"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77A44FC" w14:textId="77777777" w:rsidTr="00D741E5">
        <w:trPr>
          <w:trHeight w:val="340"/>
        </w:trPr>
        <w:tc>
          <w:tcPr>
            <w:tcW w:w="2980" w:type="pct"/>
            <w:noWrap/>
            <w:vAlign w:val="bottom"/>
            <w:hideMark/>
          </w:tcPr>
          <w:p w14:paraId="7D242A91" w14:textId="08CD50DF" w:rsidR="007A059B" w:rsidRPr="0006680D" w:rsidRDefault="007A059B" w:rsidP="007C7E0A">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Other </w:t>
            </w:r>
            <w:r w:rsidR="00A27946" w:rsidRPr="0006680D">
              <w:rPr>
                <w:color w:val="000000" w:themeColor="text1"/>
                <w:sz w:val="22"/>
                <w:szCs w:val="22"/>
                <w:lang w:eastAsia="en-GB"/>
              </w:rPr>
              <w:t>goods held for resale</w:t>
            </w:r>
          </w:p>
        </w:tc>
        <w:tc>
          <w:tcPr>
            <w:tcW w:w="1010" w:type="pct"/>
            <w:noWrap/>
            <w:vAlign w:val="center"/>
            <w:hideMark/>
          </w:tcPr>
          <w:p w14:paraId="6F8208DD" w14:textId="1807BECA" w:rsidR="007A059B"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hideMark/>
          </w:tcPr>
          <w:p w14:paraId="6A9B00CA" w14:textId="341ED6A3" w:rsidR="007A059B"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CEDF352" w14:textId="77777777" w:rsidTr="00D741E5">
        <w:trPr>
          <w:trHeight w:val="54"/>
        </w:trPr>
        <w:tc>
          <w:tcPr>
            <w:tcW w:w="2980" w:type="pct"/>
            <w:noWrap/>
            <w:vAlign w:val="bottom"/>
          </w:tcPr>
          <w:p w14:paraId="4156BE45" w14:textId="5C8766CA" w:rsidR="009D09AA" w:rsidRPr="0006680D" w:rsidRDefault="00A14D50" w:rsidP="007C7E0A">
            <w:pPr>
              <w:autoSpaceDE/>
              <w:autoSpaceDN/>
              <w:spacing w:line="276" w:lineRule="auto"/>
              <w:rPr>
                <w:color w:val="000000" w:themeColor="text1"/>
                <w:sz w:val="22"/>
                <w:szCs w:val="22"/>
                <w:lang w:eastAsia="en-GB"/>
              </w:rPr>
            </w:pPr>
            <w:r w:rsidRPr="0006680D">
              <w:rPr>
                <w:color w:val="000000" w:themeColor="text1"/>
                <w:sz w:val="22"/>
                <w:szCs w:val="22"/>
                <w:lang w:eastAsia="en-GB"/>
              </w:rPr>
              <w:t>Less</w:t>
            </w:r>
            <w:r w:rsidR="007C7E0A" w:rsidRPr="0006680D">
              <w:rPr>
                <w:color w:val="000000" w:themeColor="text1"/>
                <w:sz w:val="22"/>
                <w:szCs w:val="22"/>
                <w:lang w:eastAsia="en-GB"/>
              </w:rPr>
              <w:t xml:space="preserve">: </w:t>
            </w:r>
            <w:r w:rsidR="00A27946" w:rsidRPr="0006680D">
              <w:rPr>
                <w:color w:val="000000" w:themeColor="text1"/>
                <w:sz w:val="22"/>
                <w:szCs w:val="22"/>
                <w:lang w:eastAsia="en-GB"/>
              </w:rPr>
              <w:t>allowance for impairment</w:t>
            </w:r>
          </w:p>
        </w:tc>
        <w:tc>
          <w:tcPr>
            <w:tcW w:w="1010" w:type="pct"/>
            <w:noWrap/>
            <w:vAlign w:val="center"/>
          </w:tcPr>
          <w:p w14:paraId="37CE430B" w14:textId="13A89A85" w:rsidR="009D09AA"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tcPr>
          <w:p w14:paraId="7EEEDF00" w14:textId="209C3AC7" w:rsidR="009D09AA" w:rsidRPr="0006680D" w:rsidRDefault="007C7E0A" w:rsidP="00D741E5">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4E5E961" w14:textId="77777777" w:rsidTr="00D741E5">
        <w:trPr>
          <w:trHeight w:val="340"/>
        </w:trPr>
        <w:tc>
          <w:tcPr>
            <w:tcW w:w="2980" w:type="pct"/>
            <w:vAlign w:val="bottom"/>
            <w:hideMark/>
          </w:tcPr>
          <w:p w14:paraId="436A719F" w14:textId="1BB5B982" w:rsidR="007A059B" w:rsidRPr="0006680D" w:rsidRDefault="007A059B" w:rsidP="007C7E0A">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00A27946" w:rsidRPr="0006680D">
              <w:rPr>
                <w:b/>
                <w:bCs/>
                <w:color w:val="000000" w:themeColor="text1"/>
                <w:sz w:val="22"/>
                <w:szCs w:val="22"/>
                <w:lang w:eastAsia="en-GB"/>
              </w:rPr>
              <w:t>inventories</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at</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the</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lower</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of</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cost</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and</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net</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realizable</w:t>
            </w:r>
            <w:r w:rsidR="007C7E0A" w:rsidRPr="0006680D">
              <w:rPr>
                <w:color w:val="000000" w:themeColor="text1"/>
                <w:sz w:val="22"/>
                <w:szCs w:val="22"/>
                <w:lang w:eastAsia="en-GB"/>
              </w:rPr>
              <w:t xml:space="preserve"> </w:t>
            </w:r>
            <w:r w:rsidR="00A27946" w:rsidRPr="0006680D">
              <w:rPr>
                <w:b/>
                <w:bCs/>
                <w:color w:val="000000" w:themeColor="text1"/>
                <w:sz w:val="22"/>
                <w:szCs w:val="22"/>
                <w:lang w:eastAsia="en-GB"/>
              </w:rPr>
              <w:t>value</w:t>
            </w:r>
          </w:p>
        </w:tc>
        <w:tc>
          <w:tcPr>
            <w:tcW w:w="1010" w:type="pct"/>
            <w:noWrap/>
            <w:vAlign w:val="center"/>
            <w:hideMark/>
          </w:tcPr>
          <w:p w14:paraId="6595B2A8" w14:textId="032097DC" w:rsidR="007A059B" w:rsidRPr="0006680D" w:rsidRDefault="007C7E0A"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10" w:type="pct"/>
            <w:noWrap/>
            <w:vAlign w:val="center"/>
            <w:hideMark/>
          </w:tcPr>
          <w:p w14:paraId="3AF3C554" w14:textId="6F9403D0" w:rsidR="007A059B" w:rsidRPr="0006680D" w:rsidRDefault="007C7E0A" w:rsidP="00D741E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7363FC65" w14:textId="351ADC85" w:rsidR="00E97889" w:rsidRPr="0006680D" w:rsidRDefault="00B56574" w:rsidP="004F0B20">
      <w:pPr>
        <w:autoSpaceDE/>
        <w:autoSpaceDN/>
        <w:spacing w:line="360" w:lineRule="auto"/>
        <w:rPr>
          <w:color w:val="000000" w:themeColor="text1"/>
        </w:rPr>
      </w:pPr>
      <w:r w:rsidRPr="0006680D">
        <w:rPr>
          <w:i/>
          <w:iCs/>
          <w:color w:val="000000" w:themeColor="text1"/>
        </w:rPr>
        <w:t>(Provide brief explanation on inventories</w:t>
      </w:r>
      <w:r w:rsidRPr="0006680D">
        <w:rPr>
          <w:color w:val="000000" w:themeColor="text1"/>
        </w:rPr>
        <w:t>)</w:t>
      </w:r>
    </w:p>
    <w:p w14:paraId="409BDCA1" w14:textId="77777777" w:rsidR="0062750C" w:rsidRPr="0006680D" w:rsidRDefault="0062750C" w:rsidP="004F0B20">
      <w:pPr>
        <w:autoSpaceDE/>
        <w:autoSpaceDN/>
        <w:spacing w:line="360" w:lineRule="auto"/>
        <w:rPr>
          <w:color w:val="000000" w:themeColor="text1"/>
        </w:rPr>
      </w:pPr>
    </w:p>
    <w:p w14:paraId="6413FA53" w14:textId="77777777" w:rsidR="0062750C" w:rsidRPr="0006680D" w:rsidRDefault="0062750C" w:rsidP="004F0B20">
      <w:pPr>
        <w:autoSpaceDE/>
        <w:autoSpaceDN/>
        <w:spacing w:line="360" w:lineRule="auto"/>
        <w:rPr>
          <w:color w:val="000000" w:themeColor="text1"/>
        </w:rPr>
      </w:pPr>
    </w:p>
    <w:p w14:paraId="0FEC54C1" w14:textId="77777777" w:rsidR="0062750C" w:rsidRPr="0006680D" w:rsidRDefault="0062750C" w:rsidP="004F0B20">
      <w:pPr>
        <w:autoSpaceDE/>
        <w:autoSpaceDN/>
        <w:spacing w:line="360" w:lineRule="auto"/>
        <w:rPr>
          <w:color w:val="000000" w:themeColor="text1"/>
        </w:rPr>
      </w:pPr>
    </w:p>
    <w:p w14:paraId="12042363" w14:textId="0E299609" w:rsidR="0062750C" w:rsidRPr="0006680D" w:rsidRDefault="0062750C" w:rsidP="0062750C">
      <w:pPr>
        <w:autoSpaceDE/>
        <w:autoSpaceDN/>
        <w:spacing w:line="360" w:lineRule="auto"/>
        <w:rPr>
          <w:color w:val="000000" w:themeColor="text1"/>
        </w:rPr>
      </w:pPr>
      <w:r w:rsidRPr="0006680D">
        <w:rPr>
          <w:color w:val="000000" w:themeColor="text1"/>
        </w:rPr>
        <w:t>Detailed disclosure on inventories</w:t>
      </w:r>
    </w:p>
    <w:tbl>
      <w:tblPr>
        <w:tblStyle w:val="TableGrid"/>
        <w:tblW w:w="0" w:type="auto"/>
        <w:tblLook w:val="04A0" w:firstRow="1" w:lastRow="0" w:firstColumn="1" w:lastColumn="0" w:noHBand="0" w:noVBand="1"/>
      </w:tblPr>
      <w:tblGrid>
        <w:gridCol w:w="5440"/>
        <w:gridCol w:w="1664"/>
        <w:gridCol w:w="1926"/>
      </w:tblGrid>
      <w:tr w:rsidR="0006680D" w:rsidRPr="0006680D" w14:paraId="02418A37" w14:textId="77777777" w:rsidTr="0042533A">
        <w:trPr>
          <w:trHeight w:val="397"/>
        </w:trPr>
        <w:tc>
          <w:tcPr>
            <w:tcW w:w="5665" w:type="dxa"/>
            <w:shd w:val="clear" w:color="auto" w:fill="0070C0"/>
            <w:vAlign w:val="center"/>
          </w:tcPr>
          <w:p w14:paraId="43CE58CB" w14:textId="77777777" w:rsidR="0062750C" w:rsidRPr="0006680D" w:rsidRDefault="0062750C" w:rsidP="0042533A">
            <w:pPr>
              <w:pStyle w:val="NoSpacing"/>
              <w:rPr>
                <w:color w:val="000000" w:themeColor="text1"/>
              </w:rPr>
            </w:pPr>
          </w:p>
        </w:tc>
        <w:tc>
          <w:tcPr>
            <w:tcW w:w="1701" w:type="dxa"/>
            <w:shd w:val="clear" w:color="auto" w:fill="0070C0"/>
            <w:vAlign w:val="center"/>
          </w:tcPr>
          <w:p w14:paraId="5E3136B1" w14:textId="77777777" w:rsidR="0062750C" w:rsidRPr="0006680D" w:rsidRDefault="0062750C" w:rsidP="0042533A">
            <w:pPr>
              <w:pStyle w:val="NoSpacing"/>
              <w:jc w:val="center"/>
              <w:rPr>
                <w:b/>
                <w:bCs/>
                <w:color w:val="000000" w:themeColor="text1"/>
                <w:sz w:val="22"/>
                <w:szCs w:val="22"/>
                <w:lang w:val="en-US"/>
              </w:rPr>
            </w:pPr>
            <w:r w:rsidRPr="0006680D">
              <w:rPr>
                <w:b/>
                <w:bCs/>
                <w:color w:val="000000" w:themeColor="text1"/>
                <w:sz w:val="22"/>
                <w:szCs w:val="22"/>
                <w:lang w:val="en-US"/>
              </w:rPr>
              <w:t>Insert Current</w:t>
            </w:r>
          </w:p>
          <w:p w14:paraId="210C0110" w14:textId="77777777" w:rsidR="0062750C" w:rsidRPr="0006680D" w:rsidRDefault="0062750C" w:rsidP="0042533A">
            <w:pPr>
              <w:pStyle w:val="NoSpacing"/>
              <w:jc w:val="center"/>
              <w:rPr>
                <w:color w:val="000000" w:themeColor="text1"/>
              </w:rPr>
            </w:pPr>
            <w:r w:rsidRPr="0006680D">
              <w:rPr>
                <w:b/>
                <w:bCs/>
                <w:color w:val="000000" w:themeColor="text1"/>
                <w:sz w:val="22"/>
                <w:szCs w:val="22"/>
                <w:lang w:val="en-US"/>
              </w:rPr>
              <w:t>FY</w:t>
            </w:r>
          </w:p>
        </w:tc>
        <w:tc>
          <w:tcPr>
            <w:tcW w:w="1952" w:type="dxa"/>
            <w:shd w:val="clear" w:color="auto" w:fill="0070C0"/>
            <w:vAlign w:val="center"/>
          </w:tcPr>
          <w:p w14:paraId="649197B4" w14:textId="77777777" w:rsidR="0062750C" w:rsidRPr="0006680D" w:rsidRDefault="0062750C" w:rsidP="0042533A">
            <w:pPr>
              <w:pStyle w:val="NoSpacing"/>
              <w:jc w:val="center"/>
              <w:rPr>
                <w:b/>
                <w:bCs/>
                <w:color w:val="000000" w:themeColor="text1"/>
                <w:sz w:val="22"/>
                <w:szCs w:val="22"/>
                <w:lang w:val="en-US"/>
              </w:rPr>
            </w:pPr>
            <w:r w:rsidRPr="0006680D">
              <w:rPr>
                <w:b/>
                <w:bCs/>
                <w:color w:val="000000" w:themeColor="text1"/>
                <w:sz w:val="22"/>
                <w:szCs w:val="22"/>
                <w:lang w:val="en-US"/>
              </w:rPr>
              <w:t>Insert</w:t>
            </w:r>
          </w:p>
          <w:p w14:paraId="4075CCE0" w14:textId="77777777" w:rsidR="0062750C" w:rsidRPr="0006680D" w:rsidRDefault="0062750C" w:rsidP="0042533A">
            <w:pPr>
              <w:pStyle w:val="NoSpacing"/>
              <w:jc w:val="center"/>
              <w:rPr>
                <w:color w:val="000000" w:themeColor="text1"/>
              </w:rPr>
            </w:pPr>
            <w:r w:rsidRPr="0006680D">
              <w:rPr>
                <w:b/>
                <w:bCs/>
                <w:color w:val="000000" w:themeColor="text1"/>
                <w:sz w:val="22"/>
                <w:szCs w:val="22"/>
                <w:lang w:val="en-US"/>
              </w:rPr>
              <w:t>Comparative FY</w:t>
            </w:r>
          </w:p>
        </w:tc>
      </w:tr>
      <w:tr w:rsidR="0006680D" w:rsidRPr="0006680D" w14:paraId="0C2EF2A9" w14:textId="77777777" w:rsidTr="0042533A">
        <w:trPr>
          <w:trHeight w:val="397"/>
        </w:trPr>
        <w:tc>
          <w:tcPr>
            <w:tcW w:w="5665" w:type="dxa"/>
            <w:vAlign w:val="center"/>
          </w:tcPr>
          <w:p w14:paraId="2760157B" w14:textId="77777777" w:rsidR="0062750C" w:rsidRPr="0006680D" w:rsidRDefault="0062750C" w:rsidP="0042533A">
            <w:pPr>
              <w:pStyle w:val="NoSpacing"/>
              <w:rPr>
                <w:color w:val="000000" w:themeColor="text1"/>
              </w:rPr>
            </w:pPr>
            <w:r w:rsidRPr="0006680D">
              <w:rPr>
                <w:color w:val="000000" w:themeColor="text1"/>
              </w:rPr>
              <w:t xml:space="preserve">Opening balance </w:t>
            </w:r>
          </w:p>
        </w:tc>
        <w:tc>
          <w:tcPr>
            <w:tcW w:w="1701" w:type="dxa"/>
            <w:vAlign w:val="center"/>
          </w:tcPr>
          <w:p w14:paraId="2C24DDB0" w14:textId="77777777" w:rsidR="0062750C" w:rsidRPr="0006680D" w:rsidRDefault="0062750C" w:rsidP="0042533A">
            <w:pPr>
              <w:pStyle w:val="NoSpacing"/>
              <w:jc w:val="center"/>
              <w:rPr>
                <w:color w:val="000000" w:themeColor="text1"/>
              </w:rPr>
            </w:pPr>
            <w:r w:rsidRPr="0006680D">
              <w:rPr>
                <w:color w:val="000000" w:themeColor="text1"/>
              </w:rPr>
              <w:t>xxx</w:t>
            </w:r>
          </w:p>
        </w:tc>
        <w:tc>
          <w:tcPr>
            <w:tcW w:w="1952" w:type="dxa"/>
            <w:vAlign w:val="center"/>
          </w:tcPr>
          <w:p w14:paraId="1D5976CA" w14:textId="77777777" w:rsidR="0062750C" w:rsidRPr="0006680D" w:rsidRDefault="0062750C" w:rsidP="0042533A">
            <w:pPr>
              <w:pStyle w:val="NoSpacing"/>
              <w:jc w:val="center"/>
              <w:rPr>
                <w:color w:val="000000" w:themeColor="text1"/>
              </w:rPr>
            </w:pPr>
            <w:r w:rsidRPr="0006680D">
              <w:rPr>
                <w:color w:val="000000" w:themeColor="text1"/>
              </w:rPr>
              <w:t>xxx</w:t>
            </w:r>
          </w:p>
        </w:tc>
      </w:tr>
      <w:tr w:rsidR="0006680D" w:rsidRPr="0006680D" w14:paraId="6F9C6897" w14:textId="77777777" w:rsidTr="0042533A">
        <w:trPr>
          <w:trHeight w:val="397"/>
        </w:trPr>
        <w:tc>
          <w:tcPr>
            <w:tcW w:w="5665" w:type="dxa"/>
            <w:vAlign w:val="center"/>
          </w:tcPr>
          <w:p w14:paraId="001FF79E" w14:textId="77777777" w:rsidR="0062750C" w:rsidRPr="0006680D" w:rsidRDefault="0062750C" w:rsidP="0042533A">
            <w:pPr>
              <w:pStyle w:val="NoSpacing"/>
              <w:rPr>
                <w:color w:val="000000" w:themeColor="text1"/>
              </w:rPr>
            </w:pPr>
            <w:r w:rsidRPr="0006680D">
              <w:rPr>
                <w:color w:val="000000" w:themeColor="text1"/>
              </w:rPr>
              <w:t>Additional Inventory in the year</w:t>
            </w:r>
          </w:p>
        </w:tc>
        <w:tc>
          <w:tcPr>
            <w:tcW w:w="1701" w:type="dxa"/>
            <w:vAlign w:val="center"/>
          </w:tcPr>
          <w:p w14:paraId="656B210B" w14:textId="77777777" w:rsidR="0062750C" w:rsidRPr="0006680D" w:rsidRDefault="0062750C" w:rsidP="0042533A">
            <w:pPr>
              <w:pStyle w:val="NoSpacing"/>
              <w:jc w:val="center"/>
              <w:rPr>
                <w:color w:val="000000" w:themeColor="text1"/>
              </w:rPr>
            </w:pPr>
            <w:r w:rsidRPr="0006680D">
              <w:rPr>
                <w:color w:val="000000" w:themeColor="text1"/>
              </w:rPr>
              <w:t>xxx</w:t>
            </w:r>
          </w:p>
        </w:tc>
        <w:tc>
          <w:tcPr>
            <w:tcW w:w="1952" w:type="dxa"/>
            <w:vAlign w:val="center"/>
          </w:tcPr>
          <w:p w14:paraId="59DF8920" w14:textId="77777777" w:rsidR="0062750C" w:rsidRPr="0006680D" w:rsidRDefault="0062750C" w:rsidP="0042533A">
            <w:pPr>
              <w:pStyle w:val="NoSpacing"/>
              <w:jc w:val="center"/>
              <w:rPr>
                <w:color w:val="000000" w:themeColor="text1"/>
              </w:rPr>
            </w:pPr>
            <w:r w:rsidRPr="0006680D">
              <w:rPr>
                <w:color w:val="000000" w:themeColor="text1"/>
              </w:rPr>
              <w:t>xxx</w:t>
            </w:r>
          </w:p>
        </w:tc>
      </w:tr>
      <w:tr w:rsidR="0006680D" w:rsidRPr="0006680D" w14:paraId="28CE7C85" w14:textId="77777777" w:rsidTr="0042533A">
        <w:trPr>
          <w:trHeight w:val="397"/>
        </w:trPr>
        <w:tc>
          <w:tcPr>
            <w:tcW w:w="5665" w:type="dxa"/>
            <w:vAlign w:val="center"/>
          </w:tcPr>
          <w:p w14:paraId="5E654C22" w14:textId="77777777" w:rsidR="0062750C" w:rsidRPr="0006680D" w:rsidRDefault="0062750C" w:rsidP="0042533A">
            <w:pPr>
              <w:pStyle w:val="NoSpacing"/>
              <w:rPr>
                <w:color w:val="000000" w:themeColor="text1"/>
              </w:rPr>
            </w:pPr>
            <w:r w:rsidRPr="0006680D">
              <w:rPr>
                <w:color w:val="000000" w:themeColor="text1"/>
              </w:rPr>
              <w:t>Inventory expensed in the year</w:t>
            </w:r>
          </w:p>
        </w:tc>
        <w:tc>
          <w:tcPr>
            <w:tcW w:w="1701" w:type="dxa"/>
            <w:vAlign w:val="center"/>
          </w:tcPr>
          <w:p w14:paraId="6F26A81D" w14:textId="77777777" w:rsidR="0062750C" w:rsidRPr="0006680D" w:rsidRDefault="0062750C" w:rsidP="0042533A">
            <w:pPr>
              <w:pStyle w:val="NoSpacing"/>
              <w:jc w:val="center"/>
              <w:rPr>
                <w:color w:val="000000" w:themeColor="text1"/>
              </w:rPr>
            </w:pPr>
            <w:r w:rsidRPr="0006680D">
              <w:rPr>
                <w:color w:val="000000" w:themeColor="text1"/>
              </w:rPr>
              <w:t>xxx</w:t>
            </w:r>
          </w:p>
        </w:tc>
        <w:tc>
          <w:tcPr>
            <w:tcW w:w="1952" w:type="dxa"/>
            <w:vAlign w:val="center"/>
          </w:tcPr>
          <w:p w14:paraId="390C52BA" w14:textId="77777777" w:rsidR="0062750C" w:rsidRPr="0006680D" w:rsidRDefault="0062750C" w:rsidP="0042533A">
            <w:pPr>
              <w:pStyle w:val="NoSpacing"/>
              <w:jc w:val="center"/>
              <w:rPr>
                <w:color w:val="000000" w:themeColor="text1"/>
              </w:rPr>
            </w:pPr>
            <w:r w:rsidRPr="0006680D">
              <w:rPr>
                <w:color w:val="000000" w:themeColor="text1"/>
              </w:rPr>
              <w:t>xxx</w:t>
            </w:r>
          </w:p>
        </w:tc>
      </w:tr>
      <w:tr w:rsidR="0006680D" w:rsidRPr="0006680D" w14:paraId="1F9F707A" w14:textId="77777777" w:rsidTr="0042533A">
        <w:trPr>
          <w:trHeight w:val="397"/>
        </w:trPr>
        <w:tc>
          <w:tcPr>
            <w:tcW w:w="5665" w:type="dxa"/>
            <w:vAlign w:val="center"/>
          </w:tcPr>
          <w:p w14:paraId="148BB0B8" w14:textId="77777777" w:rsidR="0062750C" w:rsidRPr="0006680D" w:rsidRDefault="0062750C" w:rsidP="0042533A">
            <w:pPr>
              <w:pStyle w:val="NoSpacing"/>
              <w:rPr>
                <w:color w:val="000000" w:themeColor="text1"/>
              </w:rPr>
            </w:pPr>
            <w:r w:rsidRPr="0006680D">
              <w:rPr>
                <w:color w:val="000000" w:themeColor="text1"/>
              </w:rPr>
              <w:t>Write-downs in the year</w:t>
            </w:r>
          </w:p>
        </w:tc>
        <w:tc>
          <w:tcPr>
            <w:tcW w:w="1701" w:type="dxa"/>
            <w:vAlign w:val="center"/>
          </w:tcPr>
          <w:p w14:paraId="4E073160" w14:textId="77777777" w:rsidR="0062750C" w:rsidRPr="0006680D" w:rsidRDefault="0062750C" w:rsidP="0042533A">
            <w:pPr>
              <w:pStyle w:val="NoSpacing"/>
              <w:jc w:val="center"/>
              <w:rPr>
                <w:color w:val="000000" w:themeColor="text1"/>
              </w:rPr>
            </w:pPr>
            <w:r w:rsidRPr="0006680D">
              <w:rPr>
                <w:color w:val="000000" w:themeColor="text1"/>
              </w:rPr>
              <w:t>xxx</w:t>
            </w:r>
          </w:p>
        </w:tc>
        <w:tc>
          <w:tcPr>
            <w:tcW w:w="1952" w:type="dxa"/>
            <w:vAlign w:val="center"/>
          </w:tcPr>
          <w:p w14:paraId="04FE0200" w14:textId="77777777" w:rsidR="0062750C" w:rsidRPr="0006680D" w:rsidRDefault="0062750C" w:rsidP="0042533A">
            <w:pPr>
              <w:pStyle w:val="NoSpacing"/>
              <w:jc w:val="center"/>
              <w:rPr>
                <w:color w:val="000000" w:themeColor="text1"/>
              </w:rPr>
            </w:pPr>
            <w:r w:rsidRPr="0006680D">
              <w:rPr>
                <w:color w:val="000000" w:themeColor="text1"/>
              </w:rPr>
              <w:t>xxx</w:t>
            </w:r>
          </w:p>
        </w:tc>
      </w:tr>
      <w:tr w:rsidR="0006680D" w:rsidRPr="0006680D" w14:paraId="7BEA6C0E" w14:textId="77777777" w:rsidTr="0042533A">
        <w:trPr>
          <w:trHeight w:val="397"/>
        </w:trPr>
        <w:tc>
          <w:tcPr>
            <w:tcW w:w="5665" w:type="dxa"/>
            <w:vAlign w:val="center"/>
          </w:tcPr>
          <w:p w14:paraId="42AAADD2" w14:textId="77777777" w:rsidR="0062750C" w:rsidRPr="0006680D" w:rsidRDefault="0062750C" w:rsidP="0042533A">
            <w:pPr>
              <w:pStyle w:val="NoSpacing"/>
              <w:rPr>
                <w:color w:val="000000" w:themeColor="text1"/>
              </w:rPr>
            </w:pPr>
            <w:r w:rsidRPr="0006680D">
              <w:rPr>
                <w:color w:val="000000" w:themeColor="text1"/>
              </w:rPr>
              <w:t>Others specify</w:t>
            </w:r>
          </w:p>
        </w:tc>
        <w:tc>
          <w:tcPr>
            <w:tcW w:w="1701" w:type="dxa"/>
            <w:vAlign w:val="center"/>
          </w:tcPr>
          <w:p w14:paraId="28DB1F4B" w14:textId="77777777" w:rsidR="0062750C" w:rsidRPr="0006680D" w:rsidRDefault="0062750C" w:rsidP="0042533A">
            <w:pPr>
              <w:pStyle w:val="NoSpacing"/>
              <w:jc w:val="center"/>
              <w:rPr>
                <w:color w:val="000000" w:themeColor="text1"/>
              </w:rPr>
            </w:pPr>
            <w:r w:rsidRPr="0006680D">
              <w:rPr>
                <w:color w:val="000000" w:themeColor="text1"/>
              </w:rPr>
              <w:t>xxx</w:t>
            </w:r>
          </w:p>
        </w:tc>
        <w:tc>
          <w:tcPr>
            <w:tcW w:w="1952" w:type="dxa"/>
            <w:vAlign w:val="center"/>
          </w:tcPr>
          <w:p w14:paraId="794C3717" w14:textId="77777777" w:rsidR="0062750C" w:rsidRPr="0006680D" w:rsidRDefault="0062750C" w:rsidP="0042533A">
            <w:pPr>
              <w:pStyle w:val="NoSpacing"/>
              <w:jc w:val="center"/>
              <w:rPr>
                <w:color w:val="000000" w:themeColor="text1"/>
              </w:rPr>
            </w:pPr>
            <w:r w:rsidRPr="0006680D">
              <w:rPr>
                <w:color w:val="000000" w:themeColor="text1"/>
              </w:rPr>
              <w:t>xxx</w:t>
            </w:r>
          </w:p>
        </w:tc>
      </w:tr>
      <w:tr w:rsidR="0006680D" w:rsidRPr="0006680D" w14:paraId="6B311007" w14:textId="77777777" w:rsidTr="0042533A">
        <w:trPr>
          <w:trHeight w:val="397"/>
        </w:trPr>
        <w:tc>
          <w:tcPr>
            <w:tcW w:w="5665" w:type="dxa"/>
            <w:vAlign w:val="center"/>
          </w:tcPr>
          <w:p w14:paraId="6B405B48" w14:textId="77777777" w:rsidR="0062750C" w:rsidRPr="0006680D" w:rsidRDefault="0062750C" w:rsidP="0042533A">
            <w:pPr>
              <w:pStyle w:val="NoSpacing"/>
              <w:rPr>
                <w:color w:val="000000" w:themeColor="text1"/>
              </w:rPr>
            </w:pPr>
            <w:r w:rsidRPr="0006680D">
              <w:rPr>
                <w:color w:val="000000" w:themeColor="text1"/>
              </w:rPr>
              <w:t>Closing balance</w:t>
            </w:r>
          </w:p>
        </w:tc>
        <w:tc>
          <w:tcPr>
            <w:tcW w:w="1701" w:type="dxa"/>
            <w:vAlign w:val="center"/>
          </w:tcPr>
          <w:p w14:paraId="1EFABF49" w14:textId="77777777" w:rsidR="0062750C" w:rsidRPr="0006680D" w:rsidRDefault="0062750C" w:rsidP="0042533A">
            <w:pPr>
              <w:pStyle w:val="NoSpacing"/>
              <w:jc w:val="center"/>
              <w:rPr>
                <w:color w:val="000000" w:themeColor="text1"/>
              </w:rPr>
            </w:pPr>
            <w:r w:rsidRPr="0006680D">
              <w:rPr>
                <w:color w:val="000000" w:themeColor="text1"/>
              </w:rPr>
              <w:t>xxx</w:t>
            </w:r>
          </w:p>
        </w:tc>
        <w:tc>
          <w:tcPr>
            <w:tcW w:w="1952" w:type="dxa"/>
            <w:vAlign w:val="center"/>
          </w:tcPr>
          <w:p w14:paraId="14891D2D" w14:textId="77777777" w:rsidR="0062750C" w:rsidRPr="0006680D" w:rsidRDefault="0062750C" w:rsidP="0042533A">
            <w:pPr>
              <w:pStyle w:val="NoSpacing"/>
              <w:jc w:val="center"/>
              <w:rPr>
                <w:color w:val="000000" w:themeColor="text1"/>
              </w:rPr>
            </w:pPr>
            <w:r w:rsidRPr="0006680D">
              <w:rPr>
                <w:color w:val="000000" w:themeColor="text1"/>
              </w:rPr>
              <w:t>xxx</w:t>
            </w:r>
          </w:p>
        </w:tc>
      </w:tr>
    </w:tbl>
    <w:p w14:paraId="07DC9A5F" w14:textId="5047A775" w:rsidR="00A27946" w:rsidRPr="0006680D" w:rsidRDefault="00A27946" w:rsidP="00A5151B">
      <w:pPr>
        <w:autoSpaceDE/>
        <w:autoSpaceDN/>
        <w:rPr>
          <w:color w:val="000000" w:themeColor="text1"/>
        </w:rPr>
      </w:pPr>
    </w:p>
    <w:p w14:paraId="190638FD" w14:textId="6CF8AD5D" w:rsidR="007A059B" w:rsidRPr="0006680D" w:rsidRDefault="00D21C5A"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Investments</w:t>
      </w:r>
      <w:r w:rsidR="008F7FDB" w:rsidRPr="0006680D">
        <w:rPr>
          <w:rFonts w:eastAsia="Arial"/>
          <w:b/>
          <w:bCs/>
          <w:color w:val="000000" w:themeColor="text1"/>
          <w:spacing w:val="3"/>
        </w:rPr>
        <w:t xml:space="preserve"> in financial </w:t>
      </w:r>
      <w:r w:rsidR="00703684" w:rsidRPr="0006680D">
        <w:rPr>
          <w:rFonts w:eastAsia="Arial"/>
          <w:b/>
          <w:bCs/>
          <w:color w:val="000000" w:themeColor="text1"/>
          <w:spacing w:val="3"/>
        </w:rPr>
        <w:t>assets</w:t>
      </w:r>
    </w:p>
    <w:tbl>
      <w:tblPr>
        <w:tblW w:w="5000" w:type="pct"/>
        <w:tblLook w:val="04A0" w:firstRow="1" w:lastRow="0" w:firstColumn="1" w:lastColumn="0" w:noHBand="0" w:noVBand="1"/>
      </w:tblPr>
      <w:tblGrid>
        <w:gridCol w:w="5384"/>
        <w:gridCol w:w="1824"/>
        <w:gridCol w:w="1822"/>
      </w:tblGrid>
      <w:tr w:rsidR="0006680D" w:rsidRPr="0006680D" w14:paraId="0ECC7C7E" w14:textId="77777777" w:rsidTr="00D76ABB">
        <w:trPr>
          <w:trHeight w:val="340"/>
        </w:trPr>
        <w:tc>
          <w:tcPr>
            <w:tcW w:w="2981" w:type="pct"/>
            <w:vMerge w:val="restart"/>
            <w:tcBorders>
              <w:top w:val="single" w:sz="4" w:space="0" w:color="auto"/>
              <w:left w:val="single" w:sz="4" w:space="0" w:color="auto"/>
              <w:right w:val="single" w:sz="4" w:space="0" w:color="auto"/>
            </w:tcBorders>
            <w:shd w:val="clear" w:color="auto" w:fill="0070C0"/>
            <w:noWrap/>
            <w:vAlign w:val="center"/>
          </w:tcPr>
          <w:p w14:paraId="1EC4EEB8" w14:textId="77777777" w:rsidR="00BC0BB2" w:rsidRPr="0006680D" w:rsidRDefault="00BC0BB2" w:rsidP="00BC0BB2">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1010" w:type="pct"/>
            <w:tcBorders>
              <w:top w:val="single" w:sz="4" w:space="0" w:color="auto"/>
              <w:left w:val="single" w:sz="4" w:space="0" w:color="auto"/>
              <w:bottom w:val="single" w:sz="4" w:space="0" w:color="auto"/>
              <w:right w:val="single" w:sz="4" w:space="0" w:color="auto"/>
            </w:tcBorders>
            <w:shd w:val="clear" w:color="auto" w:fill="0070C0"/>
            <w:vAlign w:val="center"/>
          </w:tcPr>
          <w:p w14:paraId="0406D427" w14:textId="0CECC33E" w:rsidR="00BC0BB2" w:rsidRPr="0006680D" w:rsidRDefault="00BC0BB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009" w:type="pct"/>
            <w:tcBorders>
              <w:top w:val="single" w:sz="4" w:space="0" w:color="auto"/>
              <w:left w:val="single" w:sz="4" w:space="0" w:color="auto"/>
              <w:bottom w:val="single" w:sz="4" w:space="0" w:color="auto"/>
              <w:right w:val="single" w:sz="4" w:space="0" w:color="auto"/>
            </w:tcBorders>
            <w:shd w:val="clear" w:color="auto" w:fill="0070C0"/>
            <w:noWrap/>
            <w:vAlign w:val="center"/>
          </w:tcPr>
          <w:p w14:paraId="4105D1C7" w14:textId="77777777" w:rsidR="0020383F" w:rsidRPr="0006680D" w:rsidRDefault="0020383F"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5057E57" w14:textId="174D9876" w:rsidR="00BC0BB2" w:rsidRPr="0006680D" w:rsidRDefault="0020383F"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1BDEBD60" w14:textId="77777777" w:rsidTr="00D76ABB">
        <w:trPr>
          <w:trHeight w:val="340"/>
        </w:trPr>
        <w:tc>
          <w:tcPr>
            <w:tcW w:w="2981" w:type="pct"/>
            <w:vMerge/>
            <w:tcBorders>
              <w:left w:val="single" w:sz="4" w:space="0" w:color="auto"/>
              <w:bottom w:val="single" w:sz="4" w:space="0" w:color="auto"/>
              <w:right w:val="single" w:sz="4" w:space="0" w:color="auto"/>
            </w:tcBorders>
            <w:shd w:val="clear" w:color="auto" w:fill="0070C0"/>
            <w:noWrap/>
          </w:tcPr>
          <w:p w14:paraId="55D099AE" w14:textId="77777777" w:rsidR="00BC0BB2" w:rsidRPr="0006680D" w:rsidRDefault="00BC0BB2" w:rsidP="00AB70CF">
            <w:pPr>
              <w:autoSpaceDE/>
              <w:autoSpaceDN/>
              <w:spacing w:line="276" w:lineRule="auto"/>
              <w:rPr>
                <w:b/>
                <w:bCs/>
                <w:color w:val="000000" w:themeColor="text1"/>
                <w:sz w:val="22"/>
                <w:szCs w:val="22"/>
                <w:lang w:eastAsia="en-GB"/>
              </w:rPr>
            </w:pPr>
          </w:p>
        </w:tc>
        <w:tc>
          <w:tcPr>
            <w:tcW w:w="1010" w:type="pct"/>
            <w:tcBorders>
              <w:top w:val="single" w:sz="4" w:space="0" w:color="auto"/>
              <w:left w:val="single" w:sz="4" w:space="0" w:color="auto"/>
              <w:bottom w:val="single" w:sz="4" w:space="0" w:color="auto"/>
              <w:right w:val="single" w:sz="4" w:space="0" w:color="auto"/>
            </w:tcBorders>
            <w:shd w:val="clear" w:color="auto" w:fill="0070C0"/>
            <w:vAlign w:val="center"/>
          </w:tcPr>
          <w:p w14:paraId="3EA492FC" w14:textId="7B7D3DCD" w:rsidR="00BC0BB2" w:rsidRPr="0006680D" w:rsidRDefault="00BC0BB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009" w:type="pct"/>
            <w:tcBorders>
              <w:top w:val="single" w:sz="4" w:space="0" w:color="auto"/>
              <w:left w:val="single" w:sz="4" w:space="0" w:color="auto"/>
              <w:bottom w:val="single" w:sz="4" w:space="0" w:color="auto"/>
              <w:right w:val="single" w:sz="4" w:space="0" w:color="auto"/>
            </w:tcBorders>
            <w:shd w:val="clear" w:color="auto" w:fill="0070C0"/>
            <w:noWrap/>
            <w:vAlign w:val="center"/>
          </w:tcPr>
          <w:p w14:paraId="4AA7A12B" w14:textId="65ADDBE8" w:rsidR="00BC0BB2" w:rsidRPr="0006680D" w:rsidRDefault="00BC0BB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08A0EE6D"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4B13BBAE" w14:textId="4BC60191" w:rsidR="007A059B" w:rsidRPr="0006680D" w:rsidRDefault="007A059B" w:rsidP="00FF1B9B">
            <w:pPr>
              <w:pStyle w:val="ListParagraph"/>
              <w:numPr>
                <w:ilvl w:val="0"/>
                <w:numId w:val="10"/>
              </w:numPr>
              <w:autoSpaceDE/>
              <w:autoSpaceDN/>
              <w:spacing w:line="276" w:lineRule="auto"/>
              <w:ind w:left="342"/>
              <w:rPr>
                <w:b/>
                <w:bCs/>
                <w:color w:val="000000" w:themeColor="text1"/>
                <w:lang w:val="en-US"/>
              </w:rPr>
            </w:pPr>
            <w:r w:rsidRPr="0006680D">
              <w:rPr>
                <w:b/>
                <w:bCs/>
                <w:color w:val="000000" w:themeColor="text1"/>
                <w:lang w:val="en-US"/>
              </w:rPr>
              <w:t>Investment in Treasury bills</w:t>
            </w:r>
          </w:p>
        </w:tc>
        <w:tc>
          <w:tcPr>
            <w:tcW w:w="1010" w:type="pct"/>
            <w:tcBorders>
              <w:top w:val="single" w:sz="4" w:space="0" w:color="auto"/>
              <w:left w:val="single" w:sz="4" w:space="0" w:color="auto"/>
              <w:bottom w:val="single" w:sz="4" w:space="0" w:color="auto"/>
              <w:right w:val="single" w:sz="4" w:space="0" w:color="auto"/>
            </w:tcBorders>
            <w:vAlign w:val="center"/>
          </w:tcPr>
          <w:p w14:paraId="4F13D7B4" w14:textId="77777777" w:rsidR="007A059B" w:rsidRPr="0006680D" w:rsidRDefault="007A059B" w:rsidP="00D76ABB">
            <w:pPr>
              <w:autoSpaceDE/>
              <w:autoSpaceDN/>
              <w:spacing w:line="276" w:lineRule="auto"/>
              <w:jc w:val="center"/>
              <w:rPr>
                <w:b/>
                <w:bCs/>
                <w:color w:val="000000" w:themeColor="text1"/>
                <w:sz w:val="22"/>
                <w:szCs w:val="22"/>
                <w:lang w:val="en-US"/>
              </w:rPr>
            </w:pPr>
          </w:p>
        </w:tc>
        <w:tc>
          <w:tcPr>
            <w:tcW w:w="1009" w:type="pct"/>
            <w:tcBorders>
              <w:top w:val="single" w:sz="4" w:space="0" w:color="auto"/>
              <w:left w:val="single" w:sz="4" w:space="0" w:color="auto"/>
              <w:bottom w:val="single" w:sz="4" w:space="0" w:color="auto"/>
              <w:right w:val="single" w:sz="4" w:space="0" w:color="auto"/>
            </w:tcBorders>
            <w:noWrap/>
            <w:vAlign w:val="center"/>
          </w:tcPr>
          <w:p w14:paraId="4746F7E5" w14:textId="77777777" w:rsidR="007A059B" w:rsidRPr="0006680D" w:rsidRDefault="007A059B" w:rsidP="00D76ABB">
            <w:pPr>
              <w:autoSpaceDE/>
              <w:autoSpaceDN/>
              <w:spacing w:line="276" w:lineRule="auto"/>
              <w:jc w:val="center"/>
              <w:rPr>
                <w:b/>
                <w:bCs/>
                <w:color w:val="000000" w:themeColor="text1"/>
                <w:sz w:val="22"/>
                <w:szCs w:val="22"/>
                <w:lang w:val="en-US"/>
              </w:rPr>
            </w:pPr>
          </w:p>
        </w:tc>
      </w:tr>
      <w:tr w:rsidR="0006680D" w:rsidRPr="0006680D" w14:paraId="539B8C8E"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20E78419" w14:textId="77777777" w:rsidR="007A059B" w:rsidRPr="0006680D" w:rsidRDefault="007A059B" w:rsidP="00AB70CF">
            <w:pPr>
              <w:autoSpaceDE/>
              <w:autoSpaceDN/>
              <w:spacing w:line="276" w:lineRule="auto"/>
              <w:rPr>
                <w:color w:val="000000" w:themeColor="text1"/>
                <w:sz w:val="22"/>
                <w:szCs w:val="22"/>
                <w:lang w:val="en-US"/>
              </w:rPr>
            </w:pPr>
            <w:r w:rsidRPr="0006680D">
              <w:rPr>
                <w:color w:val="000000" w:themeColor="text1"/>
                <w:sz w:val="22"/>
                <w:szCs w:val="22"/>
                <w:lang w:val="en-US"/>
              </w:rPr>
              <w:t>Financial institution</w:t>
            </w:r>
          </w:p>
        </w:tc>
        <w:tc>
          <w:tcPr>
            <w:tcW w:w="1010" w:type="pct"/>
            <w:tcBorders>
              <w:top w:val="single" w:sz="4" w:space="0" w:color="auto"/>
              <w:left w:val="single" w:sz="4" w:space="0" w:color="auto"/>
              <w:bottom w:val="single" w:sz="4" w:space="0" w:color="auto"/>
              <w:right w:val="single" w:sz="4" w:space="0" w:color="auto"/>
            </w:tcBorders>
            <w:vAlign w:val="center"/>
          </w:tcPr>
          <w:p w14:paraId="6CC364E8" w14:textId="77777777" w:rsidR="007A059B" w:rsidRPr="0006680D" w:rsidRDefault="007A059B" w:rsidP="00D76ABB">
            <w:pPr>
              <w:autoSpaceDE/>
              <w:autoSpaceDN/>
              <w:spacing w:line="276" w:lineRule="auto"/>
              <w:jc w:val="center"/>
              <w:rPr>
                <w:b/>
                <w:bCs/>
                <w:color w:val="000000" w:themeColor="text1"/>
                <w:sz w:val="22"/>
                <w:szCs w:val="22"/>
                <w:lang w:val="en-US"/>
              </w:rPr>
            </w:pPr>
          </w:p>
        </w:tc>
        <w:tc>
          <w:tcPr>
            <w:tcW w:w="1009" w:type="pct"/>
            <w:tcBorders>
              <w:top w:val="single" w:sz="4" w:space="0" w:color="auto"/>
              <w:left w:val="single" w:sz="4" w:space="0" w:color="auto"/>
              <w:bottom w:val="single" w:sz="4" w:space="0" w:color="auto"/>
              <w:right w:val="single" w:sz="4" w:space="0" w:color="auto"/>
            </w:tcBorders>
            <w:noWrap/>
            <w:vAlign w:val="center"/>
          </w:tcPr>
          <w:p w14:paraId="1F031078" w14:textId="77777777" w:rsidR="007A059B" w:rsidRPr="0006680D" w:rsidRDefault="007A059B" w:rsidP="00D76ABB">
            <w:pPr>
              <w:autoSpaceDE/>
              <w:autoSpaceDN/>
              <w:spacing w:line="276" w:lineRule="auto"/>
              <w:jc w:val="center"/>
              <w:rPr>
                <w:b/>
                <w:bCs/>
                <w:color w:val="000000" w:themeColor="text1"/>
                <w:sz w:val="22"/>
                <w:szCs w:val="22"/>
                <w:lang w:val="en-US"/>
              </w:rPr>
            </w:pPr>
          </w:p>
        </w:tc>
      </w:tr>
      <w:tr w:rsidR="0006680D" w:rsidRPr="0006680D" w14:paraId="36BEB8D0"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116C0FEF" w14:textId="77777777" w:rsidR="007A059B" w:rsidRPr="0006680D" w:rsidRDefault="007A059B" w:rsidP="00AB70CF">
            <w:pPr>
              <w:autoSpaceDE/>
              <w:autoSpaceDN/>
              <w:spacing w:line="276" w:lineRule="auto"/>
              <w:rPr>
                <w:color w:val="000000" w:themeColor="text1"/>
                <w:sz w:val="22"/>
                <w:szCs w:val="22"/>
                <w:lang w:val="en-US"/>
              </w:rPr>
            </w:pPr>
            <w:r w:rsidRPr="0006680D">
              <w:rPr>
                <w:color w:val="000000" w:themeColor="text1"/>
                <w:sz w:val="22"/>
                <w:szCs w:val="22"/>
                <w:lang w:val="en-US"/>
              </w:rPr>
              <w:t>CBK</w:t>
            </w:r>
          </w:p>
        </w:tc>
        <w:tc>
          <w:tcPr>
            <w:tcW w:w="1010" w:type="pct"/>
            <w:tcBorders>
              <w:top w:val="single" w:sz="4" w:space="0" w:color="auto"/>
              <w:left w:val="single" w:sz="4" w:space="0" w:color="auto"/>
              <w:bottom w:val="single" w:sz="4" w:space="0" w:color="auto"/>
              <w:right w:val="single" w:sz="4" w:space="0" w:color="auto"/>
            </w:tcBorders>
            <w:vAlign w:val="center"/>
          </w:tcPr>
          <w:p w14:paraId="79AC1053" w14:textId="77777777" w:rsidR="007A059B" w:rsidRPr="0006680D" w:rsidRDefault="006A51B4"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w:t>
            </w:r>
            <w:r w:rsidR="007A059B" w:rsidRPr="0006680D">
              <w:rPr>
                <w:color w:val="000000" w:themeColor="text1"/>
                <w:sz w:val="22"/>
                <w:szCs w:val="22"/>
                <w:lang w:val="en-US"/>
              </w:rPr>
              <w:t>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58FB2B73" w14:textId="77777777" w:rsidR="007A059B" w:rsidRPr="0006680D" w:rsidRDefault="006A51B4"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w:t>
            </w:r>
            <w:r w:rsidR="007A059B" w:rsidRPr="0006680D">
              <w:rPr>
                <w:color w:val="000000" w:themeColor="text1"/>
                <w:sz w:val="22"/>
                <w:szCs w:val="22"/>
                <w:lang w:val="en-US"/>
              </w:rPr>
              <w:t>xx</w:t>
            </w:r>
          </w:p>
        </w:tc>
      </w:tr>
      <w:tr w:rsidR="0006680D" w:rsidRPr="0006680D" w14:paraId="32A0725B"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4DC4DBD4" w14:textId="77777777" w:rsidR="007A059B" w:rsidRPr="0006680D" w:rsidRDefault="007A059B" w:rsidP="00AB70CF">
            <w:pPr>
              <w:autoSpaceDE/>
              <w:autoSpaceDN/>
              <w:spacing w:line="276" w:lineRule="auto"/>
              <w:rPr>
                <w:color w:val="000000" w:themeColor="text1"/>
                <w:sz w:val="22"/>
                <w:szCs w:val="22"/>
                <w:lang w:val="en-US"/>
              </w:rPr>
            </w:pPr>
            <w:r w:rsidRPr="0006680D">
              <w:rPr>
                <w:color w:val="000000" w:themeColor="text1"/>
                <w:sz w:val="22"/>
                <w:szCs w:val="22"/>
                <w:lang w:val="en-US"/>
              </w:rPr>
              <w:t>CBK</w:t>
            </w:r>
          </w:p>
        </w:tc>
        <w:tc>
          <w:tcPr>
            <w:tcW w:w="1010" w:type="pct"/>
            <w:tcBorders>
              <w:top w:val="single" w:sz="4" w:space="0" w:color="auto"/>
              <w:left w:val="single" w:sz="4" w:space="0" w:color="auto"/>
              <w:bottom w:val="single" w:sz="4" w:space="0" w:color="auto"/>
              <w:right w:val="single" w:sz="4" w:space="0" w:color="auto"/>
            </w:tcBorders>
            <w:vAlign w:val="center"/>
          </w:tcPr>
          <w:p w14:paraId="14322CCF" w14:textId="77777777" w:rsidR="007A059B" w:rsidRPr="0006680D" w:rsidRDefault="007A059B"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63EDBE0A" w14:textId="77777777" w:rsidR="007A059B" w:rsidRPr="0006680D" w:rsidRDefault="006A51B4"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w:t>
            </w:r>
            <w:r w:rsidR="007A059B" w:rsidRPr="0006680D">
              <w:rPr>
                <w:color w:val="000000" w:themeColor="text1"/>
                <w:sz w:val="22"/>
                <w:szCs w:val="22"/>
                <w:lang w:val="en-US"/>
              </w:rPr>
              <w:t>xx</w:t>
            </w:r>
          </w:p>
        </w:tc>
      </w:tr>
      <w:tr w:rsidR="0006680D" w:rsidRPr="0006680D" w14:paraId="01586AE8"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tcPr>
          <w:p w14:paraId="5ED5EE78" w14:textId="6F8EDDDD" w:rsidR="003778DF" w:rsidRPr="0006680D" w:rsidRDefault="003778DF" w:rsidP="00581598">
            <w:pPr>
              <w:autoSpaceDE/>
              <w:autoSpaceDN/>
              <w:spacing w:line="276" w:lineRule="auto"/>
              <w:rPr>
                <w:b/>
                <w:bCs/>
                <w:color w:val="000000" w:themeColor="text1"/>
                <w:lang w:val="en-US"/>
              </w:rPr>
            </w:pPr>
            <w:r w:rsidRPr="0006680D">
              <w:rPr>
                <w:color w:val="000000" w:themeColor="text1"/>
                <w:sz w:val="22"/>
                <w:szCs w:val="22"/>
                <w:lang w:val="en-US"/>
              </w:rPr>
              <w:t>Sub- total</w:t>
            </w:r>
          </w:p>
        </w:tc>
        <w:tc>
          <w:tcPr>
            <w:tcW w:w="1010" w:type="pct"/>
            <w:tcBorders>
              <w:top w:val="single" w:sz="4" w:space="0" w:color="auto"/>
              <w:left w:val="single" w:sz="4" w:space="0" w:color="auto"/>
              <w:bottom w:val="single" w:sz="4" w:space="0" w:color="auto"/>
              <w:right w:val="single" w:sz="4" w:space="0" w:color="auto"/>
            </w:tcBorders>
            <w:vAlign w:val="center"/>
          </w:tcPr>
          <w:p w14:paraId="502A4AD5" w14:textId="61139148" w:rsidR="003778DF" w:rsidRPr="0006680D" w:rsidRDefault="00AA4AB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tcPr>
          <w:p w14:paraId="0185B409" w14:textId="4C31D318" w:rsidR="003778DF" w:rsidRPr="0006680D" w:rsidRDefault="00AA4AB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6E40C13"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tcPr>
          <w:p w14:paraId="2FD51C39" w14:textId="147D5827" w:rsidR="00581598" w:rsidRPr="0006680D" w:rsidRDefault="00581598" w:rsidP="00581598">
            <w:pPr>
              <w:autoSpaceDE/>
              <w:autoSpaceDN/>
              <w:spacing w:line="276" w:lineRule="auto"/>
              <w:rPr>
                <w:color w:val="000000" w:themeColor="text1"/>
                <w:sz w:val="22"/>
                <w:szCs w:val="22"/>
                <w:lang w:val="en-US"/>
              </w:rPr>
            </w:pPr>
            <w:r w:rsidRPr="0006680D">
              <w:rPr>
                <w:b/>
                <w:bCs/>
                <w:color w:val="000000" w:themeColor="text1"/>
                <w:lang w:val="en-US"/>
              </w:rPr>
              <w:t>Investment in Treasury bonds</w:t>
            </w:r>
          </w:p>
        </w:tc>
        <w:tc>
          <w:tcPr>
            <w:tcW w:w="1010" w:type="pct"/>
            <w:tcBorders>
              <w:top w:val="single" w:sz="4" w:space="0" w:color="auto"/>
              <w:left w:val="single" w:sz="4" w:space="0" w:color="auto"/>
              <w:bottom w:val="single" w:sz="4" w:space="0" w:color="auto"/>
              <w:right w:val="single" w:sz="4" w:space="0" w:color="auto"/>
            </w:tcBorders>
            <w:vAlign w:val="center"/>
          </w:tcPr>
          <w:p w14:paraId="1DA884B6" w14:textId="77777777" w:rsidR="00581598" w:rsidRPr="0006680D" w:rsidRDefault="00581598" w:rsidP="00D76ABB">
            <w:pPr>
              <w:autoSpaceDE/>
              <w:autoSpaceDN/>
              <w:spacing w:line="276" w:lineRule="auto"/>
              <w:jc w:val="center"/>
              <w:rPr>
                <w:color w:val="000000" w:themeColor="text1"/>
                <w:sz w:val="22"/>
                <w:szCs w:val="22"/>
                <w:lang w:val="en-US"/>
              </w:rPr>
            </w:pPr>
          </w:p>
        </w:tc>
        <w:tc>
          <w:tcPr>
            <w:tcW w:w="1009" w:type="pct"/>
            <w:tcBorders>
              <w:top w:val="single" w:sz="4" w:space="0" w:color="auto"/>
              <w:left w:val="single" w:sz="4" w:space="0" w:color="auto"/>
              <w:bottom w:val="single" w:sz="4" w:space="0" w:color="auto"/>
              <w:right w:val="single" w:sz="4" w:space="0" w:color="auto"/>
            </w:tcBorders>
            <w:noWrap/>
            <w:vAlign w:val="center"/>
          </w:tcPr>
          <w:p w14:paraId="64F7F0F6" w14:textId="77777777" w:rsidR="00581598" w:rsidRPr="0006680D" w:rsidRDefault="00581598" w:rsidP="00D76ABB">
            <w:pPr>
              <w:autoSpaceDE/>
              <w:autoSpaceDN/>
              <w:spacing w:line="276" w:lineRule="auto"/>
              <w:jc w:val="center"/>
              <w:rPr>
                <w:color w:val="000000" w:themeColor="text1"/>
                <w:sz w:val="22"/>
                <w:szCs w:val="22"/>
                <w:lang w:val="en-US"/>
              </w:rPr>
            </w:pPr>
          </w:p>
        </w:tc>
      </w:tr>
      <w:tr w:rsidR="0006680D" w:rsidRPr="0006680D" w14:paraId="72E34CB8"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tcPr>
          <w:p w14:paraId="3185C391" w14:textId="4BBA1718"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Financial institution</w:t>
            </w:r>
          </w:p>
        </w:tc>
        <w:tc>
          <w:tcPr>
            <w:tcW w:w="1010" w:type="pct"/>
            <w:tcBorders>
              <w:top w:val="single" w:sz="4" w:space="0" w:color="auto"/>
              <w:left w:val="single" w:sz="4" w:space="0" w:color="auto"/>
              <w:bottom w:val="single" w:sz="4" w:space="0" w:color="auto"/>
              <w:right w:val="single" w:sz="4" w:space="0" w:color="auto"/>
            </w:tcBorders>
            <w:vAlign w:val="center"/>
          </w:tcPr>
          <w:p w14:paraId="73AC52AC" w14:textId="77777777" w:rsidR="00581598" w:rsidRPr="0006680D" w:rsidRDefault="00581598" w:rsidP="00D76ABB">
            <w:pPr>
              <w:autoSpaceDE/>
              <w:autoSpaceDN/>
              <w:spacing w:line="276" w:lineRule="auto"/>
              <w:jc w:val="center"/>
              <w:rPr>
                <w:color w:val="000000" w:themeColor="text1"/>
                <w:sz w:val="22"/>
                <w:szCs w:val="22"/>
                <w:lang w:val="en-US"/>
              </w:rPr>
            </w:pPr>
          </w:p>
        </w:tc>
        <w:tc>
          <w:tcPr>
            <w:tcW w:w="1009" w:type="pct"/>
            <w:tcBorders>
              <w:top w:val="single" w:sz="4" w:space="0" w:color="auto"/>
              <w:left w:val="single" w:sz="4" w:space="0" w:color="auto"/>
              <w:bottom w:val="single" w:sz="4" w:space="0" w:color="auto"/>
              <w:right w:val="single" w:sz="4" w:space="0" w:color="auto"/>
            </w:tcBorders>
            <w:noWrap/>
            <w:vAlign w:val="center"/>
          </w:tcPr>
          <w:p w14:paraId="34EC937F" w14:textId="77777777" w:rsidR="00581598" w:rsidRPr="0006680D" w:rsidRDefault="00581598" w:rsidP="00D76ABB">
            <w:pPr>
              <w:autoSpaceDE/>
              <w:autoSpaceDN/>
              <w:spacing w:line="276" w:lineRule="auto"/>
              <w:jc w:val="center"/>
              <w:rPr>
                <w:color w:val="000000" w:themeColor="text1"/>
                <w:sz w:val="22"/>
                <w:szCs w:val="22"/>
                <w:lang w:val="en-US"/>
              </w:rPr>
            </w:pPr>
          </w:p>
        </w:tc>
      </w:tr>
      <w:tr w:rsidR="0006680D" w:rsidRPr="0006680D" w14:paraId="50C136FB"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tcPr>
          <w:p w14:paraId="450D7030" w14:textId="3D14CA30"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CBK</w:t>
            </w:r>
          </w:p>
        </w:tc>
        <w:tc>
          <w:tcPr>
            <w:tcW w:w="1010" w:type="pct"/>
            <w:tcBorders>
              <w:top w:val="single" w:sz="4" w:space="0" w:color="auto"/>
              <w:left w:val="single" w:sz="4" w:space="0" w:color="auto"/>
              <w:bottom w:val="single" w:sz="4" w:space="0" w:color="auto"/>
              <w:right w:val="single" w:sz="4" w:space="0" w:color="auto"/>
            </w:tcBorders>
            <w:vAlign w:val="center"/>
          </w:tcPr>
          <w:p w14:paraId="2F95BC67" w14:textId="619D5E70"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tcPr>
          <w:p w14:paraId="1E698287" w14:textId="6D3CE812"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059FF079"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vAlign w:val="bottom"/>
            <w:hideMark/>
          </w:tcPr>
          <w:p w14:paraId="504FD60A" w14:textId="77777777"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Sub- total</w:t>
            </w:r>
          </w:p>
        </w:tc>
        <w:tc>
          <w:tcPr>
            <w:tcW w:w="1010" w:type="pct"/>
            <w:tcBorders>
              <w:top w:val="single" w:sz="4" w:space="0" w:color="auto"/>
              <w:left w:val="single" w:sz="4" w:space="0" w:color="auto"/>
              <w:bottom w:val="single" w:sz="4" w:space="0" w:color="auto"/>
              <w:right w:val="single" w:sz="4" w:space="0" w:color="auto"/>
            </w:tcBorders>
            <w:vAlign w:val="center"/>
          </w:tcPr>
          <w:p w14:paraId="21D31454"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39BF9410"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1F377C6A"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116D12A4" w14:textId="77777777" w:rsidR="00581598" w:rsidRPr="0006680D" w:rsidRDefault="00581598" w:rsidP="00FF1B9B">
            <w:pPr>
              <w:pStyle w:val="ListParagraph"/>
              <w:numPr>
                <w:ilvl w:val="0"/>
                <w:numId w:val="10"/>
              </w:numPr>
              <w:autoSpaceDE/>
              <w:autoSpaceDN/>
              <w:spacing w:line="276" w:lineRule="auto"/>
              <w:ind w:left="342"/>
              <w:rPr>
                <w:b/>
                <w:bCs/>
                <w:color w:val="000000" w:themeColor="text1"/>
                <w:lang w:val="en-US"/>
              </w:rPr>
            </w:pPr>
            <w:r w:rsidRPr="0006680D">
              <w:rPr>
                <w:b/>
                <w:bCs/>
                <w:color w:val="000000" w:themeColor="text1"/>
                <w:lang w:val="en-US"/>
              </w:rPr>
              <w:t>Investment with Financial Institutions/ Banks</w:t>
            </w:r>
          </w:p>
        </w:tc>
        <w:tc>
          <w:tcPr>
            <w:tcW w:w="1010" w:type="pct"/>
            <w:tcBorders>
              <w:top w:val="single" w:sz="4" w:space="0" w:color="auto"/>
              <w:left w:val="single" w:sz="4" w:space="0" w:color="auto"/>
              <w:bottom w:val="single" w:sz="4" w:space="0" w:color="auto"/>
              <w:right w:val="single" w:sz="4" w:space="0" w:color="auto"/>
            </w:tcBorders>
            <w:vAlign w:val="center"/>
          </w:tcPr>
          <w:p w14:paraId="2070CBE3" w14:textId="577D04B5" w:rsidR="00581598" w:rsidRPr="0006680D" w:rsidRDefault="00581598" w:rsidP="00D76ABB">
            <w:pPr>
              <w:autoSpaceDE/>
              <w:autoSpaceDN/>
              <w:spacing w:line="276" w:lineRule="auto"/>
              <w:jc w:val="center"/>
              <w:rPr>
                <w:color w:val="000000" w:themeColor="text1"/>
                <w:sz w:val="22"/>
                <w:szCs w:val="22"/>
                <w:lang w:val="en-US"/>
              </w:rPr>
            </w:pP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224A80AF" w14:textId="722A7D07" w:rsidR="00581598" w:rsidRPr="0006680D" w:rsidRDefault="00581598" w:rsidP="00D76ABB">
            <w:pPr>
              <w:autoSpaceDE/>
              <w:autoSpaceDN/>
              <w:spacing w:line="276" w:lineRule="auto"/>
              <w:jc w:val="center"/>
              <w:rPr>
                <w:color w:val="000000" w:themeColor="text1"/>
                <w:sz w:val="22"/>
                <w:szCs w:val="22"/>
                <w:lang w:val="en-US"/>
              </w:rPr>
            </w:pPr>
          </w:p>
        </w:tc>
      </w:tr>
      <w:tr w:rsidR="0006680D" w:rsidRPr="0006680D" w14:paraId="186107F5"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2EACA2E2" w14:textId="77777777"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Bank x</w:t>
            </w:r>
          </w:p>
        </w:tc>
        <w:tc>
          <w:tcPr>
            <w:tcW w:w="1010" w:type="pct"/>
            <w:tcBorders>
              <w:top w:val="single" w:sz="4" w:space="0" w:color="auto"/>
              <w:left w:val="single" w:sz="4" w:space="0" w:color="auto"/>
              <w:bottom w:val="single" w:sz="4" w:space="0" w:color="auto"/>
              <w:right w:val="single" w:sz="4" w:space="0" w:color="auto"/>
            </w:tcBorders>
            <w:vAlign w:val="center"/>
          </w:tcPr>
          <w:p w14:paraId="2FF190AB" w14:textId="77777777"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6147BE6B" w14:textId="77777777"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2D25627"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5D7B09DC" w14:textId="77777777"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Bank y</w:t>
            </w:r>
          </w:p>
        </w:tc>
        <w:tc>
          <w:tcPr>
            <w:tcW w:w="1010" w:type="pct"/>
            <w:tcBorders>
              <w:top w:val="single" w:sz="4" w:space="0" w:color="auto"/>
              <w:left w:val="single" w:sz="4" w:space="0" w:color="auto"/>
              <w:bottom w:val="single" w:sz="4" w:space="0" w:color="auto"/>
              <w:right w:val="single" w:sz="4" w:space="0" w:color="auto"/>
            </w:tcBorders>
            <w:vAlign w:val="center"/>
          </w:tcPr>
          <w:p w14:paraId="54361E2E" w14:textId="77777777"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3B309BB6" w14:textId="77777777"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7EF0095"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vAlign w:val="bottom"/>
            <w:hideMark/>
          </w:tcPr>
          <w:p w14:paraId="6A40097B" w14:textId="77777777"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Sub- total</w:t>
            </w:r>
          </w:p>
        </w:tc>
        <w:tc>
          <w:tcPr>
            <w:tcW w:w="1010" w:type="pct"/>
            <w:tcBorders>
              <w:top w:val="single" w:sz="4" w:space="0" w:color="auto"/>
              <w:left w:val="single" w:sz="4" w:space="0" w:color="auto"/>
              <w:bottom w:val="single" w:sz="4" w:space="0" w:color="auto"/>
              <w:right w:val="single" w:sz="4" w:space="0" w:color="auto"/>
            </w:tcBorders>
            <w:vAlign w:val="center"/>
          </w:tcPr>
          <w:p w14:paraId="35B8A26E"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073C1B46"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24D260E2"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3CD878D1" w14:textId="77777777" w:rsidR="00581598" w:rsidRPr="0006680D" w:rsidRDefault="00581598" w:rsidP="00FF1B9B">
            <w:pPr>
              <w:pStyle w:val="ListParagraph"/>
              <w:numPr>
                <w:ilvl w:val="0"/>
                <w:numId w:val="10"/>
              </w:numPr>
              <w:autoSpaceDE/>
              <w:autoSpaceDN/>
              <w:spacing w:line="276" w:lineRule="auto"/>
              <w:ind w:left="342"/>
              <w:rPr>
                <w:b/>
                <w:bCs/>
                <w:color w:val="000000" w:themeColor="text1"/>
                <w:sz w:val="22"/>
                <w:szCs w:val="22"/>
                <w:lang w:val="en-US"/>
              </w:rPr>
            </w:pPr>
            <w:r w:rsidRPr="0006680D">
              <w:rPr>
                <w:b/>
                <w:bCs/>
                <w:color w:val="000000" w:themeColor="text1"/>
                <w:lang w:val="en-US"/>
              </w:rPr>
              <w:t>Equity investments (specify)</w:t>
            </w:r>
          </w:p>
        </w:tc>
        <w:tc>
          <w:tcPr>
            <w:tcW w:w="1010" w:type="pct"/>
            <w:tcBorders>
              <w:top w:val="single" w:sz="4" w:space="0" w:color="auto"/>
              <w:left w:val="single" w:sz="4" w:space="0" w:color="auto"/>
              <w:bottom w:val="single" w:sz="4" w:space="0" w:color="auto"/>
              <w:right w:val="single" w:sz="4" w:space="0" w:color="auto"/>
            </w:tcBorders>
            <w:vAlign w:val="center"/>
          </w:tcPr>
          <w:p w14:paraId="579FB12E" w14:textId="630B573F" w:rsidR="00581598" w:rsidRPr="0006680D" w:rsidRDefault="00581598" w:rsidP="00D76ABB">
            <w:pPr>
              <w:autoSpaceDE/>
              <w:autoSpaceDN/>
              <w:spacing w:line="276" w:lineRule="auto"/>
              <w:jc w:val="center"/>
              <w:rPr>
                <w:color w:val="000000" w:themeColor="text1"/>
                <w:sz w:val="22"/>
                <w:szCs w:val="22"/>
                <w:lang w:val="en-US"/>
              </w:rPr>
            </w:pP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245D27F3" w14:textId="451F06B2" w:rsidR="00581598" w:rsidRPr="0006680D" w:rsidRDefault="00581598" w:rsidP="00D76ABB">
            <w:pPr>
              <w:autoSpaceDE/>
              <w:autoSpaceDN/>
              <w:spacing w:line="276" w:lineRule="auto"/>
              <w:jc w:val="center"/>
              <w:rPr>
                <w:color w:val="000000" w:themeColor="text1"/>
                <w:sz w:val="22"/>
                <w:szCs w:val="22"/>
                <w:lang w:val="en-US"/>
              </w:rPr>
            </w:pPr>
          </w:p>
        </w:tc>
      </w:tr>
      <w:tr w:rsidR="0006680D" w:rsidRPr="0006680D" w14:paraId="32364015"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hideMark/>
          </w:tcPr>
          <w:p w14:paraId="35DB7C25" w14:textId="45B55CD9"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Equity/ shares in Entity xxx</w:t>
            </w:r>
          </w:p>
        </w:tc>
        <w:tc>
          <w:tcPr>
            <w:tcW w:w="1010" w:type="pct"/>
            <w:tcBorders>
              <w:top w:val="single" w:sz="4" w:space="0" w:color="auto"/>
              <w:left w:val="single" w:sz="4" w:space="0" w:color="auto"/>
              <w:bottom w:val="single" w:sz="4" w:space="0" w:color="auto"/>
              <w:right w:val="single" w:sz="4" w:space="0" w:color="auto"/>
            </w:tcBorders>
            <w:vAlign w:val="center"/>
          </w:tcPr>
          <w:p w14:paraId="40365A34" w14:textId="77777777"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002F50AA" w14:textId="77777777" w:rsidR="00581598" w:rsidRPr="0006680D" w:rsidRDefault="00581598"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4547156"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vAlign w:val="bottom"/>
            <w:hideMark/>
          </w:tcPr>
          <w:p w14:paraId="41BCCB01" w14:textId="77777777" w:rsidR="00581598" w:rsidRPr="0006680D" w:rsidRDefault="00581598" w:rsidP="00581598">
            <w:pPr>
              <w:autoSpaceDE/>
              <w:autoSpaceDN/>
              <w:spacing w:line="276" w:lineRule="auto"/>
              <w:rPr>
                <w:color w:val="000000" w:themeColor="text1"/>
                <w:sz w:val="22"/>
                <w:szCs w:val="22"/>
                <w:lang w:val="en-US"/>
              </w:rPr>
            </w:pPr>
            <w:r w:rsidRPr="0006680D">
              <w:rPr>
                <w:color w:val="000000" w:themeColor="text1"/>
                <w:sz w:val="22"/>
                <w:szCs w:val="22"/>
                <w:lang w:val="en-US"/>
              </w:rPr>
              <w:t>Sub- total</w:t>
            </w:r>
          </w:p>
        </w:tc>
        <w:tc>
          <w:tcPr>
            <w:tcW w:w="1010" w:type="pct"/>
            <w:tcBorders>
              <w:top w:val="single" w:sz="4" w:space="0" w:color="auto"/>
              <w:left w:val="single" w:sz="4" w:space="0" w:color="auto"/>
              <w:bottom w:val="single" w:sz="4" w:space="0" w:color="auto"/>
              <w:right w:val="single" w:sz="4" w:space="0" w:color="auto"/>
            </w:tcBorders>
            <w:vAlign w:val="center"/>
          </w:tcPr>
          <w:p w14:paraId="02C4AFB2"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4E94FA55"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0127A27A"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vAlign w:val="bottom"/>
            <w:hideMark/>
          </w:tcPr>
          <w:p w14:paraId="768CD4A5" w14:textId="77777777" w:rsidR="00581598" w:rsidRPr="0006680D" w:rsidRDefault="00581598" w:rsidP="00581598">
            <w:pPr>
              <w:autoSpaceDE/>
              <w:autoSpaceDN/>
              <w:spacing w:line="276" w:lineRule="auto"/>
              <w:rPr>
                <w:b/>
                <w:bCs/>
                <w:color w:val="000000" w:themeColor="text1"/>
                <w:sz w:val="22"/>
                <w:szCs w:val="22"/>
                <w:lang w:val="en-US"/>
              </w:rPr>
            </w:pPr>
            <w:r w:rsidRPr="0006680D">
              <w:rPr>
                <w:b/>
                <w:bCs/>
                <w:color w:val="000000" w:themeColor="text1"/>
                <w:sz w:val="22"/>
                <w:szCs w:val="22"/>
                <w:lang w:val="en-US"/>
              </w:rPr>
              <w:t>Grand total</w:t>
            </w:r>
          </w:p>
        </w:tc>
        <w:tc>
          <w:tcPr>
            <w:tcW w:w="1010" w:type="pct"/>
            <w:tcBorders>
              <w:top w:val="single" w:sz="4" w:space="0" w:color="auto"/>
              <w:left w:val="single" w:sz="4" w:space="0" w:color="auto"/>
              <w:bottom w:val="single" w:sz="4" w:space="0" w:color="auto"/>
              <w:right w:val="single" w:sz="4" w:space="0" w:color="auto"/>
            </w:tcBorders>
            <w:vAlign w:val="center"/>
          </w:tcPr>
          <w:p w14:paraId="13C6A712"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hideMark/>
          </w:tcPr>
          <w:p w14:paraId="47040B05" w14:textId="77777777" w:rsidR="00581598" w:rsidRPr="0006680D" w:rsidRDefault="00581598"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r w:rsidR="0006680D" w:rsidRPr="0006680D" w14:paraId="04565B4B"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vAlign w:val="bottom"/>
          </w:tcPr>
          <w:p w14:paraId="53597607" w14:textId="02F47F8B" w:rsidR="001F276F" w:rsidRPr="0006680D" w:rsidRDefault="00554314" w:rsidP="00581598">
            <w:pPr>
              <w:autoSpaceDE/>
              <w:autoSpaceDN/>
              <w:spacing w:line="276" w:lineRule="auto"/>
              <w:rPr>
                <w:b/>
                <w:bCs/>
                <w:color w:val="000000" w:themeColor="text1"/>
                <w:sz w:val="22"/>
                <w:szCs w:val="22"/>
                <w:lang w:val="en-US"/>
              </w:rPr>
            </w:pPr>
            <w:r w:rsidRPr="0006680D">
              <w:rPr>
                <w:b/>
                <w:bCs/>
                <w:color w:val="000000" w:themeColor="text1"/>
                <w:sz w:val="22"/>
                <w:szCs w:val="22"/>
                <w:lang w:val="en-US"/>
              </w:rPr>
              <w:t>Analysed</w:t>
            </w:r>
            <w:r w:rsidR="001F276F" w:rsidRPr="0006680D">
              <w:rPr>
                <w:b/>
                <w:bCs/>
                <w:color w:val="000000" w:themeColor="text1"/>
                <w:sz w:val="22"/>
                <w:szCs w:val="22"/>
                <w:lang w:val="en-US"/>
              </w:rPr>
              <w:t xml:space="preserve"> as</w:t>
            </w:r>
            <w:r w:rsidR="00FE1137" w:rsidRPr="0006680D">
              <w:rPr>
                <w:b/>
                <w:bCs/>
                <w:color w:val="000000" w:themeColor="text1"/>
                <w:sz w:val="22"/>
                <w:szCs w:val="22"/>
                <w:lang w:val="en-US"/>
              </w:rPr>
              <w:t>:</w:t>
            </w:r>
          </w:p>
        </w:tc>
        <w:tc>
          <w:tcPr>
            <w:tcW w:w="1010" w:type="pct"/>
            <w:tcBorders>
              <w:top w:val="single" w:sz="4" w:space="0" w:color="auto"/>
              <w:left w:val="single" w:sz="4" w:space="0" w:color="auto"/>
              <w:bottom w:val="single" w:sz="4" w:space="0" w:color="auto"/>
              <w:right w:val="single" w:sz="4" w:space="0" w:color="auto"/>
            </w:tcBorders>
            <w:vAlign w:val="center"/>
          </w:tcPr>
          <w:p w14:paraId="2A11CA3A" w14:textId="77777777" w:rsidR="001F276F" w:rsidRPr="0006680D" w:rsidRDefault="001F276F" w:rsidP="00D76ABB">
            <w:pPr>
              <w:autoSpaceDE/>
              <w:autoSpaceDN/>
              <w:spacing w:line="276" w:lineRule="auto"/>
              <w:jc w:val="center"/>
              <w:rPr>
                <w:b/>
                <w:bCs/>
                <w:color w:val="000000" w:themeColor="text1"/>
                <w:sz w:val="22"/>
                <w:szCs w:val="22"/>
                <w:lang w:val="en-US"/>
              </w:rPr>
            </w:pPr>
          </w:p>
        </w:tc>
        <w:tc>
          <w:tcPr>
            <w:tcW w:w="1009" w:type="pct"/>
            <w:tcBorders>
              <w:top w:val="single" w:sz="4" w:space="0" w:color="auto"/>
              <w:left w:val="single" w:sz="4" w:space="0" w:color="auto"/>
              <w:bottom w:val="single" w:sz="4" w:space="0" w:color="auto"/>
              <w:right w:val="single" w:sz="4" w:space="0" w:color="auto"/>
            </w:tcBorders>
            <w:noWrap/>
            <w:vAlign w:val="center"/>
          </w:tcPr>
          <w:p w14:paraId="0787EB31" w14:textId="77777777" w:rsidR="001F276F" w:rsidRPr="0006680D" w:rsidRDefault="001F276F" w:rsidP="00D76ABB">
            <w:pPr>
              <w:autoSpaceDE/>
              <w:autoSpaceDN/>
              <w:spacing w:line="276" w:lineRule="auto"/>
              <w:jc w:val="center"/>
              <w:rPr>
                <w:b/>
                <w:bCs/>
                <w:color w:val="000000" w:themeColor="text1"/>
                <w:sz w:val="22"/>
                <w:szCs w:val="22"/>
                <w:lang w:val="en-US"/>
              </w:rPr>
            </w:pPr>
          </w:p>
        </w:tc>
      </w:tr>
      <w:tr w:rsidR="0006680D" w:rsidRPr="0006680D" w14:paraId="44B48CFA"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vAlign w:val="bottom"/>
          </w:tcPr>
          <w:p w14:paraId="565E41BC" w14:textId="7C5CBFCA" w:rsidR="008D6815" w:rsidRPr="0006680D" w:rsidRDefault="008D6815" w:rsidP="008D6815">
            <w:pPr>
              <w:autoSpaceDE/>
              <w:autoSpaceDN/>
              <w:spacing w:line="276" w:lineRule="auto"/>
              <w:rPr>
                <w:b/>
                <w:bCs/>
                <w:color w:val="000000" w:themeColor="text1"/>
                <w:sz w:val="22"/>
                <w:szCs w:val="22"/>
                <w:lang w:val="en-US"/>
              </w:rPr>
            </w:pPr>
            <w:r w:rsidRPr="0006680D">
              <w:rPr>
                <w:b/>
                <w:bCs/>
                <w:color w:val="000000" w:themeColor="text1"/>
                <w:sz w:val="22"/>
                <w:szCs w:val="22"/>
                <w:lang w:val="en-US"/>
              </w:rPr>
              <w:t>Current</w:t>
            </w:r>
          </w:p>
        </w:tc>
        <w:tc>
          <w:tcPr>
            <w:tcW w:w="1010" w:type="pct"/>
            <w:tcBorders>
              <w:top w:val="single" w:sz="4" w:space="0" w:color="auto"/>
              <w:left w:val="single" w:sz="4" w:space="0" w:color="auto"/>
              <w:bottom w:val="single" w:sz="4" w:space="0" w:color="auto"/>
              <w:right w:val="single" w:sz="4" w:space="0" w:color="auto"/>
            </w:tcBorders>
            <w:vAlign w:val="center"/>
          </w:tcPr>
          <w:p w14:paraId="790CA156" w14:textId="1F8039EB" w:rsidR="008D6815" w:rsidRPr="0006680D" w:rsidRDefault="008D6815" w:rsidP="00D76ABB">
            <w:pPr>
              <w:autoSpaceDE/>
              <w:autoSpaceDN/>
              <w:spacing w:line="276" w:lineRule="auto"/>
              <w:jc w:val="center"/>
              <w:rPr>
                <w:b/>
                <w:bCs/>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tcPr>
          <w:p w14:paraId="74964A7D" w14:textId="0685E8D3" w:rsidR="008D6815" w:rsidRPr="0006680D" w:rsidRDefault="008D6815" w:rsidP="00D76ABB">
            <w:pPr>
              <w:autoSpaceDE/>
              <w:autoSpaceDN/>
              <w:spacing w:line="276" w:lineRule="auto"/>
              <w:jc w:val="center"/>
              <w:rPr>
                <w:b/>
                <w:bCs/>
                <w:color w:val="000000" w:themeColor="text1"/>
                <w:sz w:val="22"/>
                <w:szCs w:val="22"/>
                <w:lang w:val="en-US"/>
              </w:rPr>
            </w:pPr>
            <w:r w:rsidRPr="0006680D">
              <w:rPr>
                <w:color w:val="000000" w:themeColor="text1"/>
                <w:sz w:val="22"/>
                <w:szCs w:val="22"/>
                <w:lang w:val="en-US"/>
              </w:rPr>
              <w:t>xxx</w:t>
            </w:r>
          </w:p>
        </w:tc>
      </w:tr>
      <w:tr w:rsidR="0006680D" w:rsidRPr="0006680D" w14:paraId="32AFA766" w14:textId="77777777" w:rsidTr="00D76ABB">
        <w:trPr>
          <w:trHeight w:val="340"/>
        </w:trPr>
        <w:tc>
          <w:tcPr>
            <w:tcW w:w="2981" w:type="pct"/>
            <w:tcBorders>
              <w:top w:val="single" w:sz="4" w:space="0" w:color="auto"/>
              <w:left w:val="single" w:sz="4" w:space="0" w:color="auto"/>
              <w:bottom w:val="single" w:sz="4" w:space="0" w:color="auto"/>
              <w:right w:val="single" w:sz="4" w:space="0" w:color="auto"/>
            </w:tcBorders>
            <w:noWrap/>
            <w:vAlign w:val="bottom"/>
          </w:tcPr>
          <w:p w14:paraId="0657D9C1" w14:textId="4C9BC154" w:rsidR="008D6815" w:rsidRPr="0006680D" w:rsidRDefault="008D6815" w:rsidP="008D6815">
            <w:pPr>
              <w:autoSpaceDE/>
              <w:autoSpaceDN/>
              <w:spacing w:line="276" w:lineRule="auto"/>
              <w:rPr>
                <w:b/>
                <w:bCs/>
                <w:color w:val="000000" w:themeColor="text1"/>
                <w:sz w:val="22"/>
                <w:szCs w:val="22"/>
                <w:lang w:val="en-US"/>
              </w:rPr>
            </w:pPr>
            <w:r w:rsidRPr="0006680D">
              <w:rPr>
                <w:b/>
                <w:bCs/>
                <w:color w:val="000000" w:themeColor="text1"/>
                <w:sz w:val="22"/>
                <w:szCs w:val="22"/>
                <w:lang w:val="en-US"/>
              </w:rPr>
              <w:t>Non-current</w:t>
            </w:r>
          </w:p>
        </w:tc>
        <w:tc>
          <w:tcPr>
            <w:tcW w:w="1010" w:type="pct"/>
            <w:tcBorders>
              <w:top w:val="single" w:sz="4" w:space="0" w:color="auto"/>
              <w:left w:val="single" w:sz="4" w:space="0" w:color="auto"/>
              <w:bottom w:val="single" w:sz="4" w:space="0" w:color="auto"/>
              <w:right w:val="single" w:sz="4" w:space="0" w:color="auto"/>
            </w:tcBorders>
            <w:vAlign w:val="center"/>
          </w:tcPr>
          <w:p w14:paraId="73496E71" w14:textId="153AA984" w:rsidR="008D6815" w:rsidRPr="0006680D" w:rsidRDefault="008D6815" w:rsidP="00D76ABB">
            <w:pPr>
              <w:autoSpaceDE/>
              <w:autoSpaceDN/>
              <w:spacing w:line="276" w:lineRule="auto"/>
              <w:jc w:val="center"/>
              <w:rPr>
                <w:b/>
                <w:bCs/>
                <w:color w:val="000000" w:themeColor="text1"/>
                <w:sz w:val="22"/>
                <w:szCs w:val="22"/>
                <w:lang w:val="en-US"/>
              </w:rPr>
            </w:pPr>
            <w:r w:rsidRPr="0006680D">
              <w:rPr>
                <w:color w:val="000000" w:themeColor="text1"/>
                <w:sz w:val="22"/>
                <w:szCs w:val="22"/>
                <w:lang w:val="en-US"/>
              </w:rPr>
              <w:t>xxx</w:t>
            </w:r>
          </w:p>
        </w:tc>
        <w:tc>
          <w:tcPr>
            <w:tcW w:w="1009" w:type="pct"/>
            <w:tcBorders>
              <w:top w:val="single" w:sz="4" w:space="0" w:color="auto"/>
              <w:left w:val="single" w:sz="4" w:space="0" w:color="auto"/>
              <w:bottom w:val="single" w:sz="4" w:space="0" w:color="auto"/>
              <w:right w:val="single" w:sz="4" w:space="0" w:color="auto"/>
            </w:tcBorders>
            <w:noWrap/>
            <w:vAlign w:val="center"/>
          </w:tcPr>
          <w:p w14:paraId="631EE121" w14:textId="5A419F26" w:rsidR="008D6815" w:rsidRPr="0006680D" w:rsidRDefault="008D6815" w:rsidP="00D76ABB">
            <w:pPr>
              <w:autoSpaceDE/>
              <w:autoSpaceDN/>
              <w:spacing w:line="276" w:lineRule="auto"/>
              <w:jc w:val="center"/>
              <w:rPr>
                <w:b/>
                <w:bCs/>
                <w:color w:val="000000" w:themeColor="text1"/>
                <w:sz w:val="22"/>
                <w:szCs w:val="22"/>
                <w:lang w:val="en-US"/>
              </w:rPr>
            </w:pPr>
            <w:r w:rsidRPr="0006680D">
              <w:rPr>
                <w:color w:val="000000" w:themeColor="text1"/>
                <w:sz w:val="22"/>
                <w:szCs w:val="22"/>
                <w:lang w:val="en-US"/>
              </w:rPr>
              <w:t>xxx</w:t>
            </w:r>
          </w:p>
        </w:tc>
      </w:tr>
    </w:tbl>
    <w:p w14:paraId="64015CAC" w14:textId="3881FF0D" w:rsidR="00B56574" w:rsidRPr="0006680D" w:rsidRDefault="008F7FDB" w:rsidP="0077447A">
      <w:pPr>
        <w:autoSpaceDE/>
        <w:autoSpaceDN/>
        <w:jc w:val="both"/>
        <w:rPr>
          <w:color w:val="000000" w:themeColor="text1"/>
          <w:sz w:val="22"/>
          <w:szCs w:val="22"/>
          <w:shd w:val="clear" w:color="auto" w:fill="FFFFFF"/>
        </w:rPr>
      </w:pPr>
      <w:r w:rsidRPr="0006680D">
        <w:rPr>
          <w:b/>
          <w:color w:val="000000" w:themeColor="text1"/>
          <w:sz w:val="22"/>
          <w:szCs w:val="22"/>
        </w:rPr>
        <w:t>(</w:t>
      </w:r>
      <w:r w:rsidRPr="0006680D">
        <w:rPr>
          <w:bCs/>
          <w:i/>
          <w:iCs/>
          <w:color w:val="000000" w:themeColor="text1"/>
          <w:sz w:val="22"/>
          <w:szCs w:val="22"/>
        </w:rPr>
        <w:t xml:space="preserve">Entity should disclose whether the </w:t>
      </w:r>
      <w:r w:rsidR="00703684" w:rsidRPr="0006680D">
        <w:rPr>
          <w:bCs/>
          <w:i/>
          <w:iCs/>
          <w:color w:val="000000" w:themeColor="text1"/>
          <w:sz w:val="22"/>
          <w:szCs w:val="22"/>
        </w:rPr>
        <w:t>fixed investment financial assets are measured at amortised cost or at fair value through changes in net assets/ equity) Investments in equity should be measured at fair value through surplus or deficit.</w:t>
      </w:r>
      <w:r w:rsidR="00F83D44" w:rsidRPr="0006680D">
        <w:rPr>
          <w:i/>
          <w:iCs/>
          <w:color w:val="000000" w:themeColor="text1"/>
          <w:sz w:val="22"/>
          <w:szCs w:val="22"/>
          <w:shd w:val="clear" w:color="auto" w:fill="FFFFFF"/>
        </w:rPr>
        <w:t xml:space="preserve"> </w:t>
      </w:r>
      <w:r w:rsidR="00F83D44" w:rsidRPr="0006680D">
        <w:rPr>
          <w:rStyle w:val="normaltextrun"/>
          <w:i/>
          <w:iCs/>
          <w:color w:val="000000" w:themeColor="text1"/>
          <w:sz w:val="22"/>
          <w:szCs w:val="22"/>
          <w:shd w:val="clear" w:color="auto" w:fill="FFFFFF"/>
        </w:rPr>
        <w:t>Other information to be disclosed includes: the interest rates, maturity dates, valuation methodology, and impairment of these investments.</w:t>
      </w:r>
      <w:r w:rsidR="00F83D44" w:rsidRPr="0006680D">
        <w:rPr>
          <w:rStyle w:val="eop"/>
          <w:color w:val="000000" w:themeColor="text1"/>
          <w:sz w:val="22"/>
          <w:szCs w:val="22"/>
          <w:shd w:val="clear" w:color="auto" w:fill="FFFFFF"/>
        </w:rPr>
        <w:t> </w:t>
      </w:r>
    </w:p>
    <w:p w14:paraId="6C46F0CB" w14:textId="77777777" w:rsidR="00B56574" w:rsidRPr="0006680D" w:rsidRDefault="00B56574" w:rsidP="00703684">
      <w:pPr>
        <w:autoSpaceDE/>
        <w:autoSpaceDN/>
        <w:jc w:val="both"/>
        <w:rPr>
          <w:bCs/>
          <w:i/>
          <w:iCs/>
          <w:color w:val="000000" w:themeColor="text1"/>
        </w:rPr>
      </w:pPr>
    </w:p>
    <w:p w14:paraId="4ADA73F2" w14:textId="742F2189" w:rsidR="009672A2" w:rsidRPr="0006680D" w:rsidRDefault="009B1B84" w:rsidP="00FF1B9B">
      <w:pPr>
        <w:pStyle w:val="ListParagraph"/>
        <w:numPr>
          <w:ilvl w:val="0"/>
          <w:numId w:val="10"/>
        </w:numPr>
        <w:autoSpaceDE/>
        <w:autoSpaceDN/>
        <w:spacing w:line="360" w:lineRule="auto"/>
        <w:ind w:left="360"/>
        <w:rPr>
          <w:b/>
          <w:color w:val="000000" w:themeColor="text1"/>
        </w:rPr>
      </w:pPr>
      <w:r w:rsidRPr="0006680D">
        <w:rPr>
          <w:b/>
          <w:color w:val="000000" w:themeColor="text1"/>
        </w:rPr>
        <w:lastRenderedPageBreak/>
        <w:t>Movement of Equity Investments</w:t>
      </w:r>
    </w:p>
    <w:p w14:paraId="0ACB5D2F" w14:textId="77777777" w:rsidR="006E173C" w:rsidRPr="0006680D" w:rsidRDefault="006E173C" w:rsidP="006E173C">
      <w:pPr>
        <w:pStyle w:val="ListParagraph"/>
        <w:autoSpaceDE/>
        <w:autoSpaceDN/>
        <w:spacing w:line="360" w:lineRule="auto"/>
        <w:ind w:left="360"/>
        <w:rPr>
          <w:b/>
          <w:color w:val="000000" w:themeColor="text1"/>
          <w:sz w:val="6"/>
          <w:szCs w:val="6"/>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82"/>
        <w:gridCol w:w="1824"/>
        <w:gridCol w:w="1824"/>
      </w:tblGrid>
      <w:tr w:rsidR="0006680D" w:rsidRPr="0006680D" w14:paraId="50ED4D49" w14:textId="77777777" w:rsidTr="004B54E6">
        <w:trPr>
          <w:trHeight w:val="340"/>
        </w:trPr>
        <w:tc>
          <w:tcPr>
            <w:tcW w:w="2980" w:type="pct"/>
            <w:vMerge w:val="restart"/>
            <w:tcBorders>
              <w:top w:val="single" w:sz="4" w:space="0" w:color="auto"/>
              <w:left w:val="single" w:sz="4" w:space="0" w:color="auto"/>
              <w:right w:val="single" w:sz="4" w:space="0" w:color="auto"/>
            </w:tcBorders>
            <w:shd w:val="clear" w:color="auto" w:fill="0070C0"/>
            <w:noWrap/>
            <w:vAlign w:val="center"/>
            <w:hideMark/>
          </w:tcPr>
          <w:p w14:paraId="7FD6A264" w14:textId="4A358682" w:rsidR="00BC0BB2" w:rsidRPr="0006680D" w:rsidRDefault="00BC0BB2" w:rsidP="00BC0BB2">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Impairment allowance/ provision</w:t>
            </w:r>
          </w:p>
        </w:tc>
        <w:tc>
          <w:tcPr>
            <w:tcW w:w="1010" w:type="pct"/>
            <w:tcBorders>
              <w:top w:val="single" w:sz="4" w:space="0" w:color="auto"/>
              <w:left w:val="single" w:sz="4" w:space="0" w:color="auto"/>
              <w:bottom w:val="single" w:sz="4" w:space="0" w:color="auto"/>
              <w:right w:val="single" w:sz="4" w:space="0" w:color="auto"/>
            </w:tcBorders>
            <w:shd w:val="clear" w:color="auto" w:fill="0070C0"/>
            <w:vAlign w:val="center"/>
          </w:tcPr>
          <w:p w14:paraId="6820C239" w14:textId="62EF1D23" w:rsidR="00BC0BB2" w:rsidRPr="0006680D" w:rsidRDefault="00BC0BB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01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BCA741E" w14:textId="77777777" w:rsidR="0020383F" w:rsidRPr="0006680D" w:rsidRDefault="0020383F"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BC7F420" w14:textId="00D57D0B" w:rsidR="00BC0BB2" w:rsidRPr="0006680D" w:rsidRDefault="0020383F"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0F0711AC" w14:textId="77777777" w:rsidTr="004B54E6">
        <w:trPr>
          <w:trHeight w:val="340"/>
        </w:trPr>
        <w:tc>
          <w:tcPr>
            <w:tcW w:w="2980" w:type="pct"/>
            <w:vMerge/>
            <w:tcBorders>
              <w:left w:val="single" w:sz="4" w:space="0" w:color="auto"/>
              <w:bottom w:val="single" w:sz="4" w:space="0" w:color="auto"/>
              <w:right w:val="single" w:sz="4" w:space="0" w:color="auto"/>
            </w:tcBorders>
            <w:shd w:val="clear" w:color="auto" w:fill="0070C0"/>
            <w:noWrap/>
            <w:vAlign w:val="bottom"/>
            <w:hideMark/>
          </w:tcPr>
          <w:p w14:paraId="3ABAC54F" w14:textId="77777777" w:rsidR="00BC0BB2" w:rsidRPr="0006680D" w:rsidRDefault="00BC0BB2" w:rsidP="00E47E8E">
            <w:pPr>
              <w:autoSpaceDE/>
              <w:autoSpaceDN/>
              <w:spacing w:line="276" w:lineRule="auto"/>
              <w:rPr>
                <w:b/>
                <w:bCs/>
                <w:color w:val="000000" w:themeColor="text1"/>
                <w:sz w:val="22"/>
                <w:szCs w:val="22"/>
                <w:lang w:eastAsia="en-GB"/>
              </w:rPr>
            </w:pPr>
          </w:p>
        </w:tc>
        <w:tc>
          <w:tcPr>
            <w:tcW w:w="1010" w:type="pct"/>
            <w:tcBorders>
              <w:top w:val="single" w:sz="4" w:space="0" w:color="auto"/>
              <w:left w:val="single" w:sz="4" w:space="0" w:color="auto"/>
              <w:bottom w:val="single" w:sz="4" w:space="0" w:color="auto"/>
              <w:right w:val="single" w:sz="4" w:space="0" w:color="auto"/>
            </w:tcBorders>
            <w:shd w:val="clear" w:color="auto" w:fill="0070C0"/>
            <w:vAlign w:val="center"/>
          </w:tcPr>
          <w:p w14:paraId="2A302EBC" w14:textId="2C09B734" w:rsidR="00BC0BB2" w:rsidRPr="0006680D" w:rsidRDefault="00BC0BB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010"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57D9D45" w14:textId="4A715DF8" w:rsidR="00BC0BB2" w:rsidRPr="0006680D" w:rsidRDefault="00BC0BB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572327F4" w14:textId="77777777" w:rsidTr="004B54E6">
        <w:trPr>
          <w:trHeight w:val="340"/>
        </w:trPr>
        <w:tc>
          <w:tcPr>
            <w:tcW w:w="2980" w:type="pct"/>
            <w:noWrap/>
            <w:vAlign w:val="bottom"/>
            <w:hideMark/>
          </w:tcPr>
          <w:p w14:paraId="1D3DB067" w14:textId="05F019E1" w:rsidR="00383582" w:rsidRPr="0006680D" w:rsidRDefault="00383582" w:rsidP="00E47E8E">
            <w:pPr>
              <w:autoSpaceDE/>
              <w:autoSpaceDN/>
              <w:spacing w:line="276" w:lineRule="auto"/>
              <w:rPr>
                <w:color w:val="000000" w:themeColor="text1"/>
                <w:sz w:val="22"/>
                <w:szCs w:val="22"/>
                <w:lang w:val="en-US"/>
              </w:rPr>
            </w:pPr>
            <w:r w:rsidRPr="0006680D">
              <w:rPr>
                <w:color w:val="000000" w:themeColor="text1"/>
                <w:sz w:val="22"/>
                <w:szCs w:val="22"/>
                <w:lang w:val="en-US"/>
              </w:rPr>
              <w:t xml:space="preserve">At </w:t>
            </w:r>
            <w:r w:rsidR="00A27946" w:rsidRPr="0006680D">
              <w:rPr>
                <w:color w:val="000000" w:themeColor="text1"/>
                <w:sz w:val="22"/>
                <w:szCs w:val="22"/>
                <w:lang w:val="en-US"/>
              </w:rPr>
              <w:t>the beginning of the year</w:t>
            </w:r>
          </w:p>
        </w:tc>
        <w:tc>
          <w:tcPr>
            <w:tcW w:w="1010" w:type="pct"/>
            <w:vAlign w:val="center"/>
          </w:tcPr>
          <w:p w14:paraId="62A52CBE" w14:textId="77777777" w:rsidR="00383582" w:rsidRPr="0006680D" w:rsidRDefault="0038358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hideMark/>
          </w:tcPr>
          <w:p w14:paraId="75B2603E" w14:textId="77777777" w:rsidR="00383582" w:rsidRPr="0006680D" w:rsidRDefault="0038358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FDA460C" w14:textId="77777777" w:rsidTr="004B54E6">
        <w:trPr>
          <w:trHeight w:val="340"/>
        </w:trPr>
        <w:tc>
          <w:tcPr>
            <w:tcW w:w="2980" w:type="pct"/>
            <w:noWrap/>
            <w:vAlign w:val="bottom"/>
          </w:tcPr>
          <w:p w14:paraId="7AC0982C" w14:textId="70C4328B" w:rsidR="00383582" w:rsidRPr="0006680D" w:rsidRDefault="00590157" w:rsidP="00E47E8E">
            <w:pPr>
              <w:autoSpaceDE/>
              <w:autoSpaceDN/>
              <w:spacing w:line="276" w:lineRule="auto"/>
              <w:rPr>
                <w:color w:val="000000" w:themeColor="text1"/>
                <w:sz w:val="22"/>
                <w:szCs w:val="22"/>
                <w:lang w:val="en-US"/>
              </w:rPr>
            </w:pPr>
            <w:r w:rsidRPr="0006680D">
              <w:rPr>
                <w:color w:val="000000" w:themeColor="text1"/>
                <w:sz w:val="22"/>
                <w:szCs w:val="22"/>
                <w:lang w:val="en-US"/>
              </w:rPr>
              <w:t xml:space="preserve">Purchase </w:t>
            </w:r>
            <w:r w:rsidR="00A27946" w:rsidRPr="0006680D">
              <w:rPr>
                <w:color w:val="000000" w:themeColor="text1"/>
                <w:sz w:val="22"/>
                <w:szCs w:val="22"/>
                <w:lang w:val="en-US"/>
              </w:rPr>
              <w:t>of investments in the year</w:t>
            </w:r>
          </w:p>
        </w:tc>
        <w:tc>
          <w:tcPr>
            <w:tcW w:w="1010" w:type="pct"/>
            <w:vAlign w:val="center"/>
          </w:tcPr>
          <w:p w14:paraId="499ADCB3" w14:textId="77777777" w:rsidR="00383582" w:rsidRPr="0006680D" w:rsidRDefault="0038358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hideMark/>
          </w:tcPr>
          <w:p w14:paraId="55119DA9" w14:textId="77777777" w:rsidR="00383582" w:rsidRPr="0006680D" w:rsidRDefault="0038358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95E3C9D" w14:textId="77777777" w:rsidTr="004B54E6">
        <w:trPr>
          <w:trHeight w:val="340"/>
        </w:trPr>
        <w:tc>
          <w:tcPr>
            <w:tcW w:w="2980" w:type="pct"/>
            <w:noWrap/>
            <w:vAlign w:val="bottom"/>
          </w:tcPr>
          <w:p w14:paraId="13BDF22F" w14:textId="287AFD44" w:rsidR="00383582" w:rsidRPr="0006680D" w:rsidRDefault="00590157" w:rsidP="00E47E8E">
            <w:pPr>
              <w:autoSpaceDE/>
              <w:autoSpaceDN/>
              <w:spacing w:line="276" w:lineRule="auto"/>
              <w:rPr>
                <w:color w:val="000000" w:themeColor="text1"/>
                <w:sz w:val="22"/>
                <w:szCs w:val="22"/>
                <w:lang w:val="en-US"/>
              </w:rPr>
            </w:pPr>
            <w:r w:rsidRPr="0006680D">
              <w:rPr>
                <w:color w:val="000000" w:themeColor="text1"/>
                <w:sz w:val="22"/>
                <w:szCs w:val="22"/>
                <w:lang w:val="en-US"/>
              </w:rPr>
              <w:t xml:space="preserve">Sale </w:t>
            </w:r>
            <w:r w:rsidR="00A27946" w:rsidRPr="0006680D">
              <w:rPr>
                <w:color w:val="000000" w:themeColor="text1"/>
                <w:sz w:val="22"/>
                <w:szCs w:val="22"/>
                <w:lang w:val="en-US"/>
              </w:rPr>
              <w:t>of investments during the year</w:t>
            </w:r>
          </w:p>
        </w:tc>
        <w:tc>
          <w:tcPr>
            <w:tcW w:w="1010" w:type="pct"/>
            <w:vAlign w:val="center"/>
          </w:tcPr>
          <w:p w14:paraId="7900B4E9" w14:textId="77777777" w:rsidR="00383582" w:rsidRPr="0006680D" w:rsidRDefault="0038358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010" w:type="pct"/>
            <w:noWrap/>
            <w:vAlign w:val="center"/>
            <w:hideMark/>
          </w:tcPr>
          <w:p w14:paraId="2B29458F" w14:textId="77777777" w:rsidR="00383582" w:rsidRPr="0006680D" w:rsidRDefault="00383582"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E17BEDE" w14:textId="77777777" w:rsidTr="004B54E6">
        <w:trPr>
          <w:trHeight w:val="340"/>
        </w:trPr>
        <w:tc>
          <w:tcPr>
            <w:tcW w:w="2980" w:type="pct"/>
            <w:noWrap/>
            <w:vAlign w:val="bottom"/>
            <w:hideMark/>
          </w:tcPr>
          <w:p w14:paraId="4FE72C42" w14:textId="77777777" w:rsidR="004B54E6" w:rsidRPr="0006680D" w:rsidRDefault="00AA5A0B" w:rsidP="00AA5A0B">
            <w:pPr>
              <w:autoSpaceDE/>
              <w:autoSpaceDN/>
              <w:spacing w:line="276" w:lineRule="auto"/>
              <w:rPr>
                <w:color w:val="000000" w:themeColor="text1"/>
                <w:sz w:val="22"/>
                <w:szCs w:val="22"/>
                <w:lang w:val="en-US"/>
              </w:rPr>
            </w:pPr>
            <w:r w:rsidRPr="0006680D">
              <w:rPr>
                <w:color w:val="000000" w:themeColor="text1"/>
                <w:sz w:val="22"/>
                <w:szCs w:val="22"/>
                <w:lang w:val="en-US"/>
              </w:rPr>
              <w:t xml:space="preserve">Gain/(loss) in fair value of investments through </w:t>
            </w:r>
          </w:p>
          <w:p w14:paraId="5F483FAE" w14:textId="4E23D675" w:rsidR="00AA5A0B" w:rsidRPr="0006680D" w:rsidRDefault="00AA5A0B" w:rsidP="00AA5A0B">
            <w:pPr>
              <w:autoSpaceDE/>
              <w:autoSpaceDN/>
              <w:spacing w:line="276" w:lineRule="auto"/>
              <w:rPr>
                <w:color w:val="000000" w:themeColor="text1"/>
                <w:sz w:val="22"/>
                <w:szCs w:val="22"/>
                <w:lang w:val="en-US"/>
              </w:rPr>
            </w:pPr>
            <w:r w:rsidRPr="0006680D">
              <w:rPr>
                <w:color w:val="000000" w:themeColor="text1"/>
                <w:sz w:val="22"/>
                <w:szCs w:val="22"/>
                <w:lang w:val="en-US"/>
              </w:rPr>
              <w:t>surplus or deficit</w:t>
            </w:r>
          </w:p>
        </w:tc>
        <w:tc>
          <w:tcPr>
            <w:tcW w:w="1010" w:type="pct"/>
            <w:vAlign w:val="center"/>
          </w:tcPr>
          <w:p w14:paraId="71BFDE95" w14:textId="185ABE2C" w:rsidR="00AA5A0B" w:rsidRPr="0006680D" w:rsidRDefault="00AA5A0B"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xxx/(xxx)</w:t>
            </w:r>
          </w:p>
        </w:tc>
        <w:tc>
          <w:tcPr>
            <w:tcW w:w="1010" w:type="pct"/>
            <w:noWrap/>
            <w:vAlign w:val="center"/>
            <w:hideMark/>
          </w:tcPr>
          <w:p w14:paraId="68CAFB4E" w14:textId="2DEA6BFD" w:rsidR="00AA5A0B" w:rsidRPr="0006680D" w:rsidRDefault="00AA5A0B" w:rsidP="00D76ABB">
            <w:pPr>
              <w:autoSpaceDE/>
              <w:autoSpaceDN/>
              <w:spacing w:line="276" w:lineRule="auto"/>
              <w:jc w:val="center"/>
              <w:rPr>
                <w:color w:val="000000" w:themeColor="text1"/>
                <w:sz w:val="22"/>
                <w:szCs w:val="22"/>
                <w:lang w:val="en-US"/>
              </w:rPr>
            </w:pPr>
            <w:r w:rsidRPr="0006680D">
              <w:rPr>
                <w:color w:val="000000" w:themeColor="text1"/>
                <w:sz w:val="22"/>
                <w:szCs w:val="22"/>
                <w:lang w:val="en-US"/>
              </w:rPr>
              <w:t>xxx/(xxx)</w:t>
            </w:r>
          </w:p>
        </w:tc>
      </w:tr>
      <w:tr w:rsidR="00383582" w:rsidRPr="0006680D" w14:paraId="5913956A" w14:textId="77777777" w:rsidTr="004B54E6">
        <w:trPr>
          <w:trHeight w:val="340"/>
        </w:trPr>
        <w:tc>
          <w:tcPr>
            <w:tcW w:w="2980" w:type="pct"/>
            <w:noWrap/>
            <w:vAlign w:val="bottom"/>
            <w:hideMark/>
          </w:tcPr>
          <w:p w14:paraId="00023B32" w14:textId="3B7F1207" w:rsidR="00383582" w:rsidRPr="0006680D" w:rsidRDefault="00383582" w:rsidP="00E47E8E">
            <w:pPr>
              <w:autoSpaceDE/>
              <w:autoSpaceDN/>
              <w:spacing w:line="276" w:lineRule="auto"/>
              <w:rPr>
                <w:color w:val="000000" w:themeColor="text1"/>
                <w:sz w:val="22"/>
                <w:szCs w:val="22"/>
                <w:lang w:val="en-US"/>
              </w:rPr>
            </w:pPr>
            <w:r w:rsidRPr="0006680D">
              <w:rPr>
                <w:color w:val="000000" w:themeColor="text1"/>
                <w:sz w:val="22"/>
                <w:szCs w:val="22"/>
                <w:lang w:val="en-US"/>
              </w:rPr>
              <w:t xml:space="preserve">At </w:t>
            </w:r>
            <w:r w:rsidR="00A27946" w:rsidRPr="0006680D">
              <w:rPr>
                <w:color w:val="000000" w:themeColor="text1"/>
                <w:sz w:val="22"/>
                <w:szCs w:val="22"/>
                <w:lang w:val="en-US"/>
              </w:rPr>
              <w:t>the end of the year</w:t>
            </w:r>
          </w:p>
        </w:tc>
        <w:tc>
          <w:tcPr>
            <w:tcW w:w="1010" w:type="pct"/>
            <w:vAlign w:val="center"/>
          </w:tcPr>
          <w:p w14:paraId="70A599E5" w14:textId="77777777" w:rsidR="00383582" w:rsidRPr="0006680D" w:rsidRDefault="0038358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c>
          <w:tcPr>
            <w:tcW w:w="1010" w:type="pct"/>
            <w:noWrap/>
            <w:vAlign w:val="center"/>
            <w:hideMark/>
          </w:tcPr>
          <w:p w14:paraId="1C0DD0E5" w14:textId="77777777" w:rsidR="00383582" w:rsidRPr="0006680D" w:rsidRDefault="00383582"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xxx</w:t>
            </w:r>
          </w:p>
        </w:tc>
      </w:tr>
    </w:tbl>
    <w:p w14:paraId="369261DA" w14:textId="67F0046D" w:rsidR="009A659D" w:rsidRPr="0006680D" w:rsidRDefault="009A659D" w:rsidP="0077447A">
      <w:pPr>
        <w:autoSpaceDE/>
        <w:autoSpaceDN/>
        <w:rPr>
          <w:b/>
          <w:color w:val="000000" w:themeColor="text1"/>
        </w:rPr>
      </w:pPr>
    </w:p>
    <w:p w14:paraId="2DBB8CE9" w14:textId="0ED14E60" w:rsidR="007A059B" w:rsidRPr="0006680D" w:rsidRDefault="00E77AC9" w:rsidP="00E47E8E">
      <w:pPr>
        <w:tabs>
          <w:tab w:val="left" w:pos="639"/>
          <w:tab w:val="left" w:pos="990"/>
        </w:tabs>
        <w:autoSpaceDE/>
        <w:autoSpaceDN/>
        <w:spacing w:line="360" w:lineRule="auto"/>
        <w:rPr>
          <w:b/>
          <w:color w:val="000000" w:themeColor="text1"/>
        </w:rPr>
      </w:pPr>
      <w:r w:rsidRPr="0006680D">
        <w:rPr>
          <w:b/>
          <w:color w:val="000000" w:themeColor="text1"/>
        </w:rPr>
        <w:t>e</w:t>
      </w:r>
      <w:r w:rsidR="00F410F2" w:rsidRPr="0006680D">
        <w:rPr>
          <w:b/>
          <w:color w:val="000000" w:themeColor="text1"/>
        </w:rPr>
        <w:t>)</w:t>
      </w:r>
      <w:r w:rsidR="00F410F2" w:rsidRPr="0006680D">
        <w:rPr>
          <w:b/>
          <w:color w:val="000000" w:themeColor="text1"/>
        </w:rPr>
        <w:tab/>
      </w:r>
      <w:r w:rsidR="007A059B" w:rsidRPr="0006680D">
        <w:rPr>
          <w:b/>
          <w:color w:val="000000" w:themeColor="text1"/>
        </w:rPr>
        <w:t>Shareholding in other entities</w:t>
      </w:r>
    </w:p>
    <w:p w14:paraId="5F9D2E4E" w14:textId="2E14F11F" w:rsidR="009672A2" w:rsidRPr="0006680D" w:rsidRDefault="007A059B" w:rsidP="00E77AC9">
      <w:pPr>
        <w:autoSpaceDE/>
        <w:autoSpaceDN/>
        <w:spacing w:line="360" w:lineRule="auto"/>
        <w:jc w:val="both"/>
        <w:rPr>
          <w:color w:val="000000" w:themeColor="text1"/>
        </w:rPr>
      </w:pPr>
      <w:r w:rsidRPr="0006680D">
        <w:rPr>
          <w:color w:val="000000" w:themeColor="text1"/>
        </w:rPr>
        <w:t xml:space="preserve">For investments in equity share listed under note </w:t>
      </w:r>
      <w:r w:rsidR="3DFA2E0D" w:rsidRPr="0006680D">
        <w:rPr>
          <w:color w:val="000000" w:themeColor="text1"/>
        </w:rPr>
        <w:t>3</w:t>
      </w:r>
      <w:r w:rsidR="009D2B6C">
        <w:rPr>
          <w:color w:val="000000" w:themeColor="text1"/>
        </w:rPr>
        <w:t>6</w:t>
      </w:r>
      <w:r w:rsidRPr="0006680D">
        <w:rPr>
          <w:color w:val="000000" w:themeColor="text1"/>
        </w:rPr>
        <w:t xml:space="preserve"> above, list down the equity investments under the following categories</w:t>
      </w:r>
      <w:r w:rsidR="009A659D" w:rsidRPr="0006680D">
        <w:rPr>
          <w:color w:val="000000" w:themeColor="text1"/>
        </w:rPr>
        <w:t>:</w:t>
      </w:r>
    </w:p>
    <w:p w14:paraId="5D89768A" w14:textId="77777777" w:rsidR="00E77AC9" w:rsidRPr="0006680D" w:rsidRDefault="00E77AC9" w:rsidP="00E77AC9">
      <w:pPr>
        <w:autoSpaceDE/>
        <w:autoSpaceDN/>
        <w:spacing w:line="360" w:lineRule="auto"/>
        <w:jc w:val="both"/>
        <w:rPr>
          <w:color w:val="000000" w:themeColor="text1"/>
          <w:sz w:val="6"/>
          <w:szCs w:val="6"/>
        </w:rPr>
      </w:pPr>
    </w:p>
    <w:tbl>
      <w:tblPr>
        <w:tblW w:w="5068" w:type="pct"/>
        <w:tblLook w:val="04A0" w:firstRow="1" w:lastRow="0" w:firstColumn="1" w:lastColumn="0" w:noHBand="0" w:noVBand="1"/>
      </w:tblPr>
      <w:tblGrid>
        <w:gridCol w:w="1533"/>
        <w:gridCol w:w="1439"/>
        <w:gridCol w:w="1439"/>
        <w:gridCol w:w="1439"/>
        <w:gridCol w:w="1023"/>
        <w:gridCol w:w="986"/>
        <w:gridCol w:w="1294"/>
      </w:tblGrid>
      <w:tr w:rsidR="0006680D" w:rsidRPr="0006680D" w14:paraId="4AB48F43" w14:textId="77777777" w:rsidTr="000845FF">
        <w:trPr>
          <w:trHeight w:val="794"/>
        </w:trPr>
        <w:tc>
          <w:tcPr>
            <w:tcW w:w="898" w:type="pct"/>
            <w:vMerge w:val="restart"/>
            <w:tcBorders>
              <w:top w:val="single" w:sz="4" w:space="0" w:color="auto"/>
              <w:left w:val="single" w:sz="4" w:space="0" w:color="auto"/>
              <w:right w:val="single" w:sz="4" w:space="0" w:color="auto"/>
            </w:tcBorders>
            <w:shd w:val="clear" w:color="auto" w:fill="0070C0"/>
            <w:vAlign w:val="center"/>
            <w:hideMark/>
          </w:tcPr>
          <w:p w14:paraId="183BB3E9" w14:textId="7D7EFC47" w:rsidR="00BC0BB2" w:rsidRPr="0006680D" w:rsidRDefault="00BC0BB2" w:rsidP="007136F1">
            <w:pPr>
              <w:autoSpaceDE/>
              <w:autoSpaceDN/>
              <w:spacing w:line="276" w:lineRule="auto"/>
              <w:jc w:val="both"/>
              <w:rPr>
                <w:b/>
                <w:color w:val="000000" w:themeColor="text1"/>
                <w:sz w:val="22"/>
                <w:szCs w:val="22"/>
                <w:lang w:eastAsia="en-GB"/>
              </w:rPr>
            </w:pPr>
            <w:r w:rsidRPr="0006680D">
              <w:rPr>
                <w:b/>
                <w:color w:val="000000" w:themeColor="text1"/>
                <w:sz w:val="22"/>
                <w:szCs w:val="22"/>
                <w:lang w:eastAsia="en-GB"/>
              </w:rPr>
              <w:t>Name of Entity where investment is held</w:t>
            </w:r>
          </w:p>
        </w:tc>
        <w:tc>
          <w:tcPr>
            <w:tcW w:w="2271" w:type="pct"/>
            <w:gridSpan w:val="3"/>
            <w:tcBorders>
              <w:top w:val="single" w:sz="4" w:space="0" w:color="auto"/>
              <w:left w:val="single" w:sz="4" w:space="0" w:color="auto"/>
              <w:bottom w:val="single" w:sz="4" w:space="0" w:color="auto"/>
              <w:right w:val="single" w:sz="4" w:space="0" w:color="auto"/>
            </w:tcBorders>
            <w:shd w:val="clear" w:color="auto" w:fill="0070C0"/>
            <w:vAlign w:val="bottom"/>
            <w:hideMark/>
          </w:tcPr>
          <w:p w14:paraId="4571BF92" w14:textId="77777777" w:rsidR="00BC0BB2" w:rsidRPr="0006680D" w:rsidRDefault="00BC0BB2" w:rsidP="00AB70CF">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No of shares</w:t>
            </w:r>
          </w:p>
        </w:tc>
        <w:tc>
          <w:tcPr>
            <w:tcW w:w="542"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37CF1A48" w14:textId="77777777" w:rsidR="00BC0BB2" w:rsidRPr="0006680D" w:rsidRDefault="00BC0BB2" w:rsidP="004A5B52">
            <w:pPr>
              <w:autoSpaceDE/>
              <w:autoSpaceDN/>
              <w:spacing w:line="276" w:lineRule="auto"/>
              <w:rPr>
                <w:b/>
                <w:color w:val="000000" w:themeColor="text1"/>
                <w:sz w:val="22"/>
                <w:szCs w:val="22"/>
                <w:lang w:eastAsia="en-GB"/>
              </w:rPr>
            </w:pPr>
            <w:r w:rsidRPr="0006680D">
              <w:rPr>
                <w:b/>
                <w:color w:val="000000" w:themeColor="text1"/>
                <w:sz w:val="22"/>
                <w:szCs w:val="22"/>
                <w:lang w:eastAsia="en-GB"/>
              </w:rPr>
              <w:t>Nominal value of shares</w:t>
            </w:r>
          </w:p>
        </w:tc>
        <w:tc>
          <w:tcPr>
            <w:tcW w:w="522"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F30189F" w14:textId="77777777" w:rsidR="00BC0BB2" w:rsidRPr="0006680D" w:rsidRDefault="00BC0BB2" w:rsidP="004A5B52">
            <w:pPr>
              <w:autoSpaceDE/>
              <w:autoSpaceDN/>
              <w:spacing w:line="276" w:lineRule="auto"/>
              <w:rPr>
                <w:b/>
                <w:color w:val="000000" w:themeColor="text1"/>
                <w:sz w:val="22"/>
                <w:szCs w:val="22"/>
                <w:lang w:eastAsia="en-GB"/>
              </w:rPr>
            </w:pPr>
            <w:r w:rsidRPr="0006680D">
              <w:rPr>
                <w:b/>
                <w:color w:val="000000" w:themeColor="text1"/>
                <w:sz w:val="22"/>
                <w:szCs w:val="22"/>
                <w:lang w:eastAsia="en-GB"/>
              </w:rPr>
              <w:t>Fair value of shares</w:t>
            </w:r>
          </w:p>
        </w:tc>
        <w:tc>
          <w:tcPr>
            <w:tcW w:w="76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32D44C9" w14:textId="77777777" w:rsidR="00BC0BB2" w:rsidRPr="0006680D" w:rsidRDefault="00BC0BB2" w:rsidP="004A5B52">
            <w:pPr>
              <w:autoSpaceDE/>
              <w:autoSpaceDN/>
              <w:spacing w:line="276" w:lineRule="auto"/>
              <w:rPr>
                <w:b/>
                <w:color w:val="000000" w:themeColor="text1"/>
                <w:sz w:val="22"/>
                <w:szCs w:val="22"/>
                <w:lang w:eastAsia="en-GB"/>
              </w:rPr>
            </w:pPr>
            <w:r w:rsidRPr="0006680D">
              <w:rPr>
                <w:b/>
                <w:color w:val="000000" w:themeColor="text1"/>
                <w:sz w:val="22"/>
                <w:szCs w:val="22"/>
                <w:lang w:eastAsia="en-GB"/>
              </w:rPr>
              <w:t>Fair value of shares</w:t>
            </w:r>
          </w:p>
        </w:tc>
      </w:tr>
      <w:tr w:rsidR="0006680D" w:rsidRPr="0006680D" w14:paraId="074B6004" w14:textId="77777777" w:rsidTr="000845FF">
        <w:trPr>
          <w:trHeight w:val="794"/>
        </w:trPr>
        <w:tc>
          <w:tcPr>
            <w:tcW w:w="898" w:type="pct"/>
            <w:vMerge/>
            <w:tcBorders>
              <w:left w:val="single" w:sz="4" w:space="0" w:color="auto"/>
              <w:bottom w:val="single" w:sz="4" w:space="0" w:color="auto"/>
              <w:right w:val="single" w:sz="4" w:space="0" w:color="auto"/>
            </w:tcBorders>
            <w:shd w:val="clear" w:color="auto" w:fill="0070C0"/>
            <w:noWrap/>
            <w:vAlign w:val="bottom"/>
            <w:hideMark/>
          </w:tcPr>
          <w:p w14:paraId="0BE8D8AE" w14:textId="77777777" w:rsidR="00BC0BB2" w:rsidRPr="0006680D" w:rsidRDefault="00BC0BB2" w:rsidP="004A5B52">
            <w:pPr>
              <w:autoSpaceDE/>
              <w:autoSpaceDN/>
              <w:spacing w:line="276" w:lineRule="auto"/>
              <w:rPr>
                <w:b/>
                <w:color w:val="000000" w:themeColor="text1"/>
                <w:sz w:val="22"/>
                <w:szCs w:val="22"/>
                <w:lang w:eastAsia="en-GB"/>
              </w:rPr>
            </w:pPr>
          </w:p>
        </w:tc>
        <w:tc>
          <w:tcPr>
            <w:tcW w:w="71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7ECD4ECB" w14:textId="77777777" w:rsidR="00BC0BB2" w:rsidRPr="0006680D" w:rsidRDefault="00BC0BB2" w:rsidP="004A5B52">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Direct shareholding</w:t>
            </w:r>
          </w:p>
        </w:tc>
        <w:tc>
          <w:tcPr>
            <w:tcW w:w="78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2554BBCE" w14:textId="77777777" w:rsidR="00BC0BB2" w:rsidRPr="0006680D" w:rsidRDefault="00BC0BB2" w:rsidP="004A5B52">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Indirect shareholding</w:t>
            </w:r>
          </w:p>
        </w:tc>
        <w:tc>
          <w:tcPr>
            <w:tcW w:w="780"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3EB5A3A1" w14:textId="77777777" w:rsidR="00BC0BB2" w:rsidRPr="0006680D" w:rsidRDefault="00BC0BB2" w:rsidP="004A5B52">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Effective shareholding</w:t>
            </w:r>
          </w:p>
        </w:tc>
        <w:tc>
          <w:tcPr>
            <w:tcW w:w="542"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59533080" w14:textId="77777777" w:rsidR="00BC0BB2" w:rsidRPr="0006680D" w:rsidRDefault="00BC0BB2" w:rsidP="004A5B52">
            <w:pPr>
              <w:autoSpaceDE/>
              <w:autoSpaceDN/>
              <w:spacing w:line="276" w:lineRule="auto"/>
              <w:jc w:val="center"/>
              <w:rPr>
                <w:b/>
                <w:color w:val="000000" w:themeColor="text1"/>
                <w:sz w:val="22"/>
                <w:szCs w:val="22"/>
                <w:lang w:eastAsia="en-GB"/>
              </w:rPr>
            </w:pPr>
          </w:p>
        </w:tc>
        <w:tc>
          <w:tcPr>
            <w:tcW w:w="522"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6778969C" w14:textId="77777777" w:rsidR="00BC0BB2" w:rsidRPr="0006680D" w:rsidRDefault="00BC0BB2" w:rsidP="004A5B52">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Current year</w:t>
            </w:r>
          </w:p>
        </w:tc>
        <w:tc>
          <w:tcPr>
            <w:tcW w:w="768" w:type="pct"/>
            <w:tcBorders>
              <w:top w:val="single" w:sz="4" w:space="0" w:color="auto"/>
              <w:left w:val="single" w:sz="4" w:space="0" w:color="auto"/>
              <w:bottom w:val="single" w:sz="4" w:space="0" w:color="auto"/>
              <w:right w:val="single" w:sz="4" w:space="0" w:color="auto"/>
            </w:tcBorders>
            <w:shd w:val="clear" w:color="auto" w:fill="0070C0"/>
            <w:vAlign w:val="bottom"/>
            <w:hideMark/>
          </w:tcPr>
          <w:p w14:paraId="1836BF08" w14:textId="47F75AA5" w:rsidR="00BC0BB2" w:rsidRPr="0006680D" w:rsidRDefault="003C1056" w:rsidP="004A5B52">
            <w:pPr>
              <w:autoSpaceDE/>
              <w:autoSpaceDN/>
              <w:spacing w:line="276" w:lineRule="auto"/>
              <w:jc w:val="center"/>
              <w:rPr>
                <w:b/>
                <w:color w:val="000000" w:themeColor="text1"/>
                <w:sz w:val="22"/>
                <w:szCs w:val="22"/>
                <w:lang w:eastAsia="en-GB"/>
              </w:rPr>
            </w:pPr>
            <w:r w:rsidRPr="0006680D">
              <w:rPr>
                <w:b/>
                <w:color w:val="000000" w:themeColor="text1"/>
                <w:sz w:val="22"/>
                <w:szCs w:val="22"/>
                <w:lang w:eastAsia="en-GB"/>
              </w:rPr>
              <w:t>Prior year</w:t>
            </w:r>
          </w:p>
        </w:tc>
      </w:tr>
      <w:tr w:rsidR="0006680D" w:rsidRPr="0006680D" w14:paraId="715E0085" w14:textId="77777777" w:rsidTr="000845FF">
        <w:trPr>
          <w:trHeight w:val="340"/>
        </w:trPr>
        <w:tc>
          <w:tcPr>
            <w:tcW w:w="898" w:type="pct"/>
            <w:tcBorders>
              <w:top w:val="single" w:sz="4" w:space="0" w:color="auto"/>
              <w:left w:val="single" w:sz="4" w:space="0" w:color="auto"/>
              <w:bottom w:val="single" w:sz="4" w:space="0" w:color="auto"/>
              <w:right w:val="single" w:sz="4" w:space="0" w:color="auto"/>
            </w:tcBorders>
            <w:noWrap/>
            <w:vAlign w:val="bottom"/>
            <w:hideMark/>
          </w:tcPr>
          <w:p w14:paraId="71AF1F37" w14:textId="77777777" w:rsidR="007A059B" w:rsidRPr="0006680D" w:rsidRDefault="007A059B" w:rsidP="004A5B52">
            <w:pPr>
              <w:autoSpaceDE/>
              <w:autoSpaceDN/>
              <w:spacing w:line="276" w:lineRule="auto"/>
              <w:rPr>
                <w:color w:val="000000" w:themeColor="text1"/>
                <w:lang w:eastAsia="en-GB"/>
              </w:rPr>
            </w:pPr>
          </w:p>
        </w:tc>
        <w:tc>
          <w:tcPr>
            <w:tcW w:w="710" w:type="pct"/>
            <w:tcBorders>
              <w:top w:val="single" w:sz="4" w:space="0" w:color="auto"/>
              <w:left w:val="single" w:sz="4" w:space="0" w:color="auto"/>
              <w:bottom w:val="single" w:sz="4" w:space="0" w:color="auto"/>
              <w:right w:val="single" w:sz="4" w:space="0" w:color="auto"/>
            </w:tcBorders>
            <w:noWrap/>
            <w:vAlign w:val="bottom"/>
            <w:hideMark/>
          </w:tcPr>
          <w:p w14:paraId="664D6FCC" w14:textId="77777777" w:rsidR="007A059B" w:rsidRPr="0006680D" w:rsidRDefault="007A059B" w:rsidP="004A5B52">
            <w:pPr>
              <w:autoSpaceDE/>
              <w:autoSpaceDN/>
              <w:spacing w:line="276" w:lineRule="auto"/>
              <w:jc w:val="center"/>
              <w:rPr>
                <w:b/>
                <w:bCs/>
                <w:color w:val="000000" w:themeColor="text1"/>
                <w:lang w:eastAsia="en-GB"/>
              </w:rPr>
            </w:pPr>
            <w:r w:rsidRPr="0006680D">
              <w:rPr>
                <w:b/>
                <w:bCs/>
                <w:color w:val="000000" w:themeColor="text1"/>
                <w:lang w:eastAsia="en-GB"/>
              </w:rPr>
              <w:t>%</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43C6D7D3" w14:textId="77777777" w:rsidR="007A059B" w:rsidRPr="0006680D" w:rsidRDefault="007A059B" w:rsidP="004A5B52">
            <w:pPr>
              <w:autoSpaceDE/>
              <w:autoSpaceDN/>
              <w:spacing w:line="276" w:lineRule="auto"/>
              <w:jc w:val="center"/>
              <w:rPr>
                <w:b/>
                <w:bCs/>
                <w:color w:val="000000" w:themeColor="text1"/>
                <w:lang w:eastAsia="en-GB"/>
              </w:rPr>
            </w:pPr>
            <w:r w:rsidRPr="0006680D">
              <w:rPr>
                <w:b/>
                <w:bCs/>
                <w:color w:val="000000" w:themeColor="text1"/>
                <w:lang w:eastAsia="en-GB"/>
              </w:rPr>
              <w:t>%</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3E529703" w14:textId="77777777" w:rsidR="007A059B" w:rsidRPr="0006680D" w:rsidRDefault="007A059B" w:rsidP="004A5B52">
            <w:pPr>
              <w:autoSpaceDE/>
              <w:autoSpaceDN/>
              <w:spacing w:line="276" w:lineRule="auto"/>
              <w:jc w:val="center"/>
              <w:rPr>
                <w:b/>
                <w:bCs/>
                <w:color w:val="000000" w:themeColor="text1"/>
                <w:lang w:eastAsia="en-GB"/>
              </w:rPr>
            </w:pPr>
            <w:r w:rsidRPr="0006680D">
              <w:rPr>
                <w:b/>
                <w:bCs/>
                <w:color w:val="000000" w:themeColor="text1"/>
                <w:lang w:eastAsia="en-GB"/>
              </w:rPr>
              <w:t>%</w:t>
            </w:r>
          </w:p>
        </w:tc>
        <w:tc>
          <w:tcPr>
            <w:tcW w:w="542" w:type="pct"/>
            <w:tcBorders>
              <w:top w:val="single" w:sz="4" w:space="0" w:color="auto"/>
              <w:left w:val="single" w:sz="4" w:space="0" w:color="auto"/>
              <w:bottom w:val="single" w:sz="4" w:space="0" w:color="auto"/>
              <w:right w:val="single" w:sz="4" w:space="0" w:color="auto"/>
            </w:tcBorders>
            <w:vAlign w:val="bottom"/>
            <w:hideMark/>
          </w:tcPr>
          <w:p w14:paraId="0178345F" w14:textId="7CE09C28" w:rsidR="007A059B" w:rsidRPr="0006680D" w:rsidRDefault="003B0770" w:rsidP="004A5B52">
            <w:pPr>
              <w:autoSpaceDE/>
              <w:autoSpaceDN/>
              <w:spacing w:line="276" w:lineRule="auto"/>
              <w:jc w:val="center"/>
              <w:rPr>
                <w:b/>
                <w:bCs/>
                <w:color w:val="000000" w:themeColor="text1"/>
                <w:lang w:eastAsia="en-GB"/>
              </w:rPr>
            </w:pPr>
            <w:r w:rsidRPr="0006680D">
              <w:rPr>
                <w:b/>
                <w:bCs/>
                <w:color w:val="000000" w:themeColor="text1"/>
                <w:lang w:eastAsia="en-GB"/>
              </w:rPr>
              <w:t>Ks</w:t>
            </w:r>
            <w:r w:rsidR="007A059B" w:rsidRPr="0006680D">
              <w:rPr>
                <w:b/>
                <w:bCs/>
                <w:color w:val="000000" w:themeColor="text1"/>
                <w:lang w:eastAsia="en-GB"/>
              </w:rPr>
              <w:t>hs</w:t>
            </w:r>
          </w:p>
        </w:tc>
        <w:tc>
          <w:tcPr>
            <w:tcW w:w="522" w:type="pct"/>
            <w:tcBorders>
              <w:top w:val="single" w:sz="4" w:space="0" w:color="auto"/>
              <w:left w:val="single" w:sz="4" w:space="0" w:color="auto"/>
              <w:bottom w:val="single" w:sz="4" w:space="0" w:color="auto"/>
              <w:right w:val="single" w:sz="4" w:space="0" w:color="auto"/>
            </w:tcBorders>
            <w:vAlign w:val="bottom"/>
            <w:hideMark/>
          </w:tcPr>
          <w:p w14:paraId="7B7DD1A9" w14:textId="789FDF34" w:rsidR="007A059B" w:rsidRPr="0006680D" w:rsidRDefault="003B0770" w:rsidP="004A5B52">
            <w:pPr>
              <w:autoSpaceDE/>
              <w:autoSpaceDN/>
              <w:spacing w:line="276" w:lineRule="auto"/>
              <w:jc w:val="center"/>
              <w:rPr>
                <w:b/>
                <w:bCs/>
                <w:color w:val="000000" w:themeColor="text1"/>
                <w:lang w:eastAsia="en-GB"/>
              </w:rPr>
            </w:pPr>
            <w:r w:rsidRPr="0006680D">
              <w:rPr>
                <w:b/>
                <w:bCs/>
                <w:color w:val="000000" w:themeColor="text1"/>
                <w:lang w:eastAsia="en-GB"/>
              </w:rPr>
              <w:t>Ks</w:t>
            </w:r>
            <w:r w:rsidR="007A059B" w:rsidRPr="0006680D">
              <w:rPr>
                <w:b/>
                <w:bCs/>
                <w:color w:val="000000" w:themeColor="text1"/>
                <w:lang w:eastAsia="en-GB"/>
              </w:rPr>
              <w:t>hs</w:t>
            </w:r>
          </w:p>
        </w:tc>
        <w:tc>
          <w:tcPr>
            <w:tcW w:w="768" w:type="pct"/>
            <w:tcBorders>
              <w:top w:val="single" w:sz="4" w:space="0" w:color="auto"/>
              <w:left w:val="single" w:sz="4" w:space="0" w:color="auto"/>
              <w:bottom w:val="single" w:sz="4" w:space="0" w:color="auto"/>
              <w:right w:val="single" w:sz="4" w:space="0" w:color="auto"/>
            </w:tcBorders>
            <w:vAlign w:val="bottom"/>
            <w:hideMark/>
          </w:tcPr>
          <w:p w14:paraId="24E14698" w14:textId="6A7B8C86" w:rsidR="007A059B" w:rsidRPr="0006680D" w:rsidRDefault="003B0770" w:rsidP="004A5B52">
            <w:pPr>
              <w:autoSpaceDE/>
              <w:autoSpaceDN/>
              <w:spacing w:line="276" w:lineRule="auto"/>
              <w:jc w:val="center"/>
              <w:rPr>
                <w:b/>
                <w:bCs/>
                <w:color w:val="000000" w:themeColor="text1"/>
                <w:lang w:eastAsia="en-GB"/>
              </w:rPr>
            </w:pPr>
            <w:r w:rsidRPr="0006680D">
              <w:rPr>
                <w:b/>
                <w:bCs/>
                <w:color w:val="000000" w:themeColor="text1"/>
                <w:lang w:eastAsia="en-GB"/>
              </w:rPr>
              <w:t>Ks</w:t>
            </w:r>
            <w:r w:rsidR="007A059B" w:rsidRPr="0006680D">
              <w:rPr>
                <w:b/>
                <w:bCs/>
                <w:color w:val="000000" w:themeColor="text1"/>
                <w:lang w:eastAsia="en-GB"/>
              </w:rPr>
              <w:t>hs</w:t>
            </w:r>
          </w:p>
        </w:tc>
      </w:tr>
      <w:tr w:rsidR="0006680D" w:rsidRPr="0006680D" w14:paraId="7C9877AE" w14:textId="77777777" w:rsidTr="000845FF">
        <w:trPr>
          <w:trHeight w:val="340"/>
        </w:trPr>
        <w:tc>
          <w:tcPr>
            <w:tcW w:w="898" w:type="pct"/>
            <w:tcBorders>
              <w:top w:val="single" w:sz="4" w:space="0" w:color="auto"/>
              <w:left w:val="single" w:sz="4" w:space="0" w:color="auto"/>
              <w:bottom w:val="single" w:sz="4" w:space="0" w:color="auto"/>
              <w:right w:val="single" w:sz="4" w:space="0" w:color="auto"/>
            </w:tcBorders>
            <w:noWrap/>
            <w:vAlign w:val="bottom"/>
            <w:hideMark/>
          </w:tcPr>
          <w:p w14:paraId="7D50A2C4" w14:textId="42BAEFCC" w:rsidR="007A059B" w:rsidRPr="0006680D" w:rsidRDefault="00E80625" w:rsidP="004A5B52">
            <w:pPr>
              <w:autoSpaceDE/>
              <w:autoSpaceDN/>
              <w:spacing w:line="276" w:lineRule="auto"/>
              <w:rPr>
                <w:color w:val="000000" w:themeColor="text1"/>
                <w:lang w:eastAsia="en-GB"/>
              </w:rPr>
            </w:pPr>
            <w:r w:rsidRPr="0006680D">
              <w:rPr>
                <w:color w:val="000000" w:themeColor="text1"/>
                <w:lang w:eastAsia="en-GB"/>
              </w:rPr>
              <w:t>Entity</w:t>
            </w:r>
            <w:r w:rsidR="007A059B" w:rsidRPr="0006680D">
              <w:rPr>
                <w:color w:val="000000" w:themeColor="text1"/>
                <w:lang w:eastAsia="en-GB"/>
              </w:rPr>
              <w:t xml:space="preserve"> A</w:t>
            </w:r>
          </w:p>
        </w:tc>
        <w:tc>
          <w:tcPr>
            <w:tcW w:w="710" w:type="pct"/>
            <w:tcBorders>
              <w:top w:val="single" w:sz="4" w:space="0" w:color="auto"/>
              <w:left w:val="single" w:sz="4" w:space="0" w:color="auto"/>
              <w:bottom w:val="single" w:sz="4" w:space="0" w:color="auto"/>
              <w:right w:val="single" w:sz="4" w:space="0" w:color="auto"/>
            </w:tcBorders>
            <w:noWrap/>
            <w:vAlign w:val="bottom"/>
            <w:hideMark/>
          </w:tcPr>
          <w:p w14:paraId="198141CD"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0EC60E0C"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5F159B27"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542" w:type="pct"/>
            <w:tcBorders>
              <w:top w:val="single" w:sz="4" w:space="0" w:color="auto"/>
              <w:left w:val="single" w:sz="4" w:space="0" w:color="auto"/>
              <w:bottom w:val="single" w:sz="4" w:space="0" w:color="auto"/>
              <w:right w:val="single" w:sz="4" w:space="0" w:color="auto"/>
            </w:tcBorders>
            <w:noWrap/>
            <w:vAlign w:val="bottom"/>
            <w:hideMark/>
          </w:tcPr>
          <w:p w14:paraId="5AEE1B3B"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c>
          <w:tcPr>
            <w:tcW w:w="522" w:type="pct"/>
            <w:tcBorders>
              <w:top w:val="single" w:sz="4" w:space="0" w:color="auto"/>
              <w:left w:val="single" w:sz="4" w:space="0" w:color="auto"/>
              <w:bottom w:val="single" w:sz="4" w:space="0" w:color="auto"/>
              <w:right w:val="single" w:sz="4" w:space="0" w:color="auto"/>
            </w:tcBorders>
            <w:noWrap/>
            <w:vAlign w:val="bottom"/>
            <w:hideMark/>
          </w:tcPr>
          <w:p w14:paraId="7B978E22"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c>
          <w:tcPr>
            <w:tcW w:w="768" w:type="pct"/>
            <w:tcBorders>
              <w:top w:val="single" w:sz="4" w:space="0" w:color="auto"/>
              <w:left w:val="single" w:sz="4" w:space="0" w:color="auto"/>
              <w:bottom w:val="single" w:sz="4" w:space="0" w:color="auto"/>
              <w:right w:val="single" w:sz="4" w:space="0" w:color="auto"/>
            </w:tcBorders>
            <w:noWrap/>
            <w:vAlign w:val="bottom"/>
            <w:hideMark/>
          </w:tcPr>
          <w:p w14:paraId="0034972E"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r>
      <w:tr w:rsidR="0006680D" w:rsidRPr="0006680D" w14:paraId="215009C5" w14:textId="77777777" w:rsidTr="000845FF">
        <w:trPr>
          <w:trHeight w:val="340"/>
        </w:trPr>
        <w:tc>
          <w:tcPr>
            <w:tcW w:w="898" w:type="pct"/>
            <w:tcBorders>
              <w:top w:val="single" w:sz="4" w:space="0" w:color="auto"/>
              <w:left w:val="single" w:sz="4" w:space="0" w:color="auto"/>
              <w:bottom w:val="single" w:sz="4" w:space="0" w:color="auto"/>
              <w:right w:val="single" w:sz="4" w:space="0" w:color="auto"/>
            </w:tcBorders>
            <w:noWrap/>
            <w:vAlign w:val="bottom"/>
            <w:hideMark/>
          </w:tcPr>
          <w:p w14:paraId="0034425B" w14:textId="268745A1" w:rsidR="007A059B" w:rsidRPr="0006680D" w:rsidRDefault="00E80625" w:rsidP="004A5B52">
            <w:pPr>
              <w:autoSpaceDE/>
              <w:autoSpaceDN/>
              <w:spacing w:line="276" w:lineRule="auto"/>
              <w:rPr>
                <w:color w:val="000000" w:themeColor="text1"/>
                <w:lang w:eastAsia="en-GB"/>
              </w:rPr>
            </w:pPr>
            <w:r w:rsidRPr="0006680D">
              <w:rPr>
                <w:color w:val="000000" w:themeColor="text1"/>
                <w:lang w:eastAsia="en-GB"/>
              </w:rPr>
              <w:t>Entity</w:t>
            </w:r>
            <w:r w:rsidR="007A059B" w:rsidRPr="0006680D">
              <w:rPr>
                <w:color w:val="000000" w:themeColor="text1"/>
                <w:lang w:eastAsia="en-GB"/>
              </w:rPr>
              <w:t xml:space="preserve"> B</w:t>
            </w:r>
          </w:p>
        </w:tc>
        <w:tc>
          <w:tcPr>
            <w:tcW w:w="710" w:type="pct"/>
            <w:tcBorders>
              <w:top w:val="single" w:sz="4" w:space="0" w:color="auto"/>
              <w:left w:val="single" w:sz="4" w:space="0" w:color="auto"/>
              <w:bottom w:val="single" w:sz="4" w:space="0" w:color="auto"/>
              <w:right w:val="single" w:sz="4" w:space="0" w:color="auto"/>
            </w:tcBorders>
            <w:noWrap/>
            <w:vAlign w:val="bottom"/>
            <w:hideMark/>
          </w:tcPr>
          <w:p w14:paraId="6FE24D62"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57BFAEE0"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6FA49C6B"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542" w:type="pct"/>
            <w:tcBorders>
              <w:top w:val="single" w:sz="4" w:space="0" w:color="auto"/>
              <w:left w:val="single" w:sz="4" w:space="0" w:color="auto"/>
              <w:bottom w:val="single" w:sz="4" w:space="0" w:color="auto"/>
              <w:right w:val="single" w:sz="4" w:space="0" w:color="auto"/>
            </w:tcBorders>
            <w:noWrap/>
            <w:vAlign w:val="bottom"/>
            <w:hideMark/>
          </w:tcPr>
          <w:p w14:paraId="191194EF"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c>
          <w:tcPr>
            <w:tcW w:w="522" w:type="pct"/>
            <w:tcBorders>
              <w:top w:val="single" w:sz="4" w:space="0" w:color="auto"/>
              <w:left w:val="single" w:sz="4" w:space="0" w:color="auto"/>
              <w:bottom w:val="single" w:sz="4" w:space="0" w:color="auto"/>
              <w:right w:val="single" w:sz="4" w:space="0" w:color="auto"/>
            </w:tcBorders>
            <w:noWrap/>
            <w:vAlign w:val="bottom"/>
            <w:hideMark/>
          </w:tcPr>
          <w:p w14:paraId="528B4334"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c>
          <w:tcPr>
            <w:tcW w:w="768" w:type="pct"/>
            <w:tcBorders>
              <w:top w:val="single" w:sz="4" w:space="0" w:color="auto"/>
              <w:left w:val="single" w:sz="4" w:space="0" w:color="auto"/>
              <w:bottom w:val="single" w:sz="4" w:space="0" w:color="auto"/>
              <w:right w:val="single" w:sz="4" w:space="0" w:color="auto"/>
            </w:tcBorders>
            <w:noWrap/>
            <w:vAlign w:val="bottom"/>
            <w:hideMark/>
          </w:tcPr>
          <w:p w14:paraId="439E0C70"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r>
      <w:tr w:rsidR="0006680D" w:rsidRPr="0006680D" w14:paraId="7C7964FF" w14:textId="77777777" w:rsidTr="000845FF">
        <w:trPr>
          <w:trHeight w:val="340"/>
        </w:trPr>
        <w:tc>
          <w:tcPr>
            <w:tcW w:w="898" w:type="pct"/>
            <w:tcBorders>
              <w:top w:val="single" w:sz="4" w:space="0" w:color="auto"/>
              <w:left w:val="single" w:sz="4" w:space="0" w:color="auto"/>
              <w:bottom w:val="single" w:sz="4" w:space="0" w:color="auto"/>
              <w:right w:val="single" w:sz="4" w:space="0" w:color="auto"/>
            </w:tcBorders>
            <w:noWrap/>
            <w:vAlign w:val="bottom"/>
            <w:hideMark/>
          </w:tcPr>
          <w:p w14:paraId="16937F52" w14:textId="0AB3EAC1" w:rsidR="007A059B" w:rsidRPr="0006680D" w:rsidRDefault="00E80625" w:rsidP="004A5B52">
            <w:pPr>
              <w:autoSpaceDE/>
              <w:autoSpaceDN/>
              <w:spacing w:line="276" w:lineRule="auto"/>
              <w:rPr>
                <w:color w:val="000000" w:themeColor="text1"/>
                <w:lang w:eastAsia="en-GB"/>
              </w:rPr>
            </w:pPr>
            <w:r w:rsidRPr="0006680D">
              <w:rPr>
                <w:color w:val="000000" w:themeColor="text1"/>
                <w:lang w:eastAsia="en-GB"/>
              </w:rPr>
              <w:t>Entity</w:t>
            </w:r>
            <w:r w:rsidR="007A059B" w:rsidRPr="0006680D">
              <w:rPr>
                <w:color w:val="000000" w:themeColor="text1"/>
                <w:lang w:eastAsia="en-GB"/>
              </w:rPr>
              <w:t xml:space="preserve"> C</w:t>
            </w:r>
          </w:p>
        </w:tc>
        <w:tc>
          <w:tcPr>
            <w:tcW w:w="710" w:type="pct"/>
            <w:tcBorders>
              <w:top w:val="single" w:sz="4" w:space="0" w:color="auto"/>
              <w:left w:val="single" w:sz="4" w:space="0" w:color="auto"/>
              <w:bottom w:val="single" w:sz="4" w:space="0" w:color="auto"/>
              <w:right w:val="single" w:sz="4" w:space="0" w:color="auto"/>
            </w:tcBorders>
            <w:noWrap/>
            <w:vAlign w:val="bottom"/>
            <w:hideMark/>
          </w:tcPr>
          <w:p w14:paraId="33881B78"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0792AAA8"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20A99D44" w14:textId="77777777" w:rsidR="007A059B" w:rsidRPr="0006680D" w:rsidRDefault="007A059B" w:rsidP="004A5B52">
            <w:pPr>
              <w:autoSpaceDE/>
              <w:autoSpaceDN/>
              <w:spacing w:line="276" w:lineRule="auto"/>
              <w:jc w:val="center"/>
              <w:rPr>
                <w:color w:val="000000" w:themeColor="text1"/>
                <w:lang w:eastAsia="en-GB"/>
              </w:rPr>
            </w:pPr>
            <w:r w:rsidRPr="0006680D">
              <w:rPr>
                <w:color w:val="000000" w:themeColor="text1"/>
                <w:lang w:eastAsia="en-GB"/>
              </w:rPr>
              <w:t>xxx</w:t>
            </w:r>
          </w:p>
        </w:tc>
        <w:tc>
          <w:tcPr>
            <w:tcW w:w="542" w:type="pct"/>
            <w:tcBorders>
              <w:top w:val="single" w:sz="4" w:space="0" w:color="auto"/>
              <w:left w:val="single" w:sz="4" w:space="0" w:color="auto"/>
              <w:bottom w:val="single" w:sz="4" w:space="0" w:color="auto"/>
              <w:right w:val="single" w:sz="4" w:space="0" w:color="auto"/>
            </w:tcBorders>
            <w:noWrap/>
            <w:vAlign w:val="bottom"/>
            <w:hideMark/>
          </w:tcPr>
          <w:p w14:paraId="2602EFF4"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c>
          <w:tcPr>
            <w:tcW w:w="522" w:type="pct"/>
            <w:tcBorders>
              <w:top w:val="single" w:sz="4" w:space="0" w:color="auto"/>
              <w:left w:val="single" w:sz="4" w:space="0" w:color="auto"/>
              <w:bottom w:val="single" w:sz="4" w:space="0" w:color="auto"/>
              <w:right w:val="single" w:sz="4" w:space="0" w:color="auto"/>
            </w:tcBorders>
            <w:noWrap/>
            <w:vAlign w:val="bottom"/>
            <w:hideMark/>
          </w:tcPr>
          <w:p w14:paraId="59BC2A99"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c>
          <w:tcPr>
            <w:tcW w:w="768" w:type="pct"/>
            <w:tcBorders>
              <w:top w:val="single" w:sz="4" w:space="0" w:color="auto"/>
              <w:left w:val="single" w:sz="4" w:space="0" w:color="auto"/>
              <w:bottom w:val="single" w:sz="4" w:space="0" w:color="auto"/>
              <w:right w:val="single" w:sz="4" w:space="0" w:color="auto"/>
            </w:tcBorders>
            <w:noWrap/>
            <w:vAlign w:val="bottom"/>
            <w:hideMark/>
          </w:tcPr>
          <w:p w14:paraId="22BB09F3" w14:textId="77777777" w:rsidR="007A059B" w:rsidRPr="0006680D" w:rsidRDefault="007A059B" w:rsidP="00A14644">
            <w:pPr>
              <w:autoSpaceDE/>
              <w:autoSpaceDN/>
              <w:spacing w:line="276" w:lineRule="auto"/>
              <w:jc w:val="right"/>
              <w:rPr>
                <w:color w:val="000000" w:themeColor="text1"/>
                <w:lang w:eastAsia="en-GB"/>
              </w:rPr>
            </w:pPr>
            <w:r w:rsidRPr="0006680D">
              <w:rPr>
                <w:color w:val="000000" w:themeColor="text1"/>
                <w:lang w:eastAsia="en-GB"/>
              </w:rPr>
              <w:t>xxx</w:t>
            </w:r>
          </w:p>
        </w:tc>
      </w:tr>
      <w:tr w:rsidR="00650C14" w:rsidRPr="0006680D" w14:paraId="6EB09F67" w14:textId="77777777" w:rsidTr="000845FF">
        <w:trPr>
          <w:trHeight w:val="340"/>
        </w:trPr>
        <w:tc>
          <w:tcPr>
            <w:tcW w:w="898" w:type="pct"/>
            <w:tcBorders>
              <w:top w:val="single" w:sz="4" w:space="0" w:color="auto"/>
              <w:left w:val="single" w:sz="4" w:space="0" w:color="auto"/>
              <w:bottom w:val="single" w:sz="4" w:space="0" w:color="auto"/>
              <w:right w:val="single" w:sz="4" w:space="0" w:color="auto"/>
            </w:tcBorders>
            <w:noWrap/>
            <w:vAlign w:val="bottom"/>
            <w:hideMark/>
          </w:tcPr>
          <w:p w14:paraId="0A76D26B" w14:textId="77777777" w:rsidR="007A059B" w:rsidRPr="0006680D" w:rsidRDefault="007A059B" w:rsidP="004A5B52">
            <w:pPr>
              <w:autoSpaceDE/>
              <w:autoSpaceDN/>
              <w:spacing w:line="276" w:lineRule="auto"/>
              <w:rPr>
                <w:color w:val="000000" w:themeColor="text1"/>
                <w:lang w:eastAsia="en-GB"/>
              </w:rPr>
            </w:pPr>
          </w:p>
        </w:tc>
        <w:tc>
          <w:tcPr>
            <w:tcW w:w="710" w:type="pct"/>
            <w:tcBorders>
              <w:top w:val="single" w:sz="4" w:space="0" w:color="auto"/>
              <w:left w:val="single" w:sz="4" w:space="0" w:color="auto"/>
              <w:bottom w:val="single" w:sz="4" w:space="0" w:color="auto"/>
              <w:right w:val="single" w:sz="4" w:space="0" w:color="auto"/>
            </w:tcBorders>
            <w:noWrap/>
            <w:vAlign w:val="bottom"/>
            <w:hideMark/>
          </w:tcPr>
          <w:p w14:paraId="0B7319FB" w14:textId="77777777" w:rsidR="007A059B" w:rsidRPr="0006680D" w:rsidRDefault="007A059B" w:rsidP="004A5B52">
            <w:pPr>
              <w:autoSpaceDE/>
              <w:autoSpaceDN/>
              <w:spacing w:line="276" w:lineRule="auto"/>
              <w:jc w:val="center"/>
              <w:rPr>
                <w:b/>
                <w:bCs/>
                <w:color w:val="000000" w:themeColor="text1"/>
                <w:lang w:eastAsia="en-GB"/>
              </w:rPr>
            </w:pPr>
            <w:r w:rsidRPr="0006680D">
              <w:rPr>
                <w:b/>
                <w:bCs/>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59B8741F" w14:textId="77777777" w:rsidR="007A059B" w:rsidRPr="0006680D" w:rsidRDefault="007A059B" w:rsidP="004A5B52">
            <w:pPr>
              <w:autoSpaceDE/>
              <w:autoSpaceDN/>
              <w:spacing w:line="276" w:lineRule="auto"/>
              <w:jc w:val="center"/>
              <w:rPr>
                <w:b/>
                <w:bCs/>
                <w:color w:val="000000" w:themeColor="text1"/>
                <w:lang w:eastAsia="en-GB"/>
              </w:rPr>
            </w:pPr>
            <w:r w:rsidRPr="0006680D">
              <w:rPr>
                <w:b/>
                <w:bCs/>
                <w:color w:val="000000" w:themeColor="text1"/>
                <w:lang w:eastAsia="en-GB"/>
              </w:rPr>
              <w:t>xxx</w:t>
            </w:r>
          </w:p>
        </w:tc>
        <w:tc>
          <w:tcPr>
            <w:tcW w:w="780" w:type="pct"/>
            <w:tcBorders>
              <w:top w:val="single" w:sz="4" w:space="0" w:color="auto"/>
              <w:left w:val="single" w:sz="4" w:space="0" w:color="auto"/>
              <w:bottom w:val="single" w:sz="4" w:space="0" w:color="auto"/>
              <w:right w:val="single" w:sz="4" w:space="0" w:color="auto"/>
            </w:tcBorders>
            <w:noWrap/>
            <w:vAlign w:val="bottom"/>
            <w:hideMark/>
          </w:tcPr>
          <w:p w14:paraId="144B9D1C" w14:textId="77777777" w:rsidR="007A059B" w:rsidRPr="0006680D" w:rsidRDefault="007A059B" w:rsidP="004A5B52">
            <w:pPr>
              <w:autoSpaceDE/>
              <w:autoSpaceDN/>
              <w:spacing w:line="276" w:lineRule="auto"/>
              <w:jc w:val="center"/>
              <w:rPr>
                <w:b/>
                <w:bCs/>
                <w:color w:val="000000" w:themeColor="text1"/>
                <w:lang w:eastAsia="en-GB"/>
              </w:rPr>
            </w:pPr>
            <w:r w:rsidRPr="0006680D">
              <w:rPr>
                <w:b/>
                <w:bCs/>
                <w:color w:val="000000" w:themeColor="text1"/>
                <w:lang w:eastAsia="en-GB"/>
              </w:rPr>
              <w:t>xxx</w:t>
            </w:r>
          </w:p>
        </w:tc>
        <w:tc>
          <w:tcPr>
            <w:tcW w:w="542" w:type="pct"/>
            <w:tcBorders>
              <w:top w:val="single" w:sz="4" w:space="0" w:color="auto"/>
              <w:left w:val="single" w:sz="4" w:space="0" w:color="auto"/>
              <w:bottom w:val="single" w:sz="4" w:space="0" w:color="auto"/>
              <w:right w:val="single" w:sz="4" w:space="0" w:color="auto"/>
            </w:tcBorders>
            <w:noWrap/>
            <w:vAlign w:val="bottom"/>
            <w:hideMark/>
          </w:tcPr>
          <w:p w14:paraId="33D6F877" w14:textId="77777777" w:rsidR="007A059B" w:rsidRPr="0006680D" w:rsidRDefault="007A059B" w:rsidP="00A14644">
            <w:pPr>
              <w:autoSpaceDE/>
              <w:autoSpaceDN/>
              <w:spacing w:line="276" w:lineRule="auto"/>
              <w:jc w:val="right"/>
              <w:rPr>
                <w:b/>
                <w:bCs/>
                <w:color w:val="000000" w:themeColor="text1"/>
                <w:lang w:eastAsia="en-GB"/>
              </w:rPr>
            </w:pPr>
            <w:r w:rsidRPr="0006680D">
              <w:rPr>
                <w:b/>
                <w:bCs/>
                <w:color w:val="000000" w:themeColor="text1"/>
                <w:lang w:eastAsia="en-GB"/>
              </w:rPr>
              <w:t>xxx</w:t>
            </w:r>
          </w:p>
        </w:tc>
        <w:tc>
          <w:tcPr>
            <w:tcW w:w="522" w:type="pct"/>
            <w:tcBorders>
              <w:top w:val="single" w:sz="4" w:space="0" w:color="auto"/>
              <w:left w:val="single" w:sz="4" w:space="0" w:color="auto"/>
              <w:bottom w:val="single" w:sz="4" w:space="0" w:color="auto"/>
              <w:right w:val="single" w:sz="4" w:space="0" w:color="auto"/>
            </w:tcBorders>
            <w:noWrap/>
            <w:vAlign w:val="bottom"/>
            <w:hideMark/>
          </w:tcPr>
          <w:p w14:paraId="5906B709" w14:textId="77777777" w:rsidR="007A059B" w:rsidRPr="0006680D" w:rsidRDefault="007A059B" w:rsidP="00A14644">
            <w:pPr>
              <w:autoSpaceDE/>
              <w:autoSpaceDN/>
              <w:spacing w:line="276" w:lineRule="auto"/>
              <w:jc w:val="right"/>
              <w:rPr>
                <w:b/>
                <w:bCs/>
                <w:color w:val="000000" w:themeColor="text1"/>
                <w:lang w:eastAsia="en-GB"/>
              </w:rPr>
            </w:pPr>
            <w:r w:rsidRPr="0006680D">
              <w:rPr>
                <w:b/>
                <w:bCs/>
                <w:color w:val="000000" w:themeColor="text1"/>
                <w:lang w:eastAsia="en-GB"/>
              </w:rPr>
              <w:t>xxx</w:t>
            </w:r>
          </w:p>
        </w:tc>
        <w:tc>
          <w:tcPr>
            <w:tcW w:w="768" w:type="pct"/>
            <w:tcBorders>
              <w:top w:val="single" w:sz="4" w:space="0" w:color="auto"/>
              <w:left w:val="single" w:sz="4" w:space="0" w:color="auto"/>
              <w:bottom w:val="single" w:sz="4" w:space="0" w:color="auto"/>
              <w:right w:val="single" w:sz="4" w:space="0" w:color="auto"/>
            </w:tcBorders>
            <w:noWrap/>
            <w:vAlign w:val="bottom"/>
            <w:hideMark/>
          </w:tcPr>
          <w:p w14:paraId="71A8AAE2" w14:textId="77777777" w:rsidR="007A059B" w:rsidRPr="0006680D" w:rsidRDefault="007A059B" w:rsidP="00A14644">
            <w:pPr>
              <w:autoSpaceDE/>
              <w:autoSpaceDN/>
              <w:spacing w:line="276" w:lineRule="auto"/>
              <w:jc w:val="right"/>
              <w:rPr>
                <w:b/>
                <w:bCs/>
                <w:color w:val="000000" w:themeColor="text1"/>
                <w:lang w:eastAsia="en-GB"/>
              </w:rPr>
            </w:pPr>
            <w:r w:rsidRPr="0006680D">
              <w:rPr>
                <w:b/>
                <w:bCs/>
                <w:color w:val="000000" w:themeColor="text1"/>
                <w:lang w:eastAsia="en-GB"/>
              </w:rPr>
              <w:t>xxx</w:t>
            </w:r>
          </w:p>
        </w:tc>
      </w:tr>
    </w:tbl>
    <w:p w14:paraId="20BE4C53" w14:textId="77777777" w:rsidR="00396200" w:rsidRPr="0006680D" w:rsidRDefault="00396200" w:rsidP="00396200">
      <w:pPr>
        <w:rPr>
          <w:color w:val="000000" w:themeColor="text1"/>
        </w:rPr>
      </w:pPr>
    </w:p>
    <w:p w14:paraId="60C1C23E" w14:textId="7AE5A664" w:rsidR="00396200" w:rsidRPr="0006680D" w:rsidRDefault="00396200" w:rsidP="00FF1B9B">
      <w:pPr>
        <w:pStyle w:val="ListParagraph"/>
        <w:numPr>
          <w:ilvl w:val="0"/>
          <w:numId w:val="24"/>
        </w:numPr>
        <w:spacing w:line="360" w:lineRule="auto"/>
        <w:ind w:right="-20" w:hanging="1080"/>
        <w:jc w:val="both"/>
        <w:rPr>
          <w:b/>
          <w:bCs/>
          <w:color w:val="000000" w:themeColor="text1"/>
        </w:rPr>
      </w:pPr>
      <w:r w:rsidRPr="0006680D">
        <w:rPr>
          <w:b/>
          <w:bCs/>
          <w:color w:val="000000" w:themeColor="text1"/>
        </w:rPr>
        <w:t>Prepayments</w:t>
      </w:r>
      <w:r w:rsidRPr="0006680D">
        <w:rPr>
          <w:color w:val="000000" w:themeColor="text1"/>
        </w:rPr>
        <w:tab/>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75"/>
        <w:gridCol w:w="1728"/>
        <w:gridCol w:w="1927"/>
      </w:tblGrid>
      <w:tr w:rsidR="0006680D" w:rsidRPr="0006680D" w14:paraId="5937B26A" w14:textId="77777777" w:rsidTr="00D76ABB">
        <w:trPr>
          <w:trHeight w:val="340"/>
        </w:trPr>
        <w:tc>
          <w:tcPr>
            <w:tcW w:w="2976" w:type="pct"/>
            <w:vMerge w:val="restart"/>
            <w:tcBorders>
              <w:top w:val="single" w:sz="4" w:space="0" w:color="auto"/>
              <w:left w:val="single" w:sz="4" w:space="0" w:color="auto"/>
              <w:right w:val="single" w:sz="4" w:space="0" w:color="auto"/>
            </w:tcBorders>
            <w:shd w:val="clear" w:color="auto" w:fill="0070C0"/>
            <w:noWrap/>
            <w:vAlign w:val="center"/>
            <w:hideMark/>
          </w:tcPr>
          <w:p w14:paraId="0445B9F1" w14:textId="0663830C" w:rsidR="00396200" w:rsidRPr="0006680D" w:rsidRDefault="00396200">
            <w:pPr>
              <w:autoSpaceDE/>
              <w:autoSpaceDN/>
              <w:spacing w:line="276" w:lineRule="auto"/>
              <w:rPr>
                <w:b/>
                <w:bCs/>
                <w:color w:val="000000" w:themeColor="text1"/>
                <w:lang w:eastAsia="en-GB"/>
              </w:rPr>
            </w:pPr>
          </w:p>
        </w:tc>
        <w:tc>
          <w:tcPr>
            <w:tcW w:w="957" w:type="pct"/>
            <w:tcBorders>
              <w:top w:val="single" w:sz="4" w:space="0" w:color="auto"/>
              <w:left w:val="single" w:sz="4" w:space="0" w:color="auto"/>
              <w:bottom w:val="single" w:sz="4" w:space="0" w:color="auto"/>
              <w:right w:val="single" w:sz="4" w:space="0" w:color="auto"/>
            </w:tcBorders>
            <w:shd w:val="clear" w:color="auto" w:fill="0070C0"/>
            <w:vAlign w:val="center"/>
          </w:tcPr>
          <w:p w14:paraId="01FAF7DF" w14:textId="77777777" w:rsidR="00396200" w:rsidRPr="0006680D" w:rsidRDefault="00396200"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06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403C4A9" w14:textId="77777777" w:rsidR="00396200" w:rsidRPr="0006680D" w:rsidRDefault="00396200" w:rsidP="00D76AB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F9C4609" w14:textId="77777777" w:rsidR="00396200" w:rsidRPr="0006680D" w:rsidRDefault="00396200" w:rsidP="00D76ABB">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253370CC" w14:textId="77777777" w:rsidTr="00D76ABB">
        <w:trPr>
          <w:trHeight w:val="340"/>
        </w:trPr>
        <w:tc>
          <w:tcPr>
            <w:tcW w:w="2976" w:type="pct"/>
            <w:vMerge/>
            <w:tcBorders>
              <w:left w:val="single" w:sz="4" w:space="0" w:color="auto"/>
              <w:bottom w:val="single" w:sz="4" w:space="0" w:color="auto"/>
              <w:right w:val="single" w:sz="4" w:space="0" w:color="auto"/>
            </w:tcBorders>
            <w:shd w:val="clear" w:color="auto" w:fill="0070C0"/>
            <w:noWrap/>
            <w:vAlign w:val="bottom"/>
            <w:hideMark/>
          </w:tcPr>
          <w:p w14:paraId="48C482F8" w14:textId="77777777" w:rsidR="00396200" w:rsidRPr="0006680D" w:rsidRDefault="00396200">
            <w:pPr>
              <w:autoSpaceDE/>
              <w:autoSpaceDN/>
              <w:spacing w:line="276" w:lineRule="auto"/>
              <w:rPr>
                <w:b/>
                <w:bCs/>
                <w:color w:val="000000" w:themeColor="text1"/>
                <w:lang w:eastAsia="en-GB"/>
              </w:rPr>
            </w:pPr>
          </w:p>
        </w:tc>
        <w:tc>
          <w:tcPr>
            <w:tcW w:w="957" w:type="pct"/>
            <w:tcBorders>
              <w:top w:val="single" w:sz="4" w:space="0" w:color="auto"/>
              <w:left w:val="single" w:sz="4" w:space="0" w:color="auto"/>
              <w:bottom w:val="single" w:sz="4" w:space="0" w:color="auto"/>
              <w:right w:val="single" w:sz="4" w:space="0" w:color="auto"/>
            </w:tcBorders>
            <w:shd w:val="clear" w:color="auto" w:fill="0070C0"/>
            <w:vAlign w:val="center"/>
          </w:tcPr>
          <w:p w14:paraId="35E1449A" w14:textId="77777777" w:rsidR="00396200" w:rsidRPr="0006680D" w:rsidRDefault="00396200" w:rsidP="00D76ABB">
            <w:pPr>
              <w:autoSpaceDE/>
              <w:autoSpaceDN/>
              <w:spacing w:line="276" w:lineRule="auto"/>
              <w:jc w:val="center"/>
              <w:rPr>
                <w:b/>
                <w:bCs/>
                <w:color w:val="000000" w:themeColor="text1"/>
                <w:lang w:val="en-US"/>
              </w:rPr>
            </w:pPr>
            <w:r w:rsidRPr="0006680D">
              <w:rPr>
                <w:b/>
                <w:bCs/>
                <w:color w:val="000000" w:themeColor="text1"/>
                <w:lang w:val="en-US"/>
              </w:rPr>
              <w:t>Kshs</w:t>
            </w:r>
          </w:p>
        </w:tc>
        <w:tc>
          <w:tcPr>
            <w:tcW w:w="1067"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1E119FFD" w14:textId="77777777" w:rsidR="00396200" w:rsidRPr="0006680D" w:rsidRDefault="00396200" w:rsidP="00D76ABB">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5C861255" w14:textId="77777777" w:rsidTr="00D76ABB">
        <w:trPr>
          <w:trHeight w:val="340"/>
        </w:trPr>
        <w:tc>
          <w:tcPr>
            <w:tcW w:w="2976" w:type="pct"/>
            <w:noWrap/>
            <w:vAlign w:val="bottom"/>
          </w:tcPr>
          <w:p w14:paraId="417B0B51" w14:textId="1EEA2DEA" w:rsidR="00396200" w:rsidRPr="0006680D" w:rsidRDefault="005101BE">
            <w:pPr>
              <w:autoSpaceDE/>
              <w:autoSpaceDN/>
              <w:spacing w:line="276" w:lineRule="auto"/>
              <w:rPr>
                <w:color w:val="000000" w:themeColor="text1"/>
                <w:lang w:val="en-US"/>
              </w:rPr>
            </w:pPr>
            <w:r w:rsidRPr="0006680D">
              <w:rPr>
                <w:color w:val="000000" w:themeColor="text1"/>
                <w:lang w:val="en-US"/>
              </w:rPr>
              <w:t>Insurance</w:t>
            </w:r>
          </w:p>
        </w:tc>
        <w:tc>
          <w:tcPr>
            <w:tcW w:w="957" w:type="pct"/>
            <w:vAlign w:val="center"/>
          </w:tcPr>
          <w:p w14:paraId="286DE7A9" w14:textId="77777777" w:rsidR="00396200" w:rsidRPr="0006680D" w:rsidRDefault="00396200" w:rsidP="00D76ABB">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1B5D11F1" w14:textId="77777777" w:rsidR="00396200" w:rsidRPr="0006680D" w:rsidRDefault="00396200"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391806A" w14:textId="77777777" w:rsidTr="00D76ABB">
        <w:trPr>
          <w:trHeight w:val="340"/>
        </w:trPr>
        <w:tc>
          <w:tcPr>
            <w:tcW w:w="2976" w:type="pct"/>
            <w:noWrap/>
            <w:vAlign w:val="bottom"/>
          </w:tcPr>
          <w:p w14:paraId="1E7A212B" w14:textId="55333CF5" w:rsidR="00396200" w:rsidRPr="0006680D" w:rsidRDefault="005101BE">
            <w:pPr>
              <w:autoSpaceDE/>
              <w:autoSpaceDN/>
              <w:spacing w:line="276" w:lineRule="auto"/>
              <w:rPr>
                <w:color w:val="000000" w:themeColor="text1"/>
                <w:lang w:val="en-US"/>
              </w:rPr>
            </w:pPr>
            <w:r w:rsidRPr="0006680D">
              <w:rPr>
                <w:color w:val="000000" w:themeColor="text1"/>
                <w:lang w:val="en-US"/>
              </w:rPr>
              <w:t>Subscriptions</w:t>
            </w:r>
          </w:p>
        </w:tc>
        <w:tc>
          <w:tcPr>
            <w:tcW w:w="957" w:type="pct"/>
            <w:vAlign w:val="center"/>
          </w:tcPr>
          <w:p w14:paraId="4E5743BD" w14:textId="77777777" w:rsidR="00396200" w:rsidRPr="0006680D" w:rsidRDefault="00396200" w:rsidP="00D76ABB">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04CE90B1" w14:textId="77777777" w:rsidR="00396200" w:rsidRPr="0006680D" w:rsidRDefault="00396200"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06BB21E" w14:textId="77777777" w:rsidTr="00D76ABB">
        <w:trPr>
          <w:trHeight w:val="340"/>
        </w:trPr>
        <w:tc>
          <w:tcPr>
            <w:tcW w:w="2976" w:type="pct"/>
            <w:noWrap/>
            <w:vAlign w:val="bottom"/>
          </w:tcPr>
          <w:p w14:paraId="7FF81921" w14:textId="37E86896" w:rsidR="00ED5C43" w:rsidRPr="0006680D" w:rsidRDefault="00ED5C43" w:rsidP="00ED5C43">
            <w:pPr>
              <w:autoSpaceDE/>
              <w:autoSpaceDN/>
              <w:spacing w:line="276" w:lineRule="auto"/>
              <w:rPr>
                <w:color w:val="000000" w:themeColor="text1"/>
                <w:lang w:val="en-US"/>
              </w:rPr>
            </w:pPr>
            <w:r w:rsidRPr="0006680D">
              <w:rPr>
                <w:color w:val="000000" w:themeColor="text1"/>
                <w:lang w:val="en-US"/>
              </w:rPr>
              <w:t>Rent</w:t>
            </w:r>
          </w:p>
        </w:tc>
        <w:tc>
          <w:tcPr>
            <w:tcW w:w="957" w:type="pct"/>
            <w:vAlign w:val="center"/>
          </w:tcPr>
          <w:p w14:paraId="6BE8F0C9" w14:textId="27C201E9"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626A3B24" w14:textId="33EEB182"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945F538" w14:textId="77777777" w:rsidTr="00D76ABB">
        <w:trPr>
          <w:trHeight w:val="340"/>
        </w:trPr>
        <w:tc>
          <w:tcPr>
            <w:tcW w:w="2976" w:type="pct"/>
            <w:noWrap/>
            <w:vAlign w:val="bottom"/>
          </w:tcPr>
          <w:p w14:paraId="5E9CDACD" w14:textId="2BE33DFB" w:rsidR="00ED5C43" w:rsidRPr="0006680D" w:rsidRDefault="00ED5C43" w:rsidP="00ED5C43">
            <w:pPr>
              <w:autoSpaceDE/>
              <w:autoSpaceDN/>
              <w:spacing w:line="276" w:lineRule="auto"/>
              <w:rPr>
                <w:color w:val="000000" w:themeColor="text1"/>
                <w:lang w:val="en-US"/>
              </w:rPr>
            </w:pPr>
            <w:r w:rsidRPr="0006680D">
              <w:rPr>
                <w:color w:val="000000" w:themeColor="text1"/>
                <w:lang w:val="en-US"/>
              </w:rPr>
              <w:t>Electricity</w:t>
            </w:r>
          </w:p>
        </w:tc>
        <w:tc>
          <w:tcPr>
            <w:tcW w:w="957" w:type="pct"/>
            <w:vAlign w:val="center"/>
          </w:tcPr>
          <w:p w14:paraId="4282C343" w14:textId="3F1AF7D6"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hideMark/>
          </w:tcPr>
          <w:p w14:paraId="2D89C48C" w14:textId="4DADD870"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B2E68B5" w14:textId="77777777" w:rsidTr="00D76ABB">
        <w:trPr>
          <w:trHeight w:val="340"/>
        </w:trPr>
        <w:tc>
          <w:tcPr>
            <w:tcW w:w="2976" w:type="pct"/>
            <w:noWrap/>
            <w:vAlign w:val="bottom"/>
          </w:tcPr>
          <w:p w14:paraId="6126E18A" w14:textId="59C2DCC3" w:rsidR="00ED5C43" w:rsidRPr="0006680D" w:rsidRDefault="00ED5C43" w:rsidP="00ED5C43">
            <w:pPr>
              <w:autoSpaceDE/>
              <w:autoSpaceDN/>
              <w:spacing w:line="276" w:lineRule="auto"/>
              <w:rPr>
                <w:color w:val="000000" w:themeColor="text1"/>
                <w:lang w:val="en-US"/>
              </w:rPr>
            </w:pPr>
            <w:r w:rsidRPr="0006680D">
              <w:rPr>
                <w:color w:val="000000" w:themeColor="text1"/>
                <w:lang w:val="en-US"/>
              </w:rPr>
              <w:t>Water</w:t>
            </w:r>
          </w:p>
        </w:tc>
        <w:tc>
          <w:tcPr>
            <w:tcW w:w="957" w:type="pct"/>
            <w:vAlign w:val="center"/>
          </w:tcPr>
          <w:p w14:paraId="2BA760D9" w14:textId="08A2B14D"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4F3B2605" w14:textId="21551CC7"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F2E9D73" w14:textId="77777777" w:rsidTr="00D76ABB">
        <w:trPr>
          <w:trHeight w:val="340"/>
        </w:trPr>
        <w:tc>
          <w:tcPr>
            <w:tcW w:w="2976" w:type="pct"/>
            <w:noWrap/>
            <w:vAlign w:val="bottom"/>
          </w:tcPr>
          <w:p w14:paraId="57A45582" w14:textId="28FA4C81" w:rsidR="00ED5C43" w:rsidRPr="0006680D" w:rsidRDefault="00ED5C43" w:rsidP="00ED5C43">
            <w:pPr>
              <w:autoSpaceDE/>
              <w:autoSpaceDN/>
              <w:spacing w:line="276" w:lineRule="auto"/>
              <w:rPr>
                <w:color w:val="000000" w:themeColor="text1"/>
                <w:lang w:val="en-US"/>
              </w:rPr>
            </w:pPr>
            <w:r w:rsidRPr="0006680D">
              <w:rPr>
                <w:color w:val="000000" w:themeColor="text1"/>
                <w:lang w:val="en-US"/>
              </w:rPr>
              <w:t>Others (</w:t>
            </w:r>
            <w:r w:rsidRPr="0006680D">
              <w:rPr>
                <w:i/>
                <w:iCs/>
                <w:color w:val="000000" w:themeColor="text1"/>
                <w:lang w:val="en-US"/>
              </w:rPr>
              <w:t>S</w:t>
            </w:r>
            <w:r w:rsidR="00A70890" w:rsidRPr="0006680D">
              <w:rPr>
                <w:i/>
                <w:iCs/>
                <w:color w:val="000000" w:themeColor="text1"/>
                <w:lang w:val="en-US"/>
              </w:rPr>
              <w:t>pecify</w:t>
            </w:r>
            <w:r w:rsidR="00A70890" w:rsidRPr="0006680D">
              <w:rPr>
                <w:color w:val="000000" w:themeColor="text1"/>
                <w:lang w:val="en-US"/>
              </w:rPr>
              <w:t>)</w:t>
            </w:r>
          </w:p>
        </w:tc>
        <w:tc>
          <w:tcPr>
            <w:tcW w:w="957" w:type="pct"/>
            <w:vAlign w:val="center"/>
          </w:tcPr>
          <w:p w14:paraId="56714919" w14:textId="6478814E"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c>
          <w:tcPr>
            <w:tcW w:w="1067" w:type="pct"/>
            <w:noWrap/>
            <w:vAlign w:val="center"/>
          </w:tcPr>
          <w:p w14:paraId="530E1AFF" w14:textId="593DBAD5" w:rsidR="00ED5C43" w:rsidRPr="0006680D" w:rsidRDefault="00ED5C43" w:rsidP="00D76ABB">
            <w:pPr>
              <w:autoSpaceDE/>
              <w:autoSpaceDN/>
              <w:spacing w:line="276" w:lineRule="auto"/>
              <w:jc w:val="center"/>
              <w:rPr>
                <w:color w:val="000000" w:themeColor="text1"/>
                <w:lang w:val="en-US"/>
              </w:rPr>
            </w:pPr>
            <w:r w:rsidRPr="0006680D">
              <w:rPr>
                <w:color w:val="000000" w:themeColor="text1"/>
                <w:lang w:val="en-US"/>
              </w:rPr>
              <w:t>xxx</w:t>
            </w:r>
          </w:p>
        </w:tc>
      </w:tr>
      <w:tr w:rsidR="00396200" w:rsidRPr="0006680D" w14:paraId="6C86B1E5" w14:textId="77777777" w:rsidTr="00D76ABB">
        <w:trPr>
          <w:trHeight w:val="340"/>
        </w:trPr>
        <w:tc>
          <w:tcPr>
            <w:tcW w:w="2976" w:type="pct"/>
            <w:noWrap/>
            <w:vAlign w:val="bottom"/>
          </w:tcPr>
          <w:p w14:paraId="2BDD2E53" w14:textId="03C05FA9" w:rsidR="00396200" w:rsidRPr="0006680D" w:rsidRDefault="00396200">
            <w:pPr>
              <w:autoSpaceDE/>
              <w:autoSpaceDN/>
              <w:spacing w:line="276" w:lineRule="auto"/>
              <w:rPr>
                <w:color w:val="000000" w:themeColor="text1"/>
                <w:lang w:val="en-US"/>
              </w:rPr>
            </w:pPr>
          </w:p>
        </w:tc>
        <w:tc>
          <w:tcPr>
            <w:tcW w:w="957" w:type="pct"/>
            <w:vAlign w:val="center"/>
          </w:tcPr>
          <w:p w14:paraId="5F46FCD8" w14:textId="77777777" w:rsidR="00396200" w:rsidRPr="0006680D" w:rsidRDefault="00396200" w:rsidP="00D76ABB">
            <w:pPr>
              <w:autoSpaceDE/>
              <w:autoSpaceDN/>
              <w:spacing w:line="276" w:lineRule="auto"/>
              <w:jc w:val="center"/>
              <w:rPr>
                <w:b/>
                <w:bCs/>
                <w:color w:val="000000" w:themeColor="text1"/>
                <w:lang w:val="en-US"/>
              </w:rPr>
            </w:pPr>
            <w:r w:rsidRPr="0006680D">
              <w:rPr>
                <w:b/>
                <w:bCs/>
                <w:color w:val="000000" w:themeColor="text1"/>
                <w:lang w:val="en-US"/>
              </w:rPr>
              <w:t>xxx</w:t>
            </w:r>
          </w:p>
        </w:tc>
        <w:tc>
          <w:tcPr>
            <w:tcW w:w="1067" w:type="pct"/>
            <w:noWrap/>
            <w:vAlign w:val="center"/>
            <w:hideMark/>
          </w:tcPr>
          <w:p w14:paraId="415ECA61" w14:textId="77777777" w:rsidR="00396200" w:rsidRPr="0006680D" w:rsidRDefault="00396200" w:rsidP="00D76ABB">
            <w:pPr>
              <w:autoSpaceDE/>
              <w:autoSpaceDN/>
              <w:spacing w:line="276" w:lineRule="auto"/>
              <w:jc w:val="center"/>
              <w:rPr>
                <w:b/>
                <w:bCs/>
                <w:color w:val="000000" w:themeColor="text1"/>
                <w:lang w:val="en-US"/>
              </w:rPr>
            </w:pPr>
            <w:r w:rsidRPr="0006680D">
              <w:rPr>
                <w:b/>
                <w:bCs/>
                <w:color w:val="000000" w:themeColor="text1"/>
                <w:lang w:val="en-US"/>
              </w:rPr>
              <w:t>xxx</w:t>
            </w:r>
          </w:p>
        </w:tc>
      </w:tr>
    </w:tbl>
    <w:p w14:paraId="6864B5E4" w14:textId="22ABD59C" w:rsidR="002A7BE4" w:rsidRDefault="002A7BE4" w:rsidP="00396200">
      <w:pPr>
        <w:tabs>
          <w:tab w:val="left" w:pos="522"/>
        </w:tabs>
        <w:rPr>
          <w:color w:val="000000" w:themeColor="text1"/>
        </w:rPr>
      </w:pPr>
    </w:p>
    <w:p w14:paraId="352E8376" w14:textId="77777777" w:rsidR="002A7BE4" w:rsidRDefault="002A7BE4">
      <w:pPr>
        <w:autoSpaceDE/>
        <w:autoSpaceDN/>
        <w:rPr>
          <w:color w:val="000000" w:themeColor="text1"/>
        </w:rPr>
      </w:pPr>
      <w:r>
        <w:rPr>
          <w:color w:val="000000" w:themeColor="text1"/>
        </w:rPr>
        <w:br w:type="page"/>
      </w:r>
    </w:p>
    <w:p w14:paraId="12E97EA2" w14:textId="77777777" w:rsidR="00396200" w:rsidRDefault="00396200" w:rsidP="00396200">
      <w:pPr>
        <w:tabs>
          <w:tab w:val="left" w:pos="522"/>
        </w:tabs>
        <w:rPr>
          <w:color w:val="000000" w:themeColor="text1"/>
        </w:rPr>
      </w:pPr>
    </w:p>
    <w:p w14:paraId="5F199484" w14:textId="53466AC9" w:rsidR="0000075A" w:rsidRPr="00A03452" w:rsidRDefault="0000075A" w:rsidP="00FF1B9B">
      <w:pPr>
        <w:pStyle w:val="ListParagraph"/>
        <w:numPr>
          <w:ilvl w:val="0"/>
          <w:numId w:val="24"/>
        </w:numPr>
        <w:spacing w:line="360" w:lineRule="auto"/>
        <w:ind w:right="-20" w:hanging="1080"/>
        <w:jc w:val="both"/>
        <w:rPr>
          <w:b/>
          <w:bCs/>
          <w:color w:val="000000" w:themeColor="text1"/>
        </w:rPr>
      </w:pPr>
      <w:r w:rsidRPr="00267EE3">
        <w:rPr>
          <w:rFonts w:eastAsia="Arial"/>
          <w:b/>
          <w:bCs/>
          <w:color w:val="000000" w:themeColor="text1"/>
          <w:spacing w:val="3"/>
        </w:rPr>
        <w:t>Non</w:t>
      </w:r>
      <w:r w:rsidRPr="00267EE3">
        <w:rPr>
          <w:b/>
          <w:bCs/>
          <w:color w:val="000000" w:themeColor="text1"/>
        </w:rPr>
        <w:t>-Current Assets Held for Sale</w:t>
      </w:r>
    </w:p>
    <w:tbl>
      <w:tblPr>
        <w:tblStyle w:val="TableGrid"/>
        <w:tblW w:w="0" w:type="auto"/>
        <w:tblLook w:val="04A0" w:firstRow="1" w:lastRow="0" w:firstColumn="1" w:lastColumn="0" w:noHBand="0" w:noVBand="1"/>
      </w:tblPr>
      <w:tblGrid>
        <w:gridCol w:w="4344"/>
        <w:gridCol w:w="1459"/>
        <w:gridCol w:w="1452"/>
        <w:gridCol w:w="1775"/>
      </w:tblGrid>
      <w:tr w:rsidR="0000075A" w:rsidRPr="00267EE3" w14:paraId="1669752F" w14:textId="77777777" w:rsidTr="00232B6E">
        <w:tc>
          <w:tcPr>
            <w:tcW w:w="4534" w:type="dxa"/>
            <w:shd w:val="clear" w:color="auto" w:fill="0070C0"/>
            <w:vAlign w:val="center"/>
          </w:tcPr>
          <w:p w14:paraId="736380FD" w14:textId="77777777" w:rsidR="0000075A" w:rsidRPr="00267EE3" w:rsidRDefault="0000075A" w:rsidP="00232B6E">
            <w:pPr>
              <w:pStyle w:val="NoSpacing"/>
              <w:rPr>
                <w:color w:val="000000" w:themeColor="text1"/>
              </w:rPr>
            </w:pPr>
            <w:r w:rsidRPr="00267EE3">
              <w:rPr>
                <w:color w:val="000000" w:themeColor="text1"/>
              </w:rPr>
              <w:t>Description</w:t>
            </w:r>
          </w:p>
        </w:tc>
        <w:tc>
          <w:tcPr>
            <w:tcW w:w="1489" w:type="dxa"/>
            <w:shd w:val="clear" w:color="auto" w:fill="0070C0"/>
            <w:vAlign w:val="center"/>
          </w:tcPr>
          <w:p w14:paraId="4B585F79" w14:textId="77777777" w:rsidR="0000075A" w:rsidRPr="00D04DED" w:rsidRDefault="0000075A" w:rsidP="00232B6E">
            <w:pPr>
              <w:pStyle w:val="NoSpacing"/>
              <w:jc w:val="center"/>
              <w:rPr>
                <w:b/>
                <w:color w:val="000000" w:themeColor="text1"/>
              </w:rPr>
            </w:pPr>
            <w:r w:rsidRPr="00D04DED">
              <w:rPr>
                <w:b/>
                <w:color w:val="000000" w:themeColor="text1"/>
                <w:sz w:val="22"/>
                <w:szCs w:val="22"/>
                <w:lang w:val="en-US"/>
              </w:rPr>
              <w:t>Insert Current FY</w:t>
            </w:r>
          </w:p>
        </w:tc>
        <w:tc>
          <w:tcPr>
            <w:tcW w:w="1500" w:type="dxa"/>
            <w:shd w:val="clear" w:color="auto" w:fill="0070C0"/>
          </w:tcPr>
          <w:p w14:paraId="18537EA6" w14:textId="77777777" w:rsidR="0000075A" w:rsidRPr="00D04DED" w:rsidRDefault="0000075A" w:rsidP="00232B6E">
            <w:pPr>
              <w:pStyle w:val="NoSpacing"/>
              <w:jc w:val="center"/>
              <w:rPr>
                <w:b/>
                <w:color w:val="000000" w:themeColor="text1"/>
                <w:sz w:val="22"/>
                <w:szCs w:val="22"/>
                <w:lang w:val="en-US"/>
              </w:rPr>
            </w:pPr>
            <w:r w:rsidRPr="00D04DED">
              <w:rPr>
                <w:b/>
                <w:color w:val="000000" w:themeColor="text1"/>
                <w:sz w:val="22"/>
                <w:szCs w:val="22"/>
                <w:lang w:val="en-US"/>
              </w:rPr>
              <w:t>1</w:t>
            </w:r>
            <w:r w:rsidRPr="00D04DED">
              <w:rPr>
                <w:b/>
                <w:color w:val="000000" w:themeColor="text1"/>
                <w:sz w:val="22"/>
                <w:szCs w:val="22"/>
                <w:vertAlign w:val="superscript"/>
                <w:lang w:val="en-US"/>
              </w:rPr>
              <w:t>st</w:t>
            </w:r>
            <w:r w:rsidRPr="00D04DED">
              <w:rPr>
                <w:b/>
                <w:color w:val="000000" w:themeColor="text1"/>
                <w:sz w:val="22"/>
                <w:szCs w:val="22"/>
                <w:lang w:val="en-US"/>
              </w:rPr>
              <w:t xml:space="preserve"> July 2025</w:t>
            </w:r>
          </w:p>
        </w:tc>
        <w:tc>
          <w:tcPr>
            <w:tcW w:w="1795" w:type="dxa"/>
            <w:shd w:val="clear" w:color="auto" w:fill="0070C0"/>
            <w:vAlign w:val="center"/>
          </w:tcPr>
          <w:p w14:paraId="562E6A0A" w14:textId="77777777" w:rsidR="0000075A" w:rsidRPr="00D04DED" w:rsidRDefault="0000075A" w:rsidP="00232B6E">
            <w:pPr>
              <w:pStyle w:val="NoSpacing"/>
              <w:jc w:val="center"/>
              <w:rPr>
                <w:b/>
                <w:color w:val="000000" w:themeColor="text1"/>
                <w:sz w:val="22"/>
                <w:szCs w:val="22"/>
                <w:lang w:val="en-US"/>
              </w:rPr>
            </w:pPr>
            <w:r w:rsidRPr="00D04DED">
              <w:rPr>
                <w:b/>
                <w:color w:val="000000" w:themeColor="text1"/>
                <w:sz w:val="22"/>
                <w:szCs w:val="22"/>
                <w:lang w:val="en-US"/>
              </w:rPr>
              <w:t>Insert</w:t>
            </w:r>
          </w:p>
          <w:p w14:paraId="4DA6E344" w14:textId="77777777" w:rsidR="0000075A" w:rsidRPr="00D04DED" w:rsidRDefault="0000075A" w:rsidP="00232B6E">
            <w:pPr>
              <w:pStyle w:val="NoSpacing"/>
              <w:jc w:val="center"/>
              <w:rPr>
                <w:b/>
                <w:color w:val="000000" w:themeColor="text1"/>
              </w:rPr>
            </w:pPr>
            <w:r w:rsidRPr="00D04DED">
              <w:rPr>
                <w:b/>
                <w:color w:val="000000" w:themeColor="text1"/>
                <w:sz w:val="22"/>
                <w:szCs w:val="22"/>
                <w:lang w:val="en-US"/>
              </w:rPr>
              <w:t>Comparative FY</w:t>
            </w:r>
          </w:p>
        </w:tc>
      </w:tr>
      <w:tr w:rsidR="0000075A" w:rsidRPr="00267EE3" w14:paraId="45BBD720" w14:textId="77777777" w:rsidTr="00232B6E">
        <w:tc>
          <w:tcPr>
            <w:tcW w:w="4534" w:type="dxa"/>
            <w:shd w:val="clear" w:color="auto" w:fill="0070C0"/>
            <w:vAlign w:val="center"/>
          </w:tcPr>
          <w:p w14:paraId="66C13881" w14:textId="77777777" w:rsidR="0000075A" w:rsidRPr="00267EE3" w:rsidRDefault="0000075A" w:rsidP="00232B6E">
            <w:pPr>
              <w:pStyle w:val="NoSpacing"/>
              <w:rPr>
                <w:color w:val="000000" w:themeColor="text1"/>
              </w:rPr>
            </w:pPr>
          </w:p>
        </w:tc>
        <w:tc>
          <w:tcPr>
            <w:tcW w:w="1489" w:type="dxa"/>
            <w:shd w:val="clear" w:color="auto" w:fill="0070C0"/>
            <w:vAlign w:val="center"/>
          </w:tcPr>
          <w:p w14:paraId="1DA1A20E" w14:textId="77777777" w:rsidR="0000075A" w:rsidRPr="00D04DED" w:rsidRDefault="0000075A" w:rsidP="00232B6E">
            <w:pPr>
              <w:pStyle w:val="NoSpacing"/>
              <w:jc w:val="center"/>
              <w:rPr>
                <w:b/>
                <w:color w:val="000000" w:themeColor="text1"/>
              </w:rPr>
            </w:pPr>
            <w:r w:rsidRPr="00D04DED">
              <w:rPr>
                <w:b/>
                <w:color w:val="000000" w:themeColor="text1"/>
                <w:sz w:val="22"/>
                <w:szCs w:val="22"/>
                <w:lang w:val="en-US"/>
              </w:rPr>
              <w:t>Kshs</w:t>
            </w:r>
          </w:p>
        </w:tc>
        <w:tc>
          <w:tcPr>
            <w:tcW w:w="1500" w:type="dxa"/>
            <w:shd w:val="clear" w:color="auto" w:fill="0070C0"/>
          </w:tcPr>
          <w:p w14:paraId="5CD2A9DB" w14:textId="77777777" w:rsidR="0000075A" w:rsidRPr="00D04DED" w:rsidRDefault="0000075A" w:rsidP="00232B6E">
            <w:pPr>
              <w:pStyle w:val="NoSpacing"/>
              <w:jc w:val="center"/>
              <w:rPr>
                <w:b/>
                <w:color w:val="000000" w:themeColor="text1"/>
                <w:sz w:val="22"/>
                <w:szCs w:val="22"/>
                <w:lang w:val="en-US"/>
              </w:rPr>
            </w:pPr>
            <w:r w:rsidRPr="00D04DED">
              <w:rPr>
                <w:b/>
                <w:color w:val="000000" w:themeColor="text1"/>
                <w:sz w:val="22"/>
                <w:szCs w:val="22"/>
                <w:lang w:val="en-US"/>
              </w:rPr>
              <w:t>Kshs</w:t>
            </w:r>
          </w:p>
        </w:tc>
        <w:tc>
          <w:tcPr>
            <w:tcW w:w="1795" w:type="dxa"/>
            <w:shd w:val="clear" w:color="auto" w:fill="0070C0"/>
            <w:vAlign w:val="center"/>
          </w:tcPr>
          <w:p w14:paraId="18CB2E4C" w14:textId="77777777" w:rsidR="0000075A" w:rsidRPr="00D04DED" w:rsidRDefault="0000075A" w:rsidP="00232B6E">
            <w:pPr>
              <w:pStyle w:val="NoSpacing"/>
              <w:jc w:val="center"/>
              <w:rPr>
                <w:b/>
                <w:color w:val="000000" w:themeColor="text1"/>
              </w:rPr>
            </w:pPr>
            <w:r w:rsidRPr="00D04DED">
              <w:rPr>
                <w:b/>
                <w:color w:val="000000" w:themeColor="text1"/>
                <w:sz w:val="22"/>
                <w:szCs w:val="22"/>
                <w:lang w:val="en-US"/>
              </w:rPr>
              <w:t>Kshs</w:t>
            </w:r>
          </w:p>
        </w:tc>
      </w:tr>
      <w:tr w:rsidR="0000075A" w:rsidRPr="00267EE3" w14:paraId="374FFFD6" w14:textId="77777777" w:rsidTr="00232B6E">
        <w:tc>
          <w:tcPr>
            <w:tcW w:w="4534" w:type="dxa"/>
            <w:vAlign w:val="center"/>
          </w:tcPr>
          <w:p w14:paraId="5238C555" w14:textId="77777777" w:rsidR="0000075A" w:rsidRPr="00267EE3" w:rsidRDefault="0000075A" w:rsidP="00232B6E">
            <w:pPr>
              <w:pStyle w:val="NoSpacing"/>
              <w:rPr>
                <w:color w:val="000000" w:themeColor="text1"/>
              </w:rPr>
            </w:pPr>
            <w:r w:rsidRPr="00267EE3">
              <w:rPr>
                <w:color w:val="000000" w:themeColor="text1"/>
              </w:rPr>
              <w:t>Motor Vehicles</w:t>
            </w:r>
          </w:p>
        </w:tc>
        <w:tc>
          <w:tcPr>
            <w:tcW w:w="1489" w:type="dxa"/>
            <w:vAlign w:val="center"/>
          </w:tcPr>
          <w:p w14:paraId="66F73E7E"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500" w:type="dxa"/>
            <w:vAlign w:val="center"/>
          </w:tcPr>
          <w:p w14:paraId="36256834"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795" w:type="dxa"/>
            <w:vAlign w:val="center"/>
          </w:tcPr>
          <w:p w14:paraId="541B531A" w14:textId="77777777" w:rsidR="0000075A" w:rsidRPr="00267EE3" w:rsidRDefault="0000075A" w:rsidP="00232B6E">
            <w:pPr>
              <w:pStyle w:val="NoSpacing"/>
              <w:jc w:val="center"/>
              <w:rPr>
                <w:color w:val="000000" w:themeColor="text1"/>
              </w:rPr>
            </w:pPr>
            <w:r w:rsidRPr="00267EE3">
              <w:rPr>
                <w:color w:val="000000" w:themeColor="text1"/>
              </w:rPr>
              <w:t>xxx</w:t>
            </w:r>
          </w:p>
        </w:tc>
      </w:tr>
      <w:tr w:rsidR="0000075A" w:rsidRPr="00267EE3" w14:paraId="3E46E1AF" w14:textId="77777777" w:rsidTr="00232B6E">
        <w:tc>
          <w:tcPr>
            <w:tcW w:w="4534" w:type="dxa"/>
            <w:vAlign w:val="center"/>
          </w:tcPr>
          <w:p w14:paraId="13168418" w14:textId="50A6202B" w:rsidR="0000075A" w:rsidRPr="00267EE3" w:rsidRDefault="00072F2D" w:rsidP="00232B6E">
            <w:pPr>
              <w:pStyle w:val="NoSpacing"/>
              <w:rPr>
                <w:color w:val="000000" w:themeColor="text1"/>
                <w:lang w:val="en-US"/>
              </w:rPr>
            </w:pPr>
            <w:r w:rsidRPr="00267EE3">
              <w:rPr>
                <w:color w:val="000000" w:themeColor="text1"/>
              </w:rPr>
              <w:t>Furniture</w:t>
            </w:r>
          </w:p>
        </w:tc>
        <w:tc>
          <w:tcPr>
            <w:tcW w:w="1489" w:type="dxa"/>
            <w:vAlign w:val="center"/>
          </w:tcPr>
          <w:p w14:paraId="61D64DE8"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500" w:type="dxa"/>
            <w:vAlign w:val="center"/>
          </w:tcPr>
          <w:p w14:paraId="7577982B"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795" w:type="dxa"/>
            <w:vAlign w:val="center"/>
          </w:tcPr>
          <w:p w14:paraId="08159020" w14:textId="77777777" w:rsidR="0000075A" w:rsidRPr="00267EE3" w:rsidRDefault="0000075A" w:rsidP="00232B6E">
            <w:pPr>
              <w:pStyle w:val="NoSpacing"/>
              <w:jc w:val="center"/>
              <w:rPr>
                <w:color w:val="000000" w:themeColor="text1"/>
              </w:rPr>
            </w:pPr>
            <w:r w:rsidRPr="00267EE3">
              <w:rPr>
                <w:color w:val="000000" w:themeColor="text1"/>
              </w:rPr>
              <w:t>xxx</w:t>
            </w:r>
          </w:p>
        </w:tc>
      </w:tr>
      <w:tr w:rsidR="0000075A" w:rsidRPr="00267EE3" w14:paraId="05BD98F3" w14:textId="77777777" w:rsidTr="00232B6E">
        <w:tc>
          <w:tcPr>
            <w:tcW w:w="4534" w:type="dxa"/>
            <w:vAlign w:val="center"/>
          </w:tcPr>
          <w:p w14:paraId="404CCA0B" w14:textId="77777777" w:rsidR="0000075A" w:rsidRPr="00267EE3" w:rsidRDefault="0000075A" w:rsidP="00232B6E">
            <w:pPr>
              <w:pStyle w:val="NoSpacing"/>
              <w:rPr>
                <w:color w:val="000000" w:themeColor="text1"/>
              </w:rPr>
            </w:pPr>
            <w:r w:rsidRPr="00267EE3">
              <w:rPr>
                <w:color w:val="000000" w:themeColor="text1"/>
              </w:rPr>
              <w:t>Office Equipment</w:t>
            </w:r>
          </w:p>
        </w:tc>
        <w:tc>
          <w:tcPr>
            <w:tcW w:w="1489" w:type="dxa"/>
            <w:vAlign w:val="center"/>
          </w:tcPr>
          <w:p w14:paraId="5CEFEF2C"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500" w:type="dxa"/>
            <w:vAlign w:val="center"/>
          </w:tcPr>
          <w:p w14:paraId="7BB74964"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795" w:type="dxa"/>
            <w:vAlign w:val="center"/>
          </w:tcPr>
          <w:p w14:paraId="41877C6F" w14:textId="77777777" w:rsidR="0000075A" w:rsidRPr="00267EE3" w:rsidRDefault="0000075A" w:rsidP="00232B6E">
            <w:pPr>
              <w:pStyle w:val="NoSpacing"/>
              <w:jc w:val="center"/>
              <w:rPr>
                <w:color w:val="000000" w:themeColor="text1"/>
              </w:rPr>
            </w:pPr>
            <w:r w:rsidRPr="00267EE3">
              <w:rPr>
                <w:color w:val="000000" w:themeColor="text1"/>
              </w:rPr>
              <w:t>xxx</w:t>
            </w:r>
          </w:p>
        </w:tc>
      </w:tr>
      <w:tr w:rsidR="0000075A" w:rsidRPr="00267EE3" w14:paraId="6DD866ED" w14:textId="77777777" w:rsidTr="00232B6E">
        <w:tc>
          <w:tcPr>
            <w:tcW w:w="4534" w:type="dxa"/>
            <w:vAlign w:val="center"/>
          </w:tcPr>
          <w:p w14:paraId="55A167F6" w14:textId="77777777" w:rsidR="0000075A" w:rsidRPr="00267EE3" w:rsidRDefault="0000075A" w:rsidP="00232B6E">
            <w:pPr>
              <w:pStyle w:val="NoSpacing"/>
              <w:rPr>
                <w:color w:val="000000" w:themeColor="text1"/>
              </w:rPr>
            </w:pPr>
            <w:r w:rsidRPr="00267EE3">
              <w:rPr>
                <w:color w:val="000000" w:themeColor="text1"/>
              </w:rPr>
              <w:t>ICT Equipment</w:t>
            </w:r>
          </w:p>
        </w:tc>
        <w:tc>
          <w:tcPr>
            <w:tcW w:w="1489" w:type="dxa"/>
            <w:vAlign w:val="center"/>
          </w:tcPr>
          <w:p w14:paraId="2C1E1F5C"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500" w:type="dxa"/>
            <w:vAlign w:val="center"/>
          </w:tcPr>
          <w:p w14:paraId="1AA5E1D8"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795" w:type="dxa"/>
            <w:vAlign w:val="center"/>
          </w:tcPr>
          <w:p w14:paraId="68D5D1A4" w14:textId="77777777" w:rsidR="0000075A" w:rsidRPr="00267EE3" w:rsidRDefault="0000075A" w:rsidP="00232B6E">
            <w:pPr>
              <w:pStyle w:val="NoSpacing"/>
              <w:jc w:val="center"/>
              <w:rPr>
                <w:color w:val="000000" w:themeColor="text1"/>
              </w:rPr>
            </w:pPr>
            <w:r w:rsidRPr="00267EE3">
              <w:rPr>
                <w:color w:val="000000" w:themeColor="text1"/>
              </w:rPr>
              <w:t>xxx</w:t>
            </w:r>
          </w:p>
        </w:tc>
      </w:tr>
      <w:tr w:rsidR="0000075A" w:rsidRPr="00267EE3" w14:paraId="4ECA33A4" w14:textId="77777777" w:rsidTr="00232B6E">
        <w:tc>
          <w:tcPr>
            <w:tcW w:w="4534" w:type="dxa"/>
            <w:vAlign w:val="center"/>
          </w:tcPr>
          <w:p w14:paraId="21F196F3" w14:textId="77777777" w:rsidR="0000075A" w:rsidRPr="00267EE3" w:rsidRDefault="0000075A" w:rsidP="00232B6E">
            <w:pPr>
              <w:pStyle w:val="NoSpacing"/>
              <w:rPr>
                <w:color w:val="000000" w:themeColor="text1"/>
              </w:rPr>
            </w:pPr>
            <w:r w:rsidRPr="00267EE3">
              <w:rPr>
                <w:color w:val="000000" w:themeColor="text1"/>
              </w:rPr>
              <w:t>Total</w:t>
            </w:r>
          </w:p>
        </w:tc>
        <w:tc>
          <w:tcPr>
            <w:tcW w:w="1489" w:type="dxa"/>
            <w:vAlign w:val="center"/>
          </w:tcPr>
          <w:p w14:paraId="4C389DB3"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500" w:type="dxa"/>
            <w:vAlign w:val="center"/>
          </w:tcPr>
          <w:p w14:paraId="3306C96C" w14:textId="77777777" w:rsidR="0000075A" w:rsidRPr="00267EE3" w:rsidRDefault="0000075A" w:rsidP="00232B6E">
            <w:pPr>
              <w:pStyle w:val="NoSpacing"/>
              <w:jc w:val="center"/>
              <w:rPr>
                <w:color w:val="000000" w:themeColor="text1"/>
              </w:rPr>
            </w:pPr>
            <w:r w:rsidRPr="00267EE3">
              <w:rPr>
                <w:color w:val="000000" w:themeColor="text1"/>
              </w:rPr>
              <w:t>xxx</w:t>
            </w:r>
          </w:p>
        </w:tc>
        <w:tc>
          <w:tcPr>
            <w:tcW w:w="1795" w:type="dxa"/>
            <w:vAlign w:val="center"/>
          </w:tcPr>
          <w:p w14:paraId="266A1591" w14:textId="77777777" w:rsidR="0000075A" w:rsidRPr="00267EE3" w:rsidRDefault="0000075A" w:rsidP="00232B6E">
            <w:pPr>
              <w:pStyle w:val="NoSpacing"/>
              <w:jc w:val="center"/>
              <w:rPr>
                <w:color w:val="000000" w:themeColor="text1"/>
              </w:rPr>
            </w:pPr>
            <w:r w:rsidRPr="00267EE3">
              <w:rPr>
                <w:color w:val="000000" w:themeColor="text1"/>
              </w:rPr>
              <w:t>xxx</w:t>
            </w:r>
          </w:p>
        </w:tc>
      </w:tr>
    </w:tbl>
    <w:p w14:paraId="7D9A18D2" w14:textId="77777777" w:rsidR="0000075A" w:rsidRDefault="0000075A" w:rsidP="00396200">
      <w:pPr>
        <w:tabs>
          <w:tab w:val="left" w:pos="522"/>
        </w:tabs>
        <w:rPr>
          <w:color w:val="000000" w:themeColor="text1"/>
        </w:rPr>
      </w:pPr>
    </w:p>
    <w:p w14:paraId="5673EA05" w14:textId="77777777" w:rsidR="0000075A" w:rsidRDefault="0000075A" w:rsidP="00396200">
      <w:pPr>
        <w:tabs>
          <w:tab w:val="left" w:pos="522"/>
        </w:tabs>
        <w:rPr>
          <w:color w:val="000000" w:themeColor="text1"/>
        </w:rPr>
      </w:pPr>
    </w:p>
    <w:p w14:paraId="19C3E960" w14:textId="3A871EB2" w:rsidR="0000075A" w:rsidRPr="0006680D" w:rsidRDefault="0000075A" w:rsidP="00396200">
      <w:pPr>
        <w:tabs>
          <w:tab w:val="left" w:pos="522"/>
        </w:tabs>
        <w:rPr>
          <w:color w:val="000000" w:themeColor="text1"/>
        </w:rPr>
        <w:sectPr w:rsidR="0000075A" w:rsidRPr="0006680D" w:rsidSect="004A1850">
          <w:headerReference w:type="even" r:id="rId31"/>
          <w:headerReference w:type="default" r:id="rId32"/>
          <w:footerReference w:type="default" r:id="rId33"/>
          <w:headerReference w:type="first" r:id="rId34"/>
          <w:pgSz w:w="11920" w:h="16840"/>
          <w:pgMar w:top="1440" w:right="1440" w:bottom="1440" w:left="1440" w:header="510" w:footer="617" w:gutter="0"/>
          <w:cols w:space="720"/>
          <w:docGrid w:linePitch="326"/>
        </w:sectPr>
      </w:pPr>
    </w:p>
    <w:p w14:paraId="77E62848" w14:textId="4F3E21C1" w:rsidR="00ED6FF3"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Property, Plant and Equipment</w:t>
      </w:r>
    </w:p>
    <w:p w14:paraId="7020A2D6" w14:textId="6767B26B" w:rsidR="005A761F" w:rsidRPr="0006680D" w:rsidRDefault="005A761F" w:rsidP="005A761F">
      <w:pPr>
        <w:pStyle w:val="ListParagraph"/>
        <w:spacing w:line="360" w:lineRule="auto"/>
        <w:ind w:left="360" w:right="-20"/>
        <w:jc w:val="both"/>
        <w:rPr>
          <w:rFonts w:eastAsia="Arial"/>
          <w:b/>
          <w:bCs/>
          <w:color w:val="000000" w:themeColor="text1"/>
          <w:spacing w:val="3"/>
        </w:rPr>
      </w:pPr>
      <w:r>
        <w:rPr>
          <w:rFonts w:eastAsia="Arial"/>
          <w:b/>
          <w:bCs/>
          <w:color w:val="000000" w:themeColor="text1"/>
          <w:spacing w:val="3"/>
        </w:rPr>
        <w:t>Current FY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414"/>
        <w:gridCol w:w="1353"/>
        <w:gridCol w:w="1353"/>
        <w:gridCol w:w="1353"/>
        <w:gridCol w:w="1353"/>
        <w:gridCol w:w="1353"/>
        <w:gridCol w:w="1353"/>
        <w:gridCol w:w="1222"/>
        <w:gridCol w:w="1484"/>
      </w:tblGrid>
      <w:tr w:rsidR="0006680D" w:rsidRPr="0006680D" w14:paraId="09EF31FB" w14:textId="77777777" w:rsidTr="0062750C">
        <w:trPr>
          <w:trHeight w:val="397"/>
          <w:tblHeader/>
        </w:trPr>
        <w:tc>
          <w:tcPr>
            <w:tcW w:w="1199" w:type="pct"/>
            <w:shd w:val="clear" w:color="auto" w:fill="0070C0"/>
            <w:noWrap/>
            <w:vAlign w:val="center"/>
            <w:hideMark/>
          </w:tcPr>
          <w:p w14:paraId="53A44DDD" w14:textId="18E70EEA" w:rsidR="00BC0BB2" w:rsidRPr="0006680D" w:rsidRDefault="00BC0BB2" w:rsidP="00BC0BB2">
            <w:pPr>
              <w:spacing w:line="276" w:lineRule="auto"/>
              <w:rPr>
                <w:color w:val="000000" w:themeColor="text1"/>
                <w:sz w:val="22"/>
                <w:szCs w:val="22"/>
                <w:lang w:eastAsia="en-GB"/>
              </w:rPr>
            </w:pPr>
          </w:p>
        </w:tc>
        <w:tc>
          <w:tcPr>
            <w:tcW w:w="475" w:type="pct"/>
            <w:shd w:val="clear" w:color="auto" w:fill="0070C0"/>
            <w:vAlign w:val="center"/>
          </w:tcPr>
          <w:p w14:paraId="5C6003E2" w14:textId="2C0CD206"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Land</w:t>
            </w:r>
          </w:p>
        </w:tc>
        <w:tc>
          <w:tcPr>
            <w:tcW w:w="475" w:type="pct"/>
            <w:shd w:val="clear" w:color="auto" w:fill="0070C0"/>
            <w:noWrap/>
            <w:vAlign w:val="center"/>
            <w:hideMark/>
          </w:tcPr>
          <w:p w14:paraId="38CD318A"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Buildings</w:t>
            </w:r>
          </w:p>
        </w:tc>
        <w:tc>
          <w:tcPr>
            <w:tcW w:w="475" w:type="pct"/>
            <w:shd w:val="clear" w:color="auto" w:fill="0070C0"/>
            <w:noWrap/>
            <w:vAlign w:val="center"/>
            <w:hideMark/>
          </w:tcPr>
          <w:p w14:paraId="32F2551F"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Motor vehicles</w:t>
            </w:r>
          </w:p>
        </w:tc>
        <w:tc>
          <w:tcPr>
            <w:tcW w:w="475" w:type="pct"/>
            <w:shd w:val="clear" w:color="auto" w:fill="0070C0"/>
            <w:noWrap/>
            <w:vAlign w:val="center"/>
            <w:hideMark/>
          </w:tcPr>
          <w:p w14:paraId="15B865E0"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Furniture and fittings</w:t>
            </w:r>
          </w:p>
        </w:tc>
        <w:tc>
          <w:tcPr>
            <w:tcW w:w="475" w:type="pct"/>
            <w:shd w:val="clear" w:color="auto" w:fill="0070C0"/>
            <w:noWrap/>
            <w:vAlign w:val="center"/>
            <w:hideMark/>
          </w:tcPr>
          <w:p w14:paraId="5E28ED28"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Computers</w:t>
            </w:r>
          </w:p>
        </w:tc>
        <w:tc>
          <w:tcPr>
            <w:tcW w:w="475" w:type="pct"/>
            <w:shd w:val="clear" w:color="auto" w:fill="0070C0"/>
            <w:noWrap/>
            <w:vAlign w:val="center"/>
            <w:hideMark/>
          </w:tcPr>
          <w:p w14:paraId="631F0CDE"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Other Assets</w:t>
            </w:r>
          </w:p>
          <w:p w14:paraId="393D8BB9"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(specify)</w:t>
            </w:r>
          </w:p>
        </w:tc>
        <w:tc>
          <w:tcPr>
            <w:tcW w:w="429" w:type="pct"/>
            <w:shd w:val="clear" w:color="auto" w:fill="0070C0"/>
            <w:noWrap/>
            <w:vAlign w:val="center"/>
            <w:hideMark/>
          </w:tcPr>
          <w:p w14:paraId="43A956AE"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Capital</w:t>
            </w:r>
          </w:p>
          <w:p w14:paraId="526F189E" w14:textId="423C699B" w:rsidR="00BC0BB2" w:rsidRPr="0006680D" w:rsidRDefault="00BC0BB2" w:rsidP="000442D1">
            <w:pPr>
              <w:autoSpaceDE/>
              <w:autoSpaceDN/>
              <w:spacing w:line="276" w:lineRule="auto"/>
              <w:jc w:val="center"/>
              <w:rPr>
                <w:color w:val="000000" w:themeColor="text1"/>
                <w:sz w:val="22"/>
                <w:szCs w:val="22"/>
                <w:lang w:eastAsia="en-GB"/>
              </w:rPr>
            </w:pPr>
            <w:r w:rsidRPr="0006680D">
              <w:rPr>
                <w:b/>
                <w:bCs/>
                <w:color w:val="000000" w:themeColor="text1"/>
                <w:sz w:val="22"/>
                <w:szCs w:val="22"/>
                <w:lang w:eastAsia="en-GB"/>
              </w:rPr>
              <w:t>Work in progress</w:t>
            </w:r>
          </w:p>
        </w:tc>
        <w:tc>
          <w:tcPr>
            <w:tcW w:w="521" w:type="pct"/>
            <w:shd w:val="clear" w:color="auto" w:fill="0070C0"/>
            <w:noWrap/>
            <w:vAlign w:val="center"/>
            <w:hideMark/>
          </w:tcPr>
          <w:p w14:paraId="0B104336" w14:textId="77777777" w:rsidR="00BC0BB2" w:rsidRPr="0006680D" w:rsidRDefault="00BC0BB2"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Total</w:t>
            </w:r>
          </w:p>
        </w:tc>
      </w:tr>
      <w:tr w:rsidR="0006680D" w:rsidRPr="0006680D" w14:paraId="571C89B9" w14:textId="77777777" w:rsidTr="0062750C">
        <w:trPr>
          <w:trHeight w:val="397"/>
          <w:tblHeader/>
        </w:trPr>
        <w:tc>
          <w:tcPr>
            <w:tcW w:w="1199" w:type="pct"/>
            <w:noWrap/>
            <w:vAlign w:val="bottom"/>
            <w:hideMark/>
          </w:tcPr>
          <w:p w14:paraId="385D28F9" w14:textId="1BDCB0BA" w:rsidR="00BE6844" w:rsidRPr="0006680D" w:rsidRDefault="00BE6844" w:rsidP="00BE6844">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Depreciation Rate</w:t>
            </w:r>
          </w:p>
        </w:tc>
        <w:tc>
          <w:tcPr>
            <w:tcW w:w="475" w:type="pct"/>
            <w:vAlign w:val="center"/>
          </w:tcPr>
          <w:p w14:paraId="14CF587B" w14:textId="10E4B619" w:rsidR="00BE6844" w:rsidRPr="0006680D" w:rsidRDefault="00BE6844" w:rsidP="000442D1">
            <w:pPr>
              <w:autoSpaceDE/>
              <w:autoSpaceDN/>
              <w:spacing w:line="276" w:lineRule="auto"/>
              <w:jc w:val="center"/>
              <w:rPr>
                <w:b/>
                <w:bCs/>
                <w:color w:val="000000" w:themeColor="text1"/>
                <w:sz w:val="22"/>
                <w:szCs w:val="22"/>
                <w:lang w:eastAsia="en-GB"/>
              </w:rPr>
            </w:pPr>
          </w:p>
        </w:tc>
        <w:tc>
          <w:tcPr>
            <w:tcW w:w="475" w:type="pct"/>
            <w:noWrap/>
            <w:vAlign w:val="center"/>
          </w:tcPr>
          <w:p w14:paraId="68F9BA89" w14:textId="602F5C8D" w:rsidR="00BE6844" w:rsidRPr="0006680D" w:rsidRDefault="00BE6844"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4F76110E" w14:textId="13FE7141" w:rsidR="00BE6844" w:rsidRPr="0006680D" w:rsidRDefault="00BE6844"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7F792684" w14:textId="234B90E6" w:rsidR="00BE6844" w:rsidRPr="0006680D" w:rsidRDefault="00BE6844"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65C78D63" w14:textId="25028992" w:rsidR="00BE6844" w:rsidRPr="0006680D" w:rsidRDefault="00BE6844"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3387FD7C" w14:textId="6D645A7D" w:rsidR="00BE6844" w:rsidRPr="0006680D" w:rsidRDefault="00BE6844"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29" w:type="pct"/>
            <w:noWrap/>
            <w:vAlign w:val="center"/>
          </w:tcPr>
          <w:p w14:paraId="3E069671" w14:textId="19E9ADC3" w:rsidR="00BE6844" w:rsidRPr="0006680D" w:rsidRDefault="00BE6844" w:rsidP="000442D1">
            <w:pPr>
              <w:autoSpaceDE/>
              <w:autoSpaceDN/>
              <w:spacing w:line="276" w:lineRule="auto"/>
              <w:jc w:val="center"/>
              <w:rPr>
                <w:b/>
                <w:bCs/>
                <w:color w:val="000000" w:themeColor="text1"/>
                <w:sz w:val="22"/>
                <w:szCs w:val="22"/>
                <w:lang w:eastAsia="en-GB"/>
              </w:rPr>
            </w:pPr>
          </w:p>
        </w:tc>
        <w:tc>
          <w:tcPr>
            <w:tcW w:w="521" w:type="pct"/>
            <w:noWrap/>
            <w:vAlign w:val="center"/>
          </w:tcPr>
          <w:p w14:paraId="1DC62F98" w14:textId="05B20800" w:rsidR="00BE6844" w:rsidRPr="0006680D" w:rsidRDefault="00BE6844" w:rsidP="000442D1">
            <w:pPr>
              <w:autoSpaceDE/>
              <w:autoSpaceDN/>
              <w:spacing w:line="276" w:lineRule="auto"/>
              <w:jc w:val="center"/>
              <w:rPr>
                <w:b/>
                <w:bCs/>
                <w:color w:val="000000" w:themeColor="text1"/>
                <w:sz w:val="22"/>
                <w:szCs w:val="22"/>
                <w:lang w:eastAsia="en-GB"/>
              </w:rPr>
            </w:pPr>
          </w:p>
        </w:tc>
      </w:tr>
      <w:tr w:rsidR="0006680D" w:rsidRPr="0006680D" w14:paraId="02278777" w14:textId="77777777" w:rsidTr="0062750C">
        <w:trPr>
          <w:trHeight w:val="397"/>
        </w:trPr>
        <w:tc>
          <w:tcPr>
            <w:tcW w:w="1199" w:type="pct"/>
            <w:noWrap/>
            <w:vAlign w:val="bottom"/>
          </w:tcPr>
          <w:p w14:paraId="2E59614D" w14:textId="3D2B404A" w:rsidR="00232420" w:rsidRPr="0006680D" w:rsidRDefault="00232420" w:rsidP="00232420">
            <w:pPr>
              <w:autoSpaceDE/>
              <w:autoSpaceDN/>
              <w:spacing w:line="276" w:lineRule="auto"/>
              <w:rPr>
                <w:b/>
                <w:bCs/>
                <w:color w:val="000000" w:themeColor="text1"/>
                <w:sz w:val="22"/>
                <w:szCs w:val="22"/>
                <w:lang w:eastAsia="en-GB"/>
              </w:rPr>
            </w:pPr>
          </w:p>
        </w:tc>
        <w:tc>
          <w:tcPr>
            <w:tcW w:w="475" w:type="pct"/>
            <w:vAlign w:val="center"/>
          </w:tcPr>
          <w:p w14:paraId="35F69FFD" w14:textId="478DAEED"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51647EA8" w14:textId="217C97FC"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175BD364" w14:textId="43DF68E0"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38C96D6F" w14:textId="6CC73A68"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22780774" w14:textId="32188A3D"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71C2B598" w14:textId="727C138F"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29" w:type="pct"/>
            <w:noWrap/>
            <w:vAlign w:val="center"/>
          </w:tcPr>
          <w:p w14:paraId="55BD7ADC" w14:textId="1D074724"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521" w:type="pct"/>
            <w:noWrap/>
            <w:vAlign w:val="center"/>
          </w:tcPr>
          <w:p w14:paraId="611F2050" w14:textId="3B410306"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r>
      <w:tr w:rsidR="0006680D" w:rsidRPr="0006680D" w14:paraId="73E7F184" w14:textId="77777777" w:rsidTr="0062750C">
        <w:trPr>
          <w:trHeight w:val="397"/>
        </w:trPr>
        <w:tc>
          <w:tcPr>
            <w:tcW w:w="1199" w:type="pct"/>
            <w:noWrap/>
            <w:vAlign w:val="bottom"/>
            <w:hideMark/>
          </w:tcPr>
          <w:p w14:paraId="7CDC5E30" w14:textId="015CFDFE" w:rsidR="00232420" w:rsidRPr="0006680D" w:rsidRDefault="00232420" w:rsidP="00232420">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As At 1</w:t>
            </w:r>
            <w:r w:rsidR="00FA5194" w:rsidRPr="0006680D">
              <w:rPr>
                <w:b/>
                <w:bCs/>
                <w:color w:val="000000" w:themeColor="text1"/>
                <w:sz w:val="22"/>
                <w:szCs w:val="22"/>
                <w:vertAlign w:val="superscript"/>
                <w:lang w:eastAsia="en-GB"/>
              </w:rPr>
              <w:t>st</w:t>
            </w:r>
            <w:r w:rsidR="00FA5194" w:rsidRPr="0006680D">
              <w:rPr>
                <w:b/>
                <w:bCs/>
                <w:color w:val="000000" w:themeColor="text1"/>
                <w:sz w:val="22"/>
                <w:szCs w:val="22"/>
                <w:lang w:eastAsia="en-GB"/>
              </w:rPr>
              <w:t xml:space="preserve"> </w:t>
            </w:r>
            <w:r w:rsidRPr="0006680D">
              <w:rPr>
                <w:b/>
                <w:bCs/>
                <w:color w:val="000000" w:themeColor="text1"/>
                <w:sz w:val="22"/>
                <w:szCs w:val="22"/>
                <w:lang w:eastAsia="en-GB"/>
              </w:rPr>
              <w:t xml:space="preserve">July </w:t>
            </w:r>
            <w:r w:rsidR="00A640DF">
              <w:rPr>
                <w:b/>
                <w:bCs/>
                <w:color w:val="000000" w:themeColor="text1"/>
                <w:sz w:val="22"/>
                <w:szCs w:val="22"/>
                <w:lang w:eastAsia="en-GB"/>
              </w:rPr>
              <w:t xml:space="preserve">(Current </w:t>
            </w:r>
            <w:r w:rsidR="00A640DF" w:rsidRPr="0006680D">
              <w:rPr>
                <w:b/>
                <w:bCs/>
                <w:color w:val="000000" w:themeColor="text1"/>
                <w:sz w:val="22"/>
                <w:szCs w:val="22"/>
                <w:lang w:eastAsia="en-GB"/>
              </w:rPr>
              <w:t>FY</w:t>
            </w:r>
            <w:r w:rsidRPr="0006680D">
              <w:rPr>
                <w:b/>
                <w:bCs/>
                <w:color w:val="000000" w:themeColor="text1"/>
                <w:sz w:val="22"/>
                <w:szCs w:val="22"/>
                <w:lang w:eastAsia="en-GB"/>
              </w:rPr>
              <w:t>)</w:t>
            </w:r>
          </w:p>
        </w:tc>
        <w:tc>
          <w:tcPr>
            <w:tcW w:w="475" w:type="pct"/>
            <w:vAlign w:val="center"/>
          </w:tcPr>
          <w:p w14:paraId="2629F477" w14:textId="1EF139E1"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D164B6E" w14:textId="71821343"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4B587554" w14:textId="29320F24"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1B9A0477" w14:textId="20DEBEA7"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EAA00C0" w14:textId="18ADF907"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5AEBB671" w14:textId="110CAD29"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14347E16" w14:textId="5432FEC0"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3CD5DF65" w14:textId="6B93B634"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4D5A562C" w14:textId="77777777" w:rsidTr="0062750C">
        <w:trPr>
          <w:trHeight w:val="397"/>
        </w:trPr>
        <w:tc>
          <w:tcPr>
            <w:tcW w:w="1199" w:type="pct"/>
            <w:noWrap/>
            <w:vAlign w:val="bottom"/>
            <w:hideMark/>
          </w:tcPr>
          <w:p w14:paraId="24294E44" w14:textId="77777777" w:rsidR="00232420" w:rsidRPr="0006680D" w:rsidRDefault="00232420" w:rsidP="00232420">
            <w:pPr>
              <w:autoSpaceDE/>
              <w:autoSpaceDN/>
              <w:spacing w:line="276" w:lineRule="auto"/>
              <w:rPr>
                <w:color w:val="000000" w:themeColor="text1"/>
                <w:sz w:val="22"/>
                <w:szCs w:val="22"/>
                <w:lang w:eastAsia="en-GB"/>
              </w:rPr>
            </w:pPr>
            <w:r w:rsidRPr="0006680D">
              <w:rPr>
                <w:color w:val="000000" w:themeColor="text1"/>
                <w:sz w:val="22"/>
                <w:szCs w:val="22"/>
                <w:lang w:eastAsia="en-GB"/>
              </w:rPr>
              <w:t>Additions</w:t>
            </w:r>
          </w:p>
        </w:tc>
        <w:tc>
          <w:tcPr>
            <w:tcW w:w="475" w:type="pct"/>
            <w:vAlign w:val="center"/>
          </w:tcPr>
          <w:p w14:paraId="7E8BB37C" w14:textId="27461D38"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5FAC3D2D" w14:textId="32944E46"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6DB3C335" w14:textId="2239512A"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2454BC9F" w14:textId="62CA2EDF"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61D4D6AF" w14:textId="01635C61"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3D3CD6E2" w14:textId="12BF4A5B"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135A6D1F" w14:textId="1D46BC4A"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0F19017A" w14:textId="745595FD"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61B7C33A" w14:textId="77777777" w:rsidTr="0062750C">
        <w:trPr>
          <w:trHeight w:val="397"/>
        </w:trPr>
        <w:tc>
          <w:tcPr>
            <w:tcW w:w="1199" w:type="pct"/>
            <w:noWrap/>
            <w:vAlign w:val="bottom"/>
            <w:hideMark/>
          </w:tcPr>
          <w:p w14:paraId="1DA8C04F" w14:textId="77777777" w:rsidR="00232420" w:rsidRPr="0006680D" w:rsidRDefault="00232420" w:rsidP="00232420">
            <w:pPr>
              <w:autoSpaceDE/>
              <w:autoSpaceDN/>
              <w:spacing w:line="276" w:lineRule="auto"/>
              <w:rPr>
                <w:color w:val="000000" w:themeColor="text1"/>
                <w:sz w:val="22"/>
                <w:szCs w:val="22"/>
                <w:lang w:eastAsia="en-GB"/>
              </w:rPr>
            </w:pPr>
            <w:r w:rsidRPr="0006680D">
              <w:rPr>
                <w:color w:val="000000" w:themeColor="text1"/>
                <w:sz w:val="22"/>
                <w:szCs w:val="22"/>
                <w:lang w:eastAsia="en-GB"/>
              </w:rPr>
              <w:t>Disposals</w:t>
            </w:r>
          </w:p>
        </w:tc>
        <w:tc>
          <w:tcPr>
            <w:tcW w:w="475" w:type="pct"/>
            <w:vAlign w:val="center"/>
          </w:tcPr>
          <w:p w14:paraId="30BADE0D" w14:textId="47DBB4D3"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6DE666DF" w14:textId="50719701"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B05607D" w14:textId="0A0AE7D3"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58536F67" w14:textId="588B747A"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13E5B403" w14:textId="19FDCB2A"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6E3798A6" w14:textId="019887EF"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13A22952" w14:textId="581B31CF"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21" w:type="pct"/>
            <w:noWrap/>
            <w:vAlign w:val="center"/>
            <w:hideMark/>
          </w:tcPr>
          <w:p w14:paraId="4F17DE4B" w14:textId="4F4DCE65"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66FE3D5D" w14:textId="77777777" w:rsidTr="0062750C">
        <w:trPr>
          <w:trHeight w:val="397"/>
        </w:trPr>
        <w:tc>
          <w:tcPr>
            <w:tcW w:w="1199" w:type="pct"/>
            <w:noWrap/>
            <w:vAlign w:val="bottom"/>
            <w:hideMark/>
          </w:tcPr>
          <w:p w14:paraId="61C97C0F" w14:textId="6B25E736" w:rsidR="00232420" w:rsidRPr="0006680D" w:rsidRDefault="00232420" w:rsidP="00232420">
            <w:pPr>
              <w:autoSpaceDE/>
              <w:autoSpaceDN/>
              <w:spacing w:line="276" w:lineRule="auto"/>
              <w:rPr>
                <w:color w:val="000000" w:themeColor="text1"/>
                <w:sz w:val="22"/>
                <w:szCs w:val="22"/>
                <w:lang w:eastAsia="en-GB"/>
              </w:rPr>
            </w:pPr>
            <w:r w:rsidRPr="0006680D">
              <w:rPr>
                <w:color w:val="000000" w:themeColor="text1"/>
                <w:sz w:val="22"/>
                <w:szCs w:val="22"/>
                <w:lang w:eastAsia="en-GB"/>
              </w:rPr>
              <w:t>Transfers/Adjustments</w:t>
            </w:r>
          </w:p>
        </w:tc>
        <w:tc>
          <w:tcPr>
            <w:tcW w:w="475" w:type="pct"/>
            <w:vAlign w:val="center"/>
          </w:tcPr>
          <w:p w14:paraId="7A9FC48B" w14:textId="52B4E76E"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09A92C2F" w14:textId="0BE566A7"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A10CDA8" w14:textId="1E83E8C6"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1AE83EB" w14:textId="37BE210D"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0F0798B4" w14:textId="632A6E16"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179EC10" w14:textId="1A50268D" w:rsidR="00232420" w:rsidRPr="0006680D" w:rsidRDefault="00232420" w:rsidP="000442D1">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1E8ADAAF" w14:textId="6539F010"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4FF43767" w14:textId="05B11495"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72533A" w:rsidRPr="0006680D" w14:paraId="3A613E49" w14:textId="77777777" w:rsidTr="00CB69FB">
        <w:trPr>
          <w:trHeight w:val="397"/>
        </w:trPr>
        <w:tc>
          <w:tcPr>
            <w:tcW w:w="1199" w:type="pct"/>
            <w:noWrap/>
            <w:vAlign w:val="bottom"/>
          </w:tcPr>
          <w:p w14:paraId="764FAF3A" w14:textId="1756DBA1" w:rsidR="0072533A" w:rsidRPr="0006680D" w:rsidRDefault="0072533A" w:rsidP="0072533A">
            <w:pPr>
              <w:autoSpaceDE/>
              <w:autoSpaceDN/>
              <w:spacing w:line="276" w:lineRule="auto"/>
              <w:rPr>
                <w:color w:val="000000" w:themeColor="text1"/>
                <w:sz w:val="22"/>
                <w:szCs w:val="22"/>
                <w:lang w:eastAsia="en-GB"/>
              </w:rPr>
            </w:pPr>
            <w:r w:rsidRPr="0006680D">
              <w:rPr>
                <w:color w:val="000000" w:themeColor="text1"/>
                <w:lang w:eastAsia="en-GB"/>
              </w:rPr>
              <w:t>Revaluation Adjustments</w:t>
            </w:r>
          </w:p>
        </w:tc>
        <w:tc>
          <w:tcPr>
            <w:tcW w:w="475" w:type="pct"/>
          </w:tcPr>
          <w:p w14:paraId="6A0236DC" w14:textId="7A346D87" w:rsidR="0072533A" w:rsidRPr="0006680D" w:rsidRDefault="0072533A" w:rsidP="0072533A">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tcPr>
          <w:p w14:paraId="71FF7A40" w14:textId="485ABD2B" w:rsidR="0072533A" w:rsidRPr="0006680D" w:rsidRDefault="0072533A" w:rsidP="0072533A">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tcPr>
          <w:p w14:paraId="7101CB67" w14:textId="5C17EE77" w:rsidR="0072533A" w:rsidRPr="0006680D" w:rsidRDefault="0072533A" w:rsidP="0072533A">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tcPr>
          <w:p w14:paraId="6CE52CAB" w14:textId="1D242EE3" w:rsidR="0072533A" w:rsidRPr="0006680D" w:rsidRDefault="0072533A" w:rsidP="0072533A">
            <w:pPr>
              <w:autoSpaceDE/>
              <w:autoSpaceDN/>
              <w:spacing w:line="276" w:lineRule="auto"/>
              <w:jc w:val="center"/>
              <w:rPr>
                <w:b/>
                <w:bCs/>
                <w:color w:val="000000" w:themeColor="text1"/>
                <w:sz w:val="22"/>
                <w:szCs w:val="22"/>
                <w:lang w:eastAsia="en-GB"/>
              </w:rPr>
            </w:pPr>
            <w:r w:rsidRPr="0006680D">
              <w:rPr>
                <w:color w:val="000000" w:themeColor="text1"/>
                <w:sz w:val="22"/>
                <w:szCs w:val="22"/>
                <w:lang w:eastAsia="en-GB"/>
              </w:rPr>
              <w:t>xxx</w:t>
            </w:r>
          </w:p>
        </w:tc>
        <w:tc>
          <w:tcPr>
            <w:tcW w:w="475" w:type="pct"/>
            <w:noWrap/>
          </w:tcPr>
          <w:p w14:paraId="2EEF9EDF" w14:textId="10278446" w:rsidR="0072533A" w:rsidRPr="0006680D" w:rsidRDefault="0072533A" w:rsidP="0072533A">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tcPr>
          <w:p w14:paraId="39AEA981" w14:textId="570A21AF" w:rsidR="0072533A" w:rsidRPr="0006680D" w:rsidRDefault="0072533A" w:rsidP="0072533A">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tcPr>
          <w:p w14:paraId="7CA98131" w14:textId="3ABB0F84" w:rsidR="0072533A" w:rsidRPr="0006680D" w:rsidRDefault="0072533A" w:rsidP="0072533A">
            <w:pPr>
              <w:autoSpaceDE/>
              <w:autoSpaceDN/>
              <w:spacing w:line="276" w:lineRule="auto"/>
              <w:jc w:val="center"/>
              <w:rPr>
                <w:b/>
                <w:bCs/>
                <w:color w:val="000000" w:themeColor="text1"/>
                <w:sz w:val="22"/>
                <w:szCs w:val="22"/>
                <w:lang w:eastAsia="en-GB"/>
              </w:rPr>
            </w:pPr>
            <w:r w:rsidRPr="0006680D">
              <w:rPr>
                <w:color w:val="000000" w:themeColor="text1"/>
                <w:sz w:val="22"/>
                <w:szCs w:val="22"/>
                <w:lang w:eastAsia="en-GB"/>
              </w:rPr>
              <w:t>xxx</w:t>
            </w:r>
          </w:p>
        </w:tc>
        <w:tc>
          <w:tcPr>
            <w:tcW w:w="521" w:type="pct"/>
            <w:noWrap/>
          </w:tcPr>
          <w:p w14:paraId="0DCE3202" w14:textId="354F05BC" w:rsidR="0072533A" w:rsidRPr="0006680D" w:rsidRDefault="0072533A" w:rsidP="0072533A">
            <w:pPr>
              <w:autoSpaceDE/>
              <w:autoSpaceDN/>
              <w:spacing w:line="276" w:lineRule="auto"/>
              <w:jc w:val="center"/>
              <w:rPr>
                <w:b/>
                <w:bCs/>
                <w:color w:val="000000" w:themeColor="text1"/>
                <w:sz w:val="22"/>
                <w:szCs w:val="22"/>
                <w:lang w:eastAsia="en-GB"/>
              </w:rPr>
            </w:pPr>
            <w:r w:rsidRPr="0006680D">
              <w:rPr>
                <w:color w:val="000000" w:themeColor="text1"/>
                <w:sz w:val="22"/>
                <w:szCs w:val="22"/>
                <w:lang w:eastAsia="en-GB"/>
              </w:rPr>
              <w:t>xxx</w:t>
            </w:r>
          </w:p>
        </w:tc>
      </w:tr>
      <w:tr w:rsidR="0006680D" w:rsidRPr="0006680D" w14:paraId="6DB706FC" w14:textId="77777777" w:rsidTr="0062750C">
        <w:trPr>
          <w:trHeight w:val="397"/>
        </w:trPr>
        <w:tc>
          <w:tcPr>
            <w:tcW w:w="1199" w:type="pct"/>
            <w:noWrap/>
            <w:vAlign w:val="bottom"/>
            <w:hideMark/>
          </w:tcPr>
          <w:p w14:paraId="4284F58C" w14:textId="4AC88C02" w:rsidR="00232420" w:rsidRPr="0006680D" w:rsidRDefault="00232420" w:rsidP="00232420">
            <w:pPr>
              <w:autoSpaceDE/>
              <w:autoSpaceDN/>
              <w:spacing w:line="276" w:lineRule="auto"/>
              <w:rPr>
                <w:color w:val="000000" w:themeColor="text1"/>
                <w:sz w:val="22"/>
                <w:szCs w:val="22"/>
                <w:lang w:eastAsia="en-GB"/>
              </w:rPr>
            </w:pPr>
            <w:r w:rsidRPr="0006680D">
              <w:rPr>
                <w:b/>
                <w:bCs/>
                <w:color w:val="000000" w:themeColor="text1"/>
                <w:sz w:val="22"/>
                <w:szCs w:val="22"/>
                <w:lang w:eastAsia="en-GB"/>
              </w:rPr>
              <w:t>As at 30</w:t>
            </w:r>
            <w:r w:rsidRPr="0006680D">
              <w:rPr>
                <w:b/>
                <w:bCs/>
                <w:color w:val="000000" w:themeColor="text1"/>
                <w:sz w:val="22"/>
                <w:szCs w:val="22"/>
                <w:vertAlign w:val="superscript"/>
                <w:lang w:eastAsia="en-GB"/>
              </w:rPr>
              <w:t>th</w:t>
            </w:r>
            <w:r w:rsidRPr="0006680D">
              <w:rPr>
                <w:b/>
                <w:bCs/>
                <w:color w:val="000000" w:themeColor="text1"/>
                <w:sz w:val="22"/>
                <w:szCs w:val="22"/>
                <w:lang w:eastAsia="en-GB"/>
              </w:rPr>
              <w:t xml:space="preserve"> June (</w:t>
            </w:r>
            <w:r w:rsidR="00A640DF">
              <w:rPr>
                <w:b/>
                <w:bCs/>
                <w:color w:val="000000" w:themeColor="text1"/>
                <w:sz w:val="22"/>
                <w:szCs w:val="22"/>
                <w:lang w:eastAsia="en-GB"/>
              </w:rPr>
              <w:t xml:space="preserve">Current </w:t>
            </w:r>
            <w:r w:rsidR="00A640DF" w:rsidRPr="0006680D">
              <w:rPr>
                <w:b/>
                <w:bCs/>
                <w:color w:val="000000" w:themeColor="text1"/>
                <w:sz w:val="22"/>
                <w:szCs w:val="22"/>
                <w:lang w:eastAsia="en-GB"/>
              </w:rPr>
              <w:t>FY</w:t>
            </w:r>
            <w:r w:rsidRPr="0006680D">
              <w:rPr>
                <w:b/>
                <w:bCs/>
                <w:color w:val="000000" w:themeColor="text1"/>
                <w:sz w:val="22"/>
                <w:szCs w:val="22"/>
                <w:lang w:eastAsia="en-GB"/>
              </w:rPr>
              <w:t>)</w:t>
            </w:r>
          </w:p>
        </w:tc>
        <w:tc>
          <w:tcPr>
            <w:tcW w:w="475" w:type="pct"/>
            <w:vAlign w:val="center"/>
          </w:tcPr>
          <w:p w14:paraId="73732852" w14:textId="011F4C91"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01CCD0C2" w14:textId="5E440B52"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9714E3D" w14:textId="3A4F564B"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AD330A2" w14:textId="0770E7CB"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12FDA9B8" w14:textId="6C64748C"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864BCDB" w14:textId="5129C633"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17E564AD" w14:textId="2FCDC89C"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5653F3A6" w14:textId="00D2B5CD" w:rsidR="00232420" w:rsidRPr="0006680D" w:rsidRDefault="00232420" w:rsidP="000442D1">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32493170" w14:textId="77777777" w:rsidTr="00E51536">
        <w:trPr>
          <w:trHeight w:val="397"/>
        </w:trPr>
        <w:tc>
          <w:tcPr>
            <w:tcW w:w="1199" w:type="pct"/>
            <w:noWrap/>
            <w:vAlign w:val="bottom"/>
          </w:tcPr>
          <w:p w14:paraId="70A3A41E" w14:textId="440E9062" w:rsidR="0062750C" w:rsidRPr="0006680D" w:rsidRDefault="0062750C" w:rsidP="0062750C">
            <w:pPr>
              <w:autoSpaceDE/>
              <w:autoSpaceDN/>
              <w:spacing w:line="276" w:lineRule="auto"/>
              <w:rPr>
                <w:color w:val="000000" w:themeColor="text1"/>
                <w:sz w:val="22"/>
                <w:szCs w:val="22"/>
                <w:lang w:eastAsia="en-GB"/>
              </w:rPr>
            </w:pPr>
          </w:p>
        </w:tc>
        <w:tc>
          <w:tcPr>
            <w:tcW w:w="475" w:type="pct"/>
          </w:tcPr>
          <w:p w14:paraId="50DBF9A0" w14:textId="35DEEBF3"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tcPr>
          <w:p w14:paraId="22044A2A" w14:textId="252FCD2D"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tcPr>
          <w:p w14:paraId="199DFB56" w14:textId="5488F51A"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tcPr>
          <w:p w14:paraId="5CBFD00E" w14:textId="6F3B646F"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tcPr>
          <w:p w14:paraId="459DA3AB" w14:textId="06686D72"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tcPr>
          <w:p w14:paraId="4B9CB741" w14:textId="76ADD8F0" w:rsidR="0062750C" w:rsidRPr="0006680D" w:rsidRDefault="0062750C" w:rsidP="0062750C">
            <w:pPr>
              <w:autoSpaceDE/>
              <w:autoSpaceDN/>
              <w:spacing w:line="276" w:lineRule="auto"/>
              <w:jc w:val="center"/>
              <w:rPr>
                <w:color w:val="000000" w:themeColor="text1"/>
                <w:sz w:val="22"/>
                <w:szCs w:val="22"/>
                <w:lang w:eastAsia="en-GB"/>
              </w:rPr>
            </w:pPr>
          </w:p>
        </w:tc>
        <w:tc>
          <w:tcPr>
            <w:tcW w:w="429" w:type="pct"/>
            <w:noWrap/>
          </w:tcPr>
          <w:p w14:paraId="562F142D" w14:textId="37C0B35D" w:rsidR="0062750C" w:rsidRPr="0006680D" w:rsidRDefault="0062750C" w:rsidP="0062750C">
            <w:pPr>
              <w:autoSpaceDE/>
              <w:autoSpaceDN/>
              <w:spacing w:line="276" w:lineRule="auto"/>
              <w:jc w:val="center"/>
              <w:rPr>
                <w:color w:val="000000" w:themeColor="text1"/>
                <w:sz w:val="22"/>
                <w:szCs w:val="22"/>
                <w:lang w:eastAsia="en-GB"/>
              </w:rPr>
            </w:pPr>
          </w:p>
        </w:tc>
        <w:tc>
          <w:tcPr>
            <w:tcW w:w="521" w:type="pct"/>
            <w:noWrap/>
          </w:tcPr>
          <w:p w14:paraId="6725DAD6" w14:textId="13B8E89E" w:rsidR="0062750C" w:rsidRPr="0006680D" w:rsidRDefault="0062750C" w:rsidP="0062750C">
            <w:pPr>
              <w:autoSpaceDE/>
              <w:autoSpaceDN/>
              <w:spacing w:line="276" w:lineRule="auto"/>
              <w:jc w:val="center"/>
              <w:rPr>
                <w:b/>
                <w:bCs/>
                <w:color w:val="000000" w:themeColor="text1"/>
                <w:sz w:val="22"/>
                <w:szCs w:val="22"/>
                <w:lang w:eastAsia="en-GB"/>
              </w:rPr>
            </w:pPr>
          </w:p>
        </w:tc>
      </w:tr>
      <w:tr w:rsidR="0006680D" w:rsidRPr="0006680D" w14:paraId="496C24F1" w14:textId="77777777" w:rsidTr="0062750C">
        <w:trPr>
          <w:trHeight w:val="397"/>
        </w:trPr>
        <w:tc>
          <w:tcPr>
            <w:tcW w:w="1199" w:type="pct"/>
            <w:noWrap/>
            <w:vAlign w:val="bottom"/>
            <w:hideMark/>
          </w:tcPr>
          <w:p w14:paraId="2CFEA899" w14:textId="5D9B7374" w:rsidR="0062750C" w:rsidRPr="0006680D" w:rsidRDefault="0062750C" w:rsidP="0062750C">
            <w:pPr>
              <w:autoSpaceDE/>
              <w:autoSpaceDN/>
              <w:spacing w:line="276" w:lineRule="auto"/>
              <w:rPr>
                <w:color w:val="000000" w:themeColor="text1"/>
                <w:sz w:val="22"/>
                <w:szCs w:val="22"/>
                <w:lang w:eastAsia="en-GB"/>
              </w:rPr>
            </w:pPr>
            <w:r w:rsidRPr="0006680D">
              <w:rPr>
                <w:b/>
                <w:bCs/>
                <w:color w:val="000000" w:themeColor="text1"/>
                <w:sz w:val="22"/>
                <w:szCs w:val="22"/>
                <w:lang w:eastAsia="en-GB"/>
              </w:rPr>
              <w:t>Depreciation And Impairment</w:t>
            </w:r>
          </w:p>
        </w:tc>
        <w:tc>
          <w:tcPr>
            <w:tcW w:w="475" w:type="pct"/>
            <w:vAlign w:val="center"/>
          </w:tcPr>
          <w:p w14:paraId="7B4B89EE" w14:textId="77777777"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vAlign w:val="center"/>
            <w:hideMark/>
          </w:tcPr>
          <w:p w14:paraId="4096BC8A" w14:textId="73F0E343"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vAlign w:val="center"/>
            <w:hideMark/>
          </w:tcPr>
          <w:p w14:paraId="71CBD47E" w14:textId="77777777"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vAlign w:val="center"/>
            <w:hideMark/>
          </w:tcPr>
          <w:p w14:paraId="33A3E83A" w14:textId="77777777"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vAlign w:val="center"/>
            <w:hideMark/>
          </w:tcPr>
          <w:p w14:paraId="3210B5B0" w14:textId="77777777" w:rsidR="0062750C" w:rsidRPr="0006680D" w:rsidRDefault="0062750C" w:rsidP="0062750C">
            <w:pPr>
              <w:autoSpaceDE/>
              <w:autoSpaceDN/>
              <w:spacing w:line="276" w:lineRule="auto"/>
              <w:jc w:val="center"/>
              <w:rPr>
                <w:color w:val="000000" w:themeColor="text1"/>
                <w:sz w:val="22"/>
                <w:szCs w:val="22"/>
                <w:lang w:eastAsia="en-GB"/>
              </w:rPr>
            </w:pPr>
          </w:p>
        </w:tc>
        <w:tc>
          <w:tcPr>
            <w:tcW w:w="475" w:type="pct"/>
            <w:noWrap/>
            <w:vAlign w:val="center"/>
            <w:hideMark/>
          </w:tcPr>
          <w:p w14:paraId="4616F8C1" w14:textId="77777777" w:rsidR="0062750C" w:rsidRPr="0006680D" w:rsidRDefault="0062750C" w:rsidP="0062750C">
            <w:pPr>
              <w:autoSpaceDE/>
              <w:autoSpaceDN/>
              <w:spacing w:line="276" w:lineRule="auto"/>
              <w:jc w:val="center"/>
              <w:rPr>
                <w:color w:val="000000" w:themeColor="text1"/>
                <w:sz w:val="22"/>
                <w:szCs w:val="22"/>
                <w:lang w:eastAsia="en-GB"/>
              </w:rPr>
            </w:pPr>
          </w:p>
        </w:tc>
        <w:tc>
          <w:tcPr>
            <w:tcW w:w="429" w:type="pct"/>
            <w:noWrap/>
            <w:vAlign w:val="center"/>
            <w:hideMark/>
          </w:tcPr>
          <w:p w14:paraId="31103313" w14:textId="77777777" w:rsidR="0062750C" w:rsidRPr="0006680D" w:rsidRDefault="0062750C" w:rsidP="0062750C">
            <w:pPr>
              <w:autoSpaceDE/>
              <w:autoSpaceDN/>
              <w:spacing w:line="276" w:lineRule="auto"/>
              <w:jc w:val="center"/>
              <w:rPr>
                <w:color w:val="000000" w:themeColor="text1"/>
                <w:sz w:val="22"/>
                <w:szCs w:val="22"/>
                <w:lang w:eastAsia="en-GB"/>
              </w:rPr>
            </w:pPr>
          </w:p>
        </w:tc>
        <w:tc>
          <w:tcPr>
            <w:tcW w:w="521" w:type="pct"/>
            <w:noWrap/>
            <w:vAlign w:val="center"/>
            <w:hideMark/>
          </w:tcPr>
          <w:p w14:paraId="55842429" w14:textId="77777777" w:rsidR="0062750C" w:rsidRPr="0006680D" w:rsidRDefault="0062750C" w:rsidP="0062750C">
            <w:pPr>
              <w:autoSpaceDE/>
              <w:autoSpaceDN/>
              <w:spacing w:line="276" w:lineRule="auto"/>
              <w:jc w:val="center"/>
              <w:rPr>
                <w:color w:val="000000" w:themeColor="text1"/>
                <w:sz w:val="22"/>
                <w:szCs w:val="22"/>
                <w:lang w:eastAsia="en-GB"/>
              </w:rPr>
            </w:pPr>
          </w:p>
        </w:tc>
      </w:tr>
      <w:tr w:rsidR="0006680D" w:rsidRPr="0006680D" w14:paraId="4922AA2E" w14:textId="77777777" w:rsidTr="0062750C">
        <w:trPr>
          <w:trHeight w:val="397"/>
        </w:trPr>
        <w:tc>
          <w:tcPr>
            <w:tcW w:w="1199" w:type="pct"/>
            <w:noWrap/>
            <w:vAlign w:val="bottom"/>
            <w:hideMark/>
          </w:tcPr>
          <w:p w14:paraId="54D2088B" w14:textId="1BD1284D" w:rsidR="0062750C" w:rsidRPr="0006680D" w:rsidRDefault="0062750C" w:rsidP="0062750C">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At 1July (</w:t>
            </w:r>
            <w:r w:rsidR="00A640DF">
              <w:rPr>
                <w:b/>
                <w:bCs/>
                <w:color w:val="000000" w:themeColor="text1"/>
                <w:sz w:val="22"/>
                <w:szCs w:val="22"/>
                <w:lang w:eastAsia="en-GB"/>
              </w:rPr>
              <w:t xml:space="preserve">Current </w:t>
            </w:r>
            <w:r w:rsidR="00A640DF" w:rsidRPr="0006680D">
              <w:rPr>
                <w:b/>
                <w:bCs/>
                <w:color w:val="000000" w:themeColor="text1"/>
                <w:sz w:val="22"/>
                <w:szCs w:val="22"/>
                <w:lang w:eastAsia="en-GB"/>
              </w:rPr>
              <w:t>FY</w:t>
            </w:r>
            <w:r w:rsidRPr="0006680D">
              <w:rPr>
                <w:b/>
                <w:bCs/>
                <w:color w:val="000000" w:themeColor="text1"/>
                <w:sz w:val="22"/>
                <w:szCs w:val="22"/>
                <w:lang w:eastAsia="en-GB"/>
              </w:rPr>
              <w:t>)</w:t>
            </w:r>
          </w:p>
        </w:tc>
        <w:tc>
          <w:tcPr>
            <w:tcW w:w="475" w:type="pct"/>
            <w:vAlign w:val="center"/>
          </w:tcPr>
          <w:p w14:paraId="7F4715B5" w14:textId="429A92AC"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189E91EB" w14:textId="1BF774C3"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16509A8C" w14:textId="145BD1D8"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D45ACD9" w14:textId="62295CAD"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6504DF51" w14:textId="7AD526C9"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06F80224" w14:textId="06FF29D6"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325B4D88" w14:textId="732F1533"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73BA3225" w14:textId="5C45AD9D"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754AD185" w14:textId="77777777" w:rsidTr="0062750C">
        <w:trPr>
          <w:trHeight w:val="397"/>
        </w:trPr>
        <w:tc>
          <w:tcPr>
            <w:tcW w:w="1199" w:type="pct"/>
            <w:noWrap/>
            <w:vAlign w:val="bottom"/>
            <w:hideMark/>
          </w:tcPr>
          <w:p w14:paraId="51E7808D" w14:textId="77777777" w:rsidR="0062750C" w:rsidRPr="0006680D" w:rsidRDefault="0062750C" w:rsidP="0062750C">
            <w:pPr>
              <w:autoSpaceDE/>
              <w:autoSpaceDN/>
              <w:spacing w:line="276" w:lineRule="auto"/>
              <w:rPr>
                <w:color w:val="000000" w:themeColor="text1"/>
                <w:sz w:val="22"/>
                <w:szCs w:val="22"/>
                <w:lang w:eastAsia="en-GB"/>
              </w:rPr>
            </w:pPr>
            <w:r w:rsidRPr="0006680D">
              <w:rPr>
                <w:color w:val="000000" w:themeColor="text1"/>
                <w:sz w:val="22"/>
                <w:szCs w:val="22"/>
                <w:lang w:eastAsia="en-GB"/>
              </w:rPr>
              <w:t>Depreciation</w:t>
            </w:r>
          </w:p>
        </w:tc>
        <w:tc>
          <w:tcPr>
            <w:tcW w:w="475" w:type="pct"/>
            <w:vAlign w:val="center"/>
          </w:tcPr>
          <w:p w14:paraId="00E8F1C1" w14:textId="3EF9A05C"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393B72E5" w14:textId="6518BBC9"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8B39495" w14:textId="6AF01978"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5C57E65A" w14:textId="6E007B5B"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32CFCD0" w14:textId="62B32DB7"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5FEB838A" w14:textId="4CD500A9"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5E193BF9" w14:textId="7D4A3A81"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21" w:type="pct"/>
            <w:noWrap/>
            <w:vAlign w:val="center"/>
            <w:hideMark/>
          </w:tcPr>
          <w:p w14:paraId="091E951B" w14:textId="368E1171"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5372DB50" w14:textId="77777777" w:rsidTr="0062750C">
        <w:trPr>
          <w:trHeight w:val="397"/>
        </w:trPr>
        <w:tc>
          <w:tcPr>
            <w:tcW w:w="1199" w:type="pct"/>
            <w:noWrap/>
            <w:vAlign w:val="bottom"/>
            <w:hideMark/>
          </w:tcPr>
          <w:p w14:paraId="5254DBAB" w14:textId="77777777" w:rsidR="0062750C" w:rsidRPr="0006680D" w:rsidRDefault="0062750C" w:rsidP="0062750C">
            <w:pPr>
              <w:autoSpaceDE/>
              <w:autoSpaceDN/>
              <w:spacing w:line="276" w:lineRule="auto"/>
              <w:rPr>
                <w:color w:val="000000" w:themeColor="text1"/>
                <w:sz w:val="22"/>
                <w:szCs w:val="22"/>
                <w:lang w:eastAsia="en-GB"/>
              </w:rPr>
            </w:pPr>
            <w:r w:rsidRPr="0006680D">
              <w:rPr>
                <w:color w:val="000000" w:themeColor="text1"/>
                <w:sz w:val="22"/>
                <w:szCs w:val="22"/>
                <w:lang w:eastAsia="en-GB"/>
              </w:rPr>
              <w:t>Impairment</w:t>
            </w:r>
          </w:p>
        </w:tc>
        <w:tc>
          <w:tcPr>
            <w:tcW w:w="475" w:type="pct"/>
            <w:vAlign w:val="center"/>
          </w:tcPr>
          <w:p w14:paraId="25529E2E" w14:textId="0989B507"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1C7C0ECF" w14:textId="038F2387"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5E50CCF3" w14:textId="38FE40D0"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5CD3777E" w14:textId="367C2051"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379C0839" w14:textId="72AE984E"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77F43850" w14:textId="74FA19B9"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6B585450" w14:textId="22B65B0B"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521" w:type="pct"/>
            <w:noWrap/>
            <w:vAlign w:val="center"/>
            <w:hideMark/>
          </w:tcPr>
          <w:p w14:paraId="36A783AA" w14:textId="5D205F7E"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4A1DE54B" w14:textId="77777777" w:rsidTr="0062750C">
        <w:trPr>
          <w:trHeight w:val="397"/>
        </w:trPr>
        <w:tc>
          <w:tcPr>
            <w:tcW w:w="1199" w:type="pct"/>
            <w:noWrap/>
            <w:vAlign w:val="bottom"/>
          </w:tcPr>
          <w:p w14:paraId="30673EF2" w14:textId="2D9C24B2" w:rsidR="0062750C" w:rsidRPr="0006680D" w:rsidRDefault="0062750C" w:rsidP="0062750C">
            <w:pPr>
              <w:autoSpaceDE/>
              <w:autoSpaceDN/>
              <w:spacing w:line="276" w:lineRule="auto"/>
              <w:rPr>
                <w:color w:val="000000" w:themeColor="text1"/>
                <w:sz w:val="22"/>
                <w:szCs w:val="22"/>
                <w:lang w:eastAsia="en-GB"/>
              </w:rPr>
            </w:pPr>
            <w:r w:rsidRPr="0006680D">
              <w:rPr>
                <w:color w:val="000000" w:themeColor="text1"/>
                <w:sz w:val="22"/>
                <w:szCs w:val="22"/>
                <w:lang w:eastAsia="en-GB"/>
              </w:rPr>
              <w:t>Transfers/ Adjustments</w:t>
            </w:r>
          </w:p>
        </w:tc>
        <w:tc>
          <w:tcPr>
            <w:tcW w:w="475" w:type="pct"/>
            <w:vAlign w:val="center"/>
          </w:tcPr>
          <w:p w14:paraId="09EB3829" w14:textId="02F28B96"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tcPr>
          <w:p w14:paraId="03E6A09C" w14:textId="6D8B0928"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41AC3A38" w14:textId="53161085"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07423D01" w14:textId="492A2F93"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132B0DDB" w14:textId="4C9D98D3"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75BF50C3" w14:textId="7C482C3C"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tcPr>
          <w:p w14:paraId="20434F9C" w14:textId="43AB65C7" w:rsidR="0062750C" w:rsidRPr="0006680D" w:rsidRDefault="0062750C" w:rsidP="0062750C">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21" w:type="pct"/>
            <w:noWrap/>
            <w:vAlign w:val="center"/>
          </w:tcPr>
          <w:p w14:paraId="5151CC77" w14:textId="53E4C28B"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51B7E827" w14:textId="77777777" w:rsidTr="0062750C">
        <w:trPr>
          <w:trHeight w:val="397"/>
        </w:trPr>
        <w:tc>
          <w:tcPr>
            <w:tcW w:w="1199" w:type="pct"/>
            <w:noWrap/>
            <w:vAlign w:val="bottom"/>
            <w:hideMark/>
          </w:tcPr>
          <w:p w14:paraId="78545BA2" w14:textId="257B614C" w:rsidR="0062750C" w:rsidRPr="0006680D" w:rsidRDefault="0062750C" w:rsidP="0062750C">
            <w:pPr>
              <w:autoSpaceDE/>
              <w:autoSpaceDN/>
              <w:spacing w:line="276" w:lineRule="auto"/>
              <w:rPr>
                <w:color w:val="000000" w:themeColor="text1"/>
                <w:sz w:val="22"/>
                <w:szCs w:val="22"/>
                <w:lang w:eastAsia="en-GB"/>
              </w:rPr>
            </w:pPr>
            <w:r w:rsidRPr="0006680D">
              <w:rPr>
                <w:b/>
                <w:bCs/>
                <w:color w:val="000000" w:themeColor="text1"/>
                <w:sz w:val="22"/>
                <w:szCs w:val="22"/>
                <w:lang w:eastAsia="en-GB"/>
              </w:rPr>
              <w:t>As At</w:t>
            </w:r>
            <w:r w:rsidRPr="0006680D">
              <w:rPr>
                <w:color w:val="000000" w:themeColor="text1"/>
                <w:sz w:val="22"/>
                <w:szCs w:val="22"/>
                <w:lang w:eastAsia="en-GB"/>
              </w:rPr>
              <w:t xml:space="preserve"> </w:t>
            </w:r>
            <w:r w:rsidRPr="0006680D">
              <w:rPr>
                <w:b/>
                <w:bCs/>
                <w:color w:val="000000" w:themeColor="text1"/>
                <w:sz w:val="22"/>
                <w:szCs w:val="22"/>
                <w:lang w:eastAsia="en-GB"/>
              </w:rPr>
              <w:t>30</w:t>
            </w:r>
            <w:r w:rsidRPr="0006680D">
              <w:rPr>
                <w:b/>
                <w:bCs/>
                <w:color w:val="000000" w:themeColor="text1"/>
                <w:sz w:val="22"/>
                <w:szCs w:val="22"/>
                <w:vertAlign w:val="superscript"/>
                <w:lang w:eastAsia="en-GB"/>
              </w:rPr>
              <w:t>th</w:t>
            </w:r>
            <w:r w:rsidRPr="0006680D">
              <w:rPr>
                <w:b/>
                <w:bCs/>
                <w:color w:val="000000" w:themeColor="text1"/>
                <w:sz w:val="22"/>
                <w:szCs w:val="22"/>
                <w:lang w:eastAsia="en-GB"/>
              </w:rPr>
              <w:t xml:space="preserve"> (</w:t>
            </w:r>
            <w:r w:rsidR="00A640DF">
              <w:rPr>
                <w:b/>
                <w:bCs/>
                <w:color w:val="000000" w:themeColor="text1"/>
                <w:sz w:val="22"/>
                <w:szCs w:val="22"/>
                <w:lang w:eastAsia="en-GB"/>
              </w:rPr>
              <w:t xml:space="preserve">Current </w:t>
            </w:r>
            <w:r w:rsidR="00A640DF" w:rsidRPr="0006680D">
              <w:rPr>
                <w:b/>
                <w:bCs/>
                <w:color w:val="000000" w:themeColor="text1"/>
                <w:sz w:val="22"/>
                <w:szCs w:val="22"/>
                <w:lang w:eastAsia="en-GB"/>
              </w:rPr>
              <w:t>FY</w:t>
            </w:r>
            <w:r w:rsidRPr="0006680D">
              <w:rPr>
                <w:b/>
                <w:bCs/>
                <w:color w:val="000000" w:themeColor="text1"/>
                <w:sz w:val="22"/>
                <w:szCs w:val="22"/>
                <w:lang w:eastAsia="en-GB"/>
              </w:rPr>
              <w:t>)</w:t>
            </w:r>
          </w:p>
        </w:tc>
        <w:tc>
          <w:tcPr>
            <w:tcW w:w="475" w:type="pct"/>
            <w:vAlign w:val="center"/>
          </w:tcPr>
          <w:p w14:paraId="7857EF2E" w14:textId="54F525BE"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574C524E" w14:textId="1FD63910"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5FE6F4D" w14:textId="623FC8C8"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D00A534" w14:textId="4A7EAA50"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0CCE99A1" w14:textId="7AE2FC98"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6CE871E1" w14:textId="2AFE92C1"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53D18ADF" w14:textId="416BD64C"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28C9686D" w14:textId="30DCB9DD"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6680D" w:rsidRPr="0006680D" w14:paraId="5B17C8BB" w14:textId="77777777" w:rsidTr="0062750C">
        <w:trPr>
          <w:trHeight w:val="397"/>
        </w:trPr>
        <w:tc>
          <w:tcPr>
            <w:tcW w:w="1199" w:type="pct"/>
            <w:noWrap/>
            <w:vAlign w:val="bottom"/>
            <w:hideMark/>
          </w:tcPr>
          <w:p w14:paraId="3112CB74" w14:textId="6BBC0A62" w:rsidR="0062750C" w:rsidRPr="0006680D" w:rsidRDefault="00902043" w:rsidP="0062750C">
            <w:pPr>
              <w:autoSpaceDE/>
              <w:autoSpaceDN/>
              <w:spacing w:line="276" w:lineRule="auto"/>
              <w:rPr>
                <w:color w:val="000000" w:themeColor="text1"/>
                <w:sz w:val="22"/>
                <w:szCs w:val="22"/>
                <w:lang w:eastAsia="en-GB"/>
              </w:rPr>
            </w:pPr>
            <w:r w:rsidRPr="0006680D">
              <w:rPr>
                <w:b/>
                <w:bCs/>
                <w:color w:val="000000" w:themeColor="text1"/>
                <w:sz w:val="22"/>
                <w:szCs w:val="22"/>
                <w:lang w:eastAsia="en-GB"/>
              </w:rPr>
              <w:t>Net Book Values</w:t>
            </w:r>
            <w:r w:rsidRPr="0006680D">
              <w:rPr>
                <w:b/>
                <w:bCs/>
                <w:color w:val="000000" w:themeColor="text1"/>
                <w:sz w:val="22"/>
                <w:szCs w:val="22"/>
                <w:lang w:eastAsia="en-GB"/>
              </w:rPr>
              <w:t xml:space="preserve"> </w:t>
            </w:r>
            <w:r w:rsidR="0062750C" w:rsidRPr="0006680D">
              <w:rPr>
                <w:b/>
                <w:bCs/>
                <w:color w:val="000000" w:themeColor="text1"/>
                <w:sz w:val="22"/>
                <w:szCs w:val="22"/>
                <w:lang w:eastAsia="en-GB"/>
              </w:rPr>
              <w:t>(</w:t>
            </w:r>
            <w:r w:rsidR="00A640DF">
              <w:rPr>
                <w:b/>
                <w:bCs/>
                <w:color w:val="000000" w:themeColor="text1"/>
                <w:sz w:val="22"/>
                <w:szCs w:val="22"/>
                <w:lang w:eastAsia="en-GB"/>
              </w:rPr>
              <w:t xml:space="preserve">Current </w:t>
            </w:r>
            <w:r w:rsidR="00A640DF" w:rsidRPr="0006680D">
              <w:rPr>
                <w:b/>
                <w:bCs/>
                <w:color w:val="000000" w:themeColor="text1"/>
                <w:sz w:val="22"/>
                <w:szCs w:val="22"/>
                <w:lang w:eastAsia="en-GB"/>
              </w:rPr>
              <w:t>FY</w:t>
            </w:r>
            <w:r w:rsidR="0062750C" w:rsidRPr="0006680D">
              <w:rPr>
                <w:b/>
                <w:bCs/>
                <w:color w:val="000000" w:themeColor="text1"/>
                <w:sz w:val="22"/>
                <w:szCs w:val="22"/>
                <w:lang w:eastAsia="en-GB"/>
              </w:rPr>
              <w:t>)</w:t>
            </w:r>
          </w:p>
        </w:tc>
        <w:tc>
          <w:tcPr>
            <w:tcW w:w="475" w:type="pct"/>
            <w:vAlign w:val="center"/>
          </w:tcPr>
          <w:p w14:paraId="1E3C1FE8" w14:textId="4B4912FE"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3913E8FF" w14:textId="50B08070"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4BDE5FE5" w14:textId="2E999B59"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D11A531" w14:textId="779E653A"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18FB09D7" w14:textId="5DB79102"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1B54A0E" w14:textId="2E33C268"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7FA555D5" w14:textId="467A8AFD"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04DADB32" w14:textId="473AC43A" w:rsidR="0062750C" w:rsidRPr="0006680D" w:rsidRDefault="0062750C" w:rsidP="0062750C">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bl>
    <w:p w14:paraId="5953CA88" w14:textId="3EEBA4E4" w:rsidR="00D84D0C" w:rsidRPr="0006680D" w:rsidRDefault="00E77AC9" w:rsidP="00832B1B">
      <w:pPr>
        <w:autoSpaceDE/>
        <w:autoSpaceDN/>
        <w:spacing w:line="360" w:lineRule="auto"/>
        <w:rPr>
          <w:i/>
          <w:iCs/>
          <w:color w:val="000000" w:themeColor="text1"/>
          <w:sz w:val="18"/>
          <w:szCs w:val="18"/>
          <w:lang w:eastAsia="en-GB"/>
        </w:rPr>
      </w:pPr>
      <w:r w:rsidRPr="0006680D">
        <w:rPr>
          <w:i/>
          <w:iCs/>
          <w:color w:val="000000" w:themeColor="text1"/>
          <w:sz w:val="18"/>
          <w:szCs w:val="18"/>
          <w:lang w:eastAsia="en-GB"/>
        </w:rPr>
        <w:t>(Include a brief description of WIP as a footer.)</w:t>
      </w:r>
    </w:p>
    <w:p w14:paraId="1C854CA7" w14:textId="77777777" w:rsidR="00E77AC9" w:rsidRDefault="00E77AC9" w:rsidP="00B2787A">
      <w:pPr>
        <w:autoSpaceDE/>
        <w:autoSpaceDN/>
        <w:spacing w:line="360" w:lineRule="auto"/>
        <w:rPr>
          <w:color w:val="000000" w:themeColor="text1"/>
          <w:lang w:eastAsia="en-GB"/>
        </w:rPr>
      </w:pPr>
    </w:p>
    <w:p w14:paraId="641FA27F" w14:textId="77777777" w:rsidR="00D5492E" w:rsidRPr="0006680D" w:rsidRDefault="00D5492E" w:rsidP="00B2787A">
      <w:pPr>
        <w:autoSpaceDE/>
        <w:autoSpaceDN/>
        <w:spacing w:line="360" w:lineRule="auto"/>
        <w:rPr>
          <w:color w:val="000000" w:themeColor="text1"/>
          <w:lang w:eastAsia="en-GB"/>
        </w:rPr>
      </w:pPr>
    </w:p>
    <w:p w14:paraId="2B386533" w14:textId="77777777" w:rsidR="00E77AC9" w:rsidRDefault="00E77AC9" w:rsidP="00B2787A">
      <w:pPr>
        <w:autoSpaceDE/>
        <w:autoSpaceDN/>
        <w:spacing w:line="360" w:lineRule="auto"/>
        <w:rPr>
          <w:color w:val="000000" w:themeColor="text1"/>
          <w:lang w:eastAsia="en-GB"/>
        </w:rPr>
      </w:pPr>
    </w:p>
    <w:p w14:paraId="4E6B2298" w14:textId="77777777" w:rsidR="00D5492E" w:rsidRDefault="00D5492E" w:rsidP="00B2787A">
      <w:pPr>
        <w:autoSpaceDE/>
        <w:autoSpaceDN/>
        <w:spacing w:line="360" w:lineRule="auto"/>
        <w:rPr>
          <w:color w:val="000000" w:themeColor="text1"/>
          <w:lang w:eastAsia="en-GB"/>
        </w:rPr>
      </w:pPr>
    </w:p>
    <w:p w14:paraId="2CECDD84" w14:textId="77777777" w:rsidR="000E6C35" w:rsidRDefault="000E6C35" w:rsidP="00B2787A">
      <w:pPr>
        <w:autoSpaceDE/>
        <w:autoSpaceDN/>
        <w:spacing w:line="360" w:lineRule="auto"/>
        <w:rPr>
          <w:b/>
          <w:bCs/>
          <w:color w:val="000000" w:themeColor="text1"/>
          <w:lang w:eastAsia="en-GB"/>
        </w:rPr>
      </w:pPr>
      <w:r w:rsidRPr="000E6C35">
        <w:rPr>
          <w:b/>
          <w:bCs/>
          <w:color w:val="000000" w:themeColor="text1"/>
          <w:lang w:eastAsia="en-GB"/>
        </w:rPr>
        <w:t>Previous FY</w:t>
      </w:r>
    </w:p>
    <w:p w14:paraId="533F9FC0" w14:textId="77777777" w:rsidR="000E6C35" w:rsidRDefault="000E6C35" w:rsidP="000E6C35">
      <w:pPr>
        <w:rPr>
          <w:b/>
          <w:bCs/>
          <w:color w:val="000000" w:themeColor="text1"/>
          <w:lang w:eastAsia="en-G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540"/>
        <w:gridCol w:w="1276"/>
        <w:gridCol w:w="1304"/>
        <w:gridCol w:w="1353"/>
        <w:gridCol w:w="1353"/>
        <w:gridCol w:w="1353"/>
        <w:gridCol w:w="1353"/>
        <w:gridCol w:w="1222"/>
        <w:gridCol w:w="1484"/>
      </w:tblGrid>
      <w:tr w:rsidR="000E6C35" w:rsidRPr="0006680D" w14:paraId="672461C5" w14:textId="77777777" w:rsidTr="000E6C35">
        <w:trPr>
          <w:trHeight w:val="397"/>
          <w:tblHeader/>
        </w:trPr>
        <w:tc>
          <w:tcPr>
            <w:tcW w:w="1243" w:type="pct"/>
            <w:shd w:val="clear" w:color="auto" w:fill="0070C0"/>
            <w:noWrap/>
            <w:vAlign w:val="center"/>
            <w:hideMark/>
          </w:tcPr>
          <w:p w14:paraId="3D4C3F75" w14:textId="77777777" w:rsidR="000E6C35" w:rsidRPr="0006680D" w:rsidRDefault="000E6C35" w:rsidP="0067049B">
            <w:pPr>
              <w:spacing w:line="276" w:lineRule="auto"/>
              <w:rPr>
                <w:color w:val="000000" w:themeColor="text1"/>
                <w:sz w:val="22"/>
                <w:szCs w:val="22"/>
                <w:lang w:eastAsia="en-GB"/>
              </w:rPr>
            </w:pPr>
          </w:p>
        </w:tc>
        <w:tc>
          <w:tcPr>
            <w:tcW w:w="448" w:type="pct"/>
            <w:shd w:val="clear" w:color="auto" w:fill="0070C0"/>
            <w:vAlign w:val="center"/>
          </w:tcPr>
          <w:p w14:paraId="312B3649"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Land</w:t>
            </w:r>
          </w:p>
        </w:tc>
        <w:tc>
          <w:tcPr>
            <w:tcW w:w="458" w:type="pct"/>
            <w:shd w:val="clear" w:color="auto" w:fill="0070C0"/>
            <w:noWrap/>
            <w:vAlign w:val="center"/>
            <w:hideMark/>
          </w:tcPr>
          <w:p w14:paraId="61CE4CA2"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Buildings</w:t>
            </w:r>
          </w:p>
        </w:tc>
        <w:tc>
          <w:tcPr>
            <w:tcW w:w="475" w:type="pct"/>
            <w:shd w:val="clear" w:color="auto" w:fill="0070C0"/>
            <w:noWrap/>
            <w:vAlign w:val="center"/>
            <w:hideMark/>
          </w:tcPr>
          <w:p w14:paraId="425ED2F2"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Motor vehicles</w:t>
            </w:r>
          </w:p>
        </w:tc>
        <w:tc>
          <w:tcPr>
            <w:tcW w:w="475" w:type="pct"/>
            <w:shd w:val="clear" w:color="auto" w:fill="0070C0"/>
            <w:noWrap/>
            <w:vAlign w:val="center"/>
            <w:hideMark/>
          </w:tcPr>
          <w:p w14:paraId="4ACF5D90"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Furniture and fittings</w:t>
            </w:r>
          </w:p>
        </w:tc>
        <w:tc>
          <w:tcPr>
            <w:tcW w:w="475" w:type="pct"/>
            <w:shd w:val="clear" w:color="auto" w:fill="0070C0"/>
            <w:noWrap/>
            <w:vAlign w:val="center"/>
            <w:hideMark/>
          </w:tcPr>
          <w:p w14:paraId="10453A60"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Computers</w:t>
            </w:r>
          </w:p>
        </w:tc>
        <w:tc>
          <w:tcPr>
            <w:tcW w:w="475" w:type="pct"/>
            <w:shd w:val="clear" w:color="auto" w:fill="0070C0"/>
            <w:noWrap/>
            <w:vAlign w:val="center"/>
            <w:hideMark/>
          </w:tcPr>
          <w:p w14:paraId="4ADD3F4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Other Assets</w:t>
            </w:r>
          </w:p>
          <w:p w14:paraId="24D16ECC"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(specify)</w:t>
            </w:r>
          </w:p>
        </w:tc>
        <w:tc>
          <w:tcPr>
            <w:tcW w:w="429" w:type="pct"/>
            <w:shd w:val="clear" w:color="auto" w:fill="0070C0"/>
            <w:noWrap/>
            <w:vAlign w:val="center"/>
            <w:hideMark/>
          </w:tcPr>
          <w:p w14:paraId="11944015"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Capital</w:t>
            </w:r>
          </w:p>
          <w:p w14:paraId="7F6B3367"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b/>
                <w:bCs/>
                <w:color w:val="000000" w:themeColor="text1"/>
                <w:sz w:val="22"/>
                <w:szCs w:val="22"/>
                <w:lang w:eastAsia="en-GB"/>
              </w:rPr>
              <w:t>Work in progress</w:t>
            </w:r>
          </w:p>
        </w:tc>
        <w:tc>
          <w:tcPr>
            <w:tcW w:w="521" w:type="pct"/>
            <w:shd w:val="clear" w:color="auto" w:fill="0070C0"/>
            <w:noWrap/>
            <w:vAlign w:val="center"/>
            <w:hideMark/>
          </w:tcPr>
          <w:p w14:paraId="4E9FE516"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Total</w:t>
            </w:r>
          </w:p>
        </w:tc>
      </w:tr>
      <w:tr w:rsidR="000E6C35" w:rsidRPr="0006680D" w14:paraId="1BDC472D" w14:textId="77777777" w:rsidTr="000E6C35">
        <w:trPr>
          <w:trHeight w:val="397"/>
          <w:tblHeader/>
        </w:trPr>
        <w:tc>
          <w:tcPr>
            <w:tcW w:w="1243" w:type="pct"/>
            <w:noWrap/>
            <w:vAlign w:val="bottom"/>
            <w:hideMark/>
          </w:tcPr>
          <w:p w14:paraId="79C7A82A" w14:textId="77777777" w:rsidR="000E6C35" w:rsidRPr="0006680D" w:rsidRDefault="000E6C35" w:rsidP="0067049B">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Depreciation Rate</w:t>
            </w:r>
          </w:p>
        </w:tc>
        <w:tc>
          <w:tcPr>
            <w:tcW w:w="448" w:type="pct"/>
            <w:vAlign w:val="center"/>
          </w:tcPr>
          <w:p w14:paraId="7B8B5F25" w14:textId="77777777" w:rsidR="000E6C35" w:rsidRPr="0006680D" w:rsidRDefault="000E6C35" w:rsidP="0067049B">
            <w:pPr>
              <w:autoSpaceDE/>
              <w:autoSpaceDN/>
              <w:spacing w:line="276" w:lineRule="auto"/>
              <w:jc w:val="center"/>
              <w:rPr>
                <w:b/>
                <w:bCs/>
                <w:color w:val="000000" w:themeColor="text1"/>
                <w:sz w:val="22"/>
                <w:szCs w:val="22"/>
                <w:lang w:eastAsia="en-GB"/>
              </w:rPr>
            </w:pPr>
          </w:p>
        </w:tc>
        <w:tc>
          <w:tcPr>
            <w:tcW w:w="458" w:type="pct"/>
            <w:noWrap/>
            <w:vAlign w:val="center"/>
          </w:tcPr>
          <w:p w14:paraId="2CCE1371"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78CC9968"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5C26364C"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40FDE3B1"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75" w:type="pct"/>
            <w:noWrap/>
            <w:vAlign w:val="center"/>
          </w:tcPr>
          <w:p w14:paraId="6714CE39"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w:t>
            </w:r>
          </w:p>
        </w:tc>
        <w:tc>
          <w:tcPr>
            <w:tcW w:w="429" w:type="pct"/>
            <w:noWrap/>
            <w:vAlign w:val="center"/>
          </w:tcPr>
          <w:p w14:paraId="24384124" w14:textId="77777777" w:rsidR="000E6C35" w:rsidRPr="0006680D" w:rsidRDefault="000E6C35" w:rsidP="0067049B">
            <w:pPr>
              <w:autoSpaceDE/>
              <w:autoSpaceDN/>
              <w:spacing w:line="276" w:lineRule="auto"/>
              <w:jc w:val="center"/>
              <w:rPr>
                <w:b/>
                <w:bCs/>
                <w:color w:val="000000" w:themeColor="text1"/>
                <w:sz w:val="22"/>
                <w:szCs w:val="22"/>
                <w:lang w:eastAsia="en-GB"/>
              </w:rPr>
            </w:pPr>
          </w:p>
        </w:tc>
        <w:tc>
          <w:tcPr>
            <w:tcW w:w="521" w:type="pct"/>
            <w:noWrap/>
            <w:vAlign w:val="center"/>
          </w:tcPr>
          <w:p w14:paraId="1D27D327" w14:textId="77777777" w:rsidR="000E6C35" w:rsidRPr="0006680D" w:rsidRDefault="000E6C35" w:rsidP="0067049B">
            <w:pPr>
              <w:autoSpaceDE/>
              <w:autoSpaceDN/>
              <w:spacing w:line="276" w:lineRule="auto"/>
              <w:jc w:val="center"/>
              <w:rPr>
                <w:b/>
                <w:bCs/>
                <w:color w:val="000000" w:themeColor="text1"/>
                <w:sz w:val="22"/>
                <w:szCs w:val="22"/>
                <w:lang w:eastAsia="en-GB"/>
              </w:rPr>
            </w:pPr>
          </w:p>
        </w:tc>
      </w:tr>
      <w:tr w:rsidR="000E6C35" w:rsidRPr="0006680D" w14:paraId="1303A01F" w14:textId="77777777" w:rsidTr="000E6C35">
        <w:trPr>
          <w:trHeight w:val="397"/>
        </w:trPr>
        <w:tc>
          <w:tcPr>
            <w:tcW w:w="1243" w:type="pct"/>
            <w:noWrap/>
            <w:vAlign w:val="bottom"/>
          </w:tcPr>
          <w:p w14:paraId="6CA3522D" w14:textId="77777777" w:rsidR="000E6C35" w:rsidRPr="0006680D" w:rsidRDefault="000E6C35" w:rsidP="0067049B">
            <w:pPr>
              <w:autoSpaceDE/>
              <w:autoSpaceDN/>
              <w:spacing w:line="276" w:lineRule="auto"/>
              <w:rPr>
                <w:b/>
                <w:bCs/>
                <w:color w:val="000000" w:themeColor="text1"/>
                <w:sz w:val="22"/>
                <w:szCs w:val="22"/>
                <w:lang w:eastAsia="en-GB"/>
              </w:rPr>
            </w:pPr>
          </w:p>
        </w:tc>
        <w:tc>
          <w:tcPr>
            <w:tcW w:w="448" w:type="pct"/>
            <w:vAlign w:val="center"/>
          </w:tcPr>
          <w:p w14:paraId="5094777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58" w:type="pct"/>
            <w:noWrap/>
            <w:vAlign w:val="center"/>
          </w:tcPr>
          <w:p w14:paraId="6AB7F874"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2EC36D62"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1A480A04"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58B504E2"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75" w:type="pct"/>
            <w:noWrap/>
            <w:vAlign w:val="center"/>
          </w:tcPr>
          <w:p w14:paraId="33892C3E"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429" w:type="pct"/>
            <w:noWrap/>
            <w:vAlign w:val="center"/>
          </w:tcPr>
          <w:p w14:paraId="30730DB5"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c>
          <w:tcPr>
            <w:tcW w:w="521" w:type="pct"/>
            <w:noWrap/>
            <w:vAlign w:val="center"/>
          </w:tcPr>
          <w:p w14:paraId="48E1A1A9"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Kshs</w:t>
            </w:r>
          </w:p>
        </w:tc>
      </w:tr>
      <w:tr w:rsidR="000E6C35" w:rsidRPr="0006680D" w14:paraId="78C73879" w14:textId="77777777" w:rsidTr="000E6C35">
        <w:trPr>
          <w:trHeight w:val="397"/>
        </w:trPr>
        <w:tc>
          <w:tcPr>
            <w:tcW w:w="1243" w:type="pct"/>
            <w:noWrap/>
            <w:vAlign w:val="bottom"/>
            <w:hideMark/>
          </w:tcPr>
          <w:p w14:paraId="0D2282EE" w14:textId="4DBCDF8A" w:rsidR="000E6C35" w:rsidRPr="0006680D" w:rsidRDefault="000E6C35" w:rsidP="0067049B">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As At 1</w:t>
            </w:r>
            <w:r w:rsidRPr="0006680D">
              <w:rPr>
                <w:b/>
                <w:bCs/>
                <w:color w:val="000000" w:themeColor="text1"/>
                <w:sz w:val="22"/>
                <w:szCs w:val="22"/>
                <w:vertAlign w:val="superscript"/>
                <w:lang w:eastAsia="en-GB"/>
              </w:rPr>
              <w:t>st</w:t>
            </w:r>
            <w:r w:rsidRPr="0006680D">
              <w:rPr>
                <w:b/>
                <w:bCs/>
                <w:color w:val="000000" w:themeColor="text1"/>
                <w:sz w:val="22"/>
                <w:szCs w:val="22"/>
                <w:lang w:eastAsia="en-GB"/>
              </w:rPr>
              <w:t xml:space="preserve"> July </w:t>
            </w:r>
            <w:r>
              <w:rPr>
                <w:b/>
                <w:bCs/>
                <w:color w:val="000000" w:themeColor="text1"/>
                <w:sz w:val="22"/>
                <w:szCs w:val="22"/>
                <w:lang w:eastAsia="en-GB"/>
              </w:rPr>
              <w:t>(</w:t>
            </w:r>
            <w:r w:rsidRPr="000E6C35">
              <w:rPr>
                <w:b/>
                <w:bCs/>
                <w:color w:val="000000" w:themeColor="text1"/>
                <w:sz w:val="22"/>
                <w:szCs w:val="22"/>
                <w:lang w:eastAsia="en-GB"/>
              </w:rPr>
              <w:t xml:space="preserve">Previous </w:t>
            </w:r>
            <w:r>
              <w:rPr>
                <w:b/>
                <w:bCs/>
                <w:color w:val="000000" w:themeColor="text1"/>
                <w:sz w:val="22"/>
                <w:szCs w:val="22"/>
                <w:lang w:eastAsia="en-GB"/>
              </w:rPr>
              <w:t>FY</w:t>
            </w:r>
            <w:r w:rsidRPr="0006680D">
              <w:rPr>
                <w:b/>
                <w:bCs/>
                <w:color w:val="000000" w:themeColor="text1"/>
                <w:sz w:val="22"/>
                <w:szCs w:val="22"/>
                <w:lang w:eastAsia="en-GB"/>
              </w:rPr>
              <w:t>)</w:t>
            </w:r>
          </w:p>
        </w:tc>
        <w:tc>
          <w:tcPr>
            <w:tcW w:w="448" w:type="pct"/>
            <w:vAlign w:val="center"/>
          </w:tcPr>
          <w:p w14:paraId="0005AABF"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58" w:type="pct"/>
            <w:noWrap/>
            <w:vAlign w:val="center"/>
            <w:hideMark/>
          </w:tcPr>
          <w:p w14:paraId="74742365"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67EDADF"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6B9F63F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5CCAFB75"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21D939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73B3EAC2"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58420BB0"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4D2BCF87" w14:textId="77777777" w:rsidTr="000E6C35">
        <w:trPr>
          <w:trHeight w:val="397"/>
        </w:trPr>
        <w:tc>
          <w:tcPr>
            <w:tcW w:w="1243" w:type="pct"/>
            <w:noWrap/>
            <w:vAlign w:val="bottom"/>
            <w:hideMark/>
          </w:tcPr>
          <w:p w14:paraId="0DCE7C7C" w14:textId="77777777" w:rsidR="000E6C35" w:rsidRPr="0006680D" w:rsidRDefault="000E6C35" w:rsidP="0067049B">
            <w:pPr>
              <w:autoSpaceDE/>
              <w:autoSpaceDN/>
              <w:spacing w:line="276" w:lineRule="auto"/>
              <w:rPr>
                <w:color w:val="000000" w:themeColor="text1"/>
                <w:sz w:val="22"/>
                <w:szCs w:val="22"/>
                <w:lang w:eastAsia="en-GB"/>
              </w:rPr>
            </w:pPr>
            <w:r w:rsidRPr="0006680D">
              <w:rPr>
                <w:color w:val="000000" w:themeColor="text1"/>
                <w:sz w:val="22"/>
                <w:szCs w:val="22"/>
                <w:lang w:eastAsia="en-GB"/>
              </w:rPr>
              <w:t>Additions</w:t>
            </w:r>
          </w:p>
        </w:tc>
        <w:tc>
          <w:tcPr>
            <w:tcW w:w="448" w:type="pct"/>
            <w:vAlign w:val="center"/>
          </w:tcPr>
          <w:p w14:paraId="458A648F"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58" w:type="pct"/>
            <w:noWrap/>
            <w:vAlign w:val="center"/>
            <w:hideMark/>
          </w:tcPr>
          <w:p w14:paraId="69408EAC"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6CAE5CAF"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78269D9B"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7C79430F"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530E8B1D"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6FFBAA54"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24C24DB5"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43515C4E" w14:textId="77777777" w:rsidTr="000E6C35">
        <w:trPr>
          <w:trHeight w:val="397"/>
        </w:trPr>
        <w:tc>
          <w:tcPr>
            <w:tcW w:w="1243" w:type="pct"/>
            <w:noWrap/>
            <w:vAlign w:val="bottom"/>
            <w:hideMark/>
          </w:tcPr>
          <w:p w14:paraId="24C53F6B" w14:textId="77777777" w:rsidR="000E6C35" w:rsidRPr="0006680D" w:rsidRDefault="000E6C35" w:rsidP="0067049B">
            <w:pPr>
              <w:autoSpaceDE/>
              <w:autoSpaceDN/>
              <w:spacing w:line="276" w:lineRule="auto"/>
              <w:rPr>
                <w:color w:val="000000" w:themeColor="text1"/>
                <w:sz w:val="22"/>
                <w:szCs w:val="22"/>
                <w:lang w:eastAsia="en-GB"/>
              </w:rPr>
            </w:pPr>
            <w:r w:rsidRPr="0006680D">
              <w:rPr>
                <w:color w:val="000000" w:themeColor="text1"/>
                <w:sz w:val="22"/>
                <w:szCs w:val="22"/>
                <w:lang w:eastAsia="en-GB"/>
              </w:rPr>
              <w:t>Disposals</w:t>
            </w:r>
          </w:p>
        </w:tc>
        <w:tc>
          <w:tcPr>
            <w:tcW w:w="448" w:type="pct"/>
            <w:vAlign w:val="center"/>
          </w:tcPr>
          <w:p w14:paraId="3E1EA963"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58" w:type="pct"/>
            <w:noWrap/>
            <w:vAlign w:val="center"/>
            <w:hideMark/>
          </w:tcPr>
          <w:p w14:paraId="395519AD"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10C6CC1B"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590DB83"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1141F0CE"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75" w:type="pct"/>
            <w:noWrap/>
            <w:vAlign w:val="center"/>
            <w:hideMark/>
          </w:tcPr>
          <w:p w14:paraId="29BFDBDD"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40627CA2"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21" w:type="pct"/>
            <w:noWrap/>
            <w:vAlign w:val="center"/>
            <w:hideMark/>
          </w:tcPr>
          <w:p w14:paraId="1D543A68"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34A03CFE" w14:textId="77777777" w:rsidTr="000E6C35">
        <w:trPr>
          <w:trHeight w:val="397"/>
        </w:trPr>
        <w:tc>
          <w:tcPr>
            <w:tcW w:w="1243" w:type="pct"/>
            <w:noWrap/>
            <w:vAlign w:val="bottom"/>
            <w:hideMark/>
          </w:tcPr>
          <w:p w14:paraId="234F02D7" w14:textId="77777777" w:rsidR="000E6C35" w:rsidRPr="0006680D" w:rsidRDefault="000E6C35" w:rsidP="0067049B">
            <w:pPr>
              <w:autoSpaceDE/>
              <w:autoSpaceDN/>
              <w:spacing w:line="276" w:lineRule="auto"/>
              <w:rPr>
                <w:color w:val="000000" w:themeColor="text1"/>
                <w:sz w:val="22"/>
                <w:szCs w:val="22"/>
                <w:lang w:eastAsia="en-GB"/>
              </w:rPr>
            </w:pPr>
            <w:r w:rsidRPr="0006680D">
              <w:rPr>
                <w:color w:val="000000" w:themeColor="text1"/>
                <w:sz w:val="22"/>
                <w:szCs w:val="22"/>
                <w:lang w:eastAsia="en-GB"/>
              </w:rPr>
              <w:t>Transfers/Adjustments</w:t>
            </w:r>
          </w:p>
        </w:tc>
        <w:tc>
          <w:tcPr>
            <w:tcW w:w="448" w:type="pct"/>
            <w:vAlign w:val="center"/>
          </w:tcPr>
          <w:p w14:paraId="292CB82A"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58" w:type="pct"/>
            <w:noWrap/>
            <w:vAlign w:val="center"/>
            <w:hideMark/>
          </w:tcPr>
          <w:p w14:paraId="33A1F6BB"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678324BF"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2D2591CC"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155713DB"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48A17CBE"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763B6A19"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6062428E"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27C26DB5" w14:textId="77777777" w:rsidTr="000E6C35">
        <w:trPr>
          <w:trHeight w:val="397"/>
        </w:trPr>
        <w:tc>
          <w:tcPr>
            <w:tcW w:w="1243" w:type="pct"/>
            <w:noWrap/>
            <w:vAlign w:val="bottom"/>
          </w:tcPr>
          <w:p w14:paraId="0250BC56" w14:textId="77777777" w:rsidR="000E6C35" w:rsidRPr="0006680D" w:rsidRDefault="000E6C35" w:rsidP="0067049B">
            <w:pPr>
              <w:autoSpaceDE/>
              <w:autoSpaceDN/>
              <w:spacing w:line="276" w:lineRule="auto"/>
              <w:rPr>
                <w:color w:val="000000" w:themeColor="text1"/>
                <w:sz w:val="22"/>
                <w:szCs w:val="22"/>
                <w:lang w:eastAsia="en-GB"/>
              </w:rPr>
            </w:pPr>
            <w:r w:rsidRPr="0006680D">
              <w:rPr>
                <w:color w:val="000000" w:themeColor="text1"/>
                <w:lang w:eastAsia="en-GB"/>
              </w:rPr>
              <w:t>Revaluation Adjustments</w:t>
            </w:r>
          </w:p>
        </w:tc>
        <w:tc>
          <w:tcPr>
            <w:tcW w:w="448" w:type="pct"/>
          </w:tcPr>
          <w:p w14:paraId="6E55DD78"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58" w:type="pct"/>
            <w:noWrap/>
          </w:tcPr>
          <w:p w14:paraId="6F1E4791"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tcPr>
          <w:p w14:paraId="77AC89EC"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tcPr>
          <w:p w14:paraId="31341381"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color w:val="000000" w:themeColor="text1"/>
                <w:sz w:val="22"/>
                <w:szCs w:val="22"/>
                <w:lang w:eastAsia="en-GB"/>
              </w:rPr>
              <w:t>xxx</w:t>
            </w:r>
          </w:p>
        </w:tc>
        <w:tc>
          <w:tcPr>
            <w:tcW w:w="475" w:type="pct"/>
            <w:noWrap/>
          </w:tcPr>
          <w:p w14:paraId="35DCFD94"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tcPr>
          <w:p w14:paraId="79F8D5B4"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tcPr>
          <w:p w14:paraId="5A2B4A68"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color w:val="000000" w:themeColor="text1"/>
                <w:sz w:val="22"/>
                <w:szCs w:val="22"/>
                <w:lang w:eastAsia="en-GB"/>
              </w:rPr>
              <w:t>xxx</w:t>
            </w:r>
          </w:p>
        </w:tc>
        <w:tc>
          <w:tcPr>
            <w:tcW w:w="521" w:type="pct"/>
            <w:noWrap/>
          </w:tcPr>
          <w:p w14:paraId="49D266E6"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color w:val="000000" w:themeColor="text1"/>
                <w:sz w:val="22"/>
                <w:szCs w:val="22"/>
                <w:lang w:eastAsia="en-GB"/>
              </w:rPr>
              <w:t>xxx</w:t>
            </w:r>
          </w:p>
        </w:tc>
      </w:tr>
      <w:tr w:rsidR="000E6C35" w:rsidRPr="0006680D" w14:paraId="3D485276" w14:textId="77777777" w:rsidTr="000E6C35">
        <w:trPr>
          <w:trHeight w:val="397"/>
        </w:trPr>
        <w:tc>
          <w:tcPr>
            <w:tcW w:w="1243" w:type="pct"/>
            <w:noWrap/>
            <w:vAlign w:val="bottom"/>
            <w:hideMark/>
          </w:tcPr>
          <w:p w14:paraId="68F77EA9" w14:textId="288E769B" w:rsidR="000E6C35" w:rsidRPr="0006680D" w:rsidRDefault="000E6C35" w:rsidP="000E6C35">
            <w:pPr>
              <w:autoSpaceDE/>
              <w:autoSpaceDN/>
              <w:spacing w:line="360" w:lineRule="auto"/>
              <w:rPr>
                <w:color w:val="000000" w:themeColor="text1"/>
                <w:sz w:val="22"/>
                <w:szCs w:val="22"/>
                <w:lang w:eastAsia="en-GB"/>
              </w:rPr>
            </w:pPr>
            <w:r w:rsidRPr="0006680D">
              <w:rPr>
                <w:b/>
                <w:bCs/>
                <w:color w:val="000000" w:themeColor="text1"/>
                <w:sz w:val="22"/>
                <w:szCs w:val="22"/>
                <w:lang w:eastAsia="en-GB"/>
              </w:rPr>
              <w:t>As at 30</w:t>
            </w:r>
            <w:r w:rsidRPr="0006680D">
              <w:rPr>
                <w:b/>
                <w:bCs/>
                <w:color w:val="000000" w:themeColor="text1"/>
                <w:sz w:val="22"/>
                <w:szCs w:val="22"/>
                <w:vertAlign w:val="superscript"/>
                <w:lang w:eastAsia="en-GB"/>
              </w:rPr>
              <w:t>th</w:t>
            </w:r>
            <w:r w:rsidRPr="0006680D">
              <w:rPr>
                <w:b/>
                <w:bCs/>
                <w:color w:val="000000" w:themeColor="text1"/>
                <w:sz w:val="22"/>
                <w:szCs w:val="22"/>
                <w:lang w:eastAsia="en-GB"/>
              </w:rPr>
              <w:t xml:space="preserve"> June (</w:t>
            </w:r>
            <w:r w:rsidRPr="000E6C35">
              <w:rPr>
                <w:b/>
                <w:bCs/>
                <w:color w:val="000000" w:themeColor="text1"/>
                <w:lang w:eastAsia="en-GB"/>
              </w:rPr>
              <w:t xml:space="preserve">Previous </w:t>
            </w:r>
            <w:r w:rsidRPr="0006680D">
              <w:rPr>
                <w:b/>
                <w:bCs/>
                <w:color w:val="000000" w:themeColor="text1"/>
                <w:sz w:val="22"/>
                <w:szCs w:val="22"/>
                <w:lang w:eastAsia="en-GB"/>
              </w:rPr>
              <w:t>FY)</w:t>
            </w:r>
          </w:p>
        </w:tc>
        <w:tc>
          <w:tcPr>
            <w:tcW w:w="448" w:type="pct"/>
            <w:vAlign w:val="center"/>
          </w:tcPr>
          <w:p w14:paraId="79C3054A"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58" w:type="pct"/>
            <w:noWrap/>
            <w:vAlign w:val="center"/>
            <w:hideMark/>
          </w:tcPr>
          <w:p w14:paraId="49AED74D"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538682B5"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6A513C82"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498B3080"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BD08034"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08D345B4"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2C25B2C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5C3C31B9" w14:textId="77777777" w:rsidTr="000E6C35">
        <w:trPr>
          <w:trHeight w:val="397"/>
        </w:trPr>
        <w:tc>
          <w:tcPr>
            <w:tcW w:w="1243" w:type="pct"/>
            <w:noWrap/>
            <w:vAlign w:val="bottom"/>
          </w:tcPr>
          <w:p w14:paraId="1A904E5D" w14:textId="77777777" w:rsidR="000E6C35" w:rsidRPr="0006680D" w:rsidRDefault="000E6C35" w:rsidP="0067049B">
            <w:pPr>
              <w:autoSpaceDE/>
              <w:autoSpaceDN/>
              <w:spacing w:line="276" w:lineRule="auto"/>
              <w:rPr>
                <w:color w:val="000000" w:themeColor="text1"/>
                <w:sz w:val="22"/>
                <w:szCs w:val="22"/>
                <w:lang w:eastAsia="en-GB"/>
              </w:rPr>
            </w:pPr>
          </w:p>
        </w:tc>
        <w:tc>
          <w:tcPr>
            <w:tcW w:w="448" w:type="pct"/>
          </w:tcPr>
          <w:p w14:paraId="2D1B02EE"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58" w:type="pct"/>
            <w:noWrap/>
          </w:tcPr>
          <w:p w14:paraId="004C2055"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tcPr>
          <w:p w14:paraId="03811561"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tcPr>
          <w:p w14:paraId="0A1DDC12"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tcPr>
          <w:p w14:paraId="3690585F"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tcPr>
          <w:p w14:paraId="5A9B0029"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29" w:type="pct"/>
            <w:noWrap/>
          </w:tcPr>
          <w:p w14:paraId="076208DA"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521" w:type="pct"/>
            <w:noWrap/>
          </w:tcPr>
          <w:p w14:paraId="56FA5282" w14:textId="77777777" w:rsidR="000E6C35" w:rsidRPr="0006680D" w:rsidRDefault="000E6C35" w:rsidP="0067049B">
            <w:pPr>
              <w:autoSpaceDE/>
              <w:autoSpaceDN/>
              <w:spacing w:line="276" w:lineRule="auto"/>
              <w:jc w:val="center"/>
              <w:rPr>
                <w:b/>
                <w:bCs/>
                <w:color w:val="000000" w:themeColor="text1"/>
                <w:sz w:val="22"/>
                <w:szCs w:val="22"/>
                <w:lang w:eastAsia="en-GB"/>
              </w:rPr>
            </w:pPr>
          </w:p>
        </w:tc>
      </w:tr>
      <w:tr w:rsidR="000E6C35" w:rsidRPr="0006680D" w14:paraId="6B19283A" w14:textId="77777777" w:rsidTr="000E6C35">
        <w:trPr>
          <w:trHeight w:val="397"/>
        </w:trPr>
        <w:tc>
          <w:tcPr>
            <w:tcW w:w="1243" w:type="pct"/>
            <w:noWrap/>
            <w:vAlign w:val="bottom"/>
            <w:hideMark/>
          </w:tcPr>
          <w:p w14:paraId="0C4C60A6" w14:textId="77777777" w:rsidR="000E6C35" w:rsidRPr="0006680D" w:rsidRDefault="000E6C35" w:rsidP="0067049B">
            <w:pPr>
              <w:autoSpaceDE/>
              <w:autoSpaceDN/>
              <w:spacing w:line="276" w:lineRule="auto"/>
              <w:rPr>
                <w:color w:val="000000" w:themeColor="text1"/>
                <w:sz w:val="22"/>
                <w:szCs w:val="22"/>
                <w:lang w:eastAsia="en-GB"/>
              </w:rPr>
            </w:pPr>
            <w:r w:rsidRPr="0006680D">
              <w:rPr>
                <w:b/>
                <w:bCs/>
                <w:color w:val="000000" w:themeColor="text1"/>
                <w:sz w:val="22"/>
                <w:szCs w:val="22"/>
                <w:lang w:eastAsia="en-GB"/>
              </w:rPr>
              <w:t>Depreciation And Impairment</w:t>
            </w:r>
          </w:p>
        </w:tc>
        <w:tc>
          <w:tcPr>
            <w:tcW w:w="448" w:type="pct"/>
            <w:vAlign w:val="center"/>
          </w:tcPr>
          <w:p w14:paraId="69247CFF"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58" w:type="pct"/>
            <w:noWrap/>
            <w:vAlign w:val="center"/>
            <w:hideMark/>
          </w:tcPr>
          <w:p w14:paraId="37DC216C"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vAlign w:val="center"/>
            <w:hideMark/>
          </w:tcPr>
          <w:p w14:paraId="12FAFD76"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vAlign w:val="center"/>
            <w:hideMark/>
          </w:tcPr>
          <w:p w14:paraId="41DA4772"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vAlign w:val="center"/>
            <w:hideMark/>
          </w:tcPr>
          <w:p w14:paraId="6DF3C75D"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75" w:type="pct"/>
            <w:noWrap/>
            <w:vAlign w:val="center"/>
            <w:hideMark/>
          </w:tcPr>
          <w:p w14:paraId="3C342AA7"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429" w:type="pct"/>
            <w:noWrap/>
            <w:vAlign w:val="center"/>
            <w:hideMark/>
          </w:tcPr>
          <w:p w14:paraId="385529DA" w14:textId="77777777" w:rsidR="000E6C35" w:rsidRPr="0006680D" w:rsidRDefault="000E6C35" w:rsidP="0067049B">
            <w:pPr>
              <w:autoSpaceDE/>
              <w:autoSpaceDN/>
              <w:spacing w:line="276" w:lineRule="auto"/>
              <w:jc w:val="center"/>
              <w:rPr>
                <w:color w:val="000000" w:themeColor="text1"/>
                <w:sz w:val="22"/>
                <w:szCs w:val="22"/>
                <w:lang w:eastAsia="en-GB"/>
              </w:rPr>
            </w:pPr>
          </w:p>
        </w:tc>
        <w:tc>
          <w:tcPr>
            <w:tcW w:w="521" w:type="pct"/>
            <w:noWrap/>
            <w:vAlign w:val="center"/>
            <w:hideMark/>
          </w:tcPr>
          <w:p w14:paraId="36335A3A" w14:textId="77777777" w:rsidR="000E6C35" w:rsidRPr="0006680D" w:rsidRDefault="000E6C35" w:rsidP="0067049B">
            <w:pPr>
              <w:autoSpaceDE/>
              <w:autoSpaceDN/>
              <w:spacing w:line="276" w:lineRule="auto"/>
              <w:jc w:val="center"/>
              <w:rPr>
                <w:color w:val="000000" w:themeColor="text1"/>
                <w:sz w:val="22"/>
                <w:szCs w:val="22"/>
                <w:lang w:eastAsia="en-GB"/>
              </w:rPr>
            </w:pPr>
          </w:p>
        </w:tc>
      </w:tr>
      <w:tr w:rsidR="000E6C35" w:rsidRPr="0006680D" w14:paraId="34CA7BB5" w14:textId="77777777" w:rsidTr="000E6C35">
        <w:trPr>
          <w:trHeight w:val="397"/>
        </w:trPr>
        <w:tc>
          <w:tcPr>
            <w:tcW w:w="1243" w:type="pct"/>
            <w:noWrap/>
            <w:vAlign w:val="bottom"/>
            <w:hideMark/>
          </w:tcPr>
          <w:p w14:paraId="3F292C03" w14:textId="39F1E6FB" w:rsidR="000E6C35" w:rsidRPr="0006680D" w:rsidRDefault="000E6C35" w:rsidP="0067049B">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At 1July (</w:t>
            </w:r>
            <w:r w:rsidRPr="000E6C35">
              <w:rPr>
                <w:b/>
                <w:bCs/>
                <w:color w:val="000000" w:themeColor="text1"/>
                <w:sz w:val="22"/>
                <w:szCs w:val="22"/>
                <w:lang w:eastAsia="en-GB"/>
              </w:rPr>
              <w:t>Previous</w:t>
            </w:r>
            <w:r>
              <w:rPr>
                <w:b/>
                <w:bCs/>
                <w:color w:val="000000" w:themeColor="text1"/>
                <w:sz w:val="22"/>
                <w:szCs w:val="22"/>
                <w:lang w:eastAsia="en-GB"/>
              </w:rPr>
              <w:t xml:space="preserve"> </w:t>
            </w:r>
            <w:r w:rsidRPr="0006680D">
              <w:rPr>
                <w:b/>
                <w:bCs/>
                <w:color w:val="000000" w:themeColor="text1"/>
                <w:sz w:val="22"/>
                <w:szCs w:val="22"/>
                <w:lang w:eastAsia="en-GB"/>
              </w:rPr>
              <w:t>FY)</w:t>
            </w:r>
          </w:p>
        </w:tc>
        <w:tc>
          <w:tcPr>
            <w:tcW w:w="448" w:type="pct"/>
            <w:vAlign w:val="center"/>
          </w:tcPr>
          <w:p w14:paraId="298A3AFE"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58" w:type="pct"/>
            <w:noWrap/>
            <w:vAlign w:val="center"/>
            <w:hideMark/>
          </w:tcPr>
          <w:p w14:paraId="3705FC30"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BA89613"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0D92528A"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4175205F"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4567A4BE"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3427EAC3"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7A65F73B"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2B2D915D" w14:textId="77777777" w:rsidTr="000E6C35">
        <w:trPr>
          <w:trHeight w:val="397"/>
        </w:trPr>
        <w:tc>
          <w:tcPr>
            <w:tcW w:w="1243" w:type="pct"/>
            <w:noWrap/>
            <w:vAlign w:val="bottom"/>
            <w:hideMark/>
          </w:tcPr>
          <w:p w14:paraId="56F8B089" w14:textId="77777777" w:rsidR="000E6C35" w:rsidRPr="0006680D" w:rsidRDefault="000E6C35" w:rsidP="0067049B">
            <w:pPr>
              <w:autoSpaceDE/>
              <w:autoSpaceDN/>
              <w:spacing w:line="276" w:lineRule="auto"/>
              <w:rPr>
                <w:color w:val="000000" w:themeColor="text1"/>
                <w:sz w:val="22"/>
                <w:szCs w:val="22"/>
                <w:lang w:eastAsia="en-GB"/>
              </w:rPr>
            </w:pPr>
            <w:r w:rsidRPr="0006680D">
              <w:rPr>
                <w:color w:val="000000" w:themeColor="text1"/>
                <w:sz w:val="22"/>
                <w:szCs w:val="22"/>
                <w:lang w:eastAsia="en-GB"/>
              </w:rPr>
              <w:t>Depreciation</w:t>
            </w:r>
          </w:p>
        </w:tc>
        <w:tc>
          <w:tcPr>
            <w:tcW w:w="448" w:type="pct"/>
            <w:vAlign w:val="center"/>
          </w:tcPr>
          <w:p w14:paraId="1D99532F"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58" w:type="pct"/>
            <w:noWrap/>
            <w:vAlign w:val="center"/>
            <w:hideMark/>
          </w:tcPr>
          <w:p w14:paraId="1E18FCA1"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3FA07C10"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0AC447E9"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27075DCF"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60A68F76"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70DA83B9"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21" w:type="pct"/>
            <w:noWrap/>
            <w:vAlign w:val="center"/>
            <w:hideMark/>
          </w:tcPr>
          <w:p w14:paraId="09FC329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6BA11A42" w14:textId="77777777" w:rsidTr="000E6C35">
        <w:trPr>
          <w:trHeight w:val="397"/>
        </w:trPr>
        <w:tc>
          <w:tcPr>
            <w:tcW w:w="1243" w:type="pct"/>
            <w:noWrap/>
            <w:vAlign w:val="bottom"/>
            <w:hideMark/>
          </w:tcPr>
          <w:p w14:paraId="0E2E73B5" w14:textId="77777777" w:rsidR="000E6C35" w:rsidRPr="0006680D" w:rsidRDefault="000E6C35" w:rsidP="0067049B">
            <w:pPr>
              <w:autoSpaceDE/>
              <w:autoSpaceDN/>
              <w:spacing w:line="276" w:lineRule="auto"/>
              <w:rPr>
                <w:color w:val="000000" w:themeColor="text1"/>
                <w:sz w:val="22"/>
                <w:szCs w:val="22"/>
                <w:lang w:eastAsia="en-GB"/>
              </w:rPr>
            </w:pPr>
            <w:r w:rsidRPr="0006680D">
              <w:rPr>
                <w:color w:val="000000" w:themeColor="text1"/>
                <w:sz w:val="22"/>
                <w:szCs w:val="22"/>
                <w:lang w:eastAsia="en-GB"/>
              </w:rPr>
              <w:t>Impairment</w:t>
            </w:r>
          </w:p>
        </w:tc>
        <w:tc>
          <w:tcPr>
            <w:tcW w:w="448" w:type="pct"/>
            <w:vAlign w:val="center"/>
          </w:tcPr>
          <w:p w14:paraId="27198ED8"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58" w:type="pct"/>
            <w:noWrap/>
            <w:vAlign w:val="center"/>
            <w:hideMark/>
          </w:tcPr>
          <w:p w14:paraId="1A89AEC4"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hideMark/>
          </w:tcPr>
          <w:p w14:paraId="2F0254D2"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077CB7F0"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56A915C7"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75" w:type="pct"/>
            <w:noWrap/>
            <w:vAlign w:val="center"/>
            <w:hideMark/>
          </w:tcPr>
          <w:p w14:paraId="2FB557D9"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hideMark/>
          </w:tcPr>
          <w:p w14:paraId="5AF7F087"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521" w:type="pct"/>
            <w:noWrap/>
            <w:vAlign w:val="center"/>
            <w:hideMark/>
          </w:tcPr>
          <w:p w14:paraId="74D35CEE"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43689A0A" w14:textId="77777777" w:rsidTr="000E6C35">
        <w:trPr>
          <w:trHeight w:val="397"/>
        </w:trPr>
        <w:tc>
          <w:tcPr>
            <w:tcW w:w="1243" w:type="pct"/>
            <w:noWrap/>
            <w:vAlign w:val="bottom"/>
          </w:tcPr>
          <w:p w14:paraId="1E79434D" w14:textId="77777777" w:rsidR="000E6C35" w:rsidRPr="0006680D" w:rsidRDefault="000E6C35" w:rsidP="0067049B">
            <w:pPr>
              <w:autoSpaceDE/>
              <w:autoSpaceDN/>
              <w:spacing w:line="276" w:lineRule="auto"/>
              <w:rPr>
                <w:color w:val="000000" w:themeColor="text1"/>
                <w:sz w:val="22"/>
                <w:szCs w:val="22"/>
                <w:lang w:eastAsia="en-GB"/>
              </w:rPr>
            </w:pPr>
            <w:r w:rsidRPr="0006680D">
              <w:rPr>
                <w:color w:val="000000" w:themeColor="text1"/>
                <w:sz w:val="22"/>
                <w:szCs w:val="22"/>
                <w:lang w:eastAsia="en-GB"/>
              </w:rPr>
              <w:t>Transfers/ Adjustments</w:t>
            </w:r>
          </w:p>
        </w:tc>
        <w:tc>
          <w:tcPr>
            <w:tcW w:w="448" w:type="pct"/>
            <w:vAlign w:val="center"/>
          </w:tcPr>
          <w:p w14:paraId="2D17950D"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w:t>
            </w:r>
          </w:p>
        </w:tc>
        <w:tc>
          <w:tcPr>
            <w:tcW w:w="458" w:type="pct"/>
            <w:noWrap/>
            <w:vAlign w:val="center"/>
          </w:tcPr>
          <w:p w14:paraId="7CBDD069"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18F1514B"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7CC87B8A"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32386069"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75" w:type="pct"/>
            <w:noWrap/>
            <w:vAlign w:val="center"/>
          </w:tcPr>
          <w:p w14:paraId="37D7589D"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29" w:type="pct"/>
            <w:noWrap/>
            <w:vAlign w:val="center"/>
          </w:tcPr>
          <w:p w14:paraId="5B6F48EA" w14:textId="77777777" w:rsidR="000E6C35" w:rsidRPr="0006680D" w:rsidRDefault="000E6C35" w:rsidP="0067049B">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21" w:type="pct"/>
            <w:noWrap/>
            <w:vAlign w:val="center"/>
          </w:tcPr>
          <w:p w14:paraId="574D1698"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38FF7994" w14:textId="77777777" w:rsidTr="000E6C35">
        <w:trPr>
          <w:trHeight w:val="397"/>
        </w:trPr>
        <w:tc>
          <w:tcPr>
            <w:tcW w:w="1243" w:type="pct"/>
            <w:noWrap/>
            <w:vAlign w:val="bottom"/>
            <w:hideMark/>
          </w:tcPr>
          <w:p w14:paraId="1EEA3CCA" w14:textId="5C3AAA36" w:rsidR="000E6C35" w:rsidRPr="0006680D" w:rsidRDefault="000E6C35" w:rsidP="0067049B">
            <w:pPr>
              <w:autoSpaceDE/>
              <w:autoSpaceDN/>
              <w:spacing w:line="276" w:lineRule="auto"/>
              <w:rPr>
                <w:color w:val="000000" w:themeColor="text1"/>
                <w:sz w:val="22"/>
                <w:szCs w:val="22"/>
                <w:lang w:eastAsia="en-GB"/>
              </w:rPr>
            </w:pPr>
            <w:r w:rsidRPr="0006680D">
              <w:rPr>
                <w:b/>
                <w:bCs/>
                <w:color w:val="000000" w:themeColor="text1"/>
                <w:sz w:val="22"/>
                <w:szCs w:val="22"/>
                <w:lang w:eastAsia="en-GB"/>
              </w:rPr>
              <w:t>As At</w:t>
            </w:r>
            <w:r w:rsidRPr="0006680D">
              <w:rPr>
                <w:color w:val="000000" w:themeColor="text1"/>
                <w:sz w:val="22"/>
                <w:szCs w:val="22"/>
                <w:lang w:eastAsia="en-GB"/>
              </w:rPr>
              <w:t xml:space="preserve"> </w:t>
            </w:r>
            <w:r w:rsidRPr="0006680D">
              <w:rPr>
                <w:b/>
                <w:bCs/>
                <w:color w:val="000000" w:themeColor="text1"/>
                <w:sz w:val="22"/>
                <w:szCs w:val="22"/>
                <w:lang w:eastAsia="en-GB"/>
              </w:rPr>
              <w:t>30</w:t>
            </w:r>
            <w:r w:rsidRPr="0006680D">
              <w:rPr>
                <w:b/>
                <w:bCs/>
                <w:color w:val="000000" w:themeColor="text1"/>
                <w:sz w:val="22"/>
                <w:szCs w:val="22"/>
                <w:vertAlign w:val="superscript"/>
                <w:lang w:eastAsia="en-GB"/>
              </w:rPr>
              <w:t>th</w:t>
            </w:r>
            <w:r w:rsidRPr="0006680D">
              <w:rPr>
                <w:b/>
                <w:bCs/>
                <w:color w:val="000000" w:themeColor="text1"/>
                <w:sz w:val="22"/>
                <w:szCs w:val="22"/>
                <w:lang w:eastAsia="en-GB"/>
              </w:rPr>
              <w:t xml:space="preserve"> </w:t>
            </w:r>
            <w:r>
              <w:rPr>
                <w:b/>
                <w:bCs/>
                <w:color w:val="000000" w:themeColor="text1"/>
                <w:sz w:val="22"/>
                <w:szCs w:val="22"/>
                <w:lang w:eastAsia="en-GB"/>
              </w:rPr>
              <w:t>(</w:t>
            </w:r>
            <w:r w:rsidRPr="000E6C35">
              <w:rPr>
                <w:b/>
                <w:bCs/>
                <w:color w:val="000000" w:themeColor="text1"/>
                <w:sz w:val="22"/>
                <w:szCs w:val="22"/>
                <w:lang w:eastAsia="en-GB"/>
              </w:rPr>
              <w:t>Previous</w:t>
            </w:r>
            <w:r w:rsidRPr="0006680D">
              <w:rPr>
                <w:b/>
                <w:bCs/>
                <w:color w:val="000000" w:themeColor="text1"/>
                <w:sz w:val="22"/>
                <w:szCs w:val="22"/>
                <w:lang w:eastAsia="en-GB"/>
              </w:rPr>
              <w:t xml:space="preserve"> </w:t>
            </w:r>
            <w:r w:rsidRPr="0006680D">
              <w:rPr>
                <w:b/>
                <w:bCs/>
                <w:color w:val="000000" w:themeColor="text1"/>
                <w:sz w:val="22"/>
                <w:szCs w:val="22"/>
                <w:lang w:eastAsia="en-GB"/>
              </w:rPr>
              <w:t>FY)</w:t>
            </w:r>
          </w:p>
        </w:tc>
        <w:tc>
          <w:tcPr>
            <w:tcW w:w="448" w:type="pct"/>
            <w:vAlign w:val="center"/>
          </w:tcPr>
          <w:p w14:paraId="1B2ACBFB"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w:t>
            </w:r>
          </w:p>
        </w:tc>
        <w:tc>
          <w:tcPr>
            <w:tcW w:w="458" w:type="pct"/>
            <w:noWrap/>
            <w:vAlign w:val="center"/>
            <w:hideMark/>
          </w:tcPr>
          <w:p w14:paraId="53E0114F"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5604D538"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1274B72A"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2A3765D"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40098C9"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55F2506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4C036326"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r w:rsidR="000E6C35" w:rsidRPr="0006680D" w14:paraId="4AC64523" w14:textId="77777777" w:rsidTr="000E6C35">
        <w:trPr>
          <w:trHeight w:val="397"/>
        </w:trPr>
        <w:tc>
          <w:tcPr>
            <w:tcW w:w="1243" w:type="pct"/>
            <w:noWrap/>
            <w:vAlign w:val="bottom"/>
            <w:hideMark/>
          </w:tcPr>
          <w:p w14:paraId="3BE7F543" w14:textId="1E956FB8" w:rsidR="000E6C35" w:rsidRPr="0006680D" w:rsidRDefault="000E6C35" w:rsidP="0067049B">
            <w:pPr>
              <w:autoSpaceDE/>
              <w:autoSpaceDN/>
              <w:spacing w:line="276" w:lineRule="auto"/>
              <w:rPr>
                <w:color w:val="000000" w:themeColor="text1"/>
                <w:sz w:val="22"/>
                <w:szCs w:val="22"/>
                <w:lang w:eastAsia="en-GB"/>
              </w:rPr>
            </w:pPr>
            <w:r w:rsidRPr="0006680D">
              <w:rPr>
                <w:b/>
                <w:bCs/>
                <w:color w:val="000000" w:themeColor="text1"/>
                <w:sz w:val="22"/>
                <w:szCs w:val="22"/>
                <w:lang w:eastAsia="en-GB"/>
              </w:rPr>
              <w:t>Net Book Values (</w:t>
            </w:r>
            <w:r w:rsidRPr="000E6C35">
              <w:rPr>
                <w:b/>
                <w:bCs/>
                <w:color w:val="000000" w:themeColor="text1"/>
                <w:sz w:val="22"/>
                <w:szCs w:val="22"/>
                <w:lang w:eastAsia="en-GB"/>
              </w:rPr>
              <w:t>Previous</w:t>
            </w:r>
            <w:r>
              <w:rPr>
                <w:b/>
                <w:bCs/>
                <w:color w:val="000000" w:themeColor="text1"/>
                <w:sz w:val="22"/>
                <w:szCs w:val="22"/>
                <w:lang w:eastAsia="en-GB"/>
              </w:rPr>
              <w:t xml:space="preserve"> </w:t>
            </w:r>
            <w:r w:rsidRPr="0006680D">
              <w:rPr>
                <w:b/>
                <w:bCs/>
                <w:color w:val="000000" w:themeColor="text1"/>
                <w:sz w:val="22"/>
                <w:szCs w:val="22"/>
                <w:lang w:eastAsia="en-GB"/>
              </w:rPr>
              <w:t>FY)</w:t>
            </w:r>
          </w:p>
        </w:tc>
        <w:tc>
          <w:tcPr>
            <w:tcW w:w="448" w:type="pct"/>
            <w:vAlign w:val="center"/>
          </w:tcPr>
          <w:p w14:paraId="4CB8E4A7"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58" w:type="pct"/>
            <w:noWrap/>
            <w:vAlign w:val="center"/>
            <w:hideMark/>
          </w:tcPr>
          <w:p w14:paraId="6C28C849"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73988EC1"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3EA97414"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05D707C0"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75" w:type="pct"/>
            <w:noWrap/>
            <w:vAlign w:val="center"/>
            <w:hideMark/>
          </w:tcPr>
          <w:p w14:paraId="2550F41E"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429" w:type="pct"/>
            <w:noWrap/>
            <w:vAlign w:val="center"/>
            <w:hideMark/>
          </w:tcPr>
          <w:p w14:paraId="2DB1F28C"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c>
          <w:tcPr>
            <w:tcW w:w="521" w:type="pct"/>
            <w:noWrap/>
            <w:vAlign w:val="center"/>
            <w:hideMark/>
          </w:tcPr>
          <w:p w14:paraId="1EB2C1EC" w14:textId="77777777" w:rsidR="000E6C35" w:rsidRPr="0006680D" w:rsidRDefault="000E6C35" w:rsidP="0067049B">
            <w:pPr>
              <w:autoSpaceDE/>
              <w:autoSpaceDN/>
              <w:spacing w:line="276" w:lineRule="auto"/>
              <w:jc w:val="center"/>
              <w:rPr>
                <w:b/>
                <w:bCs/>
                <w:color w:val="000000" w:themeColor="text1"/>
                <w:sz w:val="22"/>
                <w:szCs w:val="22"/>
                <w:lang w:eastAsia="en-GB"/>
              </w:rPr>
            </w:pPr>
            <w:r w:rsidRPr="0006680D">
              <w:rPr>
                <w:b/>
                <w:bCs/>
                <w:color w:val="000000" w:themeColor="text1"/>
                <w:sz w:val="22"/>
                <w:szCs w:val="22"/>
                <w:lang w:eastAsia="en-GB"/>
              </w:rPr>
              <w:t>xxx</w:t>
            </w:r>
          </w:p>
        </w:tc>
      </w:tr>
    </w:tbl>
    <w:p w14:paraId="1C4D16E0" w14:textId="77777777" w:rsidR="000E6C35" w:rsidRDefault="000E6C35" w:rsidP="000E6C35">
      <w:pPr>
        <w:rPr>
          <w:b/>
          <w:bCs/>
          <w:color w:val="000000" w:themeColor="text1"/>
          <w:lang w:eastAsia="en-GB"/>
        </w:rPr>
      </w:pPr>
    </w:p>
    <w:p w14:paraId="68311053" w14:textId="77777777" w:rsidR="000E6C35" w:rsidRDefault="000E6C35" w:rsidP="000E6C35">
      <w:pPr>
        <w:rPr>
          <w:b/>
          <w:bCs/>
          <w:color w:val="000000" w:themeColor="text1"/>
          <w:lang w:eastAsia="en-GB"/>
        </w:rPr>
      </w:pPr>
    </w:p>
    <w:p w14:paraId="77695793" w14:textId="4FE71349" w:rsidR="000E6C35" w:rsidRPr="000E6C35" w:rsidRDefault="000E6C35" w:rsidP="000E6C35">
      <w:pPr>
        <w:rPr>
          <w:lang w:eastAsia="en-GB"/>
        </w:rPr>
        <w:sectPr w:rsidR="000E6C35" w:rsidRPr="000E6C35" w:rsidSect="00040938">
          <w:pgSz w:w="16840" w:h="11920" w:orient="landscape"/>
          <w:pgMar w:top="864" w:right="1152" w:bottom="720" w:left="1440" w:header="743" w:footer="395" w:gutter="0"/>
          <w:cols w:space="720"/>
          <w:docGrid w:linePitch="326"/>
        </w:sectPr>
      </w:pPr>
    </w:p>
    <w:p w14:paraId="04284326" w14:textId="77777777" w:rsidR="005A761F" w:rsidRDefault="005A761F" w:rsidP="00B2787A">
      <w:pPr>
        <w:autoSpaceDE/>
        <w:autoSpaceDN/>
        <w:spacing w:line="360" w:lineRule="auto"/>
        <w:rPr>
          <w:b/>
          <w:color w:val="000000" w:themeColor="text1"/>
        </w:rPr>
      </w:pPr>
    </w:p>
    <w:p w14:paraId="2E880D0B" w14:textId="77777777" w:rsidR="00C73EC0" w:rsidRPr="00433DA3" w:rsidRDefault="00C73EC0" w:rsidP="00C73EC0">
      <w:pPr>
        <w:pStyle w:val="ListParagraph"/>
        <w:numPr>
          <w:ilvl w:val="0"/>
          <w:numId w:val="48"/>
        </w:numPr>
        <w:autoSpaceDE/>
        <w:autoSpaceDN/>
        <w:spacing w:line="360" w:lineRule="auto"/>
        <w:rPr>
          <w:b/>
          <w:color w:val="000000" w:themeColor="text1"/>
        </w:rPr>
      </w:pPr>
      <w:r w:rsidRPr="00433DA3">
        <w:rPr>
          <w:b/>
          <w:color w:val="000000" w:themeColor="text1"/>
        </w:rPr>
        <w:t>Valuation</w:t>
      </w:r>
    </w:p>
    <w:p w14:paraId="34691F83" w14:textId="77777777" w:rsidR="00C73EC0" w:rsidRPr="00433DA3" w:rsidRDefault="00C73EC0" w:rsidP="00C73EC0">
      <w:pPr>
        <w:autoSpaceDE/>
        <w:autoSpaceDN/>
        <w:spacing w:line="360" w:lineRule="auto"/>
        <w:jc w:val="both"/>
        <w:rPr>
          <w:color w:val="000000" w:themeColor="text1"/>
        </w:rPr>
      </w:pPr>
      <w:r w:rsidRPr="00433DA3">
        <w:rPr>
          <w:color w:val="000000" w:themeColor="text1"/>
        </w:rPr>
        <w:t>Land and buildings/ Equipment (be specific) were valued by XXX professional valuers from the government, from xxx (specify the entity or department that valued). The assets were revalued by xxx professional valuers on this date, xxx. These amounts were adopted by the Board on xxx, with the concurrence of the National Treasury.</w:t>
      </w:r>
    </w:p>
    <w:p w14:paraId="3FEAA720" w14:textId="77777777" w:rsidR="00C73EC0" w:rsidRPr="00433DA3" w:rsidRDefault="00C73EC0" w:rsidP="00C73EC0">
      <w:pPr>
        <w:autoSpaceDE/>
        <w:autoSpaceDN/>
        <w:spacing w:line="360" w:lineRule="auto"/>
        <w:jc w:val="both"/>
        <w:rPr>
          <w:color w:val="000000" w:themeColor="text1"/>
        </w:rPr>
      </w:pPr>
    </w:p>
    <w:p w14:paraId="281A5BDB" w14:textId="77777777" w:rsidR="00C73EC0" w:rsidRPr="00433DA3" w:rsidRDefault="00C73EC0" w:rsidP="00C73EC0">
      <w:pPr>
        <w:pStyle w:val="ListParagraph"/>
        <w:numPr>
          <w:ilvl w:val="0"/>
          <w:numId w:val="48"/>
        </w:numPr>
        <w:autoSpaceDE/>
        <w:autoSpaceDN/>
        <w:spacing w:line="360" w:lineRule="auto"/>
        <w:ind w:right="-302"/>
        <w:jc w:val="both"/>
        <w:rPr>
          <w:b/>
          <w:color w:val="000000" w:themeColor="text1"/>
          <w:lang w:eastAsia="en-GB"/>
        </w:rPr>
      </w:pPr>
      <w:r w:rsidRPr="00433DA3">
        <w:rPr>
          <w:b/>
          <w:color w:val="000000" w:themeColor="text1"/>
          <w:lang w:eastAsia="en-GB"/>
        </w:rPr>
        <w:t>Property, Plant and Equipment at Cost</w:t>
      </w:r>
    </w:p>
    <w:p w14:paraId="1642A33F" w14:textId="77777777" w:rsidR="00C73EC0" w:rsidRPr="00433DA3" w:rsidRDefault="00C73EC0" w:rsidP="00C73EC0">
      <w:pPr>
        <w:autoSpaceDE/>
        <w:autoSpaceDN/>
        <w:spacing w:line="360" w:lineRule="auto"/>
        <w:ind w:right="-10"/>
        <w:jc w:val="both"/>
        <w:rPr>
          <w:b/>
          <w:color w:val="000000" w:themeColor="text1"/>
          <w:lang w:eastAsia="en-GB"/>
        </w:rPr>
      </w:pPr>
      <w:r w:rsidRPr="00433DA3">
        <w:rPr>
          <w:color w:val="000000" w:themeColor="text1"/>
          <w:lang w:eastAsia="en-GB"/>
        </w:rPr>
        <w:t>If the revalued freehold land, buildings, and other assets were stated on the historical cost basis, the amounts would be as follows</w:t>
      </w:r>
      <w:r w:rsidRPr="00433DA3">
        <w:rPr>
          <w:b/>
          <w:color w:val="000000" w:themeColor="text1"/>
          <w:lang w:eastAsia="en-GB"/>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564"/>
        <w:gridCol w:w="2461"/>
        <w:gridCol w:w="2464"/>
        <w:gridCol w:w="2461"/>
      </w:tblGrid>
      <w:tr w:rsidR="00C73EC0" w:rsidRPr="00650C14" w14:paraId="2DEAAB58" w14:textId="77777777" w:rsidTr="0067049B">
        <w:trPr>
          <w:trHeight w:val="340"/>
        </w:trPr>
        <w:tc>
          <w:tcPr>
            <w:tcW w:w="2353" w:type="pct"/>
            <w:vMerge w:val="restart"/>
            <w:shd w:val="clear" w:color="auto" w:fill="0070C0"/>
            <w:vAlign w:val="center"/>
          </w:tcPr>
          <w:p w14:paraId="157D74B1" w14:textId="77777777" w:rsidR="00C73EC0" w:rsidRPr="00433DA3" w:rsidRDefault="00C73EC0" w:rsidP="0067049B">
            <w:pPr>
              <w:pStyle w:val="Header"/>
              <w:tabs>
                <w:tab w:val="clear" w:pos="4320"/>
                <w:tab w:val="clear" w:pos="8640"/>
              </w:tabs>
              <w:spacing w:line="276" w:lineRule="auto"/>
              <w:rPr>
                <w:rStyle w:val="CommentReference"/>
                <w:b/>
                <w:color w:val="000000" w:themeColor="text1"/>
                <w:sz w:val="24"/>
                <w:szCs w:val="24"/>
              </w:rPr>
            </w:pPr>
            <w:r w:rsidRPr="00433DA3">
              <w:rPr>
                <w:rStyle w:val="CommentReference"/>
                <w:b/>
                <w:color w:val="000000" w:themeColor="text1"/>
                <w:sz w:val="24"/>
                <w:szCs w:val="24"/>
              </w:rPr>
              <w:t>Description</w:t>
            </w:r>
          </w:p>
        </w:tc>
        <w:tc>
          <w:tcPr>
            <w:tcW w:w="882" w:type="pct"/>
            <w:shd w:val="clear" w:color="auto" w:fill="0070C0"/>
            <w:vAlign w:val="bottom"/>
          </w:tcPr>
          <w:p w14:paraId="08F264C0" w14:textId="77777777" w:rsidR="00C73EC0" w:rsidRPr="00433DA3" w:rsidRDefault="00C73EC0" w:rsidP="0067049B">
            <w:pPr>
              <w:pStyle w:val="Header"/>
              <w:tabs>
                <w:tab w:val="clear" w:pos="4320"/>
                <w:tab w:val="clear" w:pos="8640"/>
              </w:tabs>
              <w:spacing w:line="276" w:lineRule="auto"/>
              <w:jc w:val="center"/>
              <w:rPr>
                <w:b/>
                <w:color w:val="000000" w:themeColor="text1"/>
              </w:rPr>
            </w:pPr>
            <w:r w:rsidRPr="00433DA3">
              <w:rPr>
                <w:b/>
                <w:color w:val="000000" w:themeColor="text1"/>
              </w:rPr>
              <w:t>Cost</w:t>
            </w:r>
          </w:p>
        </w:tc>
        <w:tc>
          <w:tcPr>
            <w:tcW w:w="883" w:type="pct"/>
            <w:shd w:val="clear" w:color="auto" w:fill="0070C0"/>
            <w:vAlign w:val="bottom"/>
          </w:tcPr>
          <w:p w14:paraId="560FC0F0" w14:textId="77777777" w:rsidR="00C73EC0" w:rsidRPr="00433DA3" w:rsidRDefault="00C73EC0" w:rsidP="0067049B">
            <w:pPr>
              <w:pStyle w:val="Header"/>
              <w:tabs>
                <w:tab w:val="clear" w:pos="4320"/>
                <w:tab w:val="clear" w:pos="8640"/>
              </w:tabs>
              <w:spacing w:line="276" w:lineRule="auto"/>
              <w:rPr>
                <w:b/>
                <w:color w:val="000000" w:themeColor="text1"/>
              </w:rPr>
            </w:pPr>
            <w:r w:rsidRPr="00433DA3">
              <w:rPr>
                <w:b/>
                <w:color w:val="000000" w:themeColor="text1"/>
              </w:rPr>
              <w:t>Accumulated Depreciation</w:t>
            </w:r>
          </w:p>
        </w:tc>
        <w:tc>
          <w:tcPr>
            <w:tcW w:w="882" w:type="pct"/>
            <w:shd w:val="clear" w:color="auto" w:fill="0070C0"/>
            <w:vAlign w:val="bottom"/>
          </w:tcPr>
          <w:p w14:paraId="356990F4" w14:textId="77777777" w:rsidR="00C73EC0" w:rsidRPr="00433DA3" w:rsidRDefault="00C73EC0" w:rsidP="0067049B">
            <w:pPr>
              <w:pStyle w:val="Header"/>
              <w:tabs>
                <w:tab w:val="clear" w:pos="4320"/>
                <w:tab w:val="clear" w:pos="8640"/>
              </w:tabs>
              <w:spacing w:line="276" w:lineRule="auto"/>
              <w:jc w:val="center"/>
              <w:rPr>
                <w:b/>
                <w:color w:val="000000" w:themeColor="text1"/>
              </w:rPr>
            </w:pPr>
            <w:r w:rsidRPr="00433DA3">
              <w:rPr>
                <w:b/>
                <w:color w:val="000000" w:themeColor="text1"/>
              </w:rPr>
              <w:t>NBV</w:t>
            </w:r>
          </w:p>
        </w:tc>
      </w:tr>
      <w:tr w:rsidR="00C73EC0" w:rsidRPr="00650C14" w14:paraId="1A8621DA" w14:textId="77777777" w:rsidTr="0067049B">
        <w:trPr>
          <w:trHeight w:val="340"/>
        </w:trPr>
        <w:tc>
          <w:tcPr>
            <w:tcW w:w="2353" w:type="pct"/>
            <w:vMerge/>
            <w:shd w:val="clear" w:color="auto" w:fill="0070C0"/>
          </w:tcPr>
          <w:p w14:paraId="1EBC2C7B" w14:textId="77777777" w:rsidR="00C73EC0" w:rsidRPr="00433DA3" w:rsidRDefault="00C73EC0" w:rsidP="0067049B">
            <w:pPr>
              <w:pStyle w:val="Header"/>
              <w:tabs>
                <w:tab w:val="clear" w:pos="4320"/>
                <w:tab w:val="clear" w:pos="8640"/>
              </w:tabs>
              <w:spacing w:line="276" w:lineRule="auto"/>
              <w:rPr>
                <w:rStyle w:val="CommentReference"/>
                <w:color w:val="000000" w:themeColor="text1"/>
                <w:sz w:val="24"/>
                <w:szCs w:val="24"/>
              </w:rPr>
            </w:pPr>
          </w:p>
        </w:tc>
        <w:tc>
          <w:tcPr>
            <w:tcW w:w="882" w:type="pct"/>
            <w:shd w:val="clear" w:color="auto" w:fill="0070C0"/>
            <w:vAlign w:val="bottom"/>
          </w:tcPr>
          <w:p w14:paraId="34033889" w14:textId="77777777" w:rsidR="00C73EC0" w:rsidRPr="00433DA3" w:rsidRDefault="00C73EC0" w:rsidP="0067049B">
            <w:pPr>
              <w:pStyle w:val="Header"/>
              <w:tabs>
                <w:tab w:val="clear" w:pos="4320"/>
                <w:tab w:val="clear" w:pos="8640"/>
              </w:tabs>
              <w:spacing w:line="276" w:lineRule="auto"/>
              <w:jc w:val="center"/>
              <w:rPr>
                <w:b/>
                <w:color w:val="000000" w:themeColor="text1"/>
              </w:rPr>
            </w:pPr>
            <w:r w:rsidRPr="00433DA3">
              <w:rPr>
                <w:b/>
                <w:color w:val="000000" w:themeColor="text1"/>
              </w:rPr>
              <w:t>Kshs</w:t>
            </w:r>
          </w:p>
        </w:tc>
        <w:tc>
          <w:tcPr>
            <w:tcW w:w="883" w:type="pct"/>
            <w:shd w:val="clear" w:color="auto" w:fill="0070C0"/>
            <w:vAlign w:val="bottom"/>
          </w:tcPr>
          <w:p w14:paraId="7A9CAF0A" w14:textId="77777777" w:rsidR="00C73EC0" w:rsidRPr="00433DA3" w:rsidRDefault="00C73EC0" w:rsidP="0067049B">
            <w:pPr>
              <w:pStyle w:val="Header"/>
              <w:tabs>
                <w:tab w:val="clear" w:pos="4320"/>
                <w:tab w:val="clear" w:pos="8640"/>
              </w:tabs>
              <w:spacing w:line="276" w:lineRule="auto"/>
              <w:jc w:val="center"/>
              <w:rPr>
                <w:b/>
                <w:color w:val="000000" w:themeColor="text1"/>
              </w:rPr>
            </w:pPr>
            <w:r w:rsidRPr="00433DA3">
              <w:rPr>
                <w:b/>
                <w:color w:val="000000" w:themeColor="text1"/>
              </w:rPr>
              <w:t>Kshs</w:t>
            </w:r>
          </w:p>
        </w:tc>
        <w:tc>
          <w:tcPr>
            <w:tcW w:w="882" w:type="pct"/>
            <w:shd w:val="clear" w:color="auto" w:fill="0070C0"/>
            <w:vAlign w:val="bottom"/>
          </w:tcPr>
          <w:p w14:paraId="67F41994" w14:textId="77777777" w:rsidR="00C73EC0" w:rsidRPr="00433DA3" w:rsidRDefault="00C73EC0" w:rsidP="0067049B">
            <w:pPr>
              <w:pStyle w:val="Header"/>
              <w:tabs>
                <w:tab w:val="clear" w:pos="4320"/>
                <w:tab w:val="clear" w:pos="8640"/>
              </w:tabs>
              <w:spacing w:line="276" w:lineRule="auto"/>
              <w:jc w:val="center"/>
              <w:rPr>
                <w:b/>
                <w:color w:val="000000" w:themeColor="text1"/>
              </w:rPr>
            </w:pPr>
            <w:r w:rsidRPr="00433DA3">
              <w:rPr>
                <w:b/>
                <w:color w:val="000000" w:themeColor="text1"/>
              </w:rPr>
              <w:t>Kshs</w:t>
            </w:r>
          </w:p>
        </w:tc>
      </w:tr>
      <w:tr w:rsidR="00C73EC0" w:rsidRPr="00650C14" w14:paraId="00D68FF5" w14:textId="77777777" w:rsidTr="0067049B">
        <w:trPr>
          <w:trHeight w:val="340"/>
        </w:trPr>
        <w:tc>
          <w:tcPr>
            <w:tcW w:w="2353" w:type="pct"/>
            <w:vAlign w:val="bottom"/>
          </w:tcPr>
          <w:p w14:paraId="26CD6EEE" w14:textId="77777777" w:rsidR="00C73EC0" w:rsidRPr="00433DA3" w:rsidRDefault="00C73EC0" w:rsidP="0067049B">
            <w:pPr>
              <w:pStyle w:val="Header"/>
              <w:tabs>
                <w:tab w:val="clear" w:pos="4320"/>
                <w:tab w:val="clear" w:pos="8640"/>
              </w:tabs>
              <w:spacing w:line="276" w:lineRule="auto"/>
              <w:rPr>
                <w:color w:val="000000" w:themeColor="text1"/>
              </w:rPr>
            </w:pPr>
            <w:r w:rsidRPr="00433DA3">
              <w:rPr>
                <w:color w:val="000000" w:themeColor="text1"/>
              </w:rPr>
              <w:t>Land</w:t>
            </w:r>
          </w:p>
        </w:tc>
        <w:tc>
          <w:tcPr>
            <w:tcW w:w="882" w:type="pct"/>
            <w:vAlign w:val="bottom"/>
          </w:tcPr>
          <w:p w14:paraId="322565EC"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3" w:type="pct"/>
            <w:vAlign w:val="bottom"/>
          </w:tcPr>
          <w:p w14:paraId="5FC3D0D2"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2" w:type="pct"/>
            <w:vAlign w:val="bottom"/>
          </w:tcPr>
          <w:p w14:paraId="762EEA11"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r>
      <w:tr w:rsidR="00C73EC0" w:rsidRPr="00650C14" w14:paraId="73F3C71C" w14:textId="77777777" w:rsidTr="0067049B">
        <w:trPr>
          <w:trHeight w:val="340"/>
        </w:trPr>
        <w:tc>
          <w:tcPr>
            <w:tcW w:w="2353" w:type="pct"/>
            <w:vAlign w:val="bottom"/>
          </w:tcPr>
          <w:p w14:paraId="425D4E32" w14:textId="77777777" w:rsidR="00C73EC0" w:rsidRPr="00433DA3" w:rsidRDefault="00C73EC0" w:rsidP="0067049B">
            <w:pPr>
              <w:pStyle w:val="Header"/>
              <w:tabs>
                <w:tab w:val="clear" w:pos="4320"/>
                <w:tab w:val="clear" w:pos="8640"/>
              </w:tabs>
              <w:spacing w:line="276" w:lineRule="auto"/>
              <w:rPr>
                <w:color w:val="000000" w:themeColor="text1"/>
              </w:rPr>
            </w:pPr>
            <w:r w:rsidRPr="00433DA3">
              <w:rPr>
                <w:color w:val="000000" w:themeColor="text1"/>
              </w:rPr>
              <w:t>Buildings</w:t>
            </w:r>
          </w:p>
        </w:tc>
        <w:tc>
          <w:tcPr>
            <w:tcW w:w="882" w:type="pct"/>
            <w:vAlign w:val="bottom"/>
          </w:tcPr>
          <w:p w14:paraId="108DA3BE"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3" w:type="pct"/>
            <w:vAlign w:val="bottom"/>
          </w:tcPr>
          <w:p w14:paraId="24CF6B38"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2" w:type="pct"/>
            <w:vAlign w:val="bottom"/>
          </w:tcPr>
          <w:p w14:paraId="445109DA"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r>
      <w:tr w:rsidR="00C73EC0" w:rsidRPr="00650C14" w14:paraId="5542BA30" w14:textId="77777777" w:rsidTr="0067049B">
        <w:trPr>
          <w:trHeight w:val="340"/>
        </w:trPr>
        <w:tc>
          <w:tcPr>
            <w:tcW w:w="2353" w:type="pct"/>
            <w:vAlign w:val="bottom"/>
          </w:tcPr>
          <w:p w14:paraId="6A2A71FC" w14:textId="77777777" w:rsidR="00C73EC0" w:rsidRPr="00433DA3" w:rsidRDefault="00C73EC0" w:rsidP="0067049B">
            <w:pPr>
              <w:pStyle w:val="Header"/>
              <w:tabs>
                <w:tab w:val="clear" w:pos="4320"/>
                <w:tab w:val="clear" w:pos="8640"/>
              </w:tabs>
              <w:spacing w:line="276" w:lineRule="auto"/>
              <w:rPr>
                <w:color w:val="000000" w:themeColor="text1"/>
              </w:rPr>
            </w:pPr>
            <w:r w:rsidRPr="00433DA3">
              <w:rPr>
                <w:color w:val="000000" w:themeColor="text1"/>
              </w:rPr>
              <w:t>Plant And Machinery</w:t>
            </w:r>
          </w:p>
        </w:tc>
        <w:tc>
          <w:tcPr>
            <w:tcW w:w="882" w:type="pct"/>
            <w:vAlign w:val="bottom"/>
          </w:tcPr>
          <w:p w14:paraId="7963B147"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3" w:type="pct"/>
            <w:vAlign w:val="bottom"/>
          </w:tcPr>
          <w:p w14:paraId="0094DDBE"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2" w:type="pct"/>
            <w:vAlign w:val="bottom"/>
          </w:tcPr>
          <w:p w14:paraId="6A0B798B"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r>
      <w:tr w:rsidR="00C73EC0" w:rsidRPr="00650C14" w14:paraId="3CB12B6F" w14:textId="77777777" w:rsidTr="0067049B">
        <w:trPr>
          <w:trHeight w:val="340"/>
        </w:trPr>
        <w:tc>
          <w:tcPr>
            <w:tcW w:w="2353" w:type="pct"/>
            <w:vAlign w:val="bottom"/>
          </w:tcPr>
          <w:p w14:paraId="7BEDAFEE" w14:textId="77777777" w:rsidR="00C73EC0" w:rsidRPr="00433DA3" w:rsidRDefault="00C73EC0" w:rsidP="0067049B">
            <w:pPr>
              <w:pStyle w:val="Header"/>
              <w:tabs>
                <w:tab w:val="clear" w:pos="4320"/>
                <w:tab w:val="clear" w:pos="8640"/>
              </w:tabs>
              <w:spacing w:line="276" w:lineRule="auto"/>
              <w:rPr>
                <w:color w:val="000000" w:themeColor="text1"/>
              </w:rPr>
            </w:pPr>
            <w:r w:rsidRPr="00433DA3">
              <w:rPr>
                <w:color w:val="000000" w:themeColor="text1"/>
              </w:rPr>
              <w:t>Motor Vehicles, Including Motorcycles</w:t>
            </w:r>
          </w:p>
        </w:tc>
        <w:tc>
          <w:tcPr>
            <w:tcW w:w="882" w:type="pct"/>
            <w:vAlign w:val="bottom"/>
          </w:tcPr>
          <w:p w14:paraId="68833E43"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3" w:type="pct"/>
            <w:vAlign w:val="bottom"/>
          </w:tcPr>
          <w:p w14:paraId="0DF87379"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2" w:type="pct"/>
            <w:vAlign w:val="bottom"/>
          </w:tcPr>
          <w:p w14:paraId="0F72A85A"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r>
      <w:tr w:rsidR="00C73EC0" w:rsidRPr="00650C14" w14:paraId="66F34188" w14:textId="77777777" w:rsidTr="0067049B">
        <w:trPr>
          <w:trHeight w:val="340"/>
        </w:trPr>
        <w:tc>
          <w:tcPr>
            <w:tcW w:w="2353" w:type="pct"/>
            <w:vAlign w:val="bottom"/>
          </w:tcPr>
          <w:p w14:paraId="73DC17A4" w14:textId="77777777" w:rsidR="00C73EC0" w:rsidRPr="00433DA3" w:rsidRDefault="00C73EC0" w:rsidP="0067049B">
            <w:pPr>
              <w:pStyle w:val="Header"/>
              <w:tabs>
                <w:tab w:val="clear" w:pos="4320"/>
                <w:tab w:val="clear" w:pos="8640"/>
              </w:tabs>
              <w:spacing w:line="276" w:lineRule="auto"/>
              <w:rPr>
                <w:color w:val="000000" w:themeColor="text1"/>
              </w:rPr>
            </w:pPr>
            <w:r w:rsidRPr="00433DA3">
              <w:rPr>
                <w:color w:val="000000" w:themeColor="text1"/>
              </w:rPr>
              <w:t>Computers And Related Equipment</w:t>
            </w:r>
          </w:p>
        </w:tc>
        <w:tc>
          <w:tcPr>
            <w:tcW w:w="882" w:type="pct"/>
            <w:vAlign w:val="bottom"/>
          </w:tcPr>
          <w:p w14:paraId="5D83D202"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3" w:type="pct"/>
            <w:vAlign w:val="bottom"/>
          </w:tcPr>
          <w:p w14:paraId="251C7211"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2" w:type="pct"/>
            <w:vAlign w:val="bottom"/>
          </w:tcPr>
          <w:p w14:paraId="4F50B9C3"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r>
      <w:tr w:rsidR="00C73EC0" w:rsidRPr="00650C14" w14:paraId="0ABBAAC4" w14:textId="77777777" w:rsidTr="0067049B">
        <w:trPr>
          <w:trHeight w:val="340"/>
        </w:trPr>
        <w:tc>
          <w:tcPr>
            <w:tcW w:w="2353" w:type="pct"/>
            <w:vAlign w:val="bottom"/>
          </w:tcPr>
          <w:p w14:paraId="1D25FA7D" w14:textId="77777777" w:rsidR="00C73EC0" w:rsidRPr="00433DA3" w:rsidRDefault="00C73EC0" w:rsidP="0067049B">
            <w:pPr>
              <w:pStyle w:val="Header"/>
              <w:tabs>
                <w:tab w:val="clear" w:pos="4320"/>
                <w:tab w:val="clear" w:pos="8640"/>
              </w:tabs>
              <w:spacing w:line="276" w:lineRule="auto"/>
              <w:rPr>
                <w:color w:val="000000" w:themeColor="text1"/>
              </w:rPr>
            </w:pPr>
            <w:r w:rsidRPr="00433DA3">
              <w:rPr>
                <w:color w:val="000000" w:themeColor="text1"/>
              </w:rPr>
              <w:t>Office Equipment, Furniture, And Fittings</w:t>
            </w:r>
          </w:p>
        </w:tc>
        <w:tc>
          <w:tcPr>
            <w:tcW w:w="882" w:type="pct"/>
            <w:vAlign w:val="bottom"/>
          </w:tcPr>
          <w:p w14:paraId="55075F75"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3" w:type="pct"/>
            <w:vAlign w:val="bottom"/>
          </w:tcPr>
          <w:p w14:paraId="16E5E160"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c>
          <w:tcPr>
            <w:tcW w:w="882" w:type="pct"/>
            <w:vAlign w:val="bottom"/>
          </w:tcPr>
          <w:p w14:paraId="0C03D980" w14:textId="77777777" w:rsidR="00C73EC0" w:rsidRPr="00433DA3" w:rsidRDefault="00C73EC0" w:rsidP="0067049B">
            <w:pPr>
              <w:pStyle w:val="Header"/>
              <w:tabs>
                <w:tab w:val="clear" w:pos="4320"/>
                <w:tab w:val="clear" w:pos="8640"/>
              </w:tabs>
              <w:spacing w:line="276" w:lineRule="auto"/>
              <w:jc w:val="right"/>
              <w:rPr>
                <w:color w:val="000000" w:themeColor="text1"/>
              </w:rPr>
            </w:pPr>
            <w:r w:rsidRPr="00433DA3">
              <w:rPr>
                <w:color w:val="000000" w:themeColor="text1"/>
              </w:rPr>
              <w:t>xxx</w:t>
            </w:r>
          </w:p>
        </w:tc>
      </w:tr>
      <w:tr w:rsidR="00C73EC0" w:rsidRPr="00650C14" w14:paraId="665358B3" w14:textId="77777777" w:rsidTr="0067049B">
        <w:trPr>
          <w:trHeight w:val="340"/>
        </w:trPr>
        <w:tc>
          <w:tcPr>
            <w:tcW w:w="2353" w:type="pct"/>
            <w:vAlign w:val="bottom"/>
          </w:tcPr>
          <w:p w14:paraId="5C92DB92" w14:textId="77777777" w:rsidR="00C73EC0" w:rsidRPr="00433DA3" w:rsidRDefault="00C73EC0" w:rsidP="0067049B">
            <w:pPr>
              <w:pStyle w:val="Header"/>
              <w:tabs>
                <w:tab w:val="clear" w:pos="4320"/>
                <w:tab w:val="clear" w:pos="8640"/>
              </w:tabs>
              <w:spacing w:line="276" w:lineRule="auto"/>
              <w:rPr>
                <w:color w:val="000000" w:themeColor="text1"/>
              </w:rPr>
            </w:pPr>
            <w:r w:rsidRPr="00433DA3">
              <w:rPr>
                <w:b/>
                <w:color w:val="000000" w:themeColor="text1"/>
              </w:rPr>
              <w:t>Total</w:t>
            </w:r>
          </w:p>
        </w:tc>
        <w:tc>
          <w:tcPr>
            <w:tcW w:w="882" w:type="pct"/>
            <w:vAlign w:val="bottom"/>
          </w:tcPr>
          <w:p w14:paraId="08FE5CFD" w14:textId="77777777" w:rsidR="00C73EC0" w:rsidRPr="00433DA3" w:rsidRDefault="00C73EC0" w:rsidP="0067049B">
            <w:pPr>
              <w:pStyle w:val="Header"/>
              <w:tabs>
                <w:tab w:val="clear" w:pos="4320"/>
                <w:tab w:val="clear" w:pos="8640"/>
              </w:tabs>
              <w:spacing w:line="276" w:lineRule="auto"/>
              <w:jc w:val="right"/>
              <w:rPr>
                <w:b/>
                <w:color w:val="000000" w:themeColor="text1"/>
              </w:rPr>
            </w:pPr>
            <w:r w:rsidRPr="00433DA3">
              <w:rPr>
                <w:b/>
                <w:color w:val="000000" w:themeColor="text1"/>
              </w:rPr>
              <w:t>xxx</w:t>
            </w:r>
          </w:p>
        </w:tc>
        <w:tc>
          <w:tcPr>
            <w:tcW w:w="883" w:type="pct"/>
            <w:vAlign w:val="bottom"/>
          </w:tcPr>
          <w:p w14:paraId="21420D6F" w14:textId="77777777" w:rsidR="00C73EC0" w:rsidRPr="00433DA3" w:rsidRDefault="00C73EC0" w:rsidP="0067049B">
            <w:pPr>
              <w:pStyle w:val="Header"/>
              <w:tabs>
                <w:tab w:val="clear" w:pos="4320"/>
                <w:tab w:val="clear" w:pos="8640"/>
              </w:tabs>
              <w:spacing w:line="276" w:lineRule="auto"/>
              <w:jc w:val="right"/>
              <w:rPr>
                <w:b/>
                <w:color w:val="000000" w:themeColor="text1"/>
              </w:rPr>
            </w:pPr>
            <w:r w:rsidRPr="00433DA3">
              <w:rPr>
                <w:b/>
                <w:color w:val="000000" w:themeColor="text1"/>
              </w:rPr>
              <w:t>xxx</w:t>
            </w:r>
          </w:p>
        </w:tc>
        <w:tc>
          <w:tcPr>
            <w:tcW w:w="882" w:type="pct"/>
            <w:vAlign w:val="bottom"/>
          </w:tcPr>
          <w:p w14:paraId="7E0A25A6" w14:textId="77777777" w:rsidR="00C73EC0" w:rsidRPr="00433DA3" w:rsidRDefault="00C73EC0" w:rsidP="0067049B">
            <w:pPr>
              <w:pStyle w:val="Header"/>
              <w:tabs>
                <w:tab w:val="clear" w:pos="4320"/>
                <w:tab w:val="clear" w:pos="8640"/>
              </w:tabs>
              <w:spacing w:line="276" w:lineRule="auto"/>
              <w:jc w:val="right"/>
              <w:rPr>
                <w:b/>
                <w:color w:val="000000" w:themeColor="text1"/>
              </w:rPr>
            </w:pPr>
            <w:r w:rsidRPr="00433DA3">
              <w:rPr>
                <w:b/>
                <w:color w:val="000000" w:themeColor="text1"/>
              </w:rPr>
              <w:t>xxx</w:t>
            </w:r>
          </w:p>
        </w:tc>
      </w:tr>
    </w:tbl>
    <w:p w14:paraId="267EAD8F" w14:textId="77777777" w:rsidR="00C73EC0" w:rsidRPr="00433DA3" w:rsidRDefault="00C73EC0" w:rsidP="00C73EC0">
      <w:pPr>
        <w:autoSpaceDE/>
        <w:autoSpaceDN/>
        <w:spacing w:line="360" w:lineRule="auto"/>
        <w:rPr>
          <w:b/>
          <w:color w:val="000000" w:themeColor="text1"/>
        </w:rPr>
      </w:pPr>
    </w:p>
    <w:p w14:paraId="64D51B51" w14:textId="77777777" w:rsidR="00C73EC0" w:rsidRPr="00433DA3" w:rsidRDefault="00C73EC0" w:rsidP="00C73EC0">
      <w:pPr>
        <w:pStyle w:val="Header"/>
        <w:numPr>
          <w:ilvl w:val="0"/>
          <w:numId w:val="48"/>
        </w:numPr>
        <w:tabs>
          <w:tab w:val="clear" w:pos="4320"/>
          <w:tab w:val="clear" w:pos="8640"/>
          <w:tab w:val="decimal" w:pos="5760"/>
          <w:tab w:val="decimal" w:pos="7200"/>
          <w:tab w:val="decimal" w:pos="7920"/>
          <w:tab w:val="decimal" w:pos="9000"/>
        </w:tabs>
        <w:spacing w:line="360" w:lineRule="auto"/>
        <w:rPr>
          <w:b/>
          <w:color w:val="000000" w:themeColor="text1"/>
          <w:lang w:val="en-US"/>
        </w:rPr>
      </w:pPr>
      <w:r w:rsidRPr="00433DA3">
        <w:rPr>
          <w:b/>
          <w:color w:val="000000" w:themeColor="text1"/>
          <w:lang w:val="en-US"/>
        </w:rPr>
        <w:t>Fully depreciated assets</w:t>
      </w:r>
    </w:p>
    <w:p w14:paraId="5E85E07E" w14:textId="77777777" w:rsidR="00C73EC0" w:rsidRPr="00981D5F" w:rsidRDefault="00C73EC0" w:rsidP="00C73EC0">
      <w:pPr>
        <w:pStyle w:val="Header"/>
        <w:tabs>
          <w:tab w:val="clear" w:pos="4320"/>
          <w:tab w:val="clear" w:pos="8640"/>
          <w:tab w:val="decimal" w:pos="5760"/>
          <w:tab w:val="decimal" w:pos="7200"/>
          <w:tab w:val="decimal" w:pos="7920"/>
          <w:tab w:val="decimal" w:pos="9000"/>
        </w:tabs>
        <w:spacing w:line="360" w:lineRule="auto"/>
        <w:rPr>
          <w:bCs/>
          <w:lang w:val="en-US"/>
        </w:rPr>
      </w:pPr>
      <w:r w:rsidRPr="00981D5F">
        <w:rPr>
          <w:bCs/>
          <w:lang w:val="en-US"/>
        </w:rPr>
        <w:t>Property</w:t>
      </w:r>
      <w:r>
        <w:rPr>
          <w:bCs/>
          <w:lang w:val="en-US"/>
        </w:rPr>
        <w:t>,</w:t>
      </w:r>
      <w:r w:rsidRPr="00981D5F">
        <w:rPr>
          <w:bCs/>
          <w:lang w:val="en-US"/>
        </w:rPr>
        <w:t xml:space="preserve"> plant</w:t>
      </w:r>
      <w:r>
        <w:rPr>
          <w:bCs/>
          <w:lang w:val="en-US"/>
        </w:rPr>
        <w:t>,</w:t>
      </w:r>
      <w:r w:rsidRPr="00981D5F">
        <w:rPr>
          <w:bCs/>
          <w:lang w:val="en-US"/>
        </w:rPr>
        <w:t xml:space="preserve"> and Equipment includes the following assets that are fully depreciated:</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566"/>
        <w:gridCol w:w="3692"/>
        <w:gridCol w:w="3692"/>
      </w:tblGrid>
      <w:tr w:rsidR="00C73EC0" w:rsidRPr="00A5131E" w14:paraId="28E293D8" w14:textId="77777777" w:rsidTr="0067049B">
        <w:trPr>
          <w:trHeight w:val="340"/>
        </w:trPr>
        <w:tc>
          <w:tcPr>
            <w:tcW w:w="2353" w:type="pct"/>
            <w:shd w:val="clear" w:color="auto" w:fill="0070C0"/>
          </w:tcPr>
          <w:p w14:paraId="51023B75" w14:textId="77777777" w:rsidR="00C73EC0" w:rsidRPr="00A5131E" w:rsidRDefault="00C73EC0" w:rsidP="0067049B">
            <w:pPr>
              <w:pStyle w:val="Header"/>
              <w:tabs>
                <w:tab w:val="clear" w:pos="4320"/>
                <w:tab w:val="clear" w:pos="8640"/>
              </w:tabs>
              <w:spacing w:line="276" w:lineRule="auto"/>
              <w:rPr>
                <w:b/>
              </w:rPr>
            </w:pPr>
            <w:r>
              <w:rPr>
                <w:b/>
              </w:rPr>
              <w:t>Description</w:t>
            </w:r>
          </w:p>
        </w:tc>
        <w:tc>
          <w:tcPr>
            <w:tcW w:w="1323" w:type="pct"/>
            <w:shd w:val="clear" w:color="auto" w:fill="0070C0"/>
            <w:vAlign w:val="bottom"/>
          </w:tcPr>
          <w:p w14:paraId="5DAFD0BE" w14:textId="77777777" w:rsidR="00C73EC0" w:rsidRPr="00A5131E" w:rsidRDefault="00C73EC0" w:rsidP="0067049B">
            <w:pPr>
              <w:pStyle w:val="Header"/>
              <w:tabs>
                <w:tab w:val="clear" w:pos="4320"/>
                <w:tab w:val="clear" w:pos="8640"/>
              </w:tabs>
              <w:spacing w:line="276" w:lineRule="auto"/>
              <w:rPr>
                <w:b/>
              </w:rPr>
            </w:pPr>
            <w:r w:rsidRPr="00A5131E">
              <w:rPr>
                <w:b/>
              </w:rPr>
              <w:t>Cost or valuation</w:t>
            </w:r>
          </w:p>
        </w:tc>
        <w:tc>
          <w:tcPr>
            <w:tcW w:w="1323" w:type="pct"/>
            <w:shd w:val="clear" w:color="auto" w:fill="0070C0"/>
            <w:vAlign w:val="bottom"/>
          </w:tcPr>
          <w:p w14:paraId="3CE7EFAD" w14:textId="77777777" w:rsidR="00C73EC0" w:rsidRPr="00A5131E" w:rsidRDefault="00C73EC0" w:rsidP="0067049B">
            <w:pPr>
              <w:pStyle w:val="Header"/>
              <w:tabs>
                <w:tab w:val="clear" w:pos="4320"/>
                <w:tab w:val="clear" w:pos="8640"/>
              </w:tabs>
              <w:spacing w:line="276" w:lineRule="auto"/>
              <w:rPr>
                <w:b/>
              </w:rPr>
            </w:pPr>
            <w:r>
              <w:rPr>
                <w:b/>
              </w:rPr>
              <w:t xml:space="preserve">Normal </w:t>
            </w:r>
            <w:r w:rsidRPr="00A5131E">
              <w:rPr>
                <w:b/>
              </w:rPr>
              <w:t>annual</w:t>
            </w:r>
            <w:r>
              <w:rPr>
                <w:b/>
              </w:rPr>
              <w:t xml:space="preserve"> depreciation charge</w:t>
            </w:r>
          </w:p>
        </w:tc>
      </w:tr>
      <w:tr w:rsidR="00C73EC0" w:rsidRPr="00A5131E" w14:paraId="3627F89B" w14:textId="77777777" w:rsidTr="0067049B">
        <w:trPr>
          <w:trHeight w:val="340"/>
        </w:trPr>
        <w:tc>
          <w:tcPr>
            <w:tcW w:w="2353" w:type="pct"/>
          </w:tcPr>
          <w:p w14:paraId="174E90B3" w14:textId="77777777" w:rsidR="00C73EC0" w:rsidRPr="00A5131E" w:rsidRDefault="00C73EC0" w:rsidP="0067049B">
            <w:pPr>
              <w:pStyle w:val="Header"/>
              <w:tabs>
                <w:tab w:val="clear" w:pos="4320"/>
                <w:tab w:val="clear" w:pos="8640"/>
              </w:tabs>
              <w:spacing w:line="276" w:lineRule="auto"/>
            </w:pPr>
            <w:r w:rsidRPr="00A5131E">
              <w:lastRenderedPageBreak/>
              <w:t xml:space="preserve">Plant </w:t>
            </w:r>
            <w:r>
              <w:t>a</w:t>
            </w:r>
            <w:r w:rsidRPr="00A5131E">
              <w:t>nd Machinery</w:t>
            </w:r>
          </w:p>
        </w:tc>
        <w:tc>
          <w:tcPr>
            <w:tcW w:w="1323" w:type="pct"/>
            <w:vAlign w:val="bottom"/>
          </w:tcPr>
          <w:p w14:paraId="3C11E497" w14:textId="77777777" w:rsidR="00C73EC0" w:rsidRPr="00A5131E" w:rsidRDefault="00C73EC0" w:rsidP="0067049B">
            <w:pPr>
              <w:pStyle w:val="Header"/>
              <w:tabs>
                <w:tab w:val="clear" w:pos="4320"/>
                <w:tab w:val="clear" w:pos="8640"/>
              </w:tabs>
              <w:spacing w:line="276" w:lineRule="auto"/>
              <w:jc w:val="right"/>
            </w:pPr>
            <w:r w:rsidRPr="00A5131E">
              <w:t>xxx</w:t>
            </w:r>
          </w:p>
        </w:tc>
        <w:tc>
          <w:tcPr>
            <w:tcW w:w="1323" w:type="pct"/>
            <w:vAlign w:val="bottom"/>
          </w:tcPr>
          <w:p w14:paraId="157B4C3A" w14:textId="77777777" w:rsidR="00C73EC0" w:rsidRPr="00A5131E" w:rsidRDefault="00C73EC0" w:rsidP="0067049B">
            <w:pPr>
              <w:pStyle w:val="Header"/>
              <w:tabs>
                <w:tab w:val="clear" w:pos="4320"/>
                <w:tab w:val="clear" w:pos="8640"/>
              </w:tabs>
              <w:spacing w:line="276" w:lineRule="auto"/>
              <w:jc w:val="right"/>
            </w:pPr>
            <w:r w:rsidRPr="00A5131E">
              <w:t>xxx</w:t>
            </w:r>
          </w:p>
        </w:tc>
      </w:tr>
      <w:tr w:rsidR="00C73EC0" w:rsidRPr="00A5131E" w14:paraId="281BE7E2" w14:textId="77777777" w:rsidTr="0067049B">
        <w:trPr>
          <w:trHeight w:val="340"/>
        </w:trPr>
        <w:tc>
          <w:tcPr>
            <w:tcW w:w="2353" w:type="pct"/>
          </w:tcPr>
          <w:p w14:paraId="36791A3E" w14:textId="77777777" w:rsidR="00C73EC0" w:rsidRPr="00A5131E" w:rsidRDefault="00C73EC0" w:rsidP="0067049B">
            <w:pPr>
              <w:pStyle w:val="Header"/>
              <w:tabs>
                <w:tab w:val="clear" w:pos="4320"/>
                <w:tab w:val="clear" w:pos="8640"/>
              </w:tabs>
              <w:spacing w:line="276" w:lineRule="auto"/>
            </w:pPr>
            <w:r w:rsidRPr="00A5131E">
              <w:t xml:space="preserve">Motor </w:t>
            </w:r>
            <w:r>
              <w:t>Vehicles, i</w:t>
            </w:r>
            <w:r w:rsidRPr="00A5131E">
              <w:t>ncluding Motorcycles</w:t>
            </w:r>
          </w:p>
        </w:tc>
        <w:tc>
          <w:tcPr>
            <w:tcW w:w="1323" w:type="pct"/>
            <w:vAlign w:val="bottom"/>
          </w:tcPr>
          <w:p w14:paraId="5EF07E62" w14:textId="77777777" w:rsidR="00C73EC0" w:rsidRPr="00A5131E" w:rsidRDefault="00C73EC0" w:rsidP="0067049B">
            <w:pPr>
              <w:pStyle w:val="Header"/>
              <w:tabs>
                <w:tab w:val="clear" w:pos="4320"/>
                <w:tab w:val="clear" w:pos="8640"/>
              </w:tabs>
              <w:spacing w:line="276" w:lineRule="auto"/>
              <w:jc w:val="right"/>
            </w:pPr>
            <w:r w:rsidRPr="00A5131E">
              <w:t>xxx</w:t>
            </w:r>
          </w:p>
        </w:tc>
        <w:tc>
          <w:tcPr>
            <w:tcW w:w="1323" w:type="pct"/>
            <w:vAlign w:val="bottom"/>
          </w:tcPr>
          <w:p w14:paraId="4B2D68D7" w14:textId="77777777" w:rsidR="00C73EC0" w:rsidRPr="00A5131E" w:rsidRDefault="00C73EC0" w:rsidP="0067049B">
            <w:pPr>
              <w:pStyle w:val="Header"/>
              <w:tabs>
                <w:tab w:val="clear" w:pos="4320"/>
                <w:tab w:val="clear" w:pos="8640"/>
              </w:tabs>
              <w:spacing w:line="276" w:lineRule="auto"/>
              <w:jc w:val="right"/>
            </w:pPr>
            <w:r w:rsidRPr="00A5131E">
              <w:t>xxx</w:t>
            </w:r>
          </w:p>
        </w:tc>
      </w:tr>
      <w:tr w:rsidR="00C73EC0" w:rsidRPr="00A5131E" w14:paraId="4BDE15E7" w14:textId="77777777" w:rsidTr="0067049B">
        <w:trPr>
          <w:trHeight w:val="340"/>
        </w:trPr>
        <w:tc>
          <w:tcPr>
            <w:tcW w:w="2353" w:type="pct"/>
          </w:tcPr>
          <w:p w14:paraId="519B9288" w14:textId="77777777" w:rsidR="00C73EC0" w:rsidRPr="00A5131E" w:rsidRDefault="00C73EC0" w:rsidP="0067049B">
            <w:pPr>
              <w:pStyle w:val="Header"/>
              <w:tabs>
                <w:tab w:val="clear" w:pos="4320"/>
                <w:tab w:val="clear" w:pos="8640"/>
              </w:tabs>
              <w:spacing w:line="276" w:lineRule="auto"/>
            </w:pPr>
            <w:r w:rsidRPr="00A5131E">
              <w:t xml:space="preserve">Computers </w:t>
            </w:r>
            <w:r>
              <w:t>a</w:t>
            </w:r>
            <w:r w:rsidRPr="00A5131E">
              <w:t>nd Related Equipment</w:t>
            </w:r>
          </w:p>
        </w:tc>
        <w:tc>
          <w:tcPr>
            <w:tcW w:w="1323" w:type="pct"/>
            <w:vAlign w:val="bottom"/>
          </w:tcPr>
          <w:p w14:paraId="5851458B" w14:textId="77777777" w:rsidR="00C73EC0" w:rsidRPr="00A5131E" w:rsidRDefault="00C73EC0" w:rsidP="0067049B">
            <w:pPr>
              <w:pStyle w:val="Header"/>
              <w:tabs>
                <w:tab w:val="clear" w:pos="4320"/>
                <w:tab w:val="clear" w:pos="8640"/>
              </w:tabs>
              <w:spacing w:line="276" w:lineRule="auto"/>
              <w:jc w:val="right"/>
            </w:pPr>
            <w:r w:rsidRPr="00A5131E">
              <w:t>xxx</w:t>
            </w:r>
          </w:p>
        </w:tc>
        <w:tc>
          <w:tcPr>
            <w:tcW w:w="1323" w:type="pct"/>
            <w:vAlign w:val="bottom"/>
          </w:tcPr>
          <w:p w14:paraId="40E5D30B" w14:textId="77777777" w:rsidR="00C73EC0" w:rsidRPr="00A5131E" w:rsidRDefault="00C73EC0" w:rsidP="0067049B">
            <w:pPr>
              <w:pStyle w:val="Header"/>
              <w:tabs>
                <w:tab w:val="clear" w:pos="4320"/>
                <w:tab w:val="clear" w:pos="8640"/>
              </w:tabs>
              <w:spacing w:line="276" w:lineRule="auto"/>
              <w:jc w:val="right"/>
            </w:pPr>
            <w:r w:rsidRPr="00A5131E">
              <w:t>xxx</w:t>
            </w:r>
          </w:p>
        </w:tc>
      </w:tr>
      <w:tr w:rsidR="00C73EC0" w:rsidRPr="00A5131E" w14:paraId="6E13FC03" w14:textId="77777777" w:rsidTr="0067049B">
        <w:trPr>
          <w:trHeight w:val="340"/>
        </w:trPr>
        <w:tc>
          <w:tcPr>
            <w:tcW w:w="2353" w:type="pct"/>
          </w:tcPr>
          <w:p w14:paraId="21FB0EA5" w14:textId="77777777" w:rsidR="00C73EC0" w:rsidRPr="00A5131E" w:rsidRDefault="00C73EC0" w:rsidP="0067049B">
            <w:pPr>
              <w:pStyle w:val="Header"/>
              <w:tabs>
                <w:tab w:val="clear" w:pos="4320"/>
                <w:tab w:val="clear" w:pos="8640"/>
              </w:tabs>
              <w:spacing w:line="276" w:lineRule="auto"/>
            </w:pPr>
            <w:r w:rsidRPr="00A5131E">
              <w:t>Office Equipment, Furniture</w:t>
            </w:r>
            <w:r>
              <w:t>,</w:t>
            </w:r>
            <w:r w:rsidRPr="00A5131E">
              <w:t xml:space="preserve"> </w:t>
            </w:r>
            <w:r>
              <w:t>a</w:t>
            </w:r>
            <w:r w:rsidRPr="00A5131E">
              <w:t>nd Fittings</w:t>
            </w:r>
          </w:p>
        </w:tc>
        <w:tc>
          <w:tcPr>
            <w:tcW w:w="1323" w:type="pct"/>
            <w:vAlign w:val="bottom"/>
          </w:tcPr>
          <w:p w14:paraId="376D8D9C" w14:textId="77777777" w:rsidR="00C73EC0" w:rsidRPr="00A5131E" w:rsidRDefault="00C73EC0" w:rsidP="0067049B">
            <w:pPr>
              <w:pStyle w:val="Header"/>
              <w:tabs>
                <w:tab w:val="clear" w:pos="4320"/>
                <w:tab w:val="clear" w:pos="8640"/>
              </w:tabs>
              <w:spacing w:line="276" w:lineRule="auto"/>
              <w:jc w:val="right"/>
            </w:pPr>
            <w:r w:rsidRPr="00A5131E">
              <w:t>xxx</w:t>
            </w:r>
          </w:p>
        </w:tc>
        <w:tc>
          <w:tcPr>
            <w:tcW w:w="1323" w:type="pct"/>
            <w:vAlign w:val="bottom"/>
          </w:tcPr>
          <w:p w14:paraId="00DE5FF5" w14:textId="77777777" w:rsidR="00C73EC0" w:rsidRPr="00A5131E" w:rsidRDefault="00C73EC0" w:rsidP="0067049B">
            <w:pPr>
              <w:pStyle w:val="Header"/>
              <w:tabs>
                <w:tab w:val="clear" w:pos="4320"/>
                <w:tab w:val="clear" w:pos="8640"/>
              </w:tabs>
              <w:spacing w:line="276" w:lineRule="auto"/>
              <w:jc w:val="right"/>
            </w:pPr>
            <w:r w:rsidRPr="00A5131E">
              <w:t>xxx</w:t>
            </w:r>
          </w:p>
        </w:tc>
      </w:tr>
      <w:tr w:rsidR="00C73EC0" w:rsidRPr="00A5131E" w14:paraId="544495DD" w14:textId="77777777" w:rsidTr="0067049B">
        <w:trPr>
          <w:trHeight w:val="340"/>
        </w:trPr>
        <w:tc>
          <w:tcPr>
            <w:tcW w:w="2353" w:type="pct"/>
          </w:tcPr>
          <w:p w14:paraId="0FB80045" w14:textId="77777777" w:rsidR="00C73EC0" w:rsidRPr="0099303E" w:rsidRDefault="00C73EC0" w:rsidP="0067049B">
            <w:pPr>
              <w:pStyle w:val="Header"/>
              <w:tabs>
                <w:tab w:val="clear" w:pos="4320"/>
                <w:tab w:val="clear" w:pos="8640"/>
              </w:tabs>
              <w:spacing w:line="276" w:lineRule="auto"/>
              <w:rPr>
                <w:b/>
                <w:bCs/>
              </w:rPr>
            </w:pPr>
            <w:r w:rsidRPr="0099303E">
              <w:rPr>
                <w:b/>
                <w:bCs/>
              </w:rPr>
              <w:t>Total</w:t>
            </w:r>
          </w:p>
        </w:tc>
        <w:tc>
          <w:tcPr>
            <w:tcW w:w="1323" w:type="pct"/>
            <w:vAlign w:val="bottom"/>
          </w:tcPr>
          <w:p w14:paraId="20EF1BC7" w14:textId="77777777" w:rsidR="00C73EC0" w:rsidRPr="0099303E" w:rsidRDefault="00C73EC0" w:rsidP="0067049B">
            <w:pPr>
              <w:pStyle w:val="Header"/>
              <w:tabs>
                <w:tab w:val="clear" w:pos="4320"/>
                <w:tab w:val="clear" w:pos="8640"/>
              </w:tabs>
              <w:spacing w:line="276" w:lineRule="auto"/>
              <w:jc w:val="right"/>
              <w:rPr>
                <w:b/>
                <w:bCs/>
              </w:rPr>
            </w:pPr>
            <w:r w:rsidRPr="0099303E">
              <w:rPr>
                <w:b/>
                <w:bCs/>
              </w:rPr>
              <w:t>xxx</w:t>
            </w:r>
          </w:p>
        </w:tc>
        <w:tc>
          <w:tcPr>
            <w:tcW w:w="1323" w:type="pct"/>
            <w:vAlign w:val="bottom"/>
          </w:tcPr>
          <w:p w14:paraId="10096A6D" w14:textId="77777777" w:rsidR="00C73EC0" w:rsidRPr="0099303E" w:rsidRDefault="00C73EC0" w:rsidP="0067049B">
            <w:pPr>
              <w:pStyle w:val="Header"/>
              <w:tabs>
                <w:tab w:val="clear" w:pos="4320"/>
                <w:tab w:val="clear" w:pos="8640"/>
              </w:tabs>
              <w:spacing w:line="276" w:lineRule="auto"/>
              <w:jc w:val="right"/>
              <w:rPr>
                <w:b/>
                <w:bCs/>
              </w:rPr>
            </w:pPr>
            <w:r w:rsidRPr="0099303E">
              <w:rPr>
                <w:b/>
                <w:bCs/>
              </w:rPr>
              <w:t>xxx</w:t>
            </w:r>
          </w:p>
        </w:tc>
      </w:tr>
    </w:tbl>
    <w:p w14:paraId="663616F3" w14:textId="77777777" w:rsidR="00C73EC0" w:rsidRPr="00C73EC0" w:rsidRDefault="00C73EC0" w:rsidP="00C73EC0">
      <w:pPr>
        <w:autoSpaceDE/>
        <w:autoSpaceDN/>
        <w:spacing w:line="360" w:lineRule="auto"/>
        <w:rPr>
          <w:b/>
          <w:color w:val="000000" w:themeColor="text1"/>
        </w:rPr>
      </w:pPr>
    </w:p>
    <w:p w14:paraId="441B560C" w14:textId="77777777" w:rsidR="00C73EC0" w:rsidRPr="00C73EC0" w:rsidRDefault="00C73EC0" w:rsidP="00C73EC0">
      <w:pPr>
        <w:pStyle w:val="ListParagraph"/>
        <w:numPr>
          <w:ilvl w:val="0"/>
          <w:numId w:val="48"/>
        </w:numPr>
        <w:autoSpaceDE/>
        <w:autoSpaceDN/>
        <w:jc w:val="both"/>
        <w:rPr>
          <w:b/>
          <w:i/>
          <w:iCs/>
          <w:color w:val="000000" w:themeColor="text1"/>
        </w:rPr>
      </w:pPr>
      <w:r w:rsidRPr="00C73EC0">
        <w:rPr>
          <w:b/>
          <w:i/>
          <w:iCs/>
          <w:color w:val="000000" w:themeColor="text1"/>
        </w:rPr>
        <w:t>Infrastructure assets</w:t>
      </w:r>
    </w:p>
    <w:p w14:paraId="67C0E82B" w14:textId="77777777" w:rsidR="00C73EC0" w:rsidRPr="00C73EC0" w:rsidRDefault="00C73EC0" w:rsidP="00C73EC0">
      <w:pPr>
        <w:pStyle w:val="ListParagraph"/>
        <w:autoSpaceDE/>
        <w:autoSpaceDN/>
        <w:jc w:val="both"/>
        <w:rPr>
          <w:b/>
          <w:i/>
          <w:iCs/>
          <w:color w:val="000000" w:themeColor="text1"/>
        </w:rPr>
      </w:pPr>
    </w:p>
    <w:p w14:paraId="6E97A358" w14:textId="77777777" w:rsidR="00C73EC0" w:rsidRPr="00C73EC0" w:rsidRDefault="00C73EC0" w:rsidP="00C73EC0">
      <w:pPr>
        <w:pStyle w:val="ListParagraph"/>
        <w:autoSpaceDE/>
        <w:autoSpaceDN/>
        <w:jc w:val="both"/>
        <w:rPr>
          <w:b/>
          <w:i/>
          <w:iCs/>
          <w:color w:val="000000" w:themeColor="text1"/>
        </w:rPr>
      </w:pPr>
      <w:r w:rsidRPr="00C73EC0">
        <w:rPr>
          <w:b/>
          <w:i/>
          <w:iCs/>
          <w:color w:val="000000" w:themeColor="text1"/>
        </w:rPr>
        <w:t>Provide details of the nature and amounts of the different subclasses of infrastructure assets, such as roads, rails, pipelines, power lines, among others.</w:t>
      </w:r>
    </w:p>
    <w:p w14:paraId="4A624C1F" w14:textId="77777777" w:rsidR="00C73EC0" w:rsidRPr="00C73EC0" w:rsidRDefault="00C73EC0" w:rsidP="00C73EC0">
      <w:pPr>
        <w:pStyle w:val="ListParagraph"/>
        <w:autoSpaceDE/>
        <w:autoSpaceDN/>
        <w:jc w:val="both"/>
        <w:rPr>
          <w:b/>
          <w:i/>
          <w:iCs/>
          <w:color w:val="000000" w:themeColor="text1"/>
        </w:rPr>
      </w:pPr>
    </w:p>
    <w:p w14:paraId="380F2358" w14:textId="77777777" w:rsidR="00C73EC0" w:rsidRPr="00C73EC0" w:rsidRDefault="00C73EC0" w:rsidP="00C73EC0">
      <w:pPr>
        <w:pStyle w:val="ListParagraph"/>
        <w:numPr>
          <w:ilvl w:val="0"/>
          <w:numId w:val="48"/>
        </w:numPr>
        <w:autoSpaceDE/>
        <w:autoSpaceDN/>
        <w:jc w:val="both"/>
        <w:rPr>
          <w:b/>
          <w:i/>
          <w:iCs/>
          <w:color w:val="000000" w:themeColor="text1"/>
        </w:rPr>
      </w:pPr>
      <w:r w:rsidRPr="00C73EC0">
        <w:rPr>
          <w:b/>
          <w:i/>
          <w:iCs/>
          <w:color w:val="000000" w:themeColor="text1"/>
        </w:rPr>
        <w:t>Service Concession assets</w:t>
      </w:r>
    </w:p>
    <w:p w14:paraId="37CBB7E4" w14:textId="77777777" w:rsidR="00C73EC0" w:rsidRPr="00C73EC0" w:rsidRDefault="00C73EC0" w:rsidP="00C73EC0">
      <w:pPr>
        <w:pStyle w:val="ListParagraph"/>
        <w:autoSpaceDE/>
        <w:autoSpaceDN/>
        <w:jc w:val="both"/>
        <w:rPr>
          <w:b/>
          <w:i/>
          <w:iCs/>
          <w:color w:val="000000" w:themeColor="text1"/>
        </w:rPr>
      </w:pPr>
    </w:p>
    <w:p w14:paraId="1D5A8643" w14:textId="77777777" w:rsidR="00C73EC0" w:rsidRPr="00C73EC0" w:rsidRDefault="00C73EC0" w:rsidP="00C73EC0">
      <w:pPr>
        <w:pStyle w:val="ListParagraph"/>
        <w:autoSpaceDE/>
        <w:autoSpaceDN/>
        <w:jc w:val="both"/>
        <w:rPr>
          <w:b/>
          <w:i/>
          <w:iCs/>
          <w:color w:val="000000" w:themeColor="text1"/>
        </w:rPr>
      </w:pPr>
      <w:r w:rsidRPr="00C73EC0">
        <w:rPr>
          <w:b/>
          <w:i/>
          <w:iCs/>
          <w:color w:val="000000" w:themeColor="text1"/>
        </w:rPr>
        <w:t xml:space="preserve">Provide the nature and amounts of sub- classes of heritage assets including the duration of the concession and the concessionary arrangements in place in line with IPSAS 32. </w:t>
      </w:r>
    </w:p>
    <w:p w14:paraId="34DD896A" w14:textId="77777777" w:rsidR="00C73EC0" w:rsidRPr="00C73EC0" w:rsidRDefault="00C73EC0" w:rsidP="00C73EC0">
      <w:pPr>
        <w:pStyle w:val="ListParagraph"/>
        <w:autoSpaceDE/>
        <w:autoSpaceDN/>
        <w:jc w:val="both"/>
        <w:rPr>
          <w:b/>
          <w:i/>
          <w:iCs/>
          <w:color w:val="000000" w:themeColor="text1"/>
        </w:rPr>
      </w:pPr>
    </w:p>
    <w:p w14:paraId="31ED6F84" w14:textId="77777777" w:rsidR="00C73EC0" w:rsidRPr="00C73EC0" w:rsidRDefault="00C73EC0" w:rsidP="00C73EC0">
      <w:pPr>
        <w:pStyle w:val="ListParagraph"/>
        <w:numPr>
          <w:ilvl w:val="0"/>
          <w:numId w:val="48"/>
        </w:numPr>
        <w:autoSpaceDE/>
        <w:autoSpaceDN/>
        <w:jc w:val="both"/>
        <w:rPr>
          <w:b/>
          <w:i/>
          <w:iCs/>
          <w:color w:val="000000" w:themeColor="text1"/>
        </w:rPr>
      </w:pPr>
      <w:r w:rsidRPr="00C73EC0">
        <w:rPr>
          <w:b/>
          <w:i/>
          <w:iCs/>
          <w:color w:val="000000" w:themeColor="text1"/>
        </w:rPr>
        <w:t>Disclosures on capital work in progress</w:t>
      </w:r>
    </w:p>
    <w:p w14:paraId="7CDBE3C8" w14:textId="77777777" w:rsidR="00C73EC0" w:rsidRPr="00C73EC0" w:rsidRDefault="00C73EC0" w:rsidP="00C73EC0">
      <w:pPr>
        <w:pStyle w:val="ListParagraph"/>
        <w:autoSpaceDE/>
        <w:autoSpaceDN/>
        <w:jc w:val="both"/>
        <w:rPr>
          <w:b/>
          <w:i/>
          <w:iCs/>
          <w:color w:val="000000" w:themeColor="text1"/>
        </w:rPr>
      </w:pPr>
    </w:p>
    <w:p w14:paraId="1ABE5EC7" w14:textId="77777777" w:rsidR="00C73EC0" w:rsidRPr="00C73EC0" w:rsidRDefault="00C73EC0" w:rsidP="00C73EC0">
      <w:pPr>
        <w:autoSpaceDE/>
        <w:autoSpaceDN/>
        <w:jc w:val="both"/>
        <w:rPr>
          <w:bCs/>
          <w:i/>
          <w:iCs/>
          <w:color w:val="000000" w:themeColor="text1"/>
        </w:rPr>
      </w:pPr>
      <w:r w:rsidRPr="00C73EC0">
        <w:rPr>
          <w:b/>
          <w:i/>
          <w:iCs/>
          <w:color w:val="000000" w:themeColor="text1"/>
        </w:rPr>
        <w:t xml:space="preserve"> </w:t>
      </w:r>
      <w:r w:rsidRPr="00C73EC0">
        <w:rPr>
          <w:bCs/>
          <w:i/>
          <w:iCs/>
          <w:color w:val="000000" w:themeColor="text1"/>
        </w:rPr>
        <w:t>Provide the details of the Work in progress, including details of when the project was started, contracted end date, explanation for significant delays, and the value of work in progress should be disaggregated into various classes.</w:t>
      </w:r>
    </w:p>
    <w:p w14:paraId="1446BA28" w14:textId="77777777" w:rsidR="00C73EC0" w:rsidRPr="00C73EC0" w:rsidRDefault="00C73EC0" w:rsidP="00C73EC0">
      <w:pPr>
        <w:autoSpaceDE/>
        <w:autoSpaceDN/>
        <w:rPr>
          <w:b/>
          <w:color w:val="000000" w:themeColor="text1"/>
        </w:rPr>
      </w:pPr>
      <w:r w:rsidRPr="00C73EC0">
        <w:rPr>
          <w:b/>
          <w:color w:val="000000" w:themeColor="text1"/>
        </w:rPr>
        <w:br w:type="page"/>
      </w:r>
    </w:p>
    <w:p w14:paraId="69119899" w14:textId="77777777" w:rsidR="00C73EC0" w:rsidRDefault="00C73EC0" w:rsidP="00C73EC0">
      <w:pPr>
        <w:pStyle w:val="ListParagraph"/>
        <w:tabs>
          <w:tab w:val="decimal" w:pos="5760"/>
          <w:tab w:val="decimal" w:pos="7920"/>
        </w:tabs>
        <w:spacing w:before="31" w:line="276" w:lineRule="auto"/>
        <w:ind w:left="360" w:right="-302"/>
        <w:jc w:val="both"/>
        <w:rPr>
          <w:rFonts w:eastAsia="Arial"/>
          <w:b/>
          <w:bCs/>
          <w:color w:val="000000" w:themeColor="text1"/>
          <w:spacing w:val="3"/>
        </w:rPr>
      </w:pPr>
    </w:p>
    <w:p w14:paraId="2CBF8C1D" w14:textId="77777777" w:rsidR="00C73EC0" w:rsidRDefault="00C73EC0" w:rsidP="00C73EC0">
      <w:pPr>
        <w:pStyle w:val="ListParagraph"/>
        <w:tabs>
          <w:tab w:val="decimal" w:pos="5760"/>
          <w:tab w:val="decimal" w:pos="7920"/>
        </w:tabs>
        <w:spacing w:before="31" w:line="276" w:lineRule="auto"/>
        <w:ind w:left="360" w:right="-302"/>
        <w:jc w:val="both"/>
        <w:rPr>
          <w:rFonts w:eastAsia="Arial"/>
          <w:b/>
          <w:bCs/>
          <w:color w:val="000000" w:themeColor="text1"/>
          <w:spacing w:val="3"/>
        </w:rPr>
      </w:pPr>
    </w:p>
    <w:p w14:paraId="12A65F62" w14:textId="63180D35" w:rsidR="001844AF" w:rsidRPr="00C00234" w:rsidRDefault="001844AF" w:rsidP="00FF1B9B">
      <w:pPr>
        <w:pStyle w:val="ListParagraph"/>
        <w:numPr>
          <w:ilvl w:val="0"/>
          <w:numId w:val="24"/>
        </w:numPr>
        <w:tabs>
          <w:tab w:val="decimal" w:pos="5760"/>
          <w:tab w:val="decimal" w:pos="7920"/>
        </w:tabs>
        <w:spacing w:before="31" w:line="276" w:lineRule="auto"/>
        <w:ind w:right="-302"/>
        <w:jc w:val="both"/>
        <w:rPr>
          <w:rFonts w:eastAsia="Arial"/>
          <w:b/>
          <w:bCs/>
          <w:color w:val="000000" w:themeColor="text1"/>
          <w:spacing w:val="3"/>
        </w:rPr>
      </w:pPr>
      <w:r w:rsidRPr="00C00234">
        <w:rPr>
          <w:rFonts w:eastAsia="Arial"/>
          <w:b/>
          <w:bCs/>
          <w:color w:val="000000" w:themeColor="text1"/>
          <w:spacing w:val="3"/>
        </w:rPr>
        <w:t>Right- of-use assets</w:t>
      </w:r>
    </w:p>
    <w:p w14:paraId="53B35728" w14:textId="77777777" w:rsidR="00C90634" w:rsidRPr="00233B02" w:rsidRDefault="00C90634" w:rsidP="007B6938">
      <w:pPr>
        <w:spacing w:line="360" w:lineRule="auto"/>
        <w:ind w:right="-20"/>
        <w:jc w:val="both"/>
        <w:rPr>
          <w:rFonts w:eastAsia="Arial"/>
          <w:b/>
          <w:bCs/>
          <w:color w:val="000000" w:themeColor="text1"/>
          <w:spacing w:val="3"/>
        </w:rPr>
      </w:pPr>
    </w:p>
    <w:p w14:paraId="17C0F4BC" w14:textId="77777777" w:rsidR="00233B02" w:rsidRPr="00233B02" w:rsidRDefault="00233B02" w:rsidP="00233B02">
      <w:pPr>
        <w:rPr>
          <w:rFonts w:eastAsia="Arial"/>
          <w:b/>
          <w:bCs/>
          <w:color w:val="000000" w:themeColor="text1"/>
        </w:rPr>
      </w:pPr>
      <w:r w:rsidRPr="00233B02">
        <w:rPr>
          <w:rFonts w:eastAsia="Arial"/>
          <w:b/>
          <w:bCs/>
          <w:color w:val="000000" w:themeColor="text1"/>
        </w:rPr>
        <w:t>Current FY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41"/>
        <w:gridCol w:w="1842"/>
        <w:gridCol w:w="1842"/>
        <w:gridCol w:w="1842"/>
        <w:gridCol w:w="1842"/>
        <w:gridCol w:w="1841"/>
      </w:tblGrid>
      <w:tr w:rsidR="00233B02" w:rsidRPr="00233B02" w14:paraId="68497EA7" w14:textId="77777777" w:rsidTr="0067049B">
        <w:trPr>
          <w:trHeight w:val="340"/>
        </w:trPr>
        <w:tc>
          <w:tcPr>
            <w:tcW w:w="1699" w:type="pct"/>
            <w:shd w:val="clear" w:color="auto" w:fill="0070C0"/>
          </w:tcPr>
          <w:p w14:paraId="6079983A" w14:textId="77777777" w:rsidR="00233B02" w:rsidRPr="00233B02" w:rsidRDefault="00233B02" w:rsidP="0067049B">
            <w:pPr>
              <w:pStyle w:val="Header"/>
              <w:spacing w:line="276" w:lineRule="auto"/>
              <w:rPr>
                <w:color w:val="000000" w:themeColor="text1"/>
                <w:lang w:val="en-US"/>
              </w:rPr>
            </w:pPr>
          </w:p>
        </w:tc>
        <w:tc>
          <w:tcPr>
            <w:tcW w:w="660" w:type="pct"/>
            <w:shd w:val="clear" w:color="auto" w:fill="0070C0"/>
            <w:vAlign w:val="center"/>
          </w:tcPr>
          <w:p w14:paraId="33D1D14C" w14:textId="77777777" w:rsidR="00233B02" w:rsidRPr="00233B02" w:rsidRDefault="00233B02" w:rsidP="0067049B">
            <w:pPr>
              <w:spacing w:line="276" w:lineRule="auto"/>
              <w:jc w:val="center"/>
              <w:rPr>
                <w:color w:val="000000" w:themeColor="text1"/>
              </w:rPr>
            </w:pPr>
            <w:r w:rsidRPr="00233B02">
              <w:rPr>
                <w:b/>
                <w:bCs/>
                <w:color w:val="000000" w:themeColor="text1"/>
                <w:lang w:val="en-US"/>
              </w:rPr>
              <w:t>Buildings</w:t>
            </w:r>
          </w:p>
        </w:tc>
        <w:tc>
          <w:tcPr>
            <w:tcW w:w="660" w:type="pct"/>
            <w:shd w:val="clear" w:color="auto" w:fill="0070C0"/>
            <w:vAlign w:val="center"/>
          </w:tcPr>
          <w:p w14:paraId="13571D7D" w14:textId="77777777" w:rsidR="00233B02" w:rsidRPr="00233B02" w:rsidRDefault="00233B02" w:rsidP="0067049B">
            <w:pPr>
              <w:spacing w:line="276" w:lineRule="auto"/>
              <w:jc w:val="center"/>
              <w:rPr>
                <w:color w:val="000000" w:themeColor="text1"/>
              </w:rPr>
            </w:pPr>
            <w:r w:rsidRPr="00233B02">
              <w:rPr>
                <w:b/>
                <w:bCs/>
                <w:color w:val="000000" w:themeColor="text1"/>
                <w:lang w:val="en-US"/>
              </w:rPr>
              <w:t>Motor Vehicles</w:t>
            </w:r>
          </w:p>
        </w:tc>
        <w:tc>
          <w:tcPr>
            <w:tcW w:w="660" w:type="pct"/>
            <w:shd w:val="clear" w:color="auto" w:fill="0070C0"/>
            <w:vAlign w:val="center"/>
          </w:tcPr>
          <w:p w14:paraId="101305D3" w14:textId="77777777" w:rsidR="00233B02" w:rsidRPr="00233B02" w:rsidRDefault="00233B02" w:rsidP="0067049B">
            <w:pPr>
              <w:spacing w:line="276" w:lineRule="auto"/>
              <w:jc w:val="center"/>
              <w:rPr>
                <w:color w:val="000000" w:themeColor="text1"/>
              </w:rPr>
            </w:pPr>
            <w:r w:rsidRPr="00233B02">
              <w:rPr>
                <w:b/>
                <w:bCs/>
                <w:color w:val="000000" w:themeColor="text1"/>
                <w:lang w:val="en-US"/>
              </w:rPr>
              <w:t>Equipment</w:t>
            </w:r>
          </w:p>
        </w:tc>
        <w:tc>
          <w:tcPr>
            <w:tcW w:w="660" w:type="pct"/>
            <w:shd w:val="clear" w:color="auto" w:fill="0070C0"/>
            <w:vAlign w:val="center"/>
          </w:tcPr>
          <w:p w14:paraId="44D33915" w14:textId="77777777" w:rsidR="00233B02" w:rsidRPr="00233B02" w:rsidRDefault="00233B02" w:rsidP="0067049B">
            <w:pPr>
              <w:spacing w:line="276" w:lineRule="auto"/>
              <w:jc w:val="center"/>
              <w:rPr>
                <w:b/>
                <w:bCs/>
                <w:color w:val="000000" w:themeColor="text1"/>
              </w:rPr>
            </w:pPr>
            <w:r w:rsidRPr="00233B02">
              <w:rPr>
                <w:b/>
                <w:bCs/>
                <w:color w:val="000000" w:themeColor="text1"/>
              </w:rPr>
              <w:t>Others</w:t>
            </w:r>
          </w:p>
          <w:p w14:paraId="7641B4C4" w14:textId="77777777" w:rsidR="00233B02" w:rsidRPr="00233B02" w:rsidRDefault="00233B02" w:rsidP="0067049B">
            <w:pPr>
              <w:spacing w:line="276" w:lineRule="auto"/>
              <w:jc w:val="center"/>
              <w:rPr>
                <w:color w:val="000000" w:themeColor="text1"/>
              </w:rPr>
            </w:pPr>
            <w:r w:rsidRPr="00233B02">
              <w:rPr>
                <w:b/>
                <w:bCs/>
                <w:color w:val="000000" w:themeColor="text1"/>
              </w:rPr>
              <w:t>Specify</w:t>
            </w:r>
          </w:p>
        </w:tc>
        <w:tc>
          <w:tcPr>
            <w:tcW w:w="660" w:type="pct"/>
            <w:shd w:val="clear" w:color="auto" w:fill="0070C0"/>
            <w:vAlign w:val="center"/>
          </w:tcPr>
          <w:p w14:paraId="51C0B0BF" w14:textId="77777777" w:rsidR="00233B02" w:rsidRPr="00233B02" w:rsidRDefault="00233B02" w:rsidP="0067049B">
            <w:pPr>
              <w:spacing w:line="276" w:lineRule="auto"/>
              <w:jc w:val="center"/>
              <w:rPr>
                <w:color w:val="000000" w:themeColor="text1"/>
              </w:rPr>
            </w:pPr>
            <w:r w:rsidRPr="00233B02">
              <w:rPr>
                <w:b/>
                <w:bCs/>
                <w:color w:val="000000" w:themeColor="text1"/>
              </w:rPr>
              <w:t>Total</w:t>
            </w:r>
          </w:p>
        </w:tc>
      </w:tr>
      <w:tr w:rsidR="00233B02" w:rsidRPr="00233B02" w14:paraId="51F1E53F" w14:textId="77777777" w:rsidTr="0067049B">
        <w:trPr>
          <w:trHeight w:val="340"/>
        </w:trPr>
        <w:tc>
          <w:tcPr>
            <w:tcW w:w="1699" w:type="pct"/>
            <w:shd w:val="clear" w:color="auto" w:fill="0070C0"/>
          </w:tcPr>
          <w:p w14:paraId="668CC2C1" w14:textId="77777777" w:rsidR="00233B02" w:rsidRPr="00233B02" w:rsidRDefault="00233B02" w:rsidP="0067049B">
            <w:pPr>
              <w:pStyle w:val="Header"/>
              <w:spacing w:line="276" w:lineRule="auto"/>
              <w:rPr>
                <w:color w:val="000000" w:themeColor="text1"/>
                <w:lang w:val="en-US"/>
              </w:rPr>
            </w:pPr>
          </w:p>
        </w:tc>
        <w:tc>
          <w:tcPr>
            <w:tcW w:w="660" w:type="pct"/>
            <w:shd w:val="clear" w:color="auto" w:fill="0070C0"/>
            <w:vAlign w:val="center"/>
          </w:tcPr>
          <w:p w14:paraId="41184A25" w14:textId="77777777" w:rsidR="00233B02" w:rsidRPr="00233B02" w:rsidRDefault="00233B02" w:rsidP="0067049B">
            <w:pPr>
              <w:spacing w:line="276" w:lineRule="auto"/>
              <w:jc w:val="center"/>
              <w:rPr>
                <w:color w:val="000000" w:themeColor="text1"/>
              </w:rPr>
            </w:pPr>
            <w:r w:rsidRPr="00233B02">
              <w:rPr>
                <w:b/>
                <w:bCs/>
                <w:color w:val="000000" w:themeColor="text1"/>
                <w:lang w:val="en-US"/>
              </w:rPr>
              <w:t>Kshs</w:t>
            </w:r>
          </w:p>
        </w:tc>
        <w:tc>
          <w:tcPr>
            <w:tcW w:w="660" w:type="pct"/>
            <w:shd w:val="clear" w:color="auto" w:fill="0070C0"/>
            <w:vAlign w:val="center"/>
          </w:tcPr>
          <w:p w14:paraId="5BE133B9" w14:textId="77777777" w:rsidR="00233B02" w:rsidRPr="00233B02" w:rsidRDefault="00233B02" w:rsidP="0067049B">
            <w:pPr>
              <w:spacing w:line="276" w:lineRule="auto"/>
              <w:jc w:val="center"/>
              <w:rPr>
                <w:color w:val="000000" w:themeColor="text1"/>
              </w:rPr>
            </w:pPr>
            <w:r w:rsidRPr="00233B02">
              <w:rPr>
                <w:b/>
                <w:bCs/>
                <w:color w:val="000000" w:themeColor="text1"/>
                <w:lang w:val="en-US"/>
              </w:rPr>
              <w:t>Kshs</w:t>
            </w:r>
          </w:p>
        </w:tc>
        <w:tc>
          <w:tcPr>
            <w:tcW w:w="660" w:type="pct"/>
            <w:shd w:val="clear" w:color="auto" w:fill="0070C0"/>
            <w:vAlign w:val="center"/>
          </w:tcPr>
          <w:p w14:paraId="698A2894" w14:textId="77777777" w:rsidR="00233B02" w:rsidRPr="00233B02" w:rsidRDefault="00233B02" w:rsidP="0067049B">
            <w:pPr>
              <w:spacing w:line="276" w:lineRule="auto"/>
              <w:jc w:val="center"/>
              <w:rPr>
                <w:color w:val="000000" w:themeColor="text1"/>
              </w:rPr>
            </w:pPr>
            <w:r w:rsidRPr="00233B02">
              <w:rPr>
                <w:b/>
                <w:bCs/>
                <w:color w:val="000000" w:themeColor="text1"/>
                <w:lang w:val="en-US"/>
              </w:rPr>
              <w:t>Kshs</w:t>
            </w:r>
          </w:p>
        </w:tc>
        <w:tc>
          <w:tcPr>
            <w:tcW w:w="660" w:type="pct"/>
            <w:shd w:val="clear" w:color="auto" w:fill="0070C0"/>
            <w:vAlign w:val="center"/>
          </w:tcPr>
          <w:p w14:paraId="7443B6F0" w14:textId="77777777" w:rsidR="00233B02" w:rsidRPr="00233B02" w:rsidRDefault="00233B02" w:rsidP="0067049B">
            <w:pPr>
              <w:spacing w:line="276" w:lineRule="auto"/>
              <w:jc w:val="center"/>
              <w:rPr>
                <w:color w:val="000000" w:themeColor="text1"/>
              </w:rPr>
            </w:pPr>
          </w:p>
        </w:tc>
        <w:tc>
          <w:tcPr>
            <w:tcW w:w="660" w:type="pct"/>
            <w:shd w:val="clear" w:color="auto" w:fill="0070C0"/>
            <w:vAlign w:val="center"/>
          </w:tcPr>
          <w:p w14:paraId="64CE1B15" w14:textId="77777777" w:rsidR="00233B02" w:rsidRPr="00233B02" w:rsidRDefault="00233B02" w:rsidP="0067049B">
            <w:pPr>
              <w:spacing w:line="276" w:lineRule="auto"/>
              <w:jc w:val="center"/>
              <w:rPr>
                <w:color w:val="000000" w:themeColor="text1"/>
              </w:rPr>
            </w:pPr>
            <w:r w:rsidRPr="00233B02">
              <w:rPr>
                <w:b/>
                <w:bCs/>
                <w:color w:val="000000" w:themeColor="text1"/>
                <w:lang w:val="en-US"/>
              </w:rPr>
              <w:t>Kshs</w:t>
            </w:r>
          </w:p>
        </w:tc>
      </w:tr>
      <w:tr w:rsidR="00233B02" w:rsidRPr="00233B02" w14:paraId="481A7DDF" w14:textId="77777777" w:rsidTr="0067049B">
        <w:trPr>
          <w:trHeight w:val="340"/>
        </w:trPr>
        <w:tc>
          <w:tcPr>
            <w:tcW w:w="1699" w:type="pct"/>
          </w:tcPr>
          <w:p w14:paraId="47F47BF3" w14:textId="77777777" w:rsidR="00233B02" w:rsidRPr="00233B02" w:rsidRDefault="00233B02" w:rsidP="0067049B">
            <w:pPr>
              <w:pStyle w:val="Header"/>
              <w:spacing w:line="276" w:lineRule="auto"/>
              <w:rPr>
                <w:b/>
                <w:bCs/>
                <w:color w:val="000000" w:themeColor="text1"/>
                <w:lang w:val="en-US"/>
              </w:rPr>
            </w:pPr>
            <w:r w:rsidRPr="00233B02">
              <w:rPr>
                <w:b/>
                <w:bCs/>
                <w:color w:val="000000" w:themeColor="text1"/>
                <w:lang w:val="en-US"/>
              </w:rPr>
              <w:t>As at 1 July 20xx Current Year</w:t>
            </w:r>
          </w:p>
        </w:tc>
        <w:tc>
          <w:tcPr>
            <w:tcW w:w="660" w:type="pct"/>
            <w:vAlign w:val="center"/>
          </w:tcPr>
          <w:p w14:paraId="0943FFDC"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10BB4197"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7ACFE6D7"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14D7ADA9"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312DE0EC"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3B6448D7" w14:textId="77777777" w:rsidTr="0067049B">
        <w:trPr>
          <w:trHeight w:val="340"/>
        </w:trPr>
        <w:tc>
          <w:tcPr>
            <w:tcW w:w="1699" w:type="pct"/>
          </w:tcPr>
          <w:p w14:paraId="3B5BC06F"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Additions in the period</w:t>
            </w:r>
          </w:p>
        </w:tc>
        <w:tc>
          <w:tcPr>
            <w:tcW w:w="660" w:type="pct"/>
            <w:vAlign w:val="center"/>
          </w:tcPr>
          <w:p w14:paraId="49F235CB"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6C0693EC"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5365A325"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7D30972F" w14:textId="77777777" w:rsidR="00233B02" w:rsidRPr="00233B02" w:rsidRDefault="00233B02" w:rsidP="0067049B">
            <w:pPr>
              <w:spacing w:line="276" w:lineRule="auto"/>
              <w:jc w:val="center"/>
              <w:rPr>
                <w:color w:val="000000" w:themeColor="text1"/>
              </w:rPr>
            </w:pPr>
          </w:p>
        </w:tc>
        <w:tc>
          <w:tcPr>
            <w:tcW w:w="660" w:type="pct"/>
            <w:vAlign w:val="center"/>
          </w:tcPr>
          <w:p w14:paraId="4C24D09F"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1A5B1382" w14:textId="77777777" w:rsidTr="0067049B">
        <w:trPr>
          <w:trHeight w:val="340"/>
        </w:trPr>
        <w:tc>
          <w:tcPr>
            <w:tcW w:w="1699" w:type="pct"/>
          </w:tcPr>
          <w:p w14:paraId="114B3B39"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Remeasurement/Adjustments</w:t>
            </w:r>
          </w:p>
        </w:tc>
        <w:tc>
          <w:tcPr>
            <w:tcW w:w="660" w:type="pct"/>
            <w:vAlign w:val="center"/>
          </w:tcPr>
          <w:p w14:paraId="0E2BA864" w14:textId="77777777" w:rsidR="00233B02" w:rsidRPr="00233B02" w:rsidRDefault="00233B02" w:rsidP="0067049B">
            <w:pPr>
              <w:spacing w:line="276" w:lineRule="auto"/>
              <w:jc w:val="center"/>
              <w:rPr>
                <w:color w:val="000000" w:themeColor="text1"/>
              </w:rPr>
            </w:pPr>
          </w:p>
        </w:tc>
        <w:tc>
          <w:tcPr>
            <w:tcW w:w="660" w:type="pct"/>
            <w:vAlign w:val="center"/>
          </w:tcPr>
          <w:p w14:paraId="3BE7BE06"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4471C0C6" w14:textId="77777777" w:rsidR="00233B02" w:rsidRPr="00233B02" w:rsidRDefault="00233B02" w:rsidP="0067049B">
            <w:pPr>
              <w:spacing w:line="276" w:lineRule="auto"/>
              <w:jc w:val="center"/>
              <w:rPr>
                <w:color w:val="000000" w:themeColor="text1"/>
              </w:rPr>
            </w:pPr>
          </w:p>
        </w:tc>
        <w:tc>
          <w:tcPr>
            <w:tcW w:w="660" w:type="pct"/>
            <w:vAlign w:val="center"/>
          </w:tcPr>
          <w:p w14:paraId="5AFD488A"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41D4C374"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5DE9B7AB" w14:textId="77777777" w:rsidTr="0067049B">
        <w:trPr>
          <w:trHeight w:val="340"/>
        </w:trPr>
        <w:tc>
          <w:tcPr>
            <w:tcW w:w="1699" w:type="pct"/>
          </w:tcPr>
          <w:p w14:paraId="330817F4"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Disposals/Terminations</w:t>
            </w:r>
          </w:p>
        </w:tc>
        <w:tc>
          <w:tcPr>
            <w:tcW w:w="660" w:type="pct"/>
            <w:vAlign w:val="center"/>
          </w:tcPr>
          <w:p w14:paraId="588BA82E"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00BFE3ED"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5C97AE33" w14:textId="77777777" w:rsidR="00233B02" w:rsidRPr="00233B02" w:rsidRDefault="00233B02" w:rsidP="0067049B">
            <w:pPr>
              <w:spacing w:line="276" w:lineRule="auto"/>
              <w:jc w:val="center"/>
              <w:rPr>
                <w:color w:val="000000" w:themeColor="text1"/>
              </w:rPr>
            </w:pPr>
          </w:p>
        </w:tc>
        <w:tc>
          <w:tcPr>
            <w:tcW w:w="660" w:type="pct"/>
            <w:vAlign w:val="center"/>
          </w:tcPr>
          <w:p w14:paraId="4202AFB9" w14:textId="77777777" w:rsidR="00233B02" w:rsidRPr="00233B02" w:rsidRDefault="00233B02" w:rsidP="0067049B">
            <w:pPr>
              <w:spacing w:line="276" w:lineRule="auto"/>
              <w:jc w:val="center"/>
              <w:rPr>
                <w:color w:val="000000" w:themeColor="text1"/>
              </w:rPr>
            </w:pPr>
          </w:p>
        </w:tc>
        <w:tc>
          <w:tcPr>
            <w:tcW w:w="660" w:type="pct"/>
            <w:vAlign w:val="center"/>
          </w:tcPr>
          <w:p w14:paraId="7C1C1F4D" w14:textId="77777777" w:rsidR="00233B02" w:rsidRPr="00233B02" w:rsidRDefault="00233B02" w:rsidP="0067049B">
            <w:pPr>
              <w:spacing w:line="276" w:lineRule="auto"/>
              <w:jc w:val="center"/>
              <w:rPr>
                <w:color w:val="000000" w:themeColor="text1"/>
              </w:rPr>
            </w:pPr>
          </w:p>
        </w:tc>
      </w:tr>
      <w:tr w:rsidR="00233B02" w:rsidRPr="00233B02" w14:paraId="595C082A" w14:textId="77777777" w:rsidTr="0067049B">
        <w:trPr>
          <w:trHeight w:val="340"/>
        </w:trPr>
        <w:tc>
          <w:tcPr>
            <w:tcW w:w="1699" w:type="pct"/>
          </w:tcPr>
          <w:p w14:paraId="6A380E22"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As at 30 June 20xx</w:t>
            </w:r>
          </w:p>
        </w:tc>
        <w:tc>
          <w:tcPr>
            <w:tcW w:w="660" w:type="pct"/>
            <w:vAlign w:val="center"/>
          </w:tcPr>
          <w:p w14:paraId="03832797"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59927B49"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63907888"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386CF184"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467A3550"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r>
      <w:tr w:rsidR="00233B02" w:rsidRPr="00233B02" w14:paraId="79829280" w14:textId="77777777" w:rsidTr="0067049B">
        <w:trPr>
          <w:trHeight w:val="340"/>
        </w:trPr>
        <w:tc>
          <w:tcPr>
            <w:tcW w:w="1699" w:type="pct"/>
          </w:tcPr>
          <w:p w14:paraId="3AB225C0" w14:textId="77777777" w:rsidR="00233B02" w:rsidRPr="00233B02" w:rsidRDefault="00233B02" w:rsidP="0067049B">
            <w:pPr>
              <w:pStyle w:val="Header"/>
              <w:tabs>
                <w:tab w:val="clear" w:pos="4320"/>
                <w:tab w:val="clear" w:pos="8640"/>
              </w:tabs>
              <w:spacing w:line="276" w:lineRule="auto"/>
              <w:rPr>
                <w:b/>
                <w:color w:val="000000" w:themeColor="text1"/>
                <w:lang w:val="en-US"/>
              </w:rPr>
            </w:pPr>
          </w:p>
        </w:tc>
        <w:tc>
          <w:tcPr>
            <w:tcW w:w="660" w:type="pct"/>
            <w:vAlign w:val="center"/>
          </w:tcPr>
          <w:p w14:paraId="5F5EFF34" w14:textId="77777777" w:rsidR="00233B02" w:rsidRPr="00233B02" w:rsidRDefault="00233B02" w:rsidP="0067049B">
            <w:pPr>
              <w:spacing w:line="276" w:lineRule="auto"/>
              <w:jc w:val="center"/>
              <w:rPr>
                <w:color w:val="000000" w:themeColor="text1"/>
              </w:rPr>
            </w:pPr>
          </w:p>
        </w:tc>
        <w:tc>
          <w:tcPr>
            <w:tcW w:w="660" w:type="pct"/>
            <w:vAlign w:val="center"/>
          </w:tcPr>
          <w:p w14:paraId="5A716088" w14:textId="77777777" w:rsidR="00233B02" w:rsidRPr="00233B02" w:rsidRDefault="00233B02" w:rsidP="0067049B">
            <w:pPr>
              <w:spacing w:line="276" w:lineRule="auto"/>
              <w:jc w:val="center"/>
              <w:rPr>
                <w:color w:val="000000" w:themeColor="text1"/>
              </w:rPr>
            </w:pPr>
          </w:p>
        </w:tc>
        <w:tc>
          <w:tcPr>
            <w:tcW w:w="660" w:type="pct"/>
            <w:vAlign w:val="center"/>
          </w:tcPr>
          <w:p w14:paraId="4A9117CC" w14:textId="77777777" w:rsidR="00233B02" w:rsidRPr="00233B02" w:rsidRDefault="00233B02" w:rsidP="0067049B">
            <w:pPr>
              <w:spacing w:line="276" w:lineRule="auto"/>
              <w:jc w:val="center"/>
              <w:rPr>
                <w:color w:val="000000" w:themeColor="text1"/>
              </w:rPr>
            </w:pPr>
          </w:p>
        </w:tc>
        <w:tc>
          <w:tcPr>
            <w:tcW w:w="660" w:type="pct"/>
            <w:vAlign w:val="center"/>
          </w:tcPr>
          <w:p w14:paraId="3B4AD782" w14:textId="77777777" w:rsidR="00233B02" w:rsidRPr="00233B02" w:rsidRDefault="00233B02" w:rsidP="0067049B">
            <w:pPr>
              <w:spacing w:line="276" w:lineRule="auto"/>
              <w:jc w:val="center"/>
              <w:rPr>
                <w:color w:val="000000" w:themeColor="text1"/>
              </w:rPr>
            </w:pPr>
          </w:p>
        </w:tc>
        <w:tc>
          <w:tcPr>
            <w:tcW w:w="660" w:type="pct"/>
            <w:vAlign w:val="center"/>
          </w:tcPr>
          <w:p w14:paraId="413A6D5E" w14:textId="77777777" w:rsidR="00233B02" w:rsidRPr="00233B02" w:rsidRDefault="00233B02" w:rsidP="0067049B">
            <w:pPr>
              <w:spacing w:line="276" w:lineRule="auto"/>
              <w:jc w:val="center"/>
              <w:rPr>
                <w:color w:val="000000" w:themeColor="text1"/>
              </w:rPr>
            </w:pPr>
          </w:p>
        </w:tc>
      </w:tr>
      <w:tr w:rsidR="00233B02" w:rsidRPr="00233B02" w14:paraId="22988961" w14:textId="77777777" w:rsidTr="0067049B">
        <w:trPr>
          <w:trHeight w:val="340"/>
        </w:trPr>
        <w:tc>
          <w:tcPr>
            <w:tcW w:w="1699" w:type="pct"/>
          </w:tcPr>
          <w:p w14:paraId="213B3329" w14:textId="77777777" w:rsidR="00233B02" w:rsidRPr="00233B02" w:rsidRDefault="00233B02" w:rsidP="0067049B">
            <w:pPr>
              <w:pStyle w:val="Header"/>
              <w:tabs>
                <w:tab w:val="clear" w:pos="4320"/>
                <w:tab w:val="clear" w:pos="8640"/>
              </w:tabs>
              <w:spacing w:line="276" w:lineRule="auto"/>
              <w:rPr>
                <w:b/>
                <w:color w:val="000000" w:themeColor="text1"/>
              </w:rPr>
            </w:pPr>
            <w:r w:rsidRPr="00233B02">
              <w:rPr>
                <w:b/>
                <w:color w:val="000000" w:themeColor="text1"/>
                <w:lang w:val="en-US"/>
              </w:rPr>
              <w:t>Accumulated Depreciation</w:t>
            </w:r>
          </w:p>
        </w:tc>
        <w:tc>
          <w:tcPr>
            <w:tcW w:w="660" w:type="pct"/>
            <w:vAlign w:val="center"/>
          </w:tcPr>
          <w:p w14:paraId="77266CB4" w14:textId="77777777" w:rsidR="00233B02" w:rsidRPr="00233B02" w:rsidRDefault="00233B02" w:rsidP="0067049B">
            <w:pPr>
              <w:spacing w:line="276" w:lineRule="auto"/>
              <w:jc w:val="center"/>
              <w:rPr>
                <w:color w:val="000000" w:themeColor="text1"/>
              </w:rPr>
            </w:pPr>
          </w:p>
        </w:tc>
        <w:tc>
          <w:tcPr>
            <w:tcW w:w="660" w:type="pct"/>
            <w:vAlign w:val="center"/>
          </w:tcPr>
          <w:p w14:paraId="18253A2B" w14:textId="77777777" w:rsidR="00233B02" w:rsidRPr="00233B02" w:rsidRDefault="00233B02" w:rsidP="0067049B">
            <w:pPr>
              <w:spacing w:line="276" w:lineRule="auto"/>
              <w:jc w:val="center"/>
              <w:rPr>
                <w:color w:val="000000" w:themeColor="text1"/>
              </w:rPr>
            </w:pPr>
          </w:p>
        </w:tc>
        <w:tc>
          <w:tcPr>
            <w:tcW w:w="660" w:type="pct"/>
            <w:vAlign w:val="center"/>
          </w:tcPr>
          <w:p w14:paraId="67353200" w14:textId="77777777" w:rsidR="00233B02" w:rsidRPr="00233B02" w:rsidRDefault="00233B02" w:rsidP="0067049B">
            <w:pPr>
              <w:spacing w:line="276" w:lineRule="auto"/>
              <w:jc w:val="center"/>
              <w:rPr>
                <w:color w:val="000000" w:themeColor="text1"/>
              </w:rPr>
            </w:pPr>
          </w:p>
        </w:tc>
        <w:tc>
          <w:tcPr>
            <w:tcW w:w="660" w:type="pct"/>
            <w:vAlign w:val="center"/>
          </w:tcPr>
          <w:p w14:paraId="7ECC148B" w14:textId="77777777" w:rsidR="00233B02" w:rsidRPr="00233B02" w:rsidRDefault="00233B02" w:rsidP="0067049B">
            <w:pPr>
              <w:spacing w:line="276" w:lineRule="auto"/>
              <w:jc w:val="center"/>
              <w:rPr>
                <w:color w:val="000000" w:themeColor="text1"/>
              </w:rPr>
            </w:pPr>
          </w:p>
        </w:tc>
        <w:tc>
          <w:tcPr>
            <w:tcW w:w="660" w:type="pct"/>
            <w:vAlign w:val="center"/>
          </w:tcPr>
          <w:p w14:paraId="763D23EF" w14:textId="77777777" w:rsidR="00233B02" w:rsidRPr="00233B02" w:rsidRDefault="00233B02" w:rsidP="0067049B">
            <w:pPr>
              <w:spacing w:line="276" w:lineRule="auto"/>
              <w:jc w:val="center"/>
              <w:rPr>
                <w:color w:val="000000" w:themeColor="text1"/>
              </w:rPr>
            </w:pPr>
          </w:p>
        </w:tc>
      </w:tr>
      <w:tr w:rsidR="00233B02" w:rsidRPr="00233B02" w14:paraId="2A68B7F4" w14:textId="77777777" w:rsidTr="0067049B">
        <w:trPr>
          <w:trHeight w:val="340"/>
        </w:trPr>
        <w:tc>
          <w:tcPr>
            <w:tcW w:w="1699" w:type="pct"/>
          </w:tcPr>
          <w:p w14:paraId="50DB03F6"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As at 1 July 20xx Current Year</w:t>
            </w:r>
          </w:p>
        </w:tc>
        <w:tc>
          <w:tcPr>
            <w:tcW w:w="660" w:type="pct"/>
            <w:vAlign w:val="center"/>
          </w:tcPr>
          <w:p w14:paraId="7D33D745"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48D66947"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6491A255"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420D730A"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19033082"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0CB41B5B" w14:textId="77777777" w:rsidTr="0067049B">
        <w:trPr>
          <w:trHeight w:val="340"/>
        </w:trPr>
        <w:tc>
          <w:tcPr>
            <w:tcW w:w="1699" w:type="pct"/>
          </w:tcPr>
          <w:p w14:paraId="0E65E57C"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Charge for the year</w:t>
            </w:r>
          </w:p>
        </w:tc>
        <w:tc>
          <w:tcPr>
            <w:tcW w:w="660" w:type="pct"/>
            <w:vAlign w:val="center"/>
          </w:tcPr>
          <w:p w14:paraId="7621715A"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7C068972"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21D3CF14"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55BC050F"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291B05A4"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2DC158BE" w14:textId="77777777" w:rsidTr="0067049B">
        <w:trPr>
          <w:trHeight w:val="340"/>
        </w:trPr>
        <w:tc>
          <w:tcPr>
            <w:tcW w:w="1699" w:type="pct"/>
          </w:tcPr>
          <w:p w14:paraId="748A1D11"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Elimination on Disposal/Transfer out</w:t>
            </w:r>
          </w:p>
        </w:tc>
        <w:tc>
          <w:tcPr>
            <w:tcW w:w="660" w:type="pct"/>
            <w:vAlign w:val="center"/>
          </w:tcPr>
          <w:p w14:paraId="7189F90D"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55246CDF"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7171784E"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29214B9D"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7D5E8280" w14:textId="77777777" w:rsidR="00233B02" w:rsidRPr="00233B02" w:rsidRDefault="00233B02" w:rsidP="0067049B">
            <w:pPr>
              <w:spacing w:line="276" w:lineRule="auto"/>
              <w:jc w:val="center"/>
              <w:rPr>
                <w:color w:val="000000" w:themeColor="text1"/>
              </w:rPr>
            </w:pPr>
            <w:r w:rsidRPr="00233B02">
              <w:rPr>
                <w:color w:val="000000" w:themeColor="text1"/>
              </w:rPr>
              <w:t>(xx)</w:t>
            </w:r>
          </w:p>
        </w:tc>
      </w:tr>
      <w:tr w:rsidR="00233B02" w:rsidRPr="00233B02" w14:paraId="075EBFC2" w14:textId="77777777" w:rsidTr="0067049B">
        <w:trPr>
          <w:trHeight w:val="340"/>
        </w:trPr>
        <w:tc>
          <w:tcPr>
            <w:tcW w:w="1699" w:type="pct"/>
          </w:tcPr>
          <w:p w14:paraId="6D764E9B"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As at 30 June 20xx</w:t>
            </w:r>
          </w:p>
        </w:tc>
        <w:tc>
          <w:tcPr>
            <w:tcW w:w="660" w:type="pct"/>
            <w:vAlign w:val="center"/>
          </w:tcPr>
          <w:p w14:paraId="6EB28B7D"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529E2BED"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19080422"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63934871"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244F0AD1"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27C619BC" w14:textId="77777777" w:rsidTr="0067049B">
        <w:trPr>
          <w:trHeight w:val="340"/>
        </w:trPr>
        <w:tc>
          <w:tcPr>
            <w:tcW w:w="1699" w:type="pct"/>
          </w:tcPr>
          <w:p w14:paraId="58EF220F" w14:textId="77777777" w:rsidR="00233B02" w:rsidRPr="00233B02" w:rsidRDefault="00233B02" w:rsidP="0067049B">
            <w:pPr>
              <w:pStyle w:val="Header"/>
              <w:spacing w:line="276" w:lineRule="auto"/>
              <w:rPr>
                <w:color w:val="000000" w:themeColor="text1"/>
                <w:lang w:val="en-US"/>
              </w:rPr>
            </w:pPr>
          </w:p>
        </w:tc>
        <w:tc>
          <w:tcPr>
            <w:tcW w:w="660" w:type="pct"/>
            <w:vAlign w:val="center"/>
          </w:tcPr>
          <w:p w14:paraId="68FA7635" w14:textId="77777777" w:rsidR="00233B02" w:rsidRPr="00233B02" w:rsidRDefault="00233B02" w:rsidP="0067049B">
            <w:pPr>
              <w:spacing w:line="276" w:lineRule="auto"/>
              <w:jc w:val="center"/>
              <w:rPr>
                <w:color w:val="000000" w:themeColor="text1"/>
              </w:rPr>
            </w:pPr>
          </w:p>
        </w:tc>
        <w:tc>
          <w:tcPr>
            <w:tcW w:w="660" w:type="pct"/>
            <w:vAlign w:val="center"/>
          </w:tcPr>
          <w:p w14:paraId="6B95CA82" w14:textId="77777777" w:rsidR="00233B02" w:rsidRPr="00233B02" w:rsidRDefault="00233B02" w:rsidP="0067049B">
            <w:pPr>
              <w:spacing w:line="276" w:lineRule="auto"/>
              <w:jc w:val="center"/>
              <w:rPr>
                <w:color w:val="000000" w:themeColor="text1"/>
              </w:rPr>
            </w:pPr>
          </w:p>
        </w:tc>
        <w:tc>
          <w:tcPr>
            <w:tcW w:w="660" w:type="pct"/>
            <w:vAlign w:val="center"/>
          </w:tcPr>
          <w:p w14:paraId="6C86D5B5" w14:textId="77777777" w:rsidR="00233B02" w:rsidRPr="00233B02" w:rsidRDefault="00233B02" w:rsidP="0067049B">
            <w:pPr>
              <w:spacing w:line="276" w:lineRule="auto"/>
              <w:jc w:val="center"/>
              <w:rPr>
                <w:color w:val="000000" w:themeColor="text1"/>
              </w:rPr>
            </w:pPr>
          </w:p>
        </w:tc>
        <w:tc>
          <w:tcPr>
            <w:tcW w:w="660" w:type="pct"/>
            <w:vAlign w:val="center"/>
          </w:tcPr>
          <w:p w14:paraId="0BC183F5" w14:textId="77777777" w:rsidR="00233B02" w:rsidRPr="00233B02" w:rsidRDefault="00233B02" w:rsidP="0067049B">
            <w:pPr>
              <w:spacing w:line="276" w:lineRule="auto"/>
              <w:jc w:val="center"/>
              <w:rPr>
                <w:color w:val="000000" w:themeColor="text1"/>
              </w:rPr>
            </w:pPr>
          </w:p>
        </w:tc>
        <w:tc>
          <w:tcPr>
            <w:tcW w:w="660" w:type="pct"/>
            <w:vAlign w:val="center"/>
          </w:tcPr>
          <w:p w14:paraId="19F00395" w14:textId="77777777" w:rsidR="00233B02" w:rsidRPr="00233B02" w:rsidRDefault="00233B02" w:rsidP="0067049B">
            <w:pPr>
              <w:spacing w:line="276" w:lineRule="auto"/>
              <w:jc w:val="center"/>
              <w:rPr>
                <w:color w:val="000000" w:themeColor="text1"/>
              </w:rPr>
            </w:pPr>
          </w:p>
        </w:tc>
      </w:tr>
      <w:tr w:rsidR="00233B02" w:rsidRPr="00233B02" w14:paraId="52279D1E" w14:textId="77777777" w:rsidTr="0067049B">
        <w:trPr>
          <w:trHeight w:val="340"/>
        </w:trPr>
        <w:tc>
          <w:tcPr>
            <w:tcW w:w="1699" w:type="pct"/>
          </w:tcPr>
          <w:p w14:paraId="75D61A62" w14:textId="77777777" w:rsidR="00233B02" w:rsidRPr="00233B02" w:rsidRDefault="00233B02" w:rsidP="0067049B">
            <w:pPr>
              <w:pStyle w:val="Header"/>
              <w:spacing w:line="276" w:lineRule="auto"/>
              <w:rPr>
                <w:b/>
                <w:bCs/>
                <w:color w:val="000000" w:themeColor="text1"/>
                <w:lang w:val="en-US"/>
              </w:rPr>
            </w:pPr>
            <w:r w:rsidRPr="00233B02">
              <w:rPr>
                <w:b/>
                <w:bCs/>
                <w:color w:val="000000" w:themeColor="text1"/>
                <w:lang w:val="en-US"/>
              </w:rPr>
              <w:t xml:space="preserve">NBV As </w:t>
            </w:r>
            <w:bookmarkStart w:id="41" w:name="_Int_qTcFlywp"/>
            <w:r w:rsidRPr="00233B02">
              <w:rPr>
                <w:b/>
                <w:bCs/>
                <w:color w:val="000000" w:themeColor="text1"/>
                <w:lang w:val="en-US"/>
              </w:rPr>
              <w:t>at</w:t>
            </w:r>
            <w:bookmarkEnd w:id="41"/>
            <w:r w:rsidRPr="00233B02">
              <w:rPr>
                <w:b/>
                <w:bCs/>
                <w:color w:val="000000" w:themeColor="text1"/>
                <w:lang w:val="en-US"/>
              </w:rPr>
              <w:t xml:space="preserve"> 30 June 20xx </w:t>
            </w:r>
          </w:p>
        </w:tc>
        <w:tc>
          <w:tcPr>
            <w:tcW w:w="660" w:type="pct"/>
            <w:vAlign w:val="center"/>
          </w:tcPr>
          <w:p w14:paraId="31BF20AE" w14:textId="77777777" w:rsidR="00233B02" w:rsidRPr="00233B02" w:rsidRDefault="00233B02" w:rsidP="0067049B">
            <w:pPr>
              <w:spacing w:line="276" w:lineRule="auto"/>
              <w:jc w:val="center"/>
              <w:rPr>
                <w:b/>
                <w:bCs/>
                <w:color w:val="000000" w:themeColor="text1"/>
                <w:u w:val="single"/>
              </w:rPr>
            </w:pPr>
            <w:r w:rsidRPr="00233B02">
              <w:rPr>
                <w:b/>
                <w:bCs/>
                <w:color w:val="000000" w:themeColor="text1"/>
                <w:u w:val="single"/>
              </w:rPr>
              <w:t>xxx</w:t>
            </w:r>
          </w:p>
        </w:tc>
        <w:tc>
          <w:tcPr>
            <w:tcW w:w="660" w:type="pct"/>
            <w:vAlign w:val="center"/>
          </w:tcPr>
          <w:p w14:paraId="0C558F73" w14:textId="77777777" w:rsidR="00233B02" w:rsidRPr="00233B02" w:rsidRDefault="00233B02" w:rsidP="0067049B">
            <w:pPr>
              <w:spacing w:line="276" w:lineRule="auto"/>
              <w:jc w:val="center"/>
              <w:rPr>
                <w:b/>
                <w:bCs/>
                <w:color w:val="000000" w:themeColor="text1"/>
                <w:u w:val="single"/>
              </w:rPr>
            </w:pPr>
            <w:r w:rsidRPr="00233B02">
              <w:rPr>
                <w:b/>
                <w:bCs/>
                <w:color w:val="000000" w:themeColor="text1"/>
                <w:u w:val="single"/>
              </w:rPr>
              <w:t>xxx</w:t>
            </w:r>
          </w:p>
        </w:tc>
        <w:tc>
          <w:tcPr>
            <w:tcW w:w="660" w:type="pct"/>
            <w:vAlign w:val="center"/>
          </w:tcPr>
          <w:p w14:paraId="496CF941" w14:textId="77777777" w:rsidR="00233B02" w:rsidRPr="00233B02" w:rsidRDefault="00233B02" w:rsidP="0067049B">
            <w:pPr>
              <w:spacing w:line="276" w:lineRule="auto"/>
              <w:jc w:val="center"/>
              <w:rPr>
                <w:b/>
                <w:bCs/>
                <w:color w:val="000000" w:themeColor="text1"/>
                <w:u w:val="single"/>
              </w:rPr>
            </w:pPr>
            <w:r w:rsidRPr="00233B02">
              <w:rPr>
                <w:b/>
                <w:bCs/>
                <w:color w:val="000000" w:themeColor="text1"/>
                <w:u w:val="single"/>
              </w:rPr>
              <w:t>xxx</w:t>
            </w:r>
          </w:p>
        </w:tc>
        <w:tc>
          <w:tcPr>
            <w:tcW w:w="660" w:type="pct"/>
            <w:vAlign w:val="center"/>
          </w:tcPr>
          <w:p w14:paraId="74A32194" w14:textId="77777777" w:rsidR="00233B02" w:rsidRPr="00233B02" w:rsidRDefault="00233B02" w:rsidP="0067049B">
            <w:pPr>
              <w:spacing w:line="276" w:lineRule="auto"/>
              <w:jc w:val="center"/>
              <w:rPr>
                <w:b/>
                <w:bCs/>
                <w:color w:val="000000" w:themeColor="text1"/>
                <w:u w:val="single"/>
              </w:rPr>
            </w:pPr>
            <w:r w:rsidRPr="00233B02">
              <w:rPr>
                <w:b/>
                <w:bCs/>
                <w:color w:val="000000" w:themeColor="text1"/>
                <w:u w:val="single"/>
              </w:rPr>
              <w:t>xxx</w:t>
            </w:r>
          </w:p>
        </w:tc>
        <w:tc>
          <w:tcPr>
            <w:tcW w:w="660" w:type="pct"/>
            <w:vAlign w:val="center"/>
          </w:tcPr>
          <w:p w14:paraId="314C2B58" w14:textId="77777777" w:rsidR="00233B02" w:rsidRPr="00233B02" w:rsidRDefault="00233B02" w:rsidP="0067049B">
            <w:pPr>
              <w:spacing w:line="276" w:lineRule="auto"/>
              <w:jc w:val="center"/>
              <w:rPr>
                <w:b/>
                <w:bCs/>
                <w:color w:val="000000" w:themeColor="text1"/>
                <w:u w:val="single"/>
              </w:rPr>
            </w:pPr>
            <w:r w:rsidRPr="00233B02">
              <w:rPr>
                <w:b/>
                <w:bCs/>
                <w:color w:val="000000" w:themeColor="text1"/>
                <w:u w:val="single"/>
              </w:rPr>
              <w:t>xxx</w:t>
            </w:r>
          </w:p>
        </w:tc>
      </w:tr>
    </w:tbl>
    <w:p w14:paraId="54C3730C" w14:textId="77777777" w:rsidR="00233B02" w:rsidRPr="00233B02" w:rsidRDefault="00233B02" w:rsidP="00233B02">
      <w:pPr>
        <w:rPr>
          <w:rFonts w:eastAsia="Arial"/>
          <w:b/>
          <w:bCs/>
          <w:color w:val="000000" w:themeColor="text1"/>
        </w:rPr>
      </w:pPr>
    </w:p>
    <w:p w14:paraId="69216375" w14:textId="77777777" w:rsidR="00233B02" w:rsidRPr="00233B02" w:rsidRDefault="00233B02" w:rsidP="00233B02">
      <w:pPr>
        <w:autoSpaceDE/>
        <w:autoSpaceDN/>
        <w:rPr>
          <w:rFonts w:eastAsia="Arial"/>
          <w:b/>
          <w:bCs/>
          <w:color w:val="000000" w:themeColor="text1"/>
        </w:rPr>
      </w:pPr>
      <w:r w:rsidRPr="00233B02">
        <w:rPr>
          <w:rFonts w:eastAsia="Arial"/>
          <w:b/>
          <w:bCs/>
          <w:color w:val="000000" w:themeColor="text1"/>
        </w:rPr>
        <w:br w:type="page"/>
      </w:r>
    </w:p>
    <w:p w14:paraId="40F16003" w14:textId="77777777" w:rsidR="00233B02" w:rsidRPr="00233B02" w:rsidRDefault="00233B02" w:rsidP="00233B02">
      <w:pPr>
        <w:rPr>
          <w:rFonts w:eastAsia="Arial"/>
          <w:b/>
          <w:bCs/>
          <w:color w:val="000000" w:themeColor="text1"/>
        </w:rPr>
      </w:pPr>
      <w:r w:rsidRPr="00233B02">
        <w:rPr>
          <w:rFonts w:eastAsia="Arial"/>
          <w:b/>
          <w:bCs/>
          <w:color w:val="000000" w:themeColor="text1"/>
        </w:rPr>
        <w:lastRenderedPageBreak/>
        <w:t>Previous FY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41"/>
        <w:gridCol w:w="1842"/>
        <w:gridCol w:w="1842"/>
        <w:gridCol w:w="1842"/>
        <w:gridCol w:w="1842"/>
        <w:gridCol w:w="1841"/>
      </w:tblGrid>
      <w:tr w:rsidR="00233B02" w:rsidRPr="00233B02" w14:paraId="191A18DA" w14:textId="77777777" w:rsidTr="0067049B">
        <w:trPr>
          <w:trHeight w:val="524"/>
          <w:tblHeader/>
        </w:trPr>
        <w:tc>
          <w:tcPr>
            <w:tcW w:w="1699" w:type="pct"/>
            <w:shd w:val="clear" w:color="auto" w:fill="0070C0"/>
          </w:tcPr>
          <w:p w14:paraId="06FD2B22" w14:textId="77777777" w:rsidR="00233B02" w:rsidRPr="00233B02" w:rsidRDefault="00233B02" w:rsidP="0067049B">
            <w:pPr>
              <w:pStyle w:val="Header"/>
              <w:tabs>
                <w:tab w:val="clear" w:pos="4320"/>
                <w:tab w:val="clear" w:pos="8640"/>
              </w:tabs>
              <w:spacing w:line="276" w:lineRule="auto"/>
              <w:rPr>
                <w:color w:val="000000" w:themeColor="text1"/>
                <w:lang w:val="en-US"/>
              </w:rPr>
            </w:pPr>
          </w:p>
        </w:tc>
        <w:tc>
          <w:tcPr>
            <w:tcW w:w="660" w:type="pct"/>
            <w:shd w:val="clear" w:color="auto" w:fill="0070C0"/>
            <w:vAlign w:val="center"/>
          </w:tcPr>
          <w:p w14:paraId="396C7B3D" w14:textId="77777777" w:rsidR="00233B02" w:rsidRPr="00233B02" w:rsidRDefault="00233B02" w:rsidP="0067049B">
            <w:pPr>
              <w:pStyle w:val="Header"/>
              <w:tabs>
                <w:tab w:val="clear" w:pos="4320"/>
                <w:tab w:val="clear" w:pos="8640"/>
              </w:tabs>
              <w:spacing w:line="276" w:lineRule="auto"/>
              <w:jc w:val="center"/>
              <w:rPr>
                <w:b/>
                <w:bCs/>
                <w:color w:val="000000" w:themeColor="text1"/>
                <w:lang w:val="en-US"/>
              </w:rPr>
            </w:pPr>
            <w:r w:rsidRPr="00233B02">
              <w:rPr>
                <w:b/>
                <w:bCs/>
                <w:color w:val="000000" w:themeColor="text1"/>
                <w:lang w:val="en-US"/>
              </w:rPr>
              <w:t>Buildings</w:t>
            </w:r>
          </w:p>
        </w:tc>
        <w:tc>
          <w:tcPr>
            <w:tcW w:w="660" w:type="pct"/>
            <w:shd w:val="clear" w:color="auto" w:fill="0070C0"/>
            <w:vAlign w:val="center"/>
          </w:tcPr>
          <w:p w14:paraId="11C09C5E" w14:textId="77777777" w:rsidR="00233B02" w:rsidRPr="00233B02" w:rsidRDefault="00233B02" w:rsidP="0067049B">
            <w:pPr>
              <w:pStyle w:val="Header"/>
              <w:tabs>
                <w:tab w:val="clear" w:pos="4320"/>
                <w:tab w:val="clear" w:pos="8640"/>
              </w:tabs>
              <w:spacing w:line="276" w:lineRule="auto"/>
              <w:jc w:val="center"/>
              <w:rPr>
                <w:b/>
                <w:bCs/>
                <w:color w:val="000000" w:themeColor="text1"/>
                <w:lang w:val="en-US"/>
              </w:rPr>
            </w:pPr>
            <w:r w:rsidRPr="00233B02">
              <w:rPr>
                <w:b/>
                <w:bCs/>
                <w:color w:val="000000" w:themeColor="text1"/>
                <w:lang w:val="en-US"/>
              </w:rPr>
              <w:t>Motor Vehicles</w:t>
            </w:r>
          </w:p>
        </w:tc>
        <w:tc>
          <w:tcPr>
            <w:tcW w:w="660" w:type="pct"/>
            <w:shd w:val="clear" w:color="auto" w:fill="0070C0"/>
            <w:vAlign w:val="center"/>
          </w:tcPr>
          <w:p w14:paraId="253B8762" w14:textId="77777777" w:rsidR="00233B02" w:rsidRPr="00233B02" w:rsidRDefault="00233B02" w:rsidP="0067049B">
            <w:pPr>
              <w:pStyle w:val="Header"/>
              <w:tabs>
                <w:tab w:val="clear" w:pos="4320"/>
                <w:tab w:val="clear" w:pos="8640"/>
              </w:tabs>
              <w:spacing w:line="276" w:lineRule="auto"/>
              <w:jc w:val="center"/>
              <w:rPr>
                <w:b/>
                <w:bCs/>
                <w:color w:val="000000" w:themeColor="text1"/>
                <w:lang w:val="en-US"/>
              </w:rPr>
            </w:pPr>
            <w:r w:rsidRPr="00233B02">
              <w:rPr>
                <w:b/>
                <w:bCs/>
                <w:color w:val="000000" w:themeColor="text1"/>
                <w:lang w:val="en-US"/>
              </w:rPr>
              <w:t>Equipment</w:t>
            </w:r>
          </w:p>
        </w:tc>
        <w:tc>
          <w:tcPr>
            <w:tcW w:w="660" w:type="pct"/>
            <w:shd w:val="clear" w:color="auto" w:fill="0070C0"/>
            <w:vAlign w:val="center"/>
          </w:tcPr>
          <w:p w14:paraId="77C58E25" w14:textId="77777777" w:rsidR="00233B02" w:rsidRPr="00233B02" w:rsidRDefault="00233B02" w:rsidP="0067049B">
            <w:pPr>
              <w:spacing w:line="276" w:lineRule="auto"/>
              <w:jc w:val="center"/>
              <w:rPr>
                <w:b/>
                <w:bCs/>
                <w:color w:val="000000" w:themeColor="text1"/>
              </w:rPr>
            </w:pPr>
            <w:r w:rsidRPr="00233B02">
              <w:rPr>
                <w:b/>
                <w:bCs/>
                <w:color w:val="000000" w:themeColor="text1"/>
              </w:rPr>
              <w:t>Others</w:t>
            </w:r>
          </w:p>
          <w:p w14:paraId="70EB0F95" w14:textId="77777777" w:rsidR="00233B02" w:rsidRPr="00233B02" w:rsidRDefault="00233B02" w:rsidP="0067049B">
            <w:pPr>
              <w:spacing w:line="276" w:lineRule="auto"/>
              <w:jc w:val="center"/>
              <w:rPr>
                <w:b/>
                <w:bCs/>
                <w:color w:val="000000" w:themeColor="text1"/>
              </w:rPr>
            </w:pPr>
            <w:r w:rsidRPr="00233B02">
              <w:rPr>
                <w:b/>
                <w:bCs/>
                <w:color w:val="000000" w:themeColor="text1"/>
              </w:rPr>
              <w:t>Specify</w:t>
            </w:r>
          </w:p>
        </w:tc>
        <w:tc>
          <w:tcPr>
            <w:tcW w:w="660" w:type="pct"/>
            <w:shd w:val="clear" w:color="auto" w:fill="0070C0"/>
            <w:vAlign w:val="center"/>
          </w:tcPr>
          <w:p w14:paraId="04C1C7C9" w14:textId="77777777" w:rsidR="00233B02" w:rsidRPr="00233B02" w:rsidRDefault="00233B02" w:rsidP="0067049B">
            <w:pPr>
              <w:spacing w:line="276" w:lineRule="auto"/>
              <w:jc w:val="center"/>
              <w:rPr>
                <w:b/>
                <w:bCs/>
                <w:color w:val="000000" w:themeColor="text1"/>
              </w:rPr>
            </w:pPr>
            <w:r w:rsidRPr="00233B02">
              <w:rPr>
                <w:b/>
                <w:bCs/>
                <w:color w:val="000000" w:themeColor="text1"/>
              </w:rPr>
              <w:t>Total</w:t>
            </w:r>
          </w:p>
        </w:tc>
      </w:tr>
      <w:tr w:rsidR="00233B02" w:rsidRPr="00233B02" w14:paraId="60E2E897" w14:textId="77777777" w:rsidTr="0067049B">
        <w:trPr>
          <w:tblHeader/>
        </w:trPr>
        <w:tc>
          <w:tcPr>
            <w:tcW w:w="1699" w:type="pct"/>
            <w:shd w:val="clear" w:color="auto" w:fill="0070C0"/>
          </w:tcPr>
          <w:p w14:paraId="19382AD4" w14:textId="77777777" w:rsidR="00233B02" w:rsidRPr="00233B02" w:rsidRDefault="00233B02" w:rsidP="0067049B">
            <w:pPr>
              <w:pStyle w:val="Header"/>
              <w:tabs>
                <w:tab w:val="clear" w:pos="4320"/>
                <w:tab w:val="clear" w:pos="8640"/>
              </w:tabs>
              <w:spacing w:line="276" w:lineRule="auto"/>
              <w:rPr>
                <w:color w:val="000000" w:themeColor="text1"/>
                <w:lang w:val="en-US"/>
              </w:rPr>
            </w:pPr>
          </w:p>
        </w:tc>
        <w:tc>
          <w:tcPr>
            <w:tcW w:w="660" w:type="pct"/>
            <w:shd w:val="clear" w:color="auto" w:fill="0070C0"/>
            <w:vAlign w:val="center"/>
          </w:tcPr>
          <w:p w14:paraId="1ACFD35F" w14:textId="77777777" w:rsidR="00233B02" w:rsidRPr="00233B02" w:rsidRDefault="00233B02" w:rsidP="0067049B">
            <w:pPr>
              <w:pStyle w:val="Header"/>
              <w:tabs>
                <w:tab w:val="clear" w:pos="4320"/>
                <w:tab w:val="clear" w:pos="8640"/>
              </w:tabs>
              <w:spacing w:line="276" w:lineRule="auto"/>
              <w:jc w:val="center"/>
              <w:rPr>
                <w:b/>
                <w:bCs/>
                <w:color w:val="000000" w:themeColor="text1"/>
                <w:lang w:val="en-US"/>
              </w:rPr>
            </w:pPr>
            <w:r w:rsidRPr="00233B02">
              <w:rPr>
                <w:b/>
                <w:bCs/>
                <w:color w:val="000000" w:themeColor="text1"/>
                <w:lang w:val="en-US"/>
              </w:rPr>
              <w:t>Kshs</w:t>
            </w:r>
          </w:p>
        </w:tc>
        <w:tc>
          <w:tcPr>
            <w:tcW w:w="660" w:type="pct"/>
            <w:shd w:val="clear" w:color="auto" w:fill="0070C0"/>
            <w:vAlign w:val="center"/>
          </w:tcPr>
          <w:p w14:paraId="31EC9A83" w14:textId="77777777" w:rsidR="00233B02" w:rsidRPr="00233B02" w:rsidRDefault="00233B02" w:rsidP="0067049B">
            <w:pPr>
              <w:pStyle w:val="Header"/>
              <w:tabs>
                <w:tab w:val="clear" w:pos="4320"/>
                <w:tab w:val="clear" w:pos="8640"/>
              </w:tabs>
              <w:spacing w:line="276" w:lineRule="auto"/>
              <w:jc w:val="center"/>
              <w:rPr>
                <w:b/>
                <w:bCs/>
                <w:color w:val="000000" w:themeColor="text1"/>
              </w:rPr>
            </w:pPr>
            <w:r w:rsidRPr="00233B02">
              <w:rPr>
                <w:b/>
                <w:bCs/>
                <w:color w:val="000000" w:themeColor="text1"/>
                <w:lang w:val="en-US"/>
              </w:rPr>
              <w:t>Kshs</w:t>
            </w:r>
          </w:p>
        </w:tc>
        <w:tc>
          <w:tcPr>
            <w:tcW w:w="660" w:type="pct"/>
            <w:shd w:val="clear" w:color="auto" w:fill="0070C0"/>
            <w:vAlign w:val="center"/>
          </w:tcPr>
          <w:p w14:paraId="5CF05381" w14:textId="77777777" w:rsidR="00233B02" w:rsidRPr="00233B02" w:rsidRDefault="00233B02" w:rsidP="0067049B">
            <w:pPr>
              <w:pStyle w:val="Header"/>
              <w:tabs>
                <w:tab w:val="clear" w:pos="4320"/>
                <w:tab w:val="clear" w:pos="8640"/>
              </w:tabs>
              <w:spacing w:line="276" w:lineRule="auto"/>
              <w:jc w:val="center"/>
              <w:rPr>
                <w:b/>
                <w:bCs/>
                <w:color w:val="000000" w:themeColor="text1"/>
              </w:rPr>
            </w:pPr>
            <w:r w:rsidRPr="00233B02">
              <w:rPr>
                <w:b/>
                <w:bCs/>
                <w:color w:val="000000" w:themeColor="text1"/>
                <w:lang w:val="en-US"/>
              </w:rPr>
              <w:t>Kshs</w:t>
            </w:r>
          </w:p>
        </w:tc>
        <w:tc>
          <w:tcPr>
            <w:tcW w:w="660" w:type="pct"/>
            <w:shd w:val="clear" w:color="auto" w:fill="0070C0"/>
            <w:vAlign w:val="center"/>
          </w:tcPr>
          <w:p w14:paraId="0AC05362" w14:textId="77777777" w:rsidR="00233B02" w:rsidRPr="00233B02" w:rsidRDefault="00233B02" w:rsidP="0067049B">
            <w:pPr>
              <w:spacing w:line="276" w:lineRule="auto"/>
              <w:jc w:val="center"/>
              <w:rPr>
                <w:b/>
                <w:bCs/>
                <w:color w:val="000000" w:themeColor="text1"/>
                <w:lang w:val="en-US"/>
              </w:rPr>
            </w:pPr>
          </w:p>
        </w:tc>
        <w:tc>
          <w:tcPr>
            <w:tcW w:w="660" w:type="pct"/>
            <w:shd w:val="clear" w:color="auto" w:fill="0070C0"/>
            <w:vAlign w:val="center"/>
          </w:tcPr>
          <w:p w14:paraId="0F4B9013" w14:textId="77777777" w:rsidR="00233B02" w:rsidRPr="00233B02" w:rsidRDefault="00233B02" w:rsidP="0067049B">
            <w:pPr>
              <w:spacing w:line="276" w:lineRule="auto"/>
              <w:jc w:val="center"/>
              <w:rPr>
                <w:b/>
                <w:bCs/>
                <w:color w:val="000000" w:themeColor="text1"/>
              </w:rPr>
            </w:pPr>
            <w:r w:rsidRPr="00233B02">
              <w:rPr>
                <w:b/>
                <w:bCs/>
                <w:color w:val="000000" w:themeColor="text1"/>
                <w:lang w:val="en-US"/>
              </w:rPr>
              <w:t>Kshs</w:t>
            </w:r>
          </w:p>
        </w:tc>
      </w:tr>
      <w:tr w:rsidR="00233B02" w:rsidRPr="00233B02" w14:paraId="56559B08" w14:textId="77777777" w:rsidTr="0067049B">
        <w:tc>
          <w:tcPr>
            <w:tcW w:w="1699" w:type="pct"/>
          </w:tcPr>
          <w:p w14:paraId="7C01D1D4" w14:textId="77777777" w:rsidR="00233B02" w:rsidRPr="00233B02" w:rsidRDefault="00233B02" w:rsidP="0067049B">
            <w:pPr>
              <w:pStyle w:val="Header"/>
              <w:tabs>
                <w:tab w:val="clear" w:pos="4320"/>
                <w:tab w:val="clear" w:pos="8640"/>
              </w:tabs>
              <w:spacing w:line="276" w:lineRule="auto"/>
              <w:rPr>
                <w:b/>
                <w:color w:val="000000" w:themeColor="text1"/>
              </w:rPr>
            </w:pPr>
            <w:r w:rsidRPr="00233B02">
              <w:rPr>
                <w:b/>
                <w:color w:val="000000" w:themeColor="text1"/>
                <w:lang w:val="en-US"/>
              </w:rPr>
              <w:t>Cost/Valuation</w:t>
            </w:r>
          </w:p>
        </w:tc>
        <w:tc>
          <w:tcPr>
            <w:tcW w:w="660" w:type="pct"/>
            <w:vAlign w:val="center"/>
          </w:tcPr>
          <w:p w14:paraId="6CDB9E36" w14:textId="77777777" w:rsidR="00233B02" w:rsidRPr="00233B02" w:rsidRDefault="00233B02" w:rsidP="0067049B">
            <w:pPr>
              <w:spacing w:line="276" w:lineRule="auto"/>
              <w:jc w:val="center"/>
              <w:rPr>
                <w:color w:val="000000" w:themeColor="text1"/>
              </w:rPr>
            </w:pPr>
          </w:p>
        </w:tc>
        <w:tc>
          <w:tcPr>
            <w:tcW w:w="660" w:type="pct"/>
            <w:vAlign w:val="center"/>
          </w:tcPr>
          <w:p w14:paraId="4051628C" w14:textId="77777777" w:rsidR="00233B02" w:rsidRPr="00233B02" w:rsidRDefault="00233B02" w:rsidP="0067049B">
            <w:pPr>
              <w:spacing w:line="276" w:lineRule="auto"/>
              <w:jc w:val="center"/>
              <w:rPr>
                <w:color w:val="000000" w:themeColor="text1"/>
              </w:rPr>
            </w:pPr>
          </w:p>
        </w:tc>
        <w:tc>
          <w:tcPr>
            <w:tcW w:w="660" w:type="pct"/>
            <w:vAlign w:val="center"/>
          </w:tcPr>
          <w:p w14:paraId="0D3E621D" w14:textId="77777777" w:rsidR="00233B02" w:rsidRPr="00233B02" w:rsidRDefault="00233B02" w:rsidP="0067049B">
            <w:pPr>
              <w:spacing w:line="276" w:lineRule="auto"/>
              <w:jc w:val="center"/>
              <w:rPr>
                <w:color w:val="000000" w:themeColor="text1"/>
              </w:rPr>
            </w:pPr>
          </w:p>
        </w:tc>
        <w:tc>
          <w:tcPr>
            <w:tcW w:w="660" w:type="pct"/>
            <w:vAlign w:val="center"/>
          </w:tcPr>
          <w:p w14:paraId="2D46B06D" w14:textId="77777777" w:rsidR="00233B02" w:rsidRPr="00233B02" w:rsidRDefault="00233B02" w:rsidP="0067049B">
            <w:pPr>
              <w:pStyle w:val="Header"/>
              <w:tabs>
                <w:tab w:val="clear" w:pos="4320"/>
                <w:tab w:val="clear" w:pos="8640"/>
              </w:tabs>
              <w:spacing w:line="276" w:lineRule="auto"/>
              <w:jc w:val="center"/>
              <w:rPr>
                <w:color w:val="000000" w:themeColor="text1"/>
              </w:rPr>
            </w:pPr>
          </w:p>
        </w:tc>
        <w:tc>
          <w:tcPr>
            <w:tcW w:w="660" w:type="pct"/>
            <w:vAlign w:val="center"/>
          </w:tcPr>
          <w:p w14:paraId="0BEB20CA" w14:textId="77777777" w:rsidR="00233B02" w:rsidRPr="00233B02" w:rsidRDefault="00233B02" w:rsidP="0067049B">
            <w:pPr>
              <w:pStyle w:val="Header"/>
              <w:tabs>
                <w:tab w:val="clear" w:pos="4320"/>
                <w:tab w:val="clear" w:pos="8640"/>
              </w:tabs>
              <w:spacing w:line="276" w:lineRule="auto"/>
              <w:jc w:val="center"/>
              <w:rPr>
                <w:color w:val="000000" w:themeColor="text1"/>
              </w:rPr>
            </w:pPr>
          </w:p>
        </w:tc>
      </w:tr>
      <w:tr w:rsidR="00233B02" w:rsidRPr="00233B02" w14:paraId="03EB1219" w14:textId="77777777" w:rsidTr="0067049B">
        <w:tc>
          <w:tcPr>
            <w:tcW w:w="1699" w:type="pct"/>
          </w:tcPr>
          <w:p w14:paraId="2D295DD8" w14:textId="77777777" w:rsidR="00233B02" w:rsidRPr="00233B02" w:rsidRDefault="00233B02" w:rsidP="0067049B">
            <w:pPr>
              <w:pStyle w:val="Header"/>
              <w:spacing w:line="276" w:lineRule="auto"/>
              <w:rPr>
                <w:b/>
                <w:bCs/>
                <w:color w:val="000000" w:themeColor="text1"/>
                <w:lang w:val="en-US"/>
              </w:rPr>
            </w:pPr>
            <w:r w:rsidRPr="00233B02">
              <w:rPr>
                <w:b/>
                <w:bCs/>
                <w:color w:val="000000" w:themeColor="text1"/>
                <w:lang w:val="en-US"/>
              </w:rPr>
              <w:t xml:space="preserve">As </w:t>
            </w:r>
            <w:bookmarkStart w:id="42" w:name="_Int_HsYGucJR"/>
            <w:r w:rsidRPr="00233B02">
              <w:rPr>
                <w:b/>
                <w:bCs/>
                <w:color w:val="000000" w:themeColor="text1"/>
                <w:lang w:val="en-US"/>
              </w:rPr>
              <w:t>at</w:t>
            </w:r>
            <w:bookmarkEnd w:id="42"/>
            <w:r w:rsidRPr="00233B02">
              <w:rPr>
                <w:b/>
                <w:bCs/>
                <w:color w:val="000000" w:themeColor="text1"/>
                <w:lang w:val="en-US"/>
              </w:rPr>
              <w:t xml:space="preserve"> 1 July 20xx (Previous year)</w:t>
            </w:r>
          </w:p>
        </w:tc>
        <w:tc>
          <w:tcPr>
            <w:tcW w:w="660" w:type="pct"/>
            <w:vAlign w:val="center"/>
          </w:tcPr>
          <w:p w14:paraId="2701FC70"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123E2DC8"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766F0401"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1BF99CF7"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52077A49"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7BE2AAB0" w14:textId="77777777" w:rsidTr="0067049B">
        <w:trPr>
          <w:trHeight w:val="211"/>
        </w:trPr>
        <w:tc>
          <w:tcPr>
            <w:tcW w:w="1699" w:type="pct"/>
          </w:tcPr>
          <w:p w14:paraId="6C21F8CF"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Additions in the period</w:t>
            </w:r>
          </w:p>
        </w:tc>
        <w:tc>
          <w:tcPr>
            <w:tcW w:w="660" w:type="pct"/>
            <w:vAlign w:val="center"/>
          </w:tcPr>
          <w:p w14:paraId="6E531216"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03E9BD9F"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391C3855"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0AA9D7DE" w14:textId="77777777" w:rsidR="00233B02" w:rsidRPr="00233B02" w:rsidRDefault="00233B02" w:rsidP="0067049B">
            <w:pPr>
              <w:spacing w:line="276" w:lineRule="auto"/>
              <w:jc w:val="center"/>
              <w:rPr>
                <w:color w:val="000000" w:themeColor="text1"/>
              </w:rPr>
            </w:pPr>
          </w:p>
        </w:tc>
        <w:tc>
          <w:tcPr>
            <w:tcW w:w="660" w:type="pct"/>
            <w:vAlign w:val="center"/>
          </w:tcPr>
          <w:p w14:paraId="30CB21F6"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1C44CA6E" w14:textId="77777777" w:rsidTr="0067049B">
        <w:trPr>
          <w:trHeight w:val="211"/>
        </w:trPr>
        <w:tc>
          <w:tcPr>
            <w:tcW w:w="1699" w:type="pct"/>
          </w:tcPr>
          <w:p w14:paraId="41BB175A"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Remeasurement/Adjustments</w:t>
            </w:r>
          </w:p>
        </w:tc>
        <w:tc>
          <w:tcPr>
            <w:tcW w:w="660" w:type="pct"/>
            <w:vAlign w:val="center"/>
          </w:tcPr>
          <w:p w14:paraId="417BA373" w14:textId="77777777" w:rsidR="00233B02" w:rsidRPr="00233B02" w:rsidRDefault="00233B02" w:rsidP="0067049B">
            <w:pPr>
              <w:spacing w:line="276" w:lineRule="auto"/>
              <w:jc w:val="center"/>
              <w:rPr>
                <w:color w:val="000000" w:themeColor="text1"/>
              </w:rPr>
            </w:pPr>
          </w:p>
        </w:tc>
        <w:tc>
          <w:tcPr>
            <w:tcW w:w="660" w:type="pct"/>
            <w:vAlign w:val="center"/>
          </w:tcPr>
          <w:p w14:paraId="3F3A3EC1"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388652FF" w14:textId="77777777" w:rsidR="00233B02" w:rsidRPr="00233B02" w:rsidRDefault="00233B02" w:rsidP="0067049B">
            <w:pPr>
              <w:spacing w:line="276" w:lineRule="auto"/>
              <w:jc w:val="center"/>
              <w:rPr>
                <w:color w:val="000000" w:themeColor="text1"/>
              </w:rPr>
            </w:pPr>
          </w:p>
        </w:tc>
        <w:tc>
          <w:tcPr>
            <w:tcW w:w="660" w:type="pct"/>
            <w:vAlign w:val="center"/>
          </w:tcPr>
          <w:p w14:paraId="142AD529"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4A40352D"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72D80CB1" w14:textId="77777777" w:rsidTr="0067049B">
        <w:trPr>
          <w:trHeight w:val="211"/>
        </w:trPr>
        <w:tc>
          <w:tcPr>
            <w:tcW w:w="1699" w:type="pct"/>
          </w:tcPr>
          <w:p w14:paraId="16169197"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Disposals/Terminations</w:t>
            </w:r>
          </w:p>
        </w:tc>
        <w:tc>
          <w:tcPr>
            <w:tcW w:w="660" w:type="pct"/>
            <w:vAlign w:val="center"/>
          </w:tcPr>
          <w:p w14:paraId="7ADC0719"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66094197"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0C263346" w14:textId="77777777" w:rsidR="00233B02" w:rsidRPr="00233B02" w:rsidRDefault="00233B02" w:rsidP="0067049B">
            <w:pPr>
              <w:spacing w:line="276" w:lineRule="auto"/>
              <w:jc w:val="center"/>
              <w:rPr>
                <w:color w:val="000000" w:themeColor="text1"/>
              </w:rPr>
            </w:pPr>
          </w:p>
        </w:tc>
        <w:tc>
          <w:tcPr>
            <w:tcW w:w="660" w:type="pct"/>
            <w:vAlign w:val="center"/>
          </w:tcPr>
          <w:p w14:paraId="3089A9BF" w14:textId="77777777" w:rsidR="00233B02" w:rsidRPr="00233B02" w:rsidRDefault="00233B02" w:rsidP="0067049B">
            <w:pPr>
              <w:spacing w:line="276" w:lineRule="auto"/>
              <w:jc w:val="center"/>
              <w:rPr>
                <w:color w:val="000000" w:themeColor="text1"/>
              </w:rPr>
            </w:pPr>
          </w:p>
        </w:tc>
        <w:tc>
          <w:tcPr>
            <w:tcW w:w="660" w:type="pct"/>
            <w:vAlign w:val="center"/>
          </w:tcPr>
          <w:p w14:paraId="2C41C966" w14:textId="77777777" w:rsidR="00233B02" w:rsidRPr="00233B02" w:rsidRDefault="00233B02" w:rsidP="0067049B">
            <w:pPr>
              <w:spacing w:line="276" w:lineRule="auto"/>
              <w:jc w:val="center"/>
              <w:rPr>
                <w:color w:val="000000" w:themeColor="text1"/>
              </w:rPr>
            </w:pPr>
          </w:p>
        </w:tc>
      </w:tr>
      <w:tr w:rsidR="00233B02" w:rsidRPr="00233B02" w14:paraId="72A72E02" w14:textId="77777777" w:rsidTr="0067049B">
        <w:trPr>
          <w:trHeight w:val="274"/>
        </w:trPr>
        <w:tc>
          <w:tcPr>
            <w:tcW w:w="1699" w:type="pct"/>
          </w:tcPr>
          <w:p w14:paraId="656BDCCE" w14:textId="77777777" w:rsidR="00233B02" w:rsidRPr="00233B02" w:rsidRDefault="00233B02" w:rsidP="0067049B">
            <w:pPr>
              <w:pStyle w:val="Header"/>
              <w:spacing w:line="276" w:lineRule="auto"/>
              <w:rPr>
                <w:b/>
                <w:bCs/>
                <w:color w:val="000000" w:themeColor="text1"/>
                <w:lang w:val="en-US"/>
              </w:rPr>
            </w:pPr>
            <w:r w:rsidRPr="00233B02">
              <w:rPr>
                <w:b/>
                <w:bCs/>
                <w:color w:val="000000" w:themeColor="text1"/>
                <w:lang w:val="en-US"/>
              </w:rPr>
              <w:t>As at 30 June 20xx</w:t>
            </w:r>
          </w:p>
        </w:tc>
        <w:tc>
          <w:tcPr>
            <w:tcW w:w="660" w:type="pct"/>
            <w:vAlign w:val="center"/>
          </w:tcPr>
          <w:p w14:paraId="7602CA70"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641D1156"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4A2F0A9A"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09B6812D"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c>
          <w:tcPr>
            <w:tcW w:w="660" w:type="pct"/>
            <w:vAlign w:val="center"/>
          </w:tcPr>
          <w:p w14:paraId="39865CE9" w14:textId="77777777" w:rsidR="00233B02" w:rsidRPr="00233B02" w:rsidRDefault="00233B02" w:rsidP="0067049B">
            <w:pPr>
              <w:spacing w:line="276" w:lineRule="auto"/>
              <w:jc w:val="center"/>
              <w:rPr>
                <w:b/>
                <w:bCs/>
                <w:color w:val="000000" w:themeColor="text1"/>
              </w:rPr>
            </w:pPr>
            <w:r w:rsidRPr="00233B02">
              <w:rPr>
                <w:b/>
                <w:bCs/>
                <w:color w:val="000000" w:themeColor="text1"/>
              </w:rPr>
              <w:t>xxx</w:t>
            </w:r>
          </w:p>
        </w:tc>
      </w:tr>
      <w:tr w:rsidR="00233B02" w:rsidRPr="00233B02" w14:paraId="0EFE7269" w14:textId="77777777" w:rsidTr="0067049B">
        <w:trPr>
          <w:trHeight w:val="274"/>
        </w:trPr>
        <w:tc>
          <w:tcPr>
            <w:tcW w:w="1699" w:type="pct"/>
          </w:tcPr>
          <w:p w14:paraId="129CFAFD" w14:textId="77777777" w:rsidR="00233B02" w:rsidRPr="00233B02" w:rsidRDefault="00233B02" w:rsidP="0067049B">
            <w:pPr>
              <w:pStyle w:val="Header"/>
              <w:spacing w:line="276" w:lineRule="auto"/>
              <w:rPr>
                <w:color w:val="000000" w:themeColor="text1"/>
                <w:lang w:val="en-US"/>
              </w:rPr>
            </w:pPr>
          </w:p>
        </w:tc>
        <w:tc>
          <w:tcPr>
            <w:tcW w:w="660" w:type="pct"/>
            <w:vAlign w:val="center"/>
          </w:tcPr>
          <w:p w14:paraId="2B5583EB" w14:textId="77777777" w:rsidR="00233B02" w:rsidRPr="00233B02" w:rsidRDefault="00233B02" w:rsidP="0067049B">
            <w:pPr>
              <w:spacing w:line="276" w:lineRule="auto"/>
              <w:jc w:val="center"/>
              <w:rPr>
                <w:color w:val="000000" w:themeColor="text1"/>
              </w:rPr>
            </w:pPr>
          </w:p>
        </w:tc>
        <w:tc>
          <w:tcPr>
            <w:tcW w:w="660" w:type="pct"/>
            <w:vAlign w:val="center"/>
          </w:tcPr>
          <w:p w14:paraId="0AB29734" w14:textId="77777777" w:rsidR="00233B02" w:rsidRPr="00233B02" w:rsidRDefault="00233B02" w:rsidP="0067049B">
            <w:pPr>
              <w:spacing w:line="276" w:lineRule="auto"/>
              <w:jc w:val="center"/>
              <w:rPr>
                <w:color w:val="000000" w:themeColor="text1"/>
              </w:rPr>
            </w:pPr>
          </w:p>
        </w:tc>
        <w:tc>
          <w:tcPr>
            <w:tcW w:w="660" w:type="pct"/>
            <w:vAlign w:val="center"/>
          </w:tcPr>
          <w:p w14:paraId="005F6EA6" w14:textId="77777777" w:rsidR="00233B02" w:rsidRPr="00233B02" w:rsidRDefault="00233B02" w:rsidP="0067049B">
            <w:pPr>
              <w:spacing w:line="276" w:lineRule="auto"/>
              <w:jc w:val="center"/>
              <w:rPr>
                <w:color w:val="000000" w:themeColor="text1"/>
              </w:rPr>
            </w:pPr>
          </w:p>
        </w:tc>
        <w:tc>
          <w:tcPr>
            <w:tcW w:w="660" w:type="pct"/>
            <w:vAlign w:val="center"/>
          </w:tcPr>
          <w:p w14:paraId="68249817" w14:textId="77777777" w:rsidR="00233B02" w:rsidRPr="00233B02" w:rsidRDefault="00233B02" w:rsidP="0067049B">
            <w:pPr>
              <w:spacing w:line="276" w:lineRule="auto"/>
              <w:jc w:val="center"/>
              <w:rPr>
                <w:color w:val="000000" w:themeColor="text1"/>
              </w:rPr>
            </w:pPr>
          </w:p>
        </w:tc>
        <w:tc>
          <w:tcPr>
            <w:tcW w:w="660" w:type="pct"/>
            <w:vAlign w:val="center"/>
          </w:tcPr>
          <w:p w14:paraId="5EEB96A0" w14:textId="77777777" w:rsidR="00233B02" w:rsidRPr="00233B02" w:rsidRDefault="00233B02" w:rsidP="0067049B">
            <w:pPr>
              <w:spacing w:line="276" w:lineRule="auto"/>
              <w:jc w:val="center"/>
              <w:rPr>
                <w:color w:val="000000" w:themeColor="text1"/>
              </w:rPr>
            </w:pPr>
          </w:p>
        </w:tc>
      </w:tr>
      <w:tr w:rsidR="00233B02" w:rsidRPr="00233B02" w14:paraId="101B9B60" w14:textId="77777777" w:rsidTr="0067049B">
        <w:trPr>
          <w:trHeight w:val="274"/>
        </w:trPr>
        <w:tc>
          <w:tcPr>
            <w:tcW w:w="1699" w:type="pct"/>
          </w:tcPr>
          <w:p w14:paraId="5277EA67" w14:textId="77777777" w:rsidR="00233B02" w:rsidRPr="00233B02" w:rsidRDefault="00233B02" w:rsidP="0067049B">
            <w:pPr>
              <w:pStyle w:val="Header"/>
              <w:spacing w:line="276" w:lineRule="auto"/>
              <w:rPr>
                <w:color w:val="000000" w:themeColor="text1"/>
                <w:lang w:val="en-US"/>
              </w:rPr>
            </w:pPr>
            <w:r w:rsidRPr="00233B02">
              <w:rPr>
                <w:b/>
                <w:color w:val="000000" w:themeColor="text1"/>
                <w:lang w:val="en-US"/>
              </w:rPr>
              <w:t>Accumulated Depreciation</w:t>
            </w:r>
          </w:p>
        </w:tc>
        <w:tc>
          <w:tcPr>
            <w:tcW w:w="660" w:type="pct"/>
            <w:vAlign w:val="center"/>
          </w:tcPr>
          <w:p w14:paraId="5D685D77" w14:textId="77777777" w:rsidR="00233B02" w:rsidRPr="00233B02" w:rsidRDefault="00233B02" w:rsidP="0067049B">
            <w:pPr>
              <w:spacing w:line="276" w:lineRule="auto"/>
              <w:jc w:val="center"/>
              <w:rPr>
                <w:color w:val="000000" w:themeColor="text1"/>
              </w:rPr>
            </w:pPr>
          </w:p>
        </w:tc>
        <w:tc>
          <w:tcPr>
            <w:tcW w:w="660" w:type="pct"/>
            <w:vAlign w:val="center"/>
          </w:tcPr>
          <w:p w14:paraId="07D6753A" w14:textId="77777777" w:rsidR="00233B02" w:rsidRPr="00233B02" w:rsidRDefault="00233B02" w:rsidP="0067049B">
            <w:pPr>
              <w:spacing w:line="276" w:lineRule="auto"/>
              <w:jc w:val="center"/>
              <w:rPr>
                <w:color w:val="000000" w:themeColor="text1"/>
              </w:rPr>
            </w:pPr>
          </w:p>
        </w:tc>
        <w:tc>
          <w:tcPr>
            <w:tcW w:w="660" w:type="pct"/>
            <w:vAlign w:val="center"/>
          </w:tcPr>
          <w:p w14:paraId="495BE120" w14:textId="77777777" w:rsidR="00233B02" w:rsidRPr="00233B02" w:rsidRDefault="00233B02" w:rsidP="0067049B">
            <w:pPr>
              <w:spacing w:line="276" w:lineRule="auto"/>
              <w:jc w:val="center"/>
              <w:rPr>
                <w:color w:val="000000" w:themeColor="text1"/>
              </w:rPr>
            </w:pPr>
          </w:p>
        </w:tc>
        <w:tc>
          <w:tcPr>
            <w:tcW w:w="660" w:type="pct"/>
            <w:vAlign w:val="center"/>
          </w:tcPr>
          <w:p w14:paraId="64D86529" w14:textId="77777777" w:rsidR="00233B02" w:rsidRPr="00233B02" w:rsidRDefault="00233B02" w:rsidP="0067049B">
            <w:pPr>
              <w:spacing w:line="276" w:lineRule="auto"/>
              <w:jc w:val="center"/>
              <w:rPr>
                <w:color w:val="000000" w:themeColor="text1"/>
              </w:rPr>
            </w:pPr>
          </w:p>
        </w:tc>
        <w:tc>
          <w:tcPr>
            <w:tcW w:w="660" w:type="pct"/>
            <w:vAlign w:val="center"/>
          </w:tcPr>
          <w:p w14:paraId="5CADBC3F" w14:textId="77777777" w:rsidR="00233B02" w:rsidRPr="00233B02" w:rsidRDefault="00233B02" w:rsidP="0067049B">
            <w:pPr>
              <w:spacing w:line="276" w:lineRule="auto"/>
              <w:jc w:val="center"/>
              <w:rPr>
                <w:color w:val="000000" w:themeColor="text1"/>
              </w:rPr>
            </w:pPr>
          </w:p>
        </w:tc>
      </w:tr>
      <w:tr w:rsidR="00233B02" w:rsidRPr="00233B02" w14:paraId="72C93BC9" w14:textId="77777777" w:rsidTr="0067049B">
        <w:trPr>
          <w:trHeight w:val="274"/>
        </w:trPr>
        <w:tc>
          <w:tcPr>
            <w:tcW w:w="1699" w:type="pct"/>
          </w:tcPr>
          <w:p w14:paraId="0E24673A"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As at 1 July 20xx Previous year</w:t>
            </w:r>
          </w:p>
        </w:tc>
        <w:tc>
          <w:tcPr>
            <w:tcW w:w="660" w:type="pct"/>
            <w:vAlign w:val="center"/>
          </w:tcPr>
          <w:p w14:paraId="2598DC23"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7441E9CD"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1FB35B6E"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3EC74B79"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7EA749DA"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382A4F25" w14:textId="77777777" w:rsidTr="0067049B">
        <w:trPr>
          <w:trHeight w:val="274"/>
        </w:trPr>
        <w:tc>
          <w:tcPr>
            <w:tcW w:w="1699" w:type="pct"/>
          </w:tcPr>
          <w:p w14:paraId="2D077725"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Charge for the year</w:t>
            </w:r>
          </w:p>
        </w:tc>
        <w:tc>
          <w:tcPr>
            <w:tcW w:w="660" w:type="pct"/>
            <w:vAlign w:val="center"/>
          </w:tcPr>
          <w:p w14:paraId="12729A4A"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5195C62C"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79E07626"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33218CC9"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2922D3F6"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33F9CD6A" w14:textId="77777777" w:rsidTr="0067049B">
        <w:trPr>
          <w:trHeight w:val="274"/>
        </w:trPr>
        <w:tc>
          <w:tcPr>
            <w:tcW w:w="1699" w:type="pct"/>
          </w:tcPr>
          <w:p w14:paraId="4A2B22EC"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Elimination on Disposal/Transfer out</w:t>
            </w:r>
          </w:p>
        </w:tc>
        <w:tc>
          <w:tcPr>
            <w:tcW w:w="660" w:type="pct"/>
            <w:vAlign w:val="center"/>
          </w:tcPr>
          <w:p w14:paraId="73E78176"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135E81E2"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2BA971E0"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1E826FC0"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0D05D645" w14:textId="77777777" w:rsidR="00233B02" w:rsidRPr="00233B02" w:rsidRDefault="00233B02" w:rsidP="0067049B">
            <w:pPr>
              <w:spacing w:line="276" w:lineRule="auto"/>
              <w:jc w:val="center"/>
              <w:rPr>
                <w:color w:val="000000" w:themeColor="text1"/>
              </w:rPr>
            </w:pPr>
            <w:r w:rsidRPr="00233B02">
              <w:rPr>
                <w:color w:val="000000" w:themeColor="text1"/>
              </w:rPr>
              <w:t>(xx)</w:t>
            </w:r>
          </w:p>
        </w:tc>
      </w:tr>
      <w:tr w:rsidR="00233B02" w:rsidRPr="00233B02" w14:paraId="49CB6DCF" w14:textId="77777777" w:rsidTr="0067049B">
        <w:trPr>
          <w:trHeight w:val="274"/>
        </w:trPr>
        <w:tc>
          <w:tcPr>
            <w:tcW w:w="1699" w:type="pct"/>
          </w:tcPr>
          <w:p w14:paraId="114A25C4" w14:textId="77777777" w:rsidR="00233B02" w:rsidRPr="00233B02" w:rsidRDefault="00233B02" w:rsidP="0067049B">
            <w:pPr>
              <w:pStyle w:val="Header"/>
              <w:spacing w:line="276" w:lineRule="auto"/>
              <w:rPr>
                <w:color w:val="000000" w:themeColor="text1"/>
                <w:lang w:val="en-US"/>
              </w:rPr>
            </w:pPr>
            <w:r w:rsidRPr="00233B02">
              <w:rPr>
                <w:color w:val="000000" w:themeColor="text1"/>
                <w:lang w:val="en-US"/>
              </w:rPr>
              <w:t>As at 30 June 20xx</w:t>
            </w:r>
          </w:p>
        </w:tc>
        <w:tc>
          <w:tcPr>
            <w:tcW w:w="660" w:type="pct"/>
            <w:vAlign w:val="center"/>
          </w:tcPr>
          <w:p w14:paraId="649783E7"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23AC1B7F"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1CA7A42A" w14:textId="77777777" w:rsidR="00233B02" w:rsidRPr="00233B02" w:rsidRDefault="00233B02" w:rsidP="0067049B">
            <w:pPr>
              <w:spacing w:line="276" w:lineRule="auto"/>
              <w:jc w:val="center"/>
              <w:rPr>
                <w:color w:val="000000" w:themeColor="text1"/>
              </w:rPr>
            </w:pPr>
            <w:r w:rsidRPr="00233B02">
              <w:rPr>
                <w:color w:val="000000" w:themeColor="text1"/>
              </w:rPr>
              <w:t>xxx</w:t>
            </w:r>
          </w:p>
        </w:tc>
        <w:tc>
          <w:tcPr>
            <w:tcW w:w="660" w:type="pct"/>
            <w:vAlign w:val="center"/>
          </w:tcPr>
          <w:p w14:paraId="6651AE9B" w14:textId="77777777" w:rsidR="00233B02" w:rsidRPr="00233B02" w:rsidRDefault="00233B02" w:rsidP="0067049B">
            <w:pPr>
              <w:spacing w:line="276" w:lineRule="auto"/>
              <w:jc w:val="center"/>
              <w:rPr>
                <w:color w:val="000000" w:themeColor="text1"/>
              </w:rPr>
            </w:pPr>
            <w:r w:rsidRPr="00233B02">
              <w:rPr>
                <w:color w:val="000000" w:themeColor="text1"/>
              </w:rPr>
              <w:t>xx</w:t>
            </w:r>
          </w:p>
        </w:tc>
        <w:tc>
          <w:tcPr>
            <w:tcW w:w="660" w:type="pct"/>
            <w:vAlign w:val="center"/>
          </w:tcPr>
          <w:p w14:paraId="66A457DC" w14:textId="77777777" w:rsidR="00233B02" w:rsidRPr="00233B02" w:rsidRDefault="00233B02" w:rsidP="0067049B">
            <w:pPr>
              <w:spacing w:line="276" w:lineRule="auto"/>
              <w:jc w:val="center"/>
              <w:rPr>
                <w:color w:val="000000" w:themeColor="text1"/>
              </w:rPr>
            </w:pPr>
            <w:r w:rsidRPr="00233B02">
              <w:rPr>
                <w:color w:val="000000" w:themeColor="text1"/>
              </w:rPr>
              <w:t>xxx</w:t>
            </w:r>
          </w:p>
        </w:tc>
      </w:tr>
      <w:tr w:rsidR="00233B02" w:rsidRPr="00233B02" w14:paraId="658BBB66" w14:textId="77777777" w:rsidTr="0067049B">
        <w:trPr>
          <w:trHeight w:val="274"/>
        </w:trPr>
        <w:tc>
          <w:tcPr>
            <w:tcW w:w="1699" w:type="pct"/>
          </w:tcPr>
          <w:p w14:paraId="1C4084B4" w14:textId="77777777" w:rsidR="00233B02" w:rsidRPr="00233B02" w:rsidRDefault="00233B02" w:rsidP="0067049B">
            <w:pPr>
              <w:pStyle w:val="Header"/>
              <w:spacing w:line="276" w:lineRule="auto"/>
              <w:rPr>
                <w:color w:val="000000" w:themeColor="text1"/>
                <w:lang w:val="en-US"/>
              </w:rPr>
            </w:pPr>
          </w:p>
        </w:tc>
        <w:tc>
          <w:tcPr>
            <w:tcW w:w="660" w:type="pct"/>
            <w:vAlign w:val="center"/>
          </w:tcPr>
          <w:p w14:paraId="722FB372" w14:textId="77777777" w:rsidR="00233B02" w:rsidRPr="00233B02" w:rsidRDefault="00233B02" w:rsidP="0067049B">
            <w:pPr>
              <w:spacing w:line="276" w:lineRule="auto"/>
              <w:jc w:val="center"/>
              <w:rPr>
                <w:color w:val="000000" w:themeColor="text1"/>
              </w:rPr>
            </w:pPr>
          </w:p>
        </w:tc>
        <w:tc>
          <w:tcPr>
            <w:tcW w:w="660" w:type="pct"/>
            <w:vAlign w:val="center"/>
          </w:tcPr>
          <w:p w14:paraId="2B041640" w14:textId="77777777" w:rsidR="00233B02" w:rsidRPr="00233B02" w:rsidRDefault="00233B02" w:rsidP="0067049B">
            <w:pPr>
              <w:spacing w:line="276" w:lineRule="auto"/>
              <w:jc w:val="center"/>
              <w:rPr>
                <w:color w:val="000000" w:themeColor="text1"/>
              </w:rPr>
            </w:pPr>
          </w:p>
        </w:tc>
        <w:tc>
          <w:tcPr>
            <w:tcW w:w="660" w:type="pct"/>
            <w:vAlign w:val="center"/>
          </w:tcPr>
          <w:p w14:paraId="56D65610" w14:textId="77777777" w:rsidR="00233B02" w:rsidRPr="00233B02" w:rsidRDefault="00233B02" w:rsidP="0067049B">
            <w:pPr>
              <w:spacing w:line="276" w:lineRule="auto"/>
              <w:jc w:val="center"/>
              <w:rPr>
                <w:color w:val="000000" w:themeColor="text1"/>
              </w:rPr>
            </w:pPr>
          </w:p>
        </w:tc>
        <w:tc>
          <w:tcPr>
            <w:tcW w:w="660" w:type="pct"/>
            <w:vAlign w:val="center"/>
          </w:tcPr>
          <w:p w14:paraId="77B08238" w14:textId="77777777" w:rsidR="00233B02" w:rsidRPr="00233B02" w:rsidRDefault="00233B02" w:rsidP="0067049B">
            <w:pPr>
              <w:spacing w:line="276" w:lineRule="auto"/>
              <w:jc w:val="center"/>
              <w:rPr>
                <w:color w:val="000000" w:themeColor="text1"/>
              </w:rPr>
            </w:pPr>
          </w:p>
        </w:tc>
        <w:tc>
          <w:tcPr>
            <w:tcW w:w="660" w:type="pct"/>
            <w:vAlign w:val="center"/>
          </w:tcPr>
          <w:p w14:paraId="49809973" w14:textId="77777777" w:rsidR="00233B02" w:rsidRPr="00233B02" w:rsidRDefault="00233B02" w:rsidP="0067049B">
            <w:pPr>
              <w:spacing w:line="276" w:lineRule="auto"/>
              <w:jc w:val="center"/>
              <w:rPr>
                <w:color w:val="000000" w:themeColor="text1"/>
              </w:rPr>
            </w:pPr>
          </w:p>
        </w:tc>
      </w:tr>
      <w:tr w:rsidR="00233B02" w:rsidRPr="00233B02" w14:paraId="12C33D25" w14:textId="77777777" w:rsidTr="0067049B">
        <w:trPr>
          <w:trHeight w:val="274"/>
        </w:trPr>
        <w:tc>
          <w:tcPr>
            <w:tcW w:w="1699" w:type="pct"/>
          </w:tcPr>
          <w:p w14:paraId="3CA1241A" w14:textId="77777777" w:rsidR="00233B02" w:rsidRPr="00233B02" w:rsidRDefault="00233B02" w:rsidP="0067049B">
            <w:pPr>
              <w:pStyle w:val="Header"/>
              <w:spacing w:line="276" w:lineRule="auto"/>
              <w:rPr>
                <w:b/>
                <w:bCs/>
                <w:color w:val="000000" w:themeColor="text1"/>
                <w:lang w:val="en-US"/>
              </w:rPr>
            </w:pPr>
            <w:r w:rsidRPr="00233B02">
              <w:rPr>
                <w:b/>
                <w:bCs/>
                <w:color w:val="000000" w:themeColor="text1"/>
                <w:lang w:val="en-US"/>
              </w:rPr>
              <w:t>NBV As at 30 June 20xx Previous year</w:t>
            </w:r>
          </w:p>
        </w:tc>
        <w:tc>
          <w:tcPr>
            <w:tcW w:w="660" w:type="pct"/>
            <w:vAlign w:val="center"/>
          </w:tcPr>
          <w:p w14:paraId="0CF2D071" w14:textId="77777777" w:rsidR="00233B02" w:rsidRPr="00233B02" w:rsidRDefault="00233B02" w:rsidP="0067049B">
            <w:pPr>
              <w:spacing w:line="276" w:lineRule="auto"/>
              <w:jc w:val="center"/>
              <w:rPr>
                <w:b/>
                <w:bCs/>
                <w:color w:val="000000" w:themeColor="text1"/>
              </w:rPr>
            </w:pPr>
            <w:r w:rsidRPr="00233B02">
              <w:rPr>
                <w:b/>
                <w:bCs/>
                <w:color w:val="000000" w:themeColor="text1"/>
                <w:u w:val="single"/>
              </w:rPr>
              <w:t>xxx</w:t>
            </w:r>
          </w:p>
        </w:tc>
        <w:tc>
          <w:tcPr>
            <w:tcW w:w="660" w:type="pct"/>
            <w:vAlign w:val="center"/>
          </w:tcPr>
          <w:p w14:paraId="5A332E1B" w14:textId="77777777" w:rsidR="00233B02" w:rsidRPr="00233B02" w:rsidRDefault="00233B02" w:rsidP="0067049B">
            <w:pPr>
              <w:spacing w:line="276" w:lineRule="auto"/>
              <w:jc w:val="center"/>
              <w:rPr>
                <w:b/>
                <w:bCs/>
                <w:color w:val="000000" w:themeColor="text1"/>
              </w:rPr>
            </w:pPr>
            <w:r w:rsidRPr="00233B02">
              <w:rPr>
                <w:b/>
                <w:bCs/>
                <w:color w:val="000000" w:themeColor="text1"/>
                <w:u w:val="single"/>
              </w:rPr>
              <w:t>xxx</w:t>
            </w:r>
          </w:p>
        </w:tc>
        <w:tc>
          <w:tcPr>
            <w:tcW w:w="660" w:type="pct"/>
            <w:vAlign w:val="center"/>
          </w:tcPr>
          <w:p w14:paraId="787C9E58" w14:textId="77777777" w:rsidR="00233B02" w:rsidRPr="00233B02" w:rsidRDefault="00233B02" w:rsidP="0067049B">
            <w:pPr>
              <w:spacing w:line="276" w:lineRule="auto"/>
              <w:jc w:val="center"/>
              <w:rPr>
                <w:b/>
                <w:bCs/>
                <w:color w:val="000000" w:themeColor="text1"/>
              </w:rPr>
            </w:pPr>
            <w:r w:rsidRPr="00233B02">
              <w:rPr>
                <w:b/>
                <w:bCs/>
                <w:color w:val="000000" w:themeColor="text1"/>
                <w:u w:val="single"/>
              </w:rPr>
              <w:t>xxx</w:t>
            </w:r>
          </w:p>
        </w:tc>
        <w:tc>
          <w:tcPr>
            <w:tcW w:w="660" w:type="pct"/>
            <w:vAlign w:val="center"/>
          </w:tcPr>
          <w:p w14:paraId="5FD37C52" w14:textId="77777777" w:rsidR="00233B02" w:rsidRPr="00233B02" w:rsidRDefault="00233B02" w:rsidP="0067049B">
            <w:pPr>
              <w:spacing w:line="276" w:lineRule="auto"/>
              <w:jc w:val="center"/>
              <w:rPr>
                <w:b/>
                <w:bCs/>
                <w:color w:val="000000" w:themeColor="text1"/>
              </w:rPr>
            </w:pPr>
          </w:p>
        </w:tc>
        <w:tc>
          <w:tcPr>
            <w:tcW w:w="660" w:type="pct"/>
            <w:vAlign w:val="center"/>
          </w:tcPr>
          <w:p w14:paraId="4F553446" w14:textId="77777777" w:rsidR="00233B02" w:rsidRPr="00233B02" w:rsidRDefault="00233B02" w:rsidP="0067049B">
            <w:pPr>
              <w:spacing w:line="276" w:lineRule="auto"/>
              <w:jc w:val="center"/>
              <w:rPr>
                <w:b/>
                <w:bCs/>
                <w:color w:val="000000" w:themeColor="text1"/>
              </w:rPr>
            </w:pPr>
            <w:r w:rsidRPr="00233B02">
              <w:rPr>
                <w:b/>
                <w:bCs/>
                <w:color w:val="000000" w:themeColor="text1"/>
                <w:u w:val="single"/>
              </w:rPr>
              <w:t>xxx</w:t>
            </w:r>
          </w:p>
        </w:tc>
      </w:tr>
    </w:tbl>
    <w:p w14:paraId="670D7481" w14:textId="77777777" w:rsidR="00233B02" w:rsidRPr="00233B02" w:rsidRDefault="00233B02" w:rsidP="00233B02">
      <w:pPr>
        <w:rPr>
          <w:color w:val="000000" w:themeColor="text1"/>
        </w:rPr>
      </w:pPr>
    </w:p>
    <w:p w14:paraId="0A3B5E52" w14:textId="77777777" w:rsidR="00233B02" w:rsidRPr="00233B02" w:rsidRDefault="00233B02" w:rsidP="00233B02">
      <w:pPr>
        <w:rPr>
          <w:rFonts w:eastAsia="Arial"/>
          <w:b/>
          <w:bCs/>
          <w:color w:val="000000" w:themeColor="text1"/>
        </w:rPr>
      </w:pPr>
    </w:p>
    <w:p w14:paraId="229E2105" w14:textId="77777777" w:rsidR="00233B02" w:rsidRPr="00233B02" w:rsidRDefault="00233B02" w:rsidP="00233B02">
      <w:pPr>
        <w:rPr>
          <w:rFonts w:eastAsia="Arial"/>
          <w:b/>
          <w:bCs/>
          <w:i/>
          <w:iCs/>
          <w:color w:val="000000" w:themeColor="text1"/>
        </w:rPr>
      </w:pPr>
      <w:r w:rsidRPr="00233B02">
        <w:rPr>
          <w:rFonts w:eastAsia="Arial"/>
          <w:b/>
          <w:bCs/>
          <w:i/>
          <w:iCs/>
          <w:color w:val="000000" w:themeColor="text1"/>
        </w:rPr>
        <w:t>Entities adopting IPSAS 43 for the first time have the option not to provide figures for the previous year.</w:t>
      </w:r>
    </w:p>
    <w:p w14:paraId="27657D42" w14:textId="77777777" w:rsidR="00233B02" w:rsidRPr="00233B02" w:rsidRDefault="00233B02" w:rsidP="00233B02">
      <w:pPr>
        <w:rPr>
          <w:rFonts w:eastAsia="Arial"/>
          <w:b/>
          <w:bCs/>
          <w:color w:val="000000" w:themeColor="text1"/>
        </w:rPr>
      </w:pPr>
    </w:p>
    <w:p w14:paraId="7B83088B" w14:textId="77777777" w:rsidR="00233B02" w:rsidRPr="00233B02" w:rsidRDefault="00233B02" w:rsidP="00233B02">
      <w:pPr>
        <w:rPr>
          <w:rFonts w:eastAsia="Arial"/>
          <w:b/>
          <w:bCs/>
          <w:color w:val="000000" w:themeColor="text1"/>
        </w:rPr>
      </w:pPr>
    </w:p>
    <w:p w14:paraId="463BA79B" w14:textId="05CABACA" w:rsidR="009D0D70" w:rsidRPr="00233B02" w:rsidRDefault="009D0D70" w:rsidP="007062C4">
      <w:pPr>
        <w:spacing w:line="360" w:lineRule="auto"/>
        <w:ind w:right="-20"/>
        <w:jc w:val="both"/>
        <w:rPr>
          <w:rFonts w:eastAsia="Arial"/>
          <w:b/>
          <w:bCs/>
          <w:color w:val="000000" w:themeColor="text1"/>
          <w:spacing w:val="3"/>
        </w:rPr>
      </w:pPr>
    </w:p>
    <w:p w14:paraId="5855D501" w14:textId="77777777" w:rsidR="006A6FF8" w:rsidRPr="00233B02" w:rsidRDefault="006A6FF8" w:rsidP="006A6FF8">
      <w:pPr>
        <w:rPr>
          <w:rFonts w:eastAsia="Arial"/>
          <w:b/>
          <w:bCs/>
          <w:i/>
          <w:iCs/>
          <w:color w:val="000000" w:themeColor="text1"/>
        </w:rPr>
      </w:pPr>
      <w:r w:rsidRPr="00233B02">
        <w:rPr>
          <w:rFonts w:eastAsia="Arial"/>
          <w:b/>
          <w:bCs/>
          <w:i/>
          <w:iCs/>
          <w:color w:val="000000" w:themeColor="text1"/>
        </w:rPr>
        <w:t>Entities adopting IPSAS 43 for the first time have the option not to provide figures for the previous year.</w:t>
      </w:r>
    </w:p>
    <w:p w14:paraId="14AD5300" w14:textId="77777777" w:rsidR="006A6FF8" w:rsidRPr="00233B02" w:rsidRDefault="006A6FF8" w:rsidP="007062C4">
      <w:pPr>
        <w:spacing w:line="360" w:lineRule="auto"/>
        <w:ind w:right="-20"/>
        <w:jc w:val="both"/>
        <w:rPr>
          <w:rFonts w:eastAsia="Arial"/>
          <w:b/>
          <w:bCs/>
          <w:color w:val="000000" w:themeColor="text1"/>
          <w:spacing w:val="3"/>
        </w:rPr>
      </w:pPr>
    </w:p>
    <w:p w14:paraId="4D6C7CD9" w14:textId="6679B889" w:rsidR="009D0D70" w:rsidRPr="00233B02" w:rsidRDefault="009D0D70">
      <w:pPr>
        <w:autoSpaceDE/>
        <w:autoSpaceDN/>
        <w:rPr>
          <w:rFonts w:eastAsia="Arial"/>
          <w:b/>
          <w:bCs/>
          <w:color w:val="000000" w:themeColor="text1"/>
          <w:spacing w:val="3"/>
        </w:rPr>
      </w:pPr>
    </w:p>
    <w:p w14:paraId="66A95ED9" w14:textId="77777777" w:rsidR="00606ADC" w:rsidRDefault="00606ADC" w:rsidP="007062C4">
      <w:pPr>
        <w:spacing w:line="360" w:lineRule="auto"/>
        <w:ind w:right="-20"/>
        <w:jc w:val="both"/>
        <w:rPr>
          <w:rFonts w:eastAsia="Arial"/>
          <w:b/>
          <w:bCs/>
          <w:color w:val="000000" w:themeColor="text1"/>
          <w:spacing w:val="3"/>
        </w:rPr>
        <w:sectPr w:rsidR="00606ADC" w:rsidSect="007B6938">
          <w:pgSz w:w="16840" w:h="11920" w:orient="landscape"/>
          <w:pgMar w:top="1440" w:right="1440" w:bottom="1440" w:left="1440" w:header="743" w:footer="510" w:gutter="0"/>
          <w:cols w:space="720"/>
          <w:docGrid w:linePitch="326"/>
        </w:sectPr>
      </w:pPr>
    </w:p>
    <w:p w14:paraId="06D3C8CB" w14:textId="77777777" w:rsidR="00C90634" w:rsidRPr="007062C4" w:rsidRDefault="00C90634" w:rsidP="007062C4">
      <w:pPr>
        <w:spacing w:line="360" w:lineRule="auto"/>
        <w:ind w:right="-20"/>
        <w:jc w:val="both"/>
        <w:rPr>
          <w:rFonts w:eastAsia="Arial"/>
          <w:b/>
          <w:bCs/>
          <w:color w:val="000000" w:themeColor="text1"/>
          <w:spacing w:val="3"/>
        </w:rPr>
      </w:pPr>
    </w:p>
    <w:p w14:paraId="41584B6F" w14:textId="22237B3D" w:rsidR="009A5B7F"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Intangible Assets</w:t>
      </w:r>
    </w:p>
    <w:p w14:paraId="395770F6" w14:textId="77777777" w:rsidR="00C31773" w:rsidRPr="00C8306B" w:rsidRDefault="00C31773" w:rsidP="00C31773">
      <w:pPr>
        <w:pStyle w:val="ListParagraph"/>
        <w:ind w:left="360"/>
        <w:rPr>
          <w:rFonts w:eastAsia="Arial"/>
          <w:b/>
          <w:bCs/>
          <w:color w:val="000000" w:themeColor="text1"/>
        </w:rPr>
      </w:pPr>
      <w:r w:rsidRPr="00C8306B">
        <w:rPr>
          <w:rFonts w:eastAsia="Arial"/>
          <w:b/>
          <w:bCs/>
          <w:color w:val="000000" w:themeColor="text1"/>
        </w:rPr>
        <w:t>Current FY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33"/>
        <w:gridCol w:w="1225"/>
        <w:gridCol w:w="1224"/>
        <w:gridCol w:w="1224"/>
        <w:gridCol w:w="1224"/>
      </w:tblGrid>
      <w:tr w:rsidR="006704E1" w:rsidRPr="006704E1" w14:paraId="337A622C" w14:textId="77777777" w:rsidTr="0067049B">
        <w:trPr>
          <w:trHeight w:val="340"/>
        </w:trPr>
        <w:tc>
          <w:tcPr>
            <w:tcW w:w="2288" w:type="pct"/>
            <w:shd w:val="clear" w:color="auto" w:fill="0070C0"/>
            <w:noWrap/>
            <w:vAlign w:val="bottom"/>
          </w:tcPr>
          <w:p w14:paraId="6A956F5F" w14:textId="77777777" w:rsidR="00C31773" w:rsidRPr="006704E1" w:rsidRDefault="00C31773" w:rsidP="0067049B">
            <w:pPr>
              <w:spacing w:line="276" w:lineRule="auto"/>
              <w:rPr>
                <w:color w:val="000000" w:themeColor="text1"/>
              </w:rPr>
            </w:pPr>
            <w:r w:rsidRPr="006704E1">
              <w:rPr>
                <w:color w:val="000000" w:themeColor="text1"/>
              </w:rPr>
              <w:t>Description</w:t>
            </w:r>
          </w:p>
        </w:tc>
        <w:tc>
          <w:tcPr>
            <w:tcW w:w="678" w:type="pct"/>
            <w:shd w:val="clear" w:color="auto" w:fill="0070C0"/>
            <w:vAlign w:val="center"/>
          </w:tcPr>
          <w:p w14:paraId="01DE7FD5" w14:textId="77777777" w:rsidR="00C31773" w:rsidRPr="006704E1" w:rsidRDefault="00C31773" w:rsidP="0067049B">
            <w:pPr>
              <w:spacing w:line="276" w:lineRule="auto"/>
              <w:jc w:val="center"/>
              <w:rPr>
                <w:color w:val="000000" w:themeColor="text1"/>
              </w:rPr>
            </w:pPr>
            <w:r w:rsidRPr="006704E1">
              <w:rPr>
                <w:color w:val="000000" w:themeColor="text1"/>
              </w:rPr>
              <w:t>Indefinite life</w:t>
            </w:r>
          </w:p>
        </w:tc>
        <w:tc>
          <w:tcPr>
            <w:tcW w:w="678" w:type="pct"/>
            <w:shd w:val="clear" w:color="auto" w:fill="0070C0"/>
            <w:vAlign w:val="center"/>
          </w:tcPr>
          <w:p w14:paraId="4FDACC92" w14:textId="77777777" w:rsidR="00C31773" w:rsidRPr="006704E1" w:rsidRDefault="00C31773" w:rsidP="0067049B">
            <w:pPr>
              <w:spacing w:line="276" w:lineRule="auto"/>
              <w:jc w:val="center"/>
              <w:rPr>
                <w:color w:val="000000" w:themeColor="text1"/>
              </w:rPr>
            </w:pPr>
            <w:r w:rsidRPr="006704E1">
              <w:rPr>
                <w:color w:val="000000" w:themeColor="text1"/>
              </w:rPr>
              <w:t>Definite life</w:t>
            </w:r>
          </w:p>
        </w:tc>
        <w:tc>
          <w:tcPr>
            <w:tcW w:w="678" w:type="pct"/>
            <w:shd w:val="clear" w:color="auto" w:fill="0070C0"/>
            <w:vAlign w:val="center"/>
          </w:tcPr>
          <w:p w14:paraId="17E6CDBE" w14:textId="77777777" w:rsidR="00C31773" w:rsidRPr="006704E1" w:rsidRDefault="00C31773" w:rsidP="0067049B">
            <w:pPr>
              <w:spacing w:line="276" w:lineRule="auto"/>
              <w:jc w:val="center"/>
              <w:rPr>
                <w:color w:val="000000" w:themeColor="text1"/>
              </w:rPr>
            </w:pPr>
            <w:r w:rsidRPr="006704E1">
              <w:rPr>
                <w:color w:val="000000" w:themeColor="text1"/>
              </w:rPr>
              <w:t>Work in Progress</w:t>
            </w:r>
          </w:p>
        </w:tc>
        <w:tc>
          <w:tcPr>
            <w:tcW w:w="678" w:type="pct"/>
            <w:shd w:val="clear" w:color="auto" w:fill="0070C0"/>
            <w:vAlign w:val="center"/>
          </w:tcPr>
          <w:p w14:paraId="0C6FAE32" w14:textId="77777777" w:rsidR="00C31773" w:rsidRPr="006704E1" w:rsidRDefault="00C31773" w:rsidP="0067049B">
            <w:pPr>
              <w:spacing w:line="276" w:lineRule="auto"/>
              <w:jc w:val="center"/>
              <w:rPr>
                <w:color w:val="000000" w:themeColor="text1"/>
              </w:rPr>
            </w:pPr>
            <w:r w:rsidRPr="006704E1">
              <w:rPr>
                <w:color w:val="000000" w:themeColor="text1"/>
              </w:rPr>
              <w:t>Total</w:t>
            </w:r>
          </w:p>
        </w:tc>
      </w:tr>
      <w:tr w:rsidR="006704E1" w:rsidRPr="006704E1" w14:paraId="16459BFD" w14:textId="77777777" w:rsidTr="0067049B">
        <w:trPr>
          <w:trHeight w:val="340"/>
        </w:trPr>
        <w:tc>
          <w:tcPr>
            <w:tcW w:w="2288" w:type="pct"/>
            <w:shd w:val="clear" w:color="auto" w:fill="0070C0"/>
            <w:noWrap/>
            <w:vAlign w:val="bottom"/>
          </w:tcPr>
          <w:p w14:paraId="7914F9B0" w14:textId="77777777" w:rsidR="00C31773" w:rsidRPr="006704E1" w:rsidRDefault="00C31773" w:rsidP="0067049B">
            <w:pPr>
              <w:spacing w:line="276" w:lineRule="auto"/>
              <w:rPr>
                <w:color w:val="000000" w:themeColor="text1"/>
              </w:rPr>
            </w:pPr>
            <w:r w:rsidRPr="006704E1">
              <w:rPr>
                <w:color w:val="000000" w:themeColor="text1"/>
                <w:lang w:eastAsia="en-GB"/>
              </w:rPr>
              <w:t>Rate</w:t>
            </w:r>
          </w:p>
        </w:tc>
        <w:tc>
          <w:tcPr>
            <w:tcW w:w="678" w:type="pct"/>
            <w:shd w:val="clear" w:color="auto" w:fill="0070C0"/>
            <w:vAlign w:val="center"/>
          </w:tcPr>
          <w:p w14:paraId="34BBCE9F" w14:textId="77777777" w:rsidR="00C31773" w:rsidRPr="006704E1" w:rsidRDefault="00C31773" w:rsidP="0067049B">
            <w:pPr>
              <w:spacing w:line="276" w:lineRule="auto"/>
              <w:jc w:val="center"/>
              <w:rPr>
                <w:color w:val="000000" w:themeColor="text1"/>
              </w:rPr>
            </w:pPr>
            <w:r w:rsidRPr="006704E1">
              <w:rPr>
                <w:color w:val="000000" w:themeColor="text1"/>
                <w:lang w:eastAsia="en-GB"/>
              </w:rPr>
              <w:t>Kshs</w:t>
            </w:r>
          </w:p>
        </w:tc>
        <w:tc>
          <w:tcPr>
            <w:tcW w:w="678" w:type="pct"/>
            <w:shd w:val="clear" w:color="auto" w:fill="0070C0"/>
            <w:vAlign w:val="center"/>
          </w:tcPr>
          <w:p w14:paraId="23F28301" w14:textId="77777777" w:rsidR="00C31773" w:rsidRPr="006704E1" w:rsidRDefault="00C31773" w:rsidP="0067049B">
            <w:pPr>
              <w:spacing w:line="276" w:lineRule="auto"/>
              <w:jc w:val="center"/>
              <w:rPr>
                <w:color w:val="000000" w:themeColor="text1"/>
              </w:rPr>
            </w:pPr>
            <w:r w:rsidRPr="006704E1">
              <w:rPr>
                <w:color w:val="000000" w:themeColor="text1"/>
                <w:lang w:eastAsia="en-GB"/>
              </w:rPr>
              <w:t>Kshs</w:t>
            </w:r>
          </w:p>
        </w:tc>
        <w:tc>
          <w:tcPr>
            <w:tcW w:w="678" w:type="pct"/>
            <w:shd w:val="clear" w:color="auto" w:fill="0070C0"/>
            <w:vAlign w:val="center"/>
          </w:tcPr>
          <w:p w14:paraId="29987DA7" w14:textId="77777777" w:rsidR="00C31773" w:rsidRPr="006704E1" w:rsidRDefault="00C31773" w:rsidP="0067049B">
            <w:pPr>
              <w:spacing w:line="276" w:lineRule="auto"/>
              <w:jc w:val="center"/>
              <w:rPr>
                <w:color w:val="000000" w:themeColor="text1"/>
              </w:rPr>
            </w:pPr>
            <w:r w:rsidRPr="006704E1">
              <w:rPr>
                <w:color w:val="000000" w:themeColor="text1"/>
                <w:lang w:eastAsia="en-GB"/>
              </w:rPr>
              <w:t>Kshs</w:t>
            </w:r>
          </w:p>
        </w:tc>
        <w:tc>
          <w:tcPr>
            <w:tcW w:w="678" w:type="pct"/>
            <w:shd w:val="clear" w:color="auto" w:fill="0070C0"/>
            <w:vAlign w:val="center"/>
          </w:tcPr>
          <w:p w14:paraId="5A1943A9" w14:textId="77777777" w:rsidR="00C31773" w:rsidRPr="006704E1" w:rsidRDefault="00C31773" w:rsidP="0067049B">
            <w:pPr>
              <w:spacing w:line="276" w:lineRule="auto"/>
              <w:jc w:val="center"/>
              <w:rPr>
                <w:color w:val="000000" w:themeColor="text1"/>
              </w:rPr>
            </w:pPr>
            <w:r w:rsidRPr="006704E1">
              <w:rPr>
                <w:color w:val="000000" w:themeColor="text1"/>
                <w:lang w:eastAsia="en-GB"/>
              </w:rPr>
              <w:t>Kshs</w:t>
            </w:r>
          </w:p>
        </w:tc>
      </w:tr>
      <w:tr w:rsidR="006704E1" w:rsidRPr="006704E1" w14:paraId="3FEBA311" w14:textId="77777777" w:rsidTr="0067049B">
        <w:trPr>
          <w:trHeight w:val="340"/>
        </w:trPr>
        <w:tc>
          <w:tcPr>
            <w:tcW w:w="2288" w:type="pct"/>
            <w:noWrap/>
            <w:vAlign w:val="bottom"/>
          </w:tcPr>
          <w:p w14:paraId="077DFA7A"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Cost/Value at 1</w:t>
            </w:r>
            <w:r w:rsidRPr="006704E1">
              <w:rPr>
                <w:color w:val="000000" w:themeColor="text1"/>
                <w:vertAlign w:val="superscript"/>
                <w:lang w:eastAsia="en-GB"/>
              </w:rPr>
              <w:t>st</w:t>
            </w:r>
            <w:r w:rsidRPr="006704E1">
              <w:rPr>
                <w:color w:val="000000" w:themeColor="text1"/>
                <w:lang w:eastAsia="en-GB"/>
              </w:rPr>
              <w:t xml:space="preserve"> July (Current FY)</w:t>
            </w:r>
          </w:p>
        </w:tc>
        <w:tc>
          <w:tcPr>
            <w:tcW w:w="678" w:type="pct"/>
            <w:vAlign w:val="center"/>
          </w:tcPr>
          <w:p w14:paraId="06FECB54"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7CB010C"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41F417A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4C3C49E5"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7E492823" w14:textId="77777777" w:rsidTr="0067049B">
        <w:trPr>
          <w:trHeight w:val="340"/>
        </w:trPr>
        <w:tc>
          <w:tcPr>
            <w:tcW w:w="2288" w:type="pct"/>
            <w:noWrap/>
            <w:vAlign w:val="bottom"/>
          </w:tcPr>
          <w:p w14:paraId="4DDBAAF3"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Additions</w:t>
            </w:r>
          </w:p>
        </w:tc>
        <w:tc>
          <w:tcPr>
            <w:tcW w:w="678" w:type="pct"/>
          </w:tcPr>
          <w:p w14:paraId="7F3A1C11"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353B8AD"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6DE0B27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602B758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6F5478D0" w14:textId="77777777" w:rsidTr="0067049B">
        <w:trPr>
          <w:trHeight w:val="340"/>
        </w:trPr>
        <w:tc>
          <w:tcPr>
            <w:tcW w:w="2288" w:type="pct"/>
            <w:noWrap/>
            <w:vAlign w:val="bottom"/>
          </w:tcPr>
          <w:p w14:paraId="5795D454"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 xml:space="preserve">Transfers </w:t>
            </w:r>
          </w:p>
        </w:tc>
        <w:tc>
          <w:tcPr>
            <w:tcW w:w="678" w:type="pct"/>
            <w:vAlign w:val="center"/>
          </w:tcPr>
          <w:p w14:paraId="29FF7FE5"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49DA44D0"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558ECA7C"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61FAD89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w:t>
            </w:r>
          </w:p>
        </w:tc>
      </w:tr>
      <w:tr w:rsidR="006704E1" w:rsidRPr="006704E1" w14:paraId="49C7F01C" w14:textId="77777777" w:rsidTr="0067049B">
        <w:trPr>
          <w:trHeight w:val="340"/>
        </w:trPr>
        <w:tc>
          <w:tcPr>
            <w:tcW w:w="2288" w:type="pct"/>
            <w:noWrap/>
            <w:vAlign w:val="bottom"/>
          </w:tcPr>
          <w:p w14:paraId="16ABC0D8"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Disposal</w:t>
            </w:r>
          </w:p>
        </w:tc>
        <w:tc>
          <w:tcPr>
            <w:tcW w:w="678" w:type="pct"/>
            <w:vAlign w:val="center"/>
          </w:tcPr>
          <w:p w14:paraId="5611ECEB"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08BAD408"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0264F686"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6522E52"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2CC28396" w14:textId="77777777" w:rsidTr="0067049B">
        <w:trPr>
          <w:trHeight w:val="340"/>
        </w:trPr>
        <w:tc>
          <w:tcPr>
            <w:tcW w:w="2288" w:type="pct"/>
            <w:noWrap/>
            <w:vAlign w:val="bottom"/>
          </w:tcPr>
          <w:p w14:paraId="1653375E"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Cost/Value at 30</w:t>
            </w:r>
            <w:r w:rsidRPr="006704E1">
              <w:rPr>
                <w:color w:val="000000" w:themeColor="text1"/>
                <w:vertAlign w:val="superscript"/>
                <w:lang w:eastAsia="en-GB"/>
              </w:rPr>
              <w:t>th</w:t>
            </w:r>
            <w:r w:rsidRPr="006704E1">
              <w:rPr>
                <w:color w:val="000000" w:themeColor="text1"/>
                <w:lang w:eastAsia="en-GB"/>
              </w:rPr>
              <w:t xml:space="preserve"> of June</w:t>
            </w:r>
          </w:p>
        </w:tc>
        <w:tc>
          <w:tcPr>
            <w:tcW w:w="678" w:type="pct"/>
            <w:vAlign w:val="center"/>
          </w:tcPr>
          <w:p w14:paraId="117FD8C8"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70AC3D01"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1AAD531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06595946"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21A3571E" w14:textId="77777777" w:rsidTr="0067049B">
        <w:trPr>
          <w:trHeight w:val="340"/>
        </w:trPr>
        <w:tc>
          <w:tcPr>
            <w:tcW w:w="2288" w:type="pct"/>
            <w:noWrap/>
            <w:vAlign w:val="bottom"/>
          </w:tcPr>
          <w:p w14:paraId="3D3ECAF6"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Amortization and impairment</w:t>
            </w:r>
          </w:p>
        </w:tc>
        <w:tc>
          <w:tcPr>
            <w:tcW w:w="678" w:type="pct"/>
            <w:vAlign w:val="center"/>
          </w:tcPr>
          <w:p w14:paraId="2CFD256C"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069162D9"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1289E4AB"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4F1632B0" w14:textId="77777777" w:rsidR="00C31773" w:rsidRPr="006704E1" w:rsidRDefault="00C31773" w:rsidP="0067049B">
            <w:pPr>
              <w:spacing w:line="276" w:lineRule="auto"/>
              <w:jc w:val="center"/>
              <w:rPr>
                <w:color w:val="000000" w:themeColor="text1"/>
                <w:lang w:eastAsia="en-GB"/>
              </w:rPr>
            </w:pPr>
          </w:p>
        </w:tc>
      </w:tr>
      <w:tr w:rsidR="006704E1" w:rsidRPr="006704E1" w14:paraId="5F899CA6" w14:textId="77777777" w:rsidTr="0067049B">
        <w:trPr>
          <w:trHeight w:val="340"/>
        </w:trPr>
        <w:tc>
          <w:tcPr>
            <w:tcW w:w="2288" w:type="pct"/>
            <w:noWrap/>
            <w:vAlign w:val="bottom"/>
          </w:tcPr>
          <w:p w14:paraId="1251D0D3" w14:textId="77777777" w:rsidR="00C31773" w:rsidRPr="006704E1" w:rsidRDefault="00C31773" w:rsidP="0067049B">
            <w:pPr>
              <w:spacing w:line="276" w:lineRule="auto"/>
              <w:rPr>
                <w:color w:val="000000" w:themeColor="text1"/>
              </w:rPr>
            </w:pPr>
            <w:r w:rsidRPr="006704E1">
              <w:rPr>
                <w:color w:val="000000" w:themeColor="text1"/>
                <w:lang w:eastAsia="en-GB"/>
              </w:rPr>
              <w:t>At 1</w:t>
            </w:r>
            <w:r w:rsidRPr="006704E1">
              <w:rPr>
                <w:color w:val="000000" w:themeColor="text1"/>
                <w:vertAlign w:val="superscript"/>
                <w:lang w:eastAsia="en-GB"/>
              </w:rPr>
              <w:t>st</w:t>
            </w:r>
            <w:r w:rsidRPr="006704E1">
              <w:rPr>
                <w:color w:val="000000" w:themeColor="text1"/>
                <w:lang w:eastAsia="en-GB"/>
              </w:rPr>
              <w:t xml:space="preserve"> July 20xx</w:t>
            </w:r>
          </w:p>
        </w:tc>
        <w:tc>
          <w:tcPr>
            <w:tcW w:w="678" w:type="pct"/>
            <w:vAlign w:val="center"/>
          </w:tcPr>
          <w:p w14:paraId="67C4E799"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07F5B439"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780FA7CD"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0BA54D0D"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525A7EF9" w14:textId="77777777" w:rsidTr="0067049B">
        <w:trPr>
          <w:trHeight w:val="340"/>
        </w:trPr>
        <w:tc>
          <w:tcPr>
            <w:tcW w:w="2288" w:type="pct"/>
            <w:noWrap/>
            <w:vAlign w:val="bottom"/>
          </w:tcPr>
          <w:p w14:paraId="3D4B7D99" w14:textId="77777777" w:rsidR="00C31773" w:rsidRPr="006704E1" w:rsidRDefault="00C31773" w:rsidP="0067049B">
            <w:pPr>
              <w:spacing w:line="276" w:lineRule="auto"/>
              <w:rPr>
                <w:color w:val="000000" w:themeColor="text1"/>
              </w:rPr>
            </w:pPr>
            <w:r w:rsidRPr="006704E1">
              <w:rPr>
                <w:color w:val="000000" w:themeColor="text1"/>
                <w:lang w:eastAsia="en-GB"/>
              </w:rPr>
              <w:t>Amortization charge for the year</w:t>
            </w:r>
          </w:p>
        </w:tc>
        <w:tc>
          <w:tcPr>
            <w:tcW w:w="678" w:type="pct"/>
            <w:vAlign w:val="center"/>
          </w:tcPr>
          <w:p w14:paraId="141E22A3"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632388B3"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654031C9"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6AC2E866"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7DC66C18" w14:textId="77777777" w:rsidTr="0067049B">
        <w:trPr>
          <w:trHeight w:val="340"/>
        </w:trPr>
        <w:tc>
          <w:tcPr>
            <w:tcW w:w="2288" w:type="pct"/>
            <w:noWrap/>
            <w:vAlign w:val="bottom"/>
          </w:tcPr>
          <w:p w14:paraId="74C60233" w14:textId="77777777" w:rsidR="00C31773" w:rsidRPr="006704E1" w:rsidRDefault="00C31773" w:rsidP="0067049B">
            <w:pPr>
              <w:spacing w:line="276" w:lineRule="auto"/>
              <w:rPr>
                <w:color w:val="000000" w:themeColor="text1"/>
              </w:rPr>
            </w:pPr>
            <w:r w:rsidRPr="006704E1">
              <w:rPr>
                <w:color w:val="000000" w:themeColor="text1"/>
                <w:lang w:eastAsia="en-GB"/>
              </w:rPr>
              <w:t>Disposal</w:t>
            </w:r>
          </w:p>
        </w:tc>
        <w:tc>
          <w:tcPr>
            <w:tcW w:w="678" w:type="pct"/>
            <w:vAlign w:val="center"/>
          </w:tcPr>
          <w:p w14:paraId="6B4F665F"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6017307D"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74AC0D7D"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078E6BB3" w14:textId="77777777" w:rsidR="00C31773" w:rsidRPr="006704E1" w:rsidRDefault="00C31773" w:rsidP="0067049B">
            <w:pPr>
              <w:spacing w:line="276" w:lineRule="auto"/>
              <w:jc w:val="center"/>
              <w:rPr>
                <w:color w:val="000000" w:themeColor="text1"/>
                <w:lang w:eastAsia="en-GB"/>
              </w:rPr>
            </w:pPr>
          </w:p>
        </w:tc>
      </w:tr>
      <w:tr w:rsidR="006704E1" w:rsidRPr="006704E1" w14:paraId="7DD2CF6F" w14:textId="77777777" w:rsidTr="0067049B">
        <w:trPr>
          <w:trHeight w:val="340"/>
        </w:trPr>
        <w:tc>
          <w:tcPr>
            <w:tcW w:w="2288" w:type="pct"/>
            <w:noWrap/>
            <w:vAlign w:val="bottom"/>
          </w:tcPr>
          <w:p w14:paraId="402DCC28"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Impairment loss</w:t>
            </w:r>
          </w:p>
        </w:tc>
        <w:tc>
          <w:tcPr>
            <w:tcW w:w="678" w:type="pct"/>
            <w:vAlign w:val="center"/>
          </w:tcPr>
          <w:p w14:paraId="37FDE28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21E890F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20E1C7C"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(xx)</w:t>
            </w:r>
          </w:p>
        </w:tc>
        <w:tc>
          <w:tcPr>
            <w:tcW w:w="678" w:type="pct"/>
          </w:tcPr>
          <w:p w14:paraId="2267A933"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7270D335" w14:textId="77777777" w:rsidTr="0067049B">
        <w:trPr>
          <w:trHeight w:val="340"/>
        </w:trPr>
        <w:tc>
          <w:tcPr>
            <w:tcW w:w="2288" w:type="pct"/>
            <w:noWrap/>
            <w:vAlign w:val="bottom"/>
          </w:tcPr>
          <w:p w14:paraId="1B6CC139" w14:textId="77777777" w:rsidR="00C31773" w:rsidRPr="006704E1" w:rsidRDefault="00C31773" w:rsidP="0067049B">
            <w:pPr>
              <w:spacing w:line="276" w:lineRule="auto"/>
              <w:rPr>
                <w:color w:val="000000" w:themeColor="text1"/>
              </w:rPr>
            </w:pPr>
            <w:r w:rsidRPr="006704E1">
              <w:rPr>
                <w:color w:val="000000" w:themeColor="text1"/>
                <w:lang w:eastAsia="en-GB"/>
              </w:rPr>
              <w:t>At the end of the period</w:t>
            </w:r>
          </w:p>
        </w:tc>
        <w:tc>
          <w:tcPr>
            <w:tcW w:w="678" w:type="pct"/>
            <w:vAlign w:val="center"/>
          </w:tcPr>
          <w:p w14:paraId="363D70C3"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6E1BC67F"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3A9AF84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6633F5FD"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05044462" w14:textId="77777777" w:rsidTr="0067049B">
        <w:trPr>
          <w:trHeight w:val="340"/>
        </w:trPr>
        <w:tc>
          <w:tcPr>
            <w:tcW w:w="2288" w:type="pct"/>
            <w:noWrap/>
            <w:vAlign w:val="bottom"/>
          </w:tcPr>
          <w:p w14:paraId="6D639276" w14:textId="77777777" w:rsidR="00C31773" w:rsidRPr="006704E1" w:rsidRDefault="00C31773" w:rsidP="0067049B">
            <w:pPr>
              <w:spacing w:line="276" w:lineRule="auto"/>
              <w:rPr>
                <w:color w:val="000000" w:themeColor="text1"/>
              </w:rPr>
            </w:pPr>
            <w:r w:rsidRPr="006704E1">
              <w:rPr>
                <w:color w:val="000000" w:themeColor="text1"/>
              </w:rPr>
              <w:t>NBV at 30</w:t>
            </w:r>
            <w:r w:rsidRPr="006704E1">
              <w:rPr>
                <w:color w:val="000000" w:themeColor="text1"/>
                <w:vertAlign w:val="superscript"/>
              </w:rPr>
              <w:t>th</w:t>
            </w:r>
            <w:r w:rsidRPr="006704E1">
              <w:rPr>
                <w:color w:val="000000" w:themeColor="text1"/>
              </w:rPr>
              <w:t xml:space="preserve"> June 20xx (Current FY)</w:t>
            </w:r>
          </w:p>
        </w:tc>
        <w:tc>
          <w:tcPr>
            <w:tcW w:w="678" w:type="pct"/>
            <w:vAlign w:val="center"/>
          </w:tcPr>
          <w:p w14:paraId="1FF69C99"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c>
          <w:tcPr>
            <w:tcW w:w="678" w:type="pct"/>
            <w:vAlign w:val="center"/>
          </w:tcPr>
          <w:p w14:paraId="52E26A6E"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c>
          <w:tcPr>
            <w:tcW w:w="678" w:type="pct"/>
            <w:vAlign w:val="center"/>
          </w:tcPr>
          <w:p w14:paraId="5319D76D"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c>
          <w:tcPr>
            <w:tcW w:w="678" w:type="pct"/>
            <w:vAlign w:val="center"/>
          </w:tcPr>
          <w:p w14:paraId="216A45CB"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r>
    </w:tbl>
    <w:p w14:paraId="0FC00998" w14:textId="77777777" w:rsidR="00C31773" w:rsidRPr="00C8306B" w:rsidRDefault="00C31773" w:rsidP="000D1351">
      <w:pPr>
        <w:pStyle w:val="ListParagraph"/>
        <w:ind w:left="360"/>
        <w:rPr>
          <w:rFonts w:eastAsia="Arial"/>
          <w:b/>
          <w:bCs/>
          <w:color w:val="000000" w:themeColor="text1"/>
        </w:rPr>
      </w:pPr>
    </w:p>
    <w:p w14:paraId="553CC337" w14:textId="77777777" w:rsidR="00C31773" w:rsidRPr="00C8306B" w:rsidRDefault="00C31773" w:rsidP="00C01525">
      <w:pPr>
        <w:pStyle w:val="ListParagraph"/>
        <w:ind w:left="360"/>
        <w:rPr>
          <w:rFonts w:eastAsia="Arial"/>
          <w:b/>
          <w:bCs/>
          <w:color w:val="000000" w:themeColor="text1"/>
        </w:rPr>
      </w:pPr>
      <w:r w:rsidRPr="00C8306B">
        <w:rPr>
          <w:rFonts w:eastAsia="Arial"/>
          <w:b/>
          <w:bCs/>
          <w:color w:val="000000" w:themeColor="text1"/>
        </w:rPr>
        <w:t>Previous FY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33"/>
        <w:gridCol w:w="1225"/>
        <w:gridCol w:w="1224"/>
        <w:gridCol w:w="1224"/>
        <w:gridCol w:w="1224"/>
      </w:tblGrid>
      <w:tr w:rsidR="006704E1" w:rsidRPr="006704E1" w14:paraId="62CBA7E3" w14:textId="77777777" w:rsidTr="0067049B">
        <w:trPr>
          <w:trHeight w:val="340"/>
        </w:trPr>
        <w:tc>
          <w:tcPr>
            <w:tcW w:w="2288" w:type="pct"/>
            <w:shd w:val="clear" w:color="auto" w:fill="0070C0"/>
            <w:noWrap/>
            <w:vAlign w:val="bottom"/>
            <w:hideMark/>
          </w:tcPr>
          <w:p w14:paraId="1719FB43" w14:textId="77777777" w:rsidR="00C31773" w:rsidRPr="006704E1" w:rsidRDefault="00C31773" w:rsidP="0067049B">
            <w:pPr>
              <w:spacing w:line="276" w:lineRule="auto"/>
              <w:rPr>
                <w:color w:val="000000" w:themeColor="text1"/>
                <w:lang w:eastAsia="en-GB"/>
              </w:rPr>
            </w:pPr>
            <w:r w:rsidRPr="006704E1">
              <w:rPr>
                <w:color w:val="000000" w:themeColor="text1"/>
              </w:rPr>
              <w:t>Description</w:t>
            </w:r>
          </w:p>
        </w:tc>
        <w:tc>
          <w:tcPr>
            <w:tcW w:w="678" w:type="pct"/>
            <w:shd w:val="clear" w:color="auto" w:fill="0070C0"/>
            <w:vAlign w:val="center"/>
          </w:tcPr>
          <w:p w14:paraId="5AC8EA7E" w14:textId="77777777" w:rsidR="00C31773" w:rsidRPr="006704E1" w:rsidRDefault="00C31773" w:rsidP="0067049B">
            <w:pPr>
              <w:spacing w:line="276" w:lineRule="auto"/>
              <w:jc w:val="center"/>
              <w:rPr>
                <w:color w:val="000000" w:themeColor="text1"/>
              </w:rPr>
            </w:pPr>
            <w:r w:rsidRPr="006704E1">
              <w:rPr>
                <w:color w:val="000000" w:themeColor="text1"/>
              </w:rPr>
              <w:t>Indefinite life</w:t>
            </w:r>
          </w:p>
        </w:tc>
        <w:tc>
          <w:tcPr>
            <w:tcW w:w="678" w:type="pct"/>
            <w:shd w:val="clear" w:color="auto" w:fill="0070C0"/>
            <w:vAlign w:val="center"/>
          </w:tcPr>
          <w:p w14:paraId="68D8C39B" w14:textId="77777777" w:rsidR="00C31773" w:rsidRPr="006704E1" w:rsidRDefault="00C31773" w:rsidP="0067049B">
            <w:pPr>
              <w:spacing w:line="276" w:lineRule="auto"/>
              <w:jc w:val="center"/>
              <w:rPr>
                <w:color w:val="000000" w:themeColor="text1"/>
              </w:rPr>
            </w:pPr>
            <w:r w:rsidRPr="006704E1">
              <w:rPr>
                <w:color w:val="000000" w:themeColor="text1"/>
              </w:rPr>
              <w:t>Definite life</w:t>
            </w:r>
          </w:p>
        </w:tc>
        <w:tc>
          <w:tcPr>
            <w:tcW w:w="678" w:type="pct"/>
            <w:shd w:val="clear" w:color="auto" w:fill="0070C0"/>
            <w:vAlign w:val="center"/>
          </w:tcPr>
          <w:p w14:paraId="5ED4F75C" w14:textId="77777777" w:rsidR="00C31773" w:rsidRPr="006704E1" w:rsidRDefault="00C31773" w:rsidP="0067049B">
            <w:pPr>
              <w:spacing w:line="276" w:lineRule="auto"/>
              <w:jc w:val="center"/>
              <w:rPr>
                <w:color w:val="000000" w:themeColor="text1"/>
              </w:rPr>
            </w:pPr>
            <w:r w:rsidRPr="006704E1">
              <w:rPr>
                <w:color w:val="000000" w:themeColor="text1"/>
              </w:rPr>
              <w:t>Work in Progress</w:t>
            </w:r>
          </w:p>
        </w:tc>
        <w:tc>
          <w:tcPr>
            <w:tcW w:w="678" w:type="pct"/>
            <w:shd w:val="clear" w:color="auto" w:fill="0070C0"/>
            <w:vAlign w:val="center"/>
          </w:tcPr>
          <w:p w14:paraId="2B226D66" w14:textId="77777777" w:rsidR="00C31773" w:rsidRPr="006704E1" w:rsidRDefault="00C31773" w:rsidP="0067049B">
            <w:pPr>
              <w:spacing w:line="276" w:lineRule="auto"/>
              <w:jc w:val="center"/>
              <w:rPr>
                <w:color w:val="000000" w:themeColor="text1"/>
              </w:rPr>
            </w:pPr>
            <w:r w:rsidRPr="006704E1">
              <w:rPr>
                <w:color w:val="000000" w:themeColor="text1"/>
              </w:rPr>
              <w:t>Total</w:t>
            </w:r>
          </w:p>
        </w:tc>
      </w:tr>
      <w:tr w:rsidR="006704E1" w:rsidRPr="006704E1" w14:paraId="03FD7243" w14:textId="77777777" w:rsidTr="0067049B">
        <w:trPr>
          <w:trHeight w:val="340"/>
        </w:trPr>
        <w:tc>
          <w:tcPr>
            <w:tcW w:w="2288" w:type="pct"/>
            <w:shd w:val="clear" w:color="auto" w:fill="0070C0"/>
            <w:noWrap/>
            <w:vAlign w:val="bottom"/>
            <w:hideMark/>
          </w:tcPr>
          <w:p w14:paraId="39F49465"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Rate</w:t>
            </w:r>
          </w:p>
        </w:tc>
        <w:tc>
          <w:tcPr>
            <w:tcW w:w="678" w:type="pct"/>
            <w:shd w:val="clear" w:color="auto" w:fill="0070C0"/>
            <w:vAlign w:val="center"/>
          </w:tcPr>
          <w:p w14:paraId="76EDB3DD"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Kshs</w:t>
            </w:r>
          </w:p>
        </w:tc>
        <w:tc>
          <w:tcPr>
            <w:tcW w:w="678" w:type="pct"/>
            <w:shd w:val="clear" w:color="auto" w:fill="0070C0"/>
            <w:vAlign w:val="center"/>
          </w:tcPr>
          <w:p w14:paraId="181A28F0"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Kshs</w:t>
            </w:r>
          </w:p>
        </w:tc>
        <w:tc>
          <w:tcPr>
            <w:tcW w:w="678" w:type="pct"/>
            <w:shd w:val="clear" w:color="auto" w:fill="0070C0"/>
            <w:vAlign w:val="center"/>
          </w:tcPr>
          <w:p w14:paraId="3EA13835"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Kshs</w:t>
            </w:r>
          </w:p>
        </w:tc>
        <w:tc>
          <w:tcPr>
            <w:tcW w:w="678" w:type="pct"/>
            <w:shd w:val="clear" w:color="auto" w:fill="0070C0"/>
            <w:vAlign w:val="center"/>
          </w:tcPr>
          <w:p w14:paraId="49F62BDC"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Kshs</w:t>
            </w:r>
          </w:p>
        </w:tc>
      </w:tr>
      <w:tr w:rsidR="006704E1" w:rsidRPr="006704E1" w14:paraId="121F7E61" w14:textId="77777777" w:rsidTr="0067049B">
        <w:trPr>
          <w:trHeight w:val="340"/>
        </w:trPr>
        <w:tc>
          <w:tcPr>
            <w:tcW w:w="2288" w:type="pct"/>
            <w:noWrap/>
            <w:vAlign w:val="bottom"/>
            <w:hideMark/>
          </w:tcPr>
          <w:p w14:paraId="2D1537ED" w14:textId="77777777" w:rsidR="00C31773" w:rsidRPr="006704E1" w:rsidRDefault="00C31773" w:rsidP="0067049B">
            <w:pPr>
              <w:spacing w:line="276" w:lineRule="auto"/>
              <w:rPr>
                <w:color w:val="000000" w:themeColor="text1"/>
              </w:rPr>
            </w:pPr>
            <w:r w:rsidRPr="006704E1">
              <w:rPr>
                <w:color w:val="000000" w:themeColor="text1"/>
                <w:lang w:eastAsia="en-GB"/>
              </w:rPr>
              <w:t>Cost/Value at 1</w:t>
            </w:r>
            <w:r w:rsidRPr="006704E1">
              <w:rPr>
                <w:color w:val="000000" w:themeColor="text1"/>
                <w:vertAlign w:val="superscript"/>
                <w:lang w:eastAsia="en-GB"/>
              </w:rPr>
              <w:t>st</w:t>
            </w:r>
            <w:r w:rsidRPr="006704E1">
              <w:rPr>
                <w:color w:val="000000" w:themeColor="text1"/>
                <w:lang w:eastAsia="en-GB"/>
              </w:rPr>
              <w:t xml:space="preserve"> July (Previous FY)</w:t>
            </w:r>
          </w:p>
        </w:tc>
        <w:tc>
          <w:tcPr>
            <w:tcW w:w="678" w:type="pct"/>
            <w:vAlign w:val="center"/>
          </w:tcPr>
          <w:p w14:paraId="220F52CB"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40E80B7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210CA64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D53C7A8"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6D14BF91" w14:textId="77777777" w:rsidTr="0067049B">
        <w:trPr>
          <w:trHeight w:val="340"/>
        </w:trPr>
        <w:tc>
          <w:tcPr>
            <w:tcW w:w="2288" w:type="pct"/>
            <w:noWrap/>
            <w:vAlign w:val="bottom"/>
            <w:hideMark/>
          </w:tcPr>
          <w:p w14:paraId="5D401CF0" w14:textId="77777777" w:rsidR="00C31773" w:rsidRPr="006704E1" w:rsidRDefault="00C31773" w:rsidP="0067049B">
            <w:pPr>
              <w:spacing w:line="276" w:lineRule="auto"/>
              <w:rPr>
                <w:color w:val="000000" w:themeColor="text1"/>
              </w:rPr>
            </w:pPr>
            <w:r w:rsidRPr="006704E1">
              <w:rPr>
                <w:color w:val="000000" w:themeColor="text1"/>
                <w:lang w:eastAsia="en-GB"/>
              </w:rPr>
              <w:t>Additions</w:t>
            </w:r>
          </w:p>
        </w:tc>
        <w:tc>
          <w:tcPr>
            <w:tcW w:w="678" w:type="pct"/>
          </w:tcPr>
          <w:p w14:paraId="7FA30AE2"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2CE58F4B"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DB6E83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6CF77A1E"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655209EA" w14:textId="77777777" w:rsidTr="0067049B">
        <w:trPr>
          <w:trHeight w:val="340"/>
        </w:trPr>
        <w:tc>
          <w:tcPr>
            <w:tcW w:w="2288" w:type="pct"/>
            <w:noWrap/>
            <w:vAlign w:val="bottom"/>
          </w:tcPr>
          <w:p w14:paraId="50060274"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 xml:space="preserve">Transfers </w:t>
            </w:r>
          </w:p>
        </w:tc>
        <w:tc>
          <w:tcPr>
            <w:tcW w:w="678" w:type="pct"/>
            <w:vAlign w:val="center"/>
          </w:tcPr>
          <w:p w14:paraId="119901D2"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35E79B6C"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114258AD"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3950A18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w:t>
            </w:r>
          </w:p>
        </w:tc>
      </w:tr>
      <w:tr w:rsidR="006704E1" w:rsidRPr="006704E1" w14:paraId="71965EC1" w14:textId="77777777" w:rsidTr="0067049B">
        <w:trPr>
          <w:trHeight w:val="340"/>
        </w:trPr>
        <w:tc>
          <w:tcPr>
            <w:tcW w:w="2288" w:type="pct"/>
            <w:noWrap/>
            <w:vAlign w:val="bottom"/>
          </w:tcPr>
          <w:p w14:paraId="17534D99"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Disposal</w:t>
            </w:r>
          </w:p>
        </w:tc>
        <w:tc>
          <w:tcPr>
            <w:tcW w:w="678" w:type="pct"/>
            <w:vAlign w:val="center"/>
          </w:tcPr>
          <w:p w14:paraId="71D49629"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039189D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0162135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2A8CAB5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032E2D7F" w14:textId="77777777" w:rsidTr="0067049B">
        <w:trPr>
          <w:trHeight w:val="340"/>
        </w:trPr>
        <w:tc>
          <w:tcPr>
            <w:tcW w:w="2288" w:type="pct"/>
            <w:noWrap/>
            <w:vAlign w:val="bottom"/>
            <w:hideMark/>
          </w:tcPr>
          <w:p w14:paraId="30BE0D42" w14:textId="77777777" w:rsidR="00C31773" w:rsidRPr="006704E1" w:rsidRDefault="00C31773" w:rsidP="0067049B">
            <w:pPr>
              <w:spacing w:line="276" w:lineRule="auto"/>
              <w:rPr>
                <w:color w:val="000000" w:themeColor="text1"/>
              </w:rPr>
            </w:pPr>
            <w:r w:rsidRPr="006704E1">
              <w:rPr>
                <w:color w:val="000000" w:themeColor="text1"/>
                <w:lang w:eastAsia="en-GB"/>
              </w:rPr>
              <w:t>Cost/Value at 30</w:t>
            </w:r>
            <w:r w:rsidRPr="006704E1">
              <w:rPr>
                <w:color w:val="000000" w:themeColor="text1"/>
                <w:vertAlign w:val="superscript"/>
                <w:lang w:eastAsia="en-GB"/>
              </w:rPr>
              <w:t>th</w:t>
            </w:r>
            <w:r w:rsidRPr="006704E1">
              <w:rPr>
                <w:color w:val="000000" w:themeColor="text1"/>
                <w:lang w:eastAsia="en-GB"/>
              </w:rPr>
              <w:t xml:space="preserve"> of June</w:t>
            </w:r>
          </w:p>
        </w:tc>
        <w:tc>
          <w:tcPr>
            <w:tcW w:w="678" w:type="pct"/>
            <w:vAlign w:val="center"/>
          </w:tcPr>
          <w:p w14:paraId="060F77DE"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1A763FC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4579EE71"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71BD3885"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5B94B8CD" w14:textId="77777777" w:rsidTr="0067049B">
        <w:trPr>
          <w:trHeight w:val="340"/>
        </w:trPr>
        <w:tc>
          <w:tcPr>
            <w:tcW w:w="2288" w:type="pct"/>
            <w:noWrap/>
            <w:vAlign w:val="bottom"/>
          </w:tcPr>
          <w:p w14:paraId="1D941943"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Amortization and impairment</w:t>
            </w:r>
          </w:p>
        </w:tc>
        <w:tc>
          <w:tcPr>
            <w:tcW w:w="678" w:type="pct"/>
            <w:vAlign w:val="center"/>
          </w:tcPr>
          <w:p w14:paraId="5599D4B1"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0981615F"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43812F89"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4E09732F" w14:textId="77777777" w:rsidR="00C31773" w:rsidRPr="006704E1" w:rsidRDefault="00C31773" w:rsidP="0067049B">
            <w:pPr>
              <w:spacing w:line="276" w:lineRule="auto"/>
              <w:jc w:val="center"/>
              <w:rPr>
                <w:color w:val="000000" w:themeColor="text1"/>
                <w:lang w:eastAsia="en-GB"/>
              </w:rPr>
            </w:pPr>
          </w:p>
        </w:tc>
      </w:tr>
      <w:tr w:rsidR="006704E1" w:rsidRPr="006704E1" w14:paraId="551BC6C2" w14:textId="77777777" w:rsidTr="0067049B">
        <w:trPr>
          <w:trHeight w:val="340"/>
        </w:trPr>
        <w:tc>
          <w:tcPr>
            <w:tcW w:w="2288" w:type="pct"/>
            <w:noWrap/>
            <w:vAlign w:val="bottom"/>
          </w:tcPr>
          <w:p w14:paraId="73826B6F"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At 1</w:t>
            </w:r>
            <w:r w:rsidRPr="006704E1">
              <w:rPr>
                <w:color w:val="000000" w:themeColor="text1"/>
                <w:vertAlign w:val="superscript"/>
                <w:lang w:eastAsia="en-GB"/>
              </w:rPr>
              <w:t>st</w:t>
            </w:r>
            <w:r w:rsidRPr="006704E1">
              <w:rPr>
                <w:color w:val="000000" w:themeColor="text1"/>
                <w:lang w:eastAsia="en-GB"/>
              </w:rPr>
              <w:t xml:space="preserve"> July 20xx</w:t>
            </w:r>
          </w:p>
        </w:tc>
        <w:tc>
          <w:tcPr>
            <w:tcW w:w="678" w:type="pct"/>
            <w:vAlign w:val="center"/>
          </w:tcPr>
          <w:p w14:paraId="6D606ECB"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27874A1F"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0C336227"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2A49324F"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316A36D2" w14:textId="77777777" w:rsidTr="0067049B">
        <w:trPr>
          <w:trHeight w:val="340"/>
        </w:trPr>
        <w:tc>
          <w:tcPr>
            <w:tcW w:w="2288" w:type="pct"/>
            <w:noWrap/>
            <w:vAlign w:val="bottom"/>
          </w:tcPr>
          <w:p w14:paraId="25A4D3F3"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Amortization charge for the year</w:t>
            </w:r>
          </w:p>
        </w:tc>
        <w:tc>
          <w:tcPr>
            <w:tcW w:w="678" w:type="pct"/>
            <w:vAlign w:val="center"/>
          </w:tcPr>
          <w:p w14:paraId="3F63D217"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737F9AC3"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016125F4"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06F99F8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11A50742" w14:textId="77777777" w:rsidTr="0067049B">
        <w:trPr>
          <w:trHeight w:val="340"/>
        </w:trPr>
        <w:tc>
          <w:tcPr>
            <w:tcW w:w="2288" w:type="pct"/>
            <w:noWrap/>
            <w:vAlign w:val="bottom"/>
          </w:tcPr>
          <w:p w14:paraId="52C5D26B"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Disposal</w:t>
            </w:r>
          </w:p>
        </w:tc>
        <w:tc>
          <w:tcPr>
            <w:tcW w:w="678" w:type="pct"/>
            <w:vAlign w:val="center"/>
          </w:tcPr>
          <w:p w14:paraId="0A2636F1"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7716722C"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3326EBC9" w14:textId="77777777" w:rsidR="00C31773" w:rsidRPr="006704E1" w:rsidRDefault="00C31773" w:rsidP="0067049B">
            <w:pPr>
              <w:spacing w:line="276" w:lineRule="auto"/>
              <w:jc w:val="center"/>
              <w:rPr>
                <w:color w:val="000000" w:themeColor="text1"/>
                <w:lang w:eastAsia="en-GB"/>
              </w:rPr>
            </w:pPr>
          </w:p>
        </w:tc>
        <w:tc>
          <w:tcPr>
            <w:tcW w:w="678" w:type="pct"/>
            <w:vAlign w:val="center"/>
          </w:tcPr>
          <w:p w14:paraId="773043C6" w14:textId="77777777" w:rsidR="00C31773" w:rsidRPr="006704E1" w:rsidRDefault="00C31773" w:rsidP="0067049B">
            <w:pPr>
              <w:spacing w:line="276" w:lineRule="auto"/>
              <w:jc w:val="center"/>
              <w:rPr>
                <w:color w:val="000000" w:themeColor="text1"/>
                <w:lang w:eastAsia="en-GB"/>
              </w:rPr>
            </w:pPr>
          </w:p>
        </w:tc>
      </w:tr>
      <w:tr w:rsidR="006704E1" w:rsidRPr="006704E1" w14:paraId="600F1B70" w14:textId="77777777" w:rsidTr="0067049B">
        <w:trPr>
          <w:trHeight w:val="340"/>
        </w:trPr>
        <w:tc>
          <w:tcPr>
            <w:tcW w:w="2288" w:type="pct"/>
            <w:noWrap/>
            <w:vAlign w:val="bottom"/>
          </w:tcPr>
          <w:p w14:paraId="031419EA"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Impairment loss</w:t>
            </w:r>
          </w:p>
        </w:tc>
        <w:tc>
          <w:tcPr>
            <w:tcW w:w="678" w:type="pct"/>
            <w:vAlign w:val="center"/>
          </w:tcPr>
          <w:p w14:paraId="3532DC8E"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B44166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7E1CE7C0"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tcPr>
          <w:p w14:paraId="35F3ABB5"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7D5474F5" w14:textId="77777777" w:rsidTr="0067049B">
        <w:trPr>
          <w:trHeight w:val="340"/>
        </w:trPr>
        <w:tc>
          <w:tcPr>
            <w:tcW w:w="2288" w:type="pct"/>
            <w:noWrap/>
            <w:vAlign w:val="bottom"/>
          </w:tcPr>
          <w:p w14:paraId="3E9C8BFA" w14:textId="77777777" w:rsidR="00C31773" w:rsidRPr="006704E1" w:rsidRDefault="00C31773" w:rsidP="0067049B">
            <w:pPr>
              <w:spacing w:line="276" w:lineRule="auto"/>
              <w:rPr>
                <w:color w:val="000000" w:themeColor="text1"/>
                <w:lang w:eastAsia="en-GB"/>
              </w:rPr>
            </w:pPr>
            <w:r w:rsidRPr="006704E1">
              <w:rPr>
                <w:color w:val="000000" w:themeColor="text1"/>
                <w:lang w:eastAsia="en-GB"/>
              </w:rPr>
              <w:t>At the end of the period</w:t>
            </w:r>
          </w:p>
        </w:tc>
        <w:tc>
          <w:tcPr>
            <w:tcW w:w="678" w:type="pct"/>
            <w:vAlign w:val="center"/>
          </w:tcPr>
          <w:p w14:paraId="16B2CC11"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644B5E46"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3A6C82D0"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c>
          <w:tcPr>
            <w:tcW w:w="678" w:type="pct"/>
            <w:vAlign w:val="center"/>
          </w:tcPr>
          <w:p w14:paraId="6FE3482A" w14:textId="77777777" w:rsidR="00C31773" w:rsidRPr="006704E1" w:rsidRDefault="00C31773" w:rsidP="0067049B">
            <w:pPr>
              <w:spacing w:line="276" w:lineRule="auto"/>
              <w:jc w:val="center"/>
              <w:rPr>
                <w:color w:val="000000" w:themeColor="text1"/>
                <w:lang w:eastAsia="en-GB"/>
              </w:rPr>
            </w:pPr>
            <w:r w:rsidRPr="006704E1">
              <w:rPr>
                <w:color w:val="000000" w:themeColor="text1"/>
                <w:lang w:eastAsia="en-GB"/>
              </w:rPr>
              <w:t>xx</w:t>
            </w:r>
          </w:p>
        </w:tc>
      </w:tr>
      <w:tr w:rsidR="006704E1" w:rsidRPr="006704E1" w14:paraId="77D64C21" w14:textId="77777777" w:rsidTr="0067049B">
        <w:trPr>
          <w:trHeight w:val="340"/>
        </w:trPr>
        <w:tc>
          <w:tcPr>
            <w:tcW w:w="2288" w:type="pct"/>
            <w:noWrap/>
            <w:vAlign w:val="bottom"/>
          </w:tcPr>
          <w:p w14:paraId="2C17C507" w14:textId="77777777" w:rsidR="00C31773" w:rsidRPr="006704E1" w:rsidRDefault="00C31773" w:rsidP="0067049B">
            <w:pPr>
              <w:spacing w:line="276" w:lineRule="auto"/>
              <w:rPr>
                <w:color w:val="000000" w:themeColor="text1"/>
                <w:lang w:eastAsia="en-GB"/>
              </w:rPr>
            </w:pPr>
            <w:r w:rsidRPr="006704E1">
              <w:rPr>
                <w:color w:val="000000" w:themeColor="text1"/>
              </w:rPr>
              <w:t>NBV at 30</w:t>
            </w:r>
            <w:r w:rsidRPr="006704E1">
              <w:rPr>
                <w:color w:val="000000" w:themeColor="text1"/>
                <w:vertAlign w:val="superscript"/>
              </w:rPr>
              <w:t>th</w:t>
            </w:r>
            <w:r w:rsidRPr="006704E1">
              <w:rPr>
                <w:color w:val="000000" w:themeColor="text1"/>
              </w:rPr>
              <w:t xml:space="preserve"> June 20xx (previous year)</w:t>
            </w:r>
          </w:p>
        </w:tc>
        <w:tc>
          <w:tcPr>
            <w:tcW w:w="678" w:type="pct"/>
            <w:vAlign w:val="center"/>
          </w:tcPr>
          <w:p w14:paraId="26EE7848"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c>
          <w:tcPr>
            <w:tcW w:w="678" w:type="pct"/>
            <w:vAlign w:val="center"/>
          </w:tcPr>
          <w:p w14:paraId="25893AB9"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c>
          <w:tcPr>
            <w:tcW w:w="678" w:type="pct"/>
            <w:vAlign w:val="center"/>
          </w:tcPr>
          <w:p w14:paraId="1C9E9982"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c>
          <w:tcPr>
            <w:tcW w:w="678" w:type="pct"/>
            <w:vAlign w:val="center"/>
          </w:tcPr>
          <w:p w14:paraId="0B73E2F3" w14:textId="77777777" w:rsidR="00C31773" w:rsidRPr="006704E1" w:rsidRDefault="00C31773" w:rsidP="0067049B">
            <w:pPr>
              <w:spacing w:line="276" w:lineRule="auto"/>
              <w:jc w:val="center"/>
              <w:rPr>
                <w:color w:val="000000" w:themeColor="text1"/>
                <w:lang w:eastAsia="en-GB"/>
              </w:rPr>
            </w:pPr>
            <w:r w:rsidRPr="006704E1">
              <w:rPr>
                <w:color w:val="000000" w:themeColor="text1"/>
              </w:rPr>
              <w:t>xx</w:t>
            </w:r>
          </w:p>
        </w:tc>
      </w:tr>
    </w:tbl>
    <w:p w14:paraId="6503CF02" w14:textId="77777777" w:rsidR="00980F73" w:rsidRPr="0006680D" w:rsidRDefault="00980F73" w:rsidP="00B2787A">
      <w:pPr>
        <w:pStyle w:val="Header"/>
        <w:tabs>
          <w:tab w:val="clear" w:pos="4320"/>
          <w:tab w:val="clear" w:pos="8640"/>
          <w:tab w:val="decimal" w:pos="5760"/>
          <w:tab w:val="decimal" w:pos="7920"/>
        </w:tabs>
        <w:spacing w:line="360" w:lineRule="auto"/>
        <w:jc w:val="both"/>
        <w:rPr>
          <w:i/>
          <w:iCs/>
          <w:color w:val="000000" w:themeColor="text1"/>
          <w:lang w:eastAsia="en-GB"/>
        </w:rPr>
      </w:pPr>
    </w:p>
    <w:p w14:paraId="30D8068A" w14:textId="786AC4BC" w:rsidR="00465975" w:rsidRDefault="009B1C7B" w:rsidP="00B2787A">
      <w:pPr>
        <w:pStyle w:val="Header"/>
        <w:tabs>
          <w:tab w:val="clear" w:pos="4320"/>
          <w:tab w:val="clear" w:pos="8640"/>
          <w:tab w:val="decimal" w:pos="5760"/>
          <w:tab w:val="decimal" w:pos="7920"/>
        </w:tabs>
        <w:spacing w:line="360" w:lineRule="auto"/>
        <w:jc w:val="both"/>
        <w:rPr>
          <w:i/>
          <w:iCs/>
          <w:color w:val="000000" w:themeColor="text1"/>
          <w:lang w:eastAsia="en-GB"/>
        </w:rPr>
      </w:pPr>
      <w:r w:rsidRPr="0006680D">
        <w:rPr>
          <w:i/>
          <w:iCs/>
          <w:color w:val="000000" w:themeColor="text1"/>
          <w:lang w:eastAsia="en-GB"/>
        </w:rPr>
        <w:t>(</w:t>
      </w:r>
      <w:r w:rsidR="00CF1DA7" w:rsidRPr="0006680D">
        <w:rPr>
          <w:i/>
          <w:iCs/>
          <w:color w:val="000000" w:themeColor="text1"/>
          <w:lang w:eastAsia="en-GB"/>
        </w:rPr>
        <w:t>P</w:t>
      </w:r>
      <w:r w:rsidR="00CC0113" w:rsidRPr="0006680D">
        <w:rPr>
          <w:i/>
          <w:iCs/>
          <w:color w:val="000000" w:themeColor="text1"/>
          <w:lang w:eastAsia="en-GB"/>
        </w:rPr>
        <w:t>le</w:t>
      </w:r>
      <w:r w:rsidR="005975AC" w:rsidRPr="0006680D">
        <w:rPr>
          <w:i/>
          <w:iCs/>
          <w:color w:val="000000" w:themeColor="text1"/>
          <w:lang w:eastAsia="en-GB"/>
        </w:rPr>
        <w:t xml:space="preserve">ase disclose rate of amortization </w:t>
      </w:r>
      <w:r w:rsidR="00FC1277" w:rsidRPr="0006680D">
        <w:rPr>
          <w:i/>
          <w:iCs/>
          <w:color w:val="000000" w:themeColor="text1"/>
          <w:lang w:eastAsia="en-GB"/>
        </w:rPr>
        <w:t>where</w:t>
      </w:r>
      <w:r w:rsidR="00980F73" w:rsidRPr="0006680D">
        <w:rPr>
          <w:i/>
          <w:iCs/>
          <w:color w:val="000000" w:themeColor="text1"/>
          <w:lang w:eastAsia="en-GB"/>
        </w:rPr>
        <w:t xml:space="preserve"> applicable</w:t>
      </w:r>
      <w:r w:rsidR="00656D22" w:rsidRPr="0006680D">
        <w:rPr>
          <w:i/>
          <w:iCs/>
          <w:color w:val="000000" w:themeColor="text1"/>
          <w:lang w:eastAsia="en-GB"/>
        </w:rPr>
        <w:t xml:space="preserve"> and nature of </w:t>
      </w:r>
      <w:r w:rsidR="00DD3443" w:rsidRPr="0006680D">
        <w:rPr>
          <w:i/>
          <w:iCs/>
          <w:color w:val="000000" w:themeColor="text1"/>
          <w:lang w:eastAsia="en-GB"/>
        </w:rPr>
        <w:t>the intangible asset</w:t>
      </w:r>
      <w:r w:rsidR="00883F76" w:rsidRPr="0006680D">
        <w:rPr>
          <w:i/>
          <w:iCs/>
          <w:color w:val="000000" w:themeColor="text1"/>
          <w:lang w:eastAsia="en-GB"/>
        </w:rPr>
        <w:t>.</w:t>
      </w:r>
      <w:r w:rsidR="00980F73" w:rsidRPr="0006680D">
        <w:rPr>
          <w:i/>
          <w:iCs/>
          <w:color w:val="000000" w:themeColor="text1"/>
          <w:lang w:eastAsia="en-GB"/>
        </w:rPr>
        <w:t>)</w:t>
      </w:r>
    </w:p>
    <w:p w14:paraId="7A826BB4" w14:textId="66F02A99" w:rsidR="00C53A10" w:rsidRPr="0006680D" w:rsidRDefault="00465975" w:rsidP="000F0DD4">
      <w:pPr>
        <w:autoSpaceDE/>
        <w:autoSpaceDN/>
        <w:rPr>
          <w:i/>
          <w:iCs/>
          <w:color w:val="000000" w:themeColor="text1"/>
          <w:lang w:eastAsia="en-GB"/>
        </w:rPr>
      </w:pPr>
      <w:r>
        <w:rPr>
          <w:i/>
          <w:iCs/>
          <w:color w:val="000000" w:themeColor="text1"/>
          <w:lang w:eastAsia="en-GB"/>
        </w:rPr>
        <w:br w:type="page"/>
      </w:r>
    </w:p>
    <w:p w14:paraId="11DF0654" w14:textId="0738CF89" w:rsidR="00B80FC4"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Investment Property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01"/>
        <w:gridCol w:w="2113"/>
        <w:gridCol w:w="2116"/>
      </w:tblGrid>
      <w:tr w:rsidR="0006680D" w:rsidRPr="0006680D" w14:paraId="1B53C2D4" w14:textId="77777777" w:rsidTr="00B52F1D">
        <w:trPr>
          <w:trHeight w:val="397"/>
        </w:trPr>
        <w:tc>
          <w:tcPr>
            <w:tcW w:w="2513" w:type="pct"/>
            <w:vMerge w:val="restart"/>
            <w:shd w:val="clear" w:color="auto" w:fill="0070C0"/>
            <w:noWrap/>
            <w:vAlign w:val="center"/>
            <w:hideMark/>
          </w:tcPr>
          <w:p w14:paraId="34028F5F" w14:textId="77777777" w:rsidR="0090629B" w:rsidRPr="0006680D" w:rsidRDefault="0090629B" w:rsidP="0090629B">
            <w:pPr>
              <w:autoSpaceDE/>
              <w:autoSpaceDN/>
              <w:spacing w:line="276" w:lineRule="auto"/>
              <w:rPr>
                <w:b/>
                <w:bCs/>
                <w:color w:val="000000" w:themeColor="text1"/>
                <w:lang w:eastAsia="en-GB"/>
              </w:rPr>
            </w:pPr>
            <w:r w:rsidRPr="0006680D">
              <w:rPr>
                <w:b/>
                <w:bCs/>
                <w:color w:val="000000" w:themeColor="text1"/>
                <w:lang w:val="en-US"/>
              </w:rPr>
              <w:t>Description</w:t>
            </w:r>
          </w:p>
        </w:tc>
        <w:tc>
          <w:tcPr>
            <w:tcW w:w="1243" w:type="pct"/>
            <w:shd w:val="clear" w:color="auto" w:fill="0070C0"/>
            <w:vAlign w:val="center"/>
          </w:tcPr>
          <w:p w14:paraId="6142F498" w14:textId="1A4CAEEB" w:rsidR="0090629B" w:rsidRPr="0006680D" w:rsidRDefault="0090629B" w:rsidP="00B52F1D">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44" w:type="pct"/>
            <w:shd w:val="clear" w:color="auto" w:fill="0070C0"/>
            <w:noWrap/>
            <w:vAlign w:val="center"/>
            <w:hideMark/>
          </w:tcPr>
          <w:p w14:paraId="381E2F3A" w14:textId="77777777" w:rsidR="00FE340B" w:rsidRPr="0006680D" w:rsidRDefault="00FE340B"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0AE5730" w14:textId="79069F1B" w:rsidR="0090629B" w:rsidRPr="0006680D" w:rsidRDefault="00FE340B" w:rsidP="00B52F1D">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094BE6FF" w14:textId="77777777" w:rsidTr="00B52F1D">
        <w:trPr>
          <w:trHeight w:val="397"/>
        </w:trPr>
        <w:tc>
          <w:tcPr>
            <w:tcW w:w="2513" w:type="pct"/>
            <w:vMerge/>
            <w:shd w:val="clear" w:color="auto" w:fill="0070C0"/>
            <w:noWrap/>
            <w:vAlign w:val="bottom"/>
            <w:hideMark/>
          </w:tcPr>
          <w:p w14:paraId="7765F230" w14:textId="77777777" w:rsidR="0090629B" w:rsidRPr="0006680D" w:rsidRDefault="0090629B" w:rsidP="00B90BF4">
            <w:pPr>
              <w:autoSpaceDE/>
              <w:autoSpaceDN/>
              <w:spacing w:line="276" w:lineRule="auto"/>
              <w:rPr>
                <w:b/>
                <w:bCs/>
                <w:color w:val="000000" w:themeColor="text1"/>
                <w:lang w:eastAsia="en-GB"/>
              </w:rPr>
            </w:pPr>
          </w:p>
        </w:tc>
        <w:tc>
          <w:tcPr>
            <w:tcW w:w="1243" w:type="pct"/>
            <w:shd w:val="clear" w:color="auto" w:fill="0070C0"/>
            <w:vAlign w:val="center"/>
          </w:tcPr>
          <w:p w14:paraId="1D091DF7" w14:textId="47EA4495" w:rsidR="0090629B" w:rsidRPr="0006680D" w:rsidRDefault="0090629B" w:rsidP="00B52F1D">
            <w:pPr>
              <w:autoSpaceDE/>
              <w:autoSpaceDN/>
              <w:spacing w:line="276" w:lineRule="auto"/>
              <w:jc w:val="center"/>
              <w:rPr>
                <w:b/>
                <w:bCs/>
                <w:color w:val="000000" w:themeColor="text1"/>
                <w:lang w:val="en-US"/>
              </w:rPr>
            </w:pPr>
            <w:r w:rsidRPr="0006680D">
              <w:rPr>
                <w:b/>
                <w:bCs/>
                <w:color w:val="000000" w:themeColor="text1"/>
                <w:lang w:val="en-US"/>
              </w:rPr>
              <w:t>Kshs</w:t>
            </w:r>
          </w:p>
        </w:tc>
        <w:tc>
          <w:tcPr>
            <w:tcW w:w="1244" w:type="pct"/>
            <w:shd w:val="clear" w:color="auto" w:fill="0070C0"/>
            <w:noWrap/>
            <w:vAlign w:val="center"/>
            <w:hideMark/>
          </w:tcPr>
          <w:p w14:paraId="01CF5065" w14:textId="59DE5554" w:rsidR="0090629B" w:rsidRPr="0006680D" w:rsidRDefault="0090629B" w:rsidP="00B52F1D">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1D56E143" w14:textId="77777777" w:rsidTr="00B52F1D">
        <w:trPr>
          <w:trHeight w:val="397"/>
        </w:trPr>
        <w:tc>
          <w:tcPr>
            <w:tcW w:w="2513" w:type="pct"/>
            <w:noWrap/>
            <w:vAlign w:val="bottom"/>
            <w:hideMark/>
          </w:tcPr>
          <w:p w14:paraId="3FE96FDF" w14:textId="464D68D1" w:rsidR="00B80FC4" w:rsidRPr="0006680D" w:rsidRDefault="0088001B" w:rsidP="00B90BF4">
            <w:pPr>
              <w:autoSpaceDE/>
              <w:autoSpaceDN/>
              <w:spacing w:line="276" w:lineRule="auto"/>
              <w:rPr>
                <w:b/>
                <w:bCs/>
                <w:color w:val="000000" w:themeColor="text1"/>
                <w:lang w:val="en-US"/>
              </w:rPr>
            </w:pPr>
            <w:r w:rsidRPr="0006680D">
              <w:rPr>
                <w:b/>
                <w:bCs/>
                <w:color w:val="000000" w:themeColor="text1"/>
                <w:lang w:eastAsia="en-GB"/>
              </w:rPr>
              <w:t>At beginning</w:t>
            </w:r>
            <w:r w:rsidR="0076397B" w:rsidRPr="0006680D">
              <w:rPr>
                <w:b/>
                <w:bCs/>
                <w:color w:val="000000" w:themeColor="text1"/>
                <w:lang w:eastAsia="en-GB"/>
              </w:rPr>
              <w:t xml:space="preserve"> of the year</w:t>
            </w:r>
          </w:p>
        </w:tc>
        <w:tc>
          <w:tcPr>
            <w:tcW w:w="1243" w:type="pct"/>
            <w:vAlign w:val="center"/>
          </w:tcPr>
          <w:p w14:paraId="7975A76C" w14:textId="77777777" w:rsidR="00B80FC4" w:rsidRPr="0006680D" w:rsidRDefault="00B80FC4" w:rsidP="00B52F1D">
            <w:pPr>
              <w:autoSpaceDE/>
              <w:autoSpaceDN/>
              <w:spacing w:line="276" w:lineRule="auto"/>
              <w:jc w:val="center"/>
              <w:rPr>
                <w:b/>
                <w:bCs/>
                <w:color w:val="000000" w:themeColor="text1"/>
                <w:lang w:val="en-US"/>
              </w:rPr>
            </w:pPr>
            <w:r w:rsidRPr="0006680D">
              <w:rPr>
                <w:b/>
                <w:bCs/>
                <w:color w:val="000000" w:themeColor="text1"/>
                <w:lang w:val="en-US"/>
              </w:rPr>
              <w:t>xxx</w:t>
            </w:r>
          </w:p>
        </w:tc>
        <w:tc>
          <w:tcPr>
            <w:tcW w:w="1244" w:type="pct"/>
            <w:noWrap/>
            <w:vAlign w:val="center"/>
            <w:hideMark/>
          </w:tcPr>
          <w:p w14:paraId="31A4E0F5" w14:textId="77777777" w:rsidR="00B80FC4" w:rsidRPr="0006680D" w:rsidRDefault="00B80FC4" w:rsidP="00B52F1D">
            <w:pPr>
              <w:autoSpaceDE/>
              <w:autoSpaceDN/>
              <w:spacing w:line="276" w:lineRule="auto"/>
              <w:jc w:val="center"/>
              <w:rPr>
                <w:b/>
                <w:bCs/>
                <w:color w:val="000000" w:themeColor="text1"/>
                <w:lang w:val="en-US"/>
              </w:rPr>
            </w:pPr>
            <w:r w:rsidRPr="0006680D">
              <w:rPr>
                <w:b/>
                <w:bCs/>
                <w:color w:val="000000" w:themeColor="text1"/>
                <w:lang w:val="en-US"/>
              </w:rPr>
              <w:t>xxx</w:t>
            </w:r>
          </w:p>
        </w:tc>
      </w:tr>
      <w:tr w:rsidR="0006680D" w:rsidRPr="0006680D" w14:paraId="7386DA4A" w14:textId="77777777" w:rsidTr="00B52F1D">
        <w:trPr>
          <w:trHeight w:val="397"/>
        </w:trPr>
        <w:tc>
          <w:tcPr>
            <w:tcW w:w="2513" w:type="pct"/>
            <w:noWrap/>
            <w:vAlign w:val="bottom"/>
            <w:hideMark/>
          </w:tcPr>
          <w:p w14:paraId="290C7B0B" w14:textId="77777777" w:rsidR="00B80FC4" w:rsidRPr="0006680D" w:rsidRDefault="00B80FC4" w:rsidP="00B90BF4">
            <w:pPr>
              <w:autoSpaceDE/>
              <w:autoSpaceDN/>
              <w:spacing w:line="276" w:lineRule="auto"/>
              <w:rPr>
                <w:color w:val="000000" w:themeColor="text1"/>
                <w:lang w:val="en-US"/>
              </w:rPr>
            </w:pPr>
            <w:r w:rsidRPr="0006680D">
              <w:rPr>
                <w:color w:val="000000" w:themeColor="text1"/>
                <w:lang w:eastAsia="en-GB"/>
              </w:rPr>
              <w:t>Additions</w:t>
            </w:r>
          </w:p>
        </w:tc>
        <w:tc>
          <w:tcPr>
            <w:tcW w:w="1243" w:type="pct"/>
            <w:vAlign w:val="center"/>
          </w:tcPr>
          <w:p w14:paraId="5ED91535" w14:textId="77777777" w:rsidR="00B80FC4" w:rsidRPr="0006680D" w:rsidRDefault="00B80FC4" w:rsidP="00B52F1D">
            <w:pPr>
              <w:autoSpaceDE/>
              <w:autoSpaceDN/>
              <w:spacing w:line="276" w:lineRule="auto"/>
              <w:jc w:val="center"/>
              <w:rPr>
                <w:color w:val="000000" w:themeColor="text1"/>
                <w:lang w:val="en-US"/>
              </w:rPr>
            </w:pPr>
            <w:r w:rsidRPr="0006680D">
              <w:rPr>
                <w:color w:val="000000" w:themeColor="text1"/>
                <w:lang w:val="en-US"/>
              </w:rPr>
              <w:t>xxx</w:t>
            </w:r>
          </w:p>
        </w:tc>
        <w:tc>
          <w:tcPr>
            <w:tcW w:w="1244" w:type="pct"/>
            <w:noWrap/>
            <w:vAlign w:val="center"/>
            <w:hideMark/>
          </w:tcPr>
          <w:p w14:paraId="490F85A5" w14:textId="77777777" w:rsidR="00B80FC4" w:rsidRPr="0006680D" w:rsidRDefault="00B80FC4" w:rsidP="00B52F1D">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5ED1EA8" w14:textId="77777777" w:rsidTr="00B52F1D">
        <w:trPr>
          <w:trHeight w:val="397"/>
        </w:trPr>
        <w:tc>
          <w:tcPr>
            <w:tcW w:w="2513" w:type="pct"/>
            <w:noWrap/>
            <w:vAlign w:val="bottom"/>
          </w:tcPr>
          <w:p w14:paraId="45596523" w14:textId="65C80E39" w:rsidR="009A6A0A" w:rsidRPr="0006680D" w:rsidRDefault="009A6A0A" w:rsidP="00B90BF4">
            <w:pPr>
              <w:autoSpaceDE/>
              <w:autoSpaceDN/>
              <w:spacing w:line="276" w:lineRule="auto"/>
              <w:rPr>
                <w:color w:val="000000" w:themeColor="text1"/>
                <w:lang w:eastAsia="en-GB"/>
              </w:rPr>
            </w:pPr>
            <w:r w:rsidRPr="0006680D">
              <w:rPr>
                <w:color w:val="000000" w:themeColor="text1"/>
                <w:lang w:eastAsia="en-GB"/>
              </w:rPr>
              <w:t xml:space="preserve">Disposal </w:t>
            </w:r>
            <w:r w:rsidR="0076397B" w:rsidRPr="0006680D">
              <w:rPr>
                <w:color w:val="000000" w:themeColor="text1"/>
                <w:lang w:eastAsia="en-GB"/>
              </w:rPr>
              <w:t>during the year</w:t>
            </w:r>
          </w:p>
        </w:tc>
        <w:tc>
          <w:tcPr>
            <w:tcW w:w="1243" w:type="pct"/>
            <w:vAlign w:val="center"/>
          </w:tcPr>
          <w:p w14:paraId="1189DA7E" w14:textId="3F447E3F" w:rsidR="009A6A0A" w:rsidRPr="0006680D" w:rsidRDefault="009A6A0A" w:rsidP="00B52F1D">
            <w:pPr>
              <w:autoSpaceDE/>
              <w:autoSpaceDN/>
              <w:spacing w:line="276" w:lineRule="auto"/>
              <w:jc w:val="center"/>
              <w:rPr>
                <w:color w:val="000000" w:themeColor="text1"/>
                <w:lang w:val="en-US"/>
              </w:rPr>
            </w:pPr>
            <w:r w:rsidRPr="0006680D">
              <w:rPr>
                <w:color w:val="000000" w:themeColor="text1"/>
                <w:lang w:val="en-US"/>
              </w:rPr>
              <w:t>(xxx)</w:t>
            </w:r>
          </w:p>
        </w:tc>
        <w:tc>
          <w:tcPr>
            <w:tcW w:w="1244" w:type="pct"/>
            <w:noWrap/>
            <w:vAlign w:val="center"/>
          </w:tcPr>
          <w:p w14:paraId="708FC107" w14:textId="41AC0FD4" w:rsidR="009A6A0A" w:rsidRPr="0006680D" w:rsidRDefault="009A6A0A" w:rsidP="00B52F1D">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1189A41" w14:textId="77777777" w:rsidTr="00B52F1D">
        <w:trPr>
          <w:trHeight w:val="397"/>
        </w:trPr>
        <w:tc>
          <w:tcPr>
            <w:tcW w:w="2513" w:type="pct"/>
            <w:noWrap/>
            <w:vAlign w:val="bottom"/>
            <w:hideMark/>
          </w:tcPr>
          <w:p w14:paraId="17713070" w14:textId="7D37A9B1" w:rsidR="009A6A0A" w:rsidRPr="0006680D" w:rsidRDefault="009A6A0A" w:rsidP="00B90BF4">
            <w:pPr>
              <w:autoSpaceDE/>
              <w:autoSpaceDN/>
              <w:spacing w:line="276" w:lineRule="auto"/>
              <w:rPr>
                <w:color w:val="000000" w:themeColor="text1"/>
                <w:lang w:val="en-US"/>
              </w:rPr>
            </w:pPr>
            <w:r w:rsidRPr="0006680D">
              <w:rPr>
                <w:color w:val="000000" w:themeColor="text1"/>
                <w:lang w:val="en-US"/>
              </w:rPr>
              <w:t>Depreciation</w:t>
            </w:r>
          </w:p>
        </w:tc>
        <w:tc>
          <w:tcPr>
            <w:tcW w:w="1243" w:type="pct"/>
            <w:vAlign w:val="center"/>
          </w:tcPr>
          <w:p w14:paraId="6C5BED5C" w14:textId="568CD938" w:rsidR="009A6A0A" w:rsidRPr="0006680D" w:rsidRDefault="009A6A0A" w:rsidP="00B52F1D">
            <w:pPr>
              <w:autoSpaceDE/>
              <w:autoSpaceDN/>
              <w:spacing w:line="276" w:lineRule="auto"/>
              <w:jc w:val="center"/>
              <w:rPr>
                <w:color w:val="000000" w:themeColor="text1"/>
                <w:lang w:val="en-US"/>
              </w:rPr>
            </w:pPr>
            <w:r w:rsidRPr="0006680D">
              <w:rPr>
                <w:color w:val="000000" w:themeColor="text1"/>
                <w:lang w:val="en-US"/>
              </w:rPr>
              <w:t>(xxx)</w:t>
            </w:r>
          </w:p>
        </w:tc>
        <w:tc>
          <w:tcPr>
            <w:tcW w:w="1244" w:type="pct"/>
            <w:noWrap/>
            <w:vAlign w:val="center"/>
            <w:hideMark/>
          </w:tcPr>
          <w:p w14:paraId="1DADD6DD" w14:textId="6FE1EE38" w:rsidR="009A6A0A" w:rsidRPr="0006680D" w:rsidRDefault="009A6A0A" w:rsidP="00B52F1D">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46B0D742" w14:textId="77777777" w:rsidTr="00B52F1D">
        <w:trPr>
          <w:trHeight w:val="397"/>
        </w:trPr>
        <w:tc>
          <w:tcPr>
            <w:tcW w:w="2513" w:type="pct"/>
            <w:noWrap/>
            <w:vAlign w:val="bottom"/>
          </w:tcPr>
          <w:p w14:paraId="5BD0755C" w14:textId="0EA2B4F2" w:rsidR="009A6A0A" w:rsidRPr="0006680D" w:rsidRDefault="009A6A0A" w:rsidP="00B90BF4">
            <w:pPr>
              <w:autoSpaceDE/>
              <w:autoSpaceDN/>
              <w:spacing w:line="276" w:lineRule="auto"/>
              <w:rPr>
                <w:color w:val="000000" w:themeColor="text1"/>
                <w:lang w:val="en-US"/>
              </w:rPr>
            </w:pPr>
            <w:r w:rsidRPr="0006680D">
              <w:rPr>
                <w:color w:val="000000" w:themeColor="text1"/>
                <w:lang w:val="en-US"/>
              </w:rPr>
              <w:t>Impairment</w:t>
            </w:r>
          </w:p>
        </w:tc>
        <w:tc>
          <w:tcPr>
            <w:tcW w:w="1243" w:type="pct"/>
            <w:vAlign w:val="center"/>
          </w:tcPr>
          <w:p w14:paraId="67331F9D" w14:textId="5412D30A" w:rsidR="009A6A0A" w:rsidRPr="0006680D" w:rsidRDefault="009A6A0A" w:rsidP="00B52F1D">
            <w:pPr>
              <w:autoSpaceDE/>
              <w:autoSpaceDN/>
              <w:spacing w:line="276" w:lineRule="auto"/>
              <w:jc w:val="center"/>
              <w:rPr>
                <w:color w:val="000000" w:themeColor="text1"/>
                <w:lang w:val="en-US"/>
              </w:rPr>
            </w:pPr>
            <w:r w:rsidRPr="0006680D">
              <w:rPr>
                <w:color w:val="000000" w:themeColor="text1"/>
                <w:lang w:val="en-US"/>
              </w:rPr>
              <w:t>(xxx)</w:t>
            </w:r>
          </w:p>
        </w:tc>
        <w:tc>
          <w:tcPr>
            <w:tcW w:w="1244" w:type="pct"/>
            <w:noWrap/>
            <w:vAlign w:val="center"/>
          </w:tcPr>
          <w:p w14:paraId="2F50B808" w14:textId="66EBCA30" w:rsidR="009A6A0A" w:rsidRPr="0006680D" w:rsidRDefault="009A6A0A" w:rsidP="00B52F1D">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62C640B" w14:textId="77777777" w:rsidTr="00B52F1D">
        <w:trPr>
          <w:trHeight w:val="397"/>
        </w:trPr>
        <w:tc>
          <w:tcPr>
            <w:tcW w:w="2513" w:type="pct"/>
            <w:noWrap/>
            <w:vAlign w:val="bottom"/>
          </w:tcPr>
          <w:p w14:paraId="6CC50B30" w14:textId="72F0FCD1" w:rsidR="00634444" w:rsidRPr="0006680D" w:rsidRDefault="00634444" w:rsidP="00634444">
            <w:pPr>
              <w:autoSpaceDE/>
              <w:autoSpaceDN/>
              <w:spacing w:line="276" w:lineRule="auto"/>
              <w:rPr>
                <w:color w:val="000000" w:themeColor="text1"/>
                <w:lang w:val="en-US"/>
              </w:rPr>
            </w:pPr>
            <w:r w:rsidRPr="0006680D">
              <w:rPr>
                <w:color w:val="000000" w:themeColor="text1"/>
                <w:lang w:val="en-US"/>
              </w:rPr>
              <w:t>Gain/(loss) in fair value (if fair value is elected)</w:t>
            </w:r>
          </w:p>
        </w:tc>
        <w:tc>
          <w:tcPr>
            <w:tcW w:w="1243" w:type="pct"/>
            <w:vAlign w:val="center"/>
          </w:tcPr>
          <w:p w14:paraId="5E4B227A" w14:textId="01D62BA1" w:rsidR="00634444" w:rsidRPr="0006680D" w:rsidRDefault="00634444" w:rsidP="00B52F1D">
            <w:pPr>
              <w:autoSpaceDE/>
              <w:autoSpaceDN/>
              <w:spacing w:line="276" w:lineRule="auto"/>
              <w:jc w:val="center"/>
              <w:rPr>
                <w:color w:val="000000" w:themeColor="text1"/>
                <w:lang w:val="en-US"/>
              </w:rPr>
            </w:pPr>
            <w:r w:rsidRPr="0006680D">
              <w:rPr>
                <w:color w:val="000000" w:themeColor="text1"/>
                <w:lang w:val="en-US"/>
              </w:rPr>
              <w:t>xxx</w:t>
            </w:r>
          </w:p>
        </w:tc>
        <w:tc>
          <w:tcPr>
            <w:tcW w:w="1244" w:type="pct"/>
            <w:noWrap/>
            <w:vAlign w:val="center"/>
          </w:tcPr>
          <w:p w14:paraId="03768DD9" w14:textId="105481CE" w:rsidR="00634444" w:rsidRPr="0006680D" w:rsidRDefault="00634444" w:rsidP="00B52F1D">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90EE98E" w14:textId="77777777" w:rsidTr="00B52F1D">
        <w:trPr>
          <w:trHeight w:val="397"/>
        </w:trPr>
        <w:tc>
          <w:tcPr>
            <w:tcW w:w="2513" w:type="pct"/>
            <w:noWrap/>
            <w:vAlign w:val="bottom"/>
            <w:hideMark/>
          </w:tcPr>
          <w:p w14:paraId="17E26B69" w14:textId="252EFC56" w:rsidR="00634444" w:rsidRPr="0006680D" w:rsidRDefault="00634444" w:rsidP="00634444">
            <w:pPr>
              <w:autoSpaceDE/>
              <w:autoSpaceDN/>
              <w:spacing w:line="276" w:lineRule="auto"/>
              <w:rPr>
                <w:b/>
                <w:bCs/>
                <w:color w:val="000000" w:themeColor="text1"/>
                <w:lang w:val="en-US"/>
              </w:rPr>
            </w:pPr>
            <w:r w:rsidRPr="0006680D">
              <w:rPr>
                <w:b/>
                <w:bCs/>
                <w:color w:val="000000" w:themeColor="text1"/>
                <w:lang w:eastAsia="en-GB"/>
              </w:rPr>
              <w:t>At end of the year</w:t>
            </w:r>
          </w:p>
        </w:tc>
        <w:tc>
          <w:tcPr>
            <w:tcW w:w="1243" w:type="pct"/>
            <w:vAlign w:val="center"/>
          </w:tcPr>
          <w:p w14:paraId="643F4CAC" w14:textId="77777777" w:rsidR="00634444" w:rsidRPr="0006680D" w:rsidRDefault="00634444" w:rsidP="00B52F1D">
            <w:pPr>
              <w:autoSpaceDE/>
              <w:autoSpaceDN/>
              <w:spacing w:line="276" w:lineRule="auto"/>
              <w:jc w:val="center"/>
              <w:rPr>
                <w:b/>
                <w:bCs/>
                <w:color w:val="000000" w:themeColor="text1"/>
                <w:lang w:val="en-US"/>
              </w:rPr>
            </w:pPr>
            <w:r w:rsidRPr="0006680D">
              <w:rPr>
                <w:b/>
                <w:bCs/>
                <w:color w:val="000000" w:themeColor="text1"/>
                <w:lang w:val="en-US"/>
              </w:rPr>
              <w:t>xxx</w:t>
            </w:r>
          </w:p>
        </w:tc>
        <w:tc>
          <w:tcPr>
            <w:tcW w:w="1244" w:type="pct"/>
            <w:noWrap/>
            <w:vAlign w:val="center"/>
            <w:hideMark/>
          </w:tcPr>
          <w:p w14:paraId="6B6D3ECB" w14:textId="77777777" w:rsidR="00634444" w:rsidRPr="0006680D" w:rsidRDefault="00634444" w:rsidP="00B52F1D">
            <w:pPr>
              <w:autoSpaceDE/>
              <w:autoSpaceDN/>
              <w:spacing w:line="276" w:lineRule="auto"/>
              <w:jc w:val="center"/>
              <w:rPr>
                <w:b/>
                <w:bCs/>
                <w:color w:val="000000" w:themeColor="text1"/>
                <w:lang w:val="en-US"/>
              </w:rPr>
            </w:pPr>
            <w:r w:rsidRPr="0006680D">
              <w:rPr>
                <w:b/>
                <w:bCs/>
                <w:color w:val="000000" w:themeColor="text1"/>
                <w:lang w:val="en-US"/>
              </w:rPr>
              <w:t>xxx</w:t>
            </w:r>
          </w:p>
        </w:tc>
      </w:tr>
    </w:tbl>
    <w:p w14:paraId="6B0F6052" w14:textId="728C3119" w:rsidR="009A6A0A" w:rsidRPr="0006680D" w:rsidRDefault="009A6A0A" w:rsidP="00E944B5">
      <w:pPr>
        <w:autoSpaceDE/>
        <w:autoSpaceDN/>
        <w:jc w:val="both"/>
        <w:rPr>
          <w:bCs/>
          <w:color w:val="000000" w:themeColor="text1"/>
        </w:rPr>
      </w:pPr>
      <w:r w:rsidRPr="0006680D">
        <w:rPr>
          <w:bCs/>
          <w:i/>
          <w:iCs/>
          <w:color w:val="000000" w:themeColor="text1"/>
          <w:sz w:val="22"/>
          <w:szCs w:val="22"/>
        </w:rPr>
        <w:t>(</w:t>
      </w:r>
      <w:r w:rsidR="006F14E3" w:rsidRPr="0006680D">
        <w:rPr>
          <w:bCs/>
          <w:i/>
          <w:iCs/>
          <w:color w:val="000000" w:themeColor="text1"/>
          <w:sz w:val="22"/>
          <w:szCs w:val="22"/>
        </w:rPr>
        <w:t>For investment property held at fair value, changes in fair value should go through the statement of financial performance</w:t>
      </w:r>
      <w:r w:rsidR="00634444" w:rsidRPr="0006680D">
        <w:rPr>
          <w:bCs/>
          <w:i/>
          <w:iCs/>
          <w:color w:val="000000" w:themeColor="text1"/>
          <w:sz w:val="22"/>
          <w:szCs w:val="22"/>
        </w:rPr>
        <w:t>. Where cost model is elected, deprec</w:t>
      </w:r>
      <w:r w:rsidR="00E82A65" w:rsidRPr="0006680D">
        <w:rPr>
          <w:bCs/>
          <w:i/>
          <w:iCs/>
          <w:color w:val="000000" w:themeColor="text1"/>
          <w:sz w:val="22"/>
          <w:szCs w:val="22"/>
        </w:rPr>
        <w:t>i</w:t>
      </w:r>
      <w:r w:rsidR="00634444" w:rsidRPr="0006680D">
        <w:rPr>
          <w:bCs/>
          <w:i/>
          <w:iCs/>
          <w:color w:val="000000" w:themeColor="text1"/>
          <w:sz w:val="22"/>
          <w:szCs w:val="22"/>
        </w:rPr>
        <w:t>ation and impairment should be charged. Investment</w:t>
      </w:r>
      <w:r w:rsidR="00FE140F" w:rsidRPr="0006680D">
        <w:rPr>
          <w:bCs/>
          <w:i/>
          <w:iCs/>
          <w:color w:val="000000" w:themeColor="text1"/>
          <w:sz w:val="22"/>
          <w:szCs w:val="22"/>
        </w:rPr>
        <w:t xml:space="preserve"> measured at fair value should be evaluated at the end of the reporting period for changes in fair value.</w:t>
      </w:r>
      <w:r w:rsidR="006F14E3" w:rsidRPr="0006680D">
        <w:rPr>
          <w:bCs/>
          <w:i/>
          <w:iCs/>
          <w:color w:val="000000" w:themeColor="text1"/>
          <w:sz w:val="22"/>
          <w:szCs w:val="22"/>
        </w:rPr>
        <w:t>).</w:t>
      </w:r>
      <w:r w:rsidR="00FE140F" w:rsidRPr="0006680D">
        <w:rPr>
          <w:bCs/>
          <w:i/>
          <w:iCs/>
          <w:color w:val="000000" w:themeColor="text1"/>
          <w:sz w:val="22"/>
          <w:szCs w:val="22"/>
        </w:rPr>
        <w:t xml:space="preserve"> </w:t>
      </w:r>
      <w:r w:rsidR="00BA3F31" w:rsidRPr="0006680D">
        <w:rPr>
          <w:bCs/>
          <w:i/>
          <w:iCs/>
          <w:color w:val="000000" w:themeColor="text1"/>
          <w:sz w:val="22"/>
          <w:szCs w:val="22"/>
        </w:rPr>
        <w:t>An e</w:t>
      </w:r>
      <w:r w:rsidR="00FE140F" w:rsidRPr="0006680D">
        <w:rPr>
          <w:bCs/>
          <w:i/>
          <w:iCs/>
          <w:color w:val="000000" w:themeColor="text1"/>
          <w:sz w:val="22"/>
          <w:szCs w:val="22"/>
        </w:rPr>
        <w:t xml:space="preserve">ntity should disclose the independent valuers, </w:t>
      </w:r>
      <w:r w:rsidR="00E944B5" w:rsidRPr="0006680D">
        <w:rPr>
          <w:bCs/>
          <w:i/>
          <w:iCs/>
          <w:color w:val="000000" w:themeColor="text1"/>
          <w:sz w:val="22"/>
          <w:szCs w:val="22"/>
        </w:rPr>
        <w:t>rental income from the investment property if any and the direct costs attributed to the investment property. Any charges on the investment property as well as any difficulty in classifying this asset as an investment property</w:t>
      </w:r>
      <w:r w:rsidR="00E944B5" w:rsidRPr="0006680D">
        <w:rPr>
          <w:bCs/>
          <w:i/>
          <w:iCs/>
          <w:color w:val="000000" w:themeColor="text1"/>
        </w:rPr>
        <w:t>.</w:t>
      </w:r>
    </w:p>
    <w:p w14:paraId="2C22D783" w14:textId="692B46EC" w:rsidR="00BE0BC8" w:rsidRPr="0006680D" w:rsidRDefault="00BE0BC8" w:rsidP="00A52E46">
      <w:pPr>
        <w:autoSpaceDE/>
        <w:autoSpaceDN/>
        <w:rPr>
          <w:b/>
          <w:color w:val="000000" w:themeColor="text1"/>
        </w:rPr>
      </w:pPr>
    </w:p>
    <w:p w14:paraId="3533A3B1" w14:textId="77777777" w:rsidR="00E944B5" w:rsidRPr="0006680D" w:rsidRDefault="00E944B5" w:rsidP="00A52E46">
      <w:pPr>
        <w:autoSpaceDE/>
        <w:autoSpaceDN/>
        <w:rPr>
          <w:b/>
          <w:color w:val="000000" w:themeColor="text1"/>
          <w:sz w:val="10"/>
          <w:szCs w:val="10"/>
        </w:rPr>
      </w:pPr>
    </w:p>
    <w:p w14:paraId="266BD62C" w14:textId="083E6542" w:rsidR="0062750C" w:rsidRPr="0006680D" w:rsidRDefault="00D9033F" w:rsidP="00920226">
      <w:pPr>
        <w:pStyle w:val="ListParagraph"/>
        <w:numPr>
          <w:ilvl w:val="0"/>
          <w:numId w:val="24"/>
        </w:numPr>
        <w:spacing w:line="360" w:lineRule="auto"/>
        <w:ind w:right="-20" w:hanging="502"/>
        <w:jc w:val="both"/>
        <w:rPr>
          <w:rFonts w:eastAsia="Arial"/>
          <w:b/>
          <w:bCs/>
          <w:color w:val="000000" w:themeColor="text1"/>
          <w:spacing w:val="3"/>
        </w:rPr>
      </w:pPr>
      <w:r w:rsidRPr="0006680D">
        <w:rPr>
          <w:rFonts w:eastAsia="Arial"/>
          <w:b/>
          <w:bCs/>
          <w:color w:val="000000" w:themeColor="text1"/>
          <w:spacing w:val="3"/>
        </w:rPr>
        <w:t>Biological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137"/>
        <w:gridCol w:w="2379"/>
        <w:gridCol w:w="2514"/>
      </w:tblGrid>
      <w:tr w:rsidR="0006680D" w:rsidRPr="0006680D" w14:paraId="70CDAAA4" w14:textId="77777777" w:rsidTr="0042533A">
        <w:trPr>
          <w:trHeight w:val="340"/>
        </w:trPr>
        <w:tc>
          <w:tcPr>
            <w:tcW w:w="2291" w:type="pct"/>
            <w:shd w:val="clear" w:color="auto" w:fill="0070C0"/>
            <w:vAlign w:val="bottom"/>
            <w:hideMark/>
          </w:tcPr>
          <w:p w14:paraId="7BF88F69" w14:textId="77777777" w:rsidR="00D9033F" w:rsidRPr="0006680D" w:rsidRDefault="00D9033F" w:rsidP="0042533A">
            <w:pPr>
              <w:autoSpaceDE/>
              <w:autoSpaceDN/>
              <w:spacing w:line="276" w:lineRule="auto"/>
              <w:rPr>
                <w:b/>
                <w:color w:val="000000" w:themeColor="text1"/>
                <w:lang w:eastAsia="en-GB"/>
              </w:rPr>
            </w:pPr>
            <w:r w:rsidRPr="0006680D">
              <w:rPr>
                <w:b/>
                <w:color w:val="000000" w:themeColor="text1"/>
                <w:lang w:val="en-US"/>
              </w:rPr>
              <w:t>Description</w:t>
            </w:r>
          </w:p>
        </w:tc>
        <w:tc>
          <w:tcPr>
            <w:tcW w:w="1317" w:type="pct"/>
            <w:shd w:val="clear" w:color="auto" w:fill="0070C0"/>
          </w:tcPr>
          <w:p w14:paraId="09A2A755" w14:textId="77777777" w:rsidR="00D9033F" w:rsidRPr="0006680D" w:rsidRDefault="00D9033F" w:rsidP="0042533A">
            <w:pPr>
              <w:autoSpaceDE/>
              <w:autoSpaceDN/>
              <w:spacing w:line="276" w:lineRule="auto"/>
              <w:jc w:val="center"/>
              <w:rPr>
                <w:b/>
                <w:i/>
                <w:color w:val="000000" w:themeColor="text1"/>
                <w:sz w:val="20"/>
                <w:szCs w:val="20"/>
                <w:lang w:val="en-US"/>
              </w:rPr>
            </w:pPr>
            <w:r w:rsidRPr="0006680D">
              <w:rPr>
                <w:b/>
                <w:i/>
                <w:color w:val="000000" w:themeColor="text1"/>
                <w:sz w:val="20"/>
                <w:szCs w:val="20"/>
                <w:lang w:val="en-US"/>
              </w:rPr>
              <w:t>Insert Current FY</w:t>
            </w:r>
          </w:p>
        </w:tc>
        <w:tc>
          <w:tcPr>
            <w:tcW w:w="1392" w:type="pct"/>
            <w:shd w:val="clear" w:color="auto" w:fill="0070C0"/>
            <w:noWrap/>
            <w:hideMark/>
          </w:tcPr>
          <w:p w14:paraId="3FFA28D8" w14:textId="77777777" w:rsidR="00D9033F" w:rsidRPr="0006680D" w:rsidRDefault="00D9033F" w:rsidP="0042533A">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7AFDAC73" w14:textId="77777777" w:rsidR="00D9033F" w:rsidRPr="0006680D" w:rsidRDefault="00D9033F" w:rsidP="0042533A">
            <w:pPr>
              <w:autoSpaceDE/>
              <w:autoSpaceDN/>
              <w:spacing w:line="276" w:lineRule="auto"/>
              <w:jc w:val="center"/>
              <w:rPr>
                <w:b/>
                <w:color w:val="000000" w:themeColor="text1"/>
                <w:lang w:val="en-US"/>
              </w:rPr>
            </w:pPr>
            <w:r w:rsidRPr="0006680D">
              <w:rPr>
                <w:b/>
                <w:bCs/>
                <w:color w:val="000000" w:themeColor="text1"/>
                <w:sz w:val="22"/>
                <w:szCs w:val="22"/>
                <w:lang w:val="en-US"/>
              </w:rPr>
              <w:t>Comparative FY</w:t>
            </w:r>
          </w:p>
        </w:tc>
      </w:tr>
      <w:tr w:rsidR="0006680D" w:rsidRPr="0006680D" w14:paraId="57EA7A07" w14:textId="77777777" w:rsidTr="0042533A">
        <w:trPr>
          <w:trHeight w:val="340"/>
        </w:trPr>
        <w:tc>
          <w:tcPr>
            <w:tcW w:w="2291" w:type="pct"/>
            <w:shd w:val="clear" w:color="auto" w:fill="0070C0"/>
            <w:vAlign w:val="bottom"/>
            <w:hideMark/>
          </w:tcPr>
          <w:p w14:paraId="1D1840F4" w14:textId="77777777" w:rsidR="00D9033F" w:rsidRPr="0006680D" w:rsidRDefault="00D9033F" w:rsidP="0042533A">
            <w:pPr>
              <w:autoSpaceDE/>
              <w:autoSpaceDN/>
              <w:spacing w:line="276" w:lineRule="auto"/>
              <w:rPr>
                <w:b/>
                <w:color w:val="000000" w:themeColor="text1"/>
                <w:lang w:eastAsia="en-GB"/>
              </w:rPr>
            </w:pPr>
          </w:p>
        </w:tc>
        <w:tc>
          <w:tcPr>
            <w:tcW w:w="1317" w:type="pct"/>
            <w:shd w:val="clear" w:color="auto" w:fill="0070C0"/>
            <w:vAlign w:val="bottom"/>
          </w:tcPr>
          <w:p w14:paraId="46808F5B" w14:textId="77777777" w:rsidR="00D9033F" w:rsidRPr="0006680D" w:rsidRDefault="00D9033F" w:rsidP="0042533A">
            <w:pPr>
              <w:autoSpaceDE/>
              <w:autoSpaceDN/>
              <w:spacing w:line="276" w:lineRule="auto"/>
              <w:jc w:val="center"/>
              <w:rPr>
                <w:b/>
                <w:color w:val="000000" w:themeColor="text1"/>
                <w:lang w:val="en-US"/>
              </w:rPr>
            </w:pPr>
            <w:r w:rsidRPr="0006680D">
              <w:rPr>
                <w:b/>
                <w:color w:val="000000" w:themeColor="text1"/>
                <w:lang w:val="en-US"/>
              </w:rPr>
              <w:t>Kshs</w:t>
            </w:r>
          </w:p>
        </w:tc>
        <w:tc>
          <w:tcPr>
            <w:tcW w:w="1392" w:type="pct"/>
            <w:shd w:val="clear" w:color="auto" w:fill="0070C0"/>
            <w:noWrap/>
            <w:vAlign w:val="bottom"/>
            <w:hideMark/>
          </w:tcPr>
          <w:p w14:paraId="4D08712C" w14:textId="77777777" w:rsidR="00D9033F" w:rsidRPr="0006680D" w:rsidRDefault="00D9033F" w:rsidP="0042533A">
            <w:pPr>
              <w:autoSpaceDE/>
              <w:autoSpaceDN/>
              <w:spacing w:line="276" w:lineRule="auto"/>
              <w:jc w:val="center"/>
              <w:rPr>
                <w:b/>
                <w:color w:val="000000" w:themeColor="text1"/>
                <w:lang w:val="en-US"/>
              </w:rPr>
            </w:pPr>
            <w:r w:rsidRPr="0006680D">
              <w:rPr>
                <w:b/>
                <w:color w:val="000000" w:themeColor="text1"/>
                <w:lang w:val="en-US"/>
              </w:rPr>
              <w:t>Kshs</w:t>
            </w:r>
          </w:p>
        </w:tc>
      </w:tr>
      <w:tr w:rsidR="0006680D" w:rsidRPr="0006680D" w14:paraId="2376E659" w14:textId="77777777" w:rsidTr="00293980">
        <w:trPr>
          <w:trHeight w:val="340"/>
        </w:trPr>
        <w:tc>
          <w:tcPr>
            <w:tcW w:w="2291" w:type="pct"/>
            <w:noWrap/>
            <w:vAlign w:val="bottom"/>
          </w:tcPr>
          <w:p w14:paraId="59583E9A" w14:textId="77777777" w:rsidR="00D9033F" w:rsidRPr="0006680D" w:rsidRDefault="00D9033F" w:rsidP="0042533A">
            <w:pPr>
              <w:autoSpaceDE/>
              <w:autoSpaceDN/>
              <w:spacing w:line="276" w:lineRule="auto"/>
              <w:rPr>
                <w:color w:val="000000" w:themeColor="text1"/>
                <w:lang w:val="en-US"/>
              </w:rPr>
            </w:pPr>
            <w:r w:rsidRPr="0006680D">
              <w:rPr>
                <w:color w:val="000000" w:themeColor="text1"/>
                <w:lang w:val="en-US"/>
              </w:rPr>
              <w:t>Trees in a plantation forest</w:t>
            </w:r>
          </w:p>
        </w:tc>
        <w:tc>
          <w:tcPr>
            <w:tcW w:w="1317" w:type="pct"/>
          </w:tcPr>
          <w:p w14:paraId="29666E8B" w14:textId="77777777" w:rsidR="00D9033F" w:rsidRPr="0006680D" w:rsidRDefault="00D9033F" w:rsidP="00293980">
            <w:pPr>
              <w:autoSpaceDE/>
              <w:autoSpaceDN/>
              <w:spacing w:line="276" w:lineRule="auto"/>
              <w:jc w:val="right"/>
              <w:rPr>
                <w:color w:val="000000" w:themeColor="text1"/>
                <w:lang w:val="en-US"/>
              </w:rPr>
            </w:pPr>
            <w:r w:rsidRPr="0006680D">
              <w:rPr>
                <w:color w:val="000000" w:themeColor="text1"/>
                <w:lang w:val="en-US"/>
              </w:rPr>
              <w:t>xxx</w:t>
            </w:r>
          </w:p>
        </w:tc>
        <w:tc>
          <w:tcPr>
            <w:tcW w:w="1392" w:type="pct"/>
            <w:noWrap/>
            <w:hideMark/>
          </w:tcPr>
          <w:p w14:paraId="59AB80BE" w14:textId="77777777" w:rsidR="00D9033F" w:rsidRPr="0006680D" w:rsidRDefault="00D9033F" w:rsidP="00293980">
            <w:pPr>
              <w:autoSpaceDE/>
              <w:autoSpaceDN/>
              <w:spacing w:line="276" w:lineRule="auto"/>
              <w:jc w:val="right"/>
              <w:rPr>
                <w:color w:val="000000" w:themeColor="text1"/>
                <w:lang w:val="en-US"/>
              </w:rPr>
            </w:pPr>
            <w:r w:rsidRPr="0006680D">
              <w:rPr>
                <w:color w:val="000000" w:themeColor="text1"/>
                <w:lang w:val="en-US"/>
              </w:rPr>
              <w:t>xxx</w:t>
            </w:r>
          </w:p>
        </w:tc>
      </w:tr>
      <w:tr w:rsidR="0006680D" w:rsidRPr="0006680D" w14:paraId="20A81C11" w14:textId="77777777" w:rsidTr="00293980">
        <w:trPr>
          <w:trHeight w:val="340"/>
        </w:trPr>
        <w:tc>
          <w:tcPr>
            <w:tcW w:w="2291" w:type="pct"/>
            <w:noWrap/>
            <w:vAlign w:val="bottom"/>
          </w:tcPr>
          <w:p w14:paraId="236F9856" w14:textId="77777777" w:rsidR="00D9033F" w:rsidRPr="0006680D" w:rsidRDefault="00D9033F" w:rsidP="0042533A">
            <w:pPr>
              <w:autoSpaceDE/>
              <w:autoSpaceDN/>
              <w:spacing w:line="276" w:lineRule="auto"/>
              <w:rPr>
                <w:color w:val="000000" w:themeColor="text1"/>
                <w:lang w:val="en-US"/>
              </w:rPr>
            </w:pPr>
            <w:r w:rsidRPr="0006680D">
              <w:rPr>
                <w:color w:val="000000" w:themeColor="text1"/>
                <w:lang w:val="en-US"/>
              </w:rPr>
              <w:t>Animals: Dairy Cattle, Pigs, Sheep</w:t>
            </w:r>
          </w:p>
        </w:tc>
        <w:tc>
          <w:tcPr>
            <w:tcW w:w="1317" w:type="pct"/>
          </w:tcPr>
          <w:p w14:paraId="0B33D0F8" w14:textId="77777777" w:rsidR="00D9033F" w:rsidRPr="0006680D" w:rsidRDefault="00D9033F" w:rsidP="00293980">
            <w:pPr>
              <w:autoSpaceDE/>
              <w:autoSpaceDN/>
              <w:spacing w:line="276" w:lineRule="auto"/>
              <w:jc w:val="right"/>
              <w:rPr>
                <w:color w:val="000000" w:themeColor="text1"/>
                <w:lang w:val="en-US"/>
              </w:rPr>
            </w:pPr>
            <w:r w:rsidRPr="0006680D">
              <w:rPr>
                <w:color w:val="000000" w:themeColor="text1"/>
                <w:lang w:val="en-US"/>
              </w:rPr>
              <w:t>xxx</w:t>
            </w:r>
          </w:p>
        </w:tc>
        <w:tc>
          <w:tcPr>
            <w:tcW w:w="1392" w:type="pct"/>
            <w:noWrap/>
            <w:hideMark/>
          </w:tcPr>
          <w:p w14:paraId="5DE476A2" w14:textId="77777777" w:rsidR="00D9033F" w:rsidRPr="0006680D" w:rsidRDefault="00D9033F" w:rsidP="00293980">
            <w:pPr>
              <w:autoSpaceDE/>
              <w:autoSpaceDN/>
              <w:spacing w:line="276" w:lineRule="auto"/>
              <w:jc w:val="right"/>
              <w:rPr>
                <w:color w:val="000000" w:themeColor="text1"/>
                <w:lang w:val="en-US"/>
              </w:rPr>
            </w:pPr>
            <w:r w:rsidRPr="0006680D">
              <w:rPr>
                <w:color w:val="000000" w:themeColor="text1"/>
                <w:lang w:val="en-US"/>
              </w:rPr>
              <w:t>xxx</w:t>
            </w:r>
          </w:p>
        </w:tc>
      </w:tr>
      <w:tr w:rsidR="0006680D" w:rsidRPr="0006680D" w14:paraId="4DE11CB8" w14:textId="77777777" w:rsidTr="00293980">
        <w:trPr>
          <w:trHeight w:val="340"/>
        </w:trPr>
        <w:tc>
          <w:tcPr>
            <w:tcW w:w="2291" w:type="pct"/>
            <w:noWrap/>
            <w:vAlign w:val="bottom"/>
          </w:tcPr>
          <w:p w14:paraId="6C496B46" w14:textId="77777777" w:rsidR="00D9033F" w:rsidRPr="0006680D" w:rsidRDefault="00D9033F" w:rsidP="0042533A">
            <w:pPr>
              <w:autoSpaceDE/>
              <w:autoSpaceDN/>
              <w:spacing w:line="276" w:lineRule="auto"/>
              <w:rPr>
                <w:color w:val="000000" w:themeColor="text1"/>
                <w:lang w:val="en-US"/>
              </w:rPr>
            </w:pPr>
            <w:r w:rsidRPr="0006680D">
              <w:rPr>
                <w:color w:val="000000" w:themeColor="text1"/>
                <w:lang w:val="en-US"/>
              </w:rPr>
              <w:t>Others specify</w:t>
            </w:r>
          </w:p>
        </w:tc>
        <w:tc>
          <w:tcPr>
            <w:tcW w:w="1317" w:type="pct"/>
          </w:tcPr>
          <w:p w14:paraId="57A557FC" w14:textId="77777777" w:rsidR="00D9033F" w:rsidRPr="0006680D" w:rsidRDefault="00D9033F" w:rsidP="00293980">
            <w:pPr>
              <w:autoSpaceDE/>
              <w:autoSpaceDN/>
              <w:spacing w:line="276" w:lineRule="auto"/>
              <w:jc w:val="right"/>
              <w:rPr>
                <w:color w:val="000000" w:themeColor="text1"/>
                <w:lang w:val="en-US"/>
              </w:rPr>
            </w:pPr>
            <w:r w:rsidRPr="0006680D">
              <w:rPr>
                <w:color w:val="000000" w:themeColor="text1"/>
                <w:lang w:val="en-US"/>
              </w:rPr>
              <w:t>xxx</w:t>
            </w:r>
          </w:p>
        </w:tc>
        <w:tc>
          <w:tcPr>
            <w:tcW w:w="1392" w:type="pct"/>
            <w:noWrap/>
            <w:hideMark/>
          </w:tcPr>
          <w:p w14:paraId="7D2D4C9D" w14:textId="77777777" w:rsidR="00D9033F" w:rsidRPr="0006680D" w:rsidRDefault="00D9033F" w:rsidP="00293980">
            <w:pPr>
              <w:autoSpaceDE/>
              <w:autoSpaceDN/>
              <w:spacing w:line="276" w:lineRule="auto"/>
              <w:jc w:val="right"/>
              <w:rPr>
                <w:color w:val="000000" w:themeColor="text1"/>
                <w:lang w:val="en-US"/>
              </w:rPr>
            </w:pPr>
            <w:r w:rsidRPr="0006680D">
              <w:rPr>
                <w:color w:val="000000" w:themeColor="text1"/>
                <w:lang w:val="en-US"/>
              </w:rPr>
              <w:t>xxx</w:t>
            </w:r>
          </w:p>
        </w:tc>
      </w:tr>
      <w:tr w:rsidR="0006680D" w:rsidRPr="0006680D" w14:paraId="47C66D65" w14:textId="77777777" w:rsidTr="00293980">
        <w:trPr>
          <w:trHeight w:val="340"/>
        </w:trPr>
        <w:tc>
          <w:tcPr>
            <w:tcW w:w="2291" w:type="pct"/>
            <w:noWrap/>
            <w:vAlign w:val="bottom"/>
            <w:hideMark/>
          </w:tcPr>
          <w:p w14:paraId="50179815" w14:textId="77777777" w:rsidR="00D9033F" w:rsidRPr="0006680D" w:rsidRDefault="00D9033F" w:rsidP="0042533A">
            <w:pPr>
              <w:autoSpaceDE/>
              <w:autoSpaceDN/>
              <w:spacing w:line="276" w:lineRule="auto"/>
              <w:rPr>
                <w:b/>
                <w:color w:val="000000" w:themeColor="text1"/>
                <w:lang w:val="en-US"/>
              </w:rPr>
            </w:pPr>
            <w:r w:rsidRPr="0006680D">
              <w:rPr>
                <w:b/>
                <w:color w:val="000000" w:themeColor="text1"/>
                <w:lang w:eastAsia="en-GB"/>
              </w:rPr>
              <w:t>Total</w:t>
            </w:r>
            <w:r w:rsidRPr="0006680D">
              <w:rPr>
                <w:color w:val="000000" w:themeColor="text1"/>
                <w:lang w:eastAsia="en-GB"/>
              </w:rPr>
              <w:t xml:space="preserve"> </w:t>
            </w:r>
          </w:p>
        </w:tc>
        <w:tc>
          <w:tcPr>
            <w:tcW w:w="1317" w:type="pct"/>
          </w:tcPr>
          <w:p w14:paraId="34324448" w14:textId="77777777" w:rsidR="00D9033F" w:rsidRPr="0006680D" w:rsidRDefault="00D9033F" w:rsidP="00293980">
            <w:pPr>
              <w:autoSpaceDE/>
              <w:autoSpaceDN/>
              <w:spacing w:line="276" w:lineRule="auto"/>
              <w:jc w:val="right"/>
              <w:rPr>
                <w:b/>
                <w:color w:val="000000" w:themeColor="text1"/>
                <w:lang w:val="en-US"/>
              </w:rPr>
            </w:pPr>
            <w:r w:rsidRPr="0006680D">
              <w:rPr>
                <w:b/>
                <w:color w:val="000000" w:themeColor="text1"/>
                <w:lang w:val="en-US"/>
              </w:rPr>
              <w:t>xxx</w:t>
            </w:r>
          </w:p>
        </w:tc>
        <w:tc>
          <w:tcPr>
            <w:tcW w:w="1392" w:type="pct"/>
            <w:noWrap/>
            <w:hideMark/>
          </w:tcPr>
          <w:p w14:paraId="07725228" w14:textId="77777777" w:rsidR="00D9033F" w:rsidRPr="0006680D" w:rsidRDefault="00D9033F" w:rsidP="00293980">
            <w:pPr>
              <w:autoSpaceDE/>
              <w:autoSpaceDN/>
              <w:spacing w:line="276" w:lineRule="auto"/>
              <w:jc w:val="right"/>
              <w:rPr>
                <w:b/>
                <w:color w:val="000000" w:themeColor="text1"/>
                <w:lang w:val="en-US"/>
              </w:rPr>
            </w:pPr>
            <w:r w:rsidRPr="0006680D">
              <w:rPr>
                <w:b/>
                <w:color w:val="000000" w:themeColor="text1"/>
                <w:lang w:val="en-US"/>
              </w:rPr>
              <w:t>xxx</w:t>
            </w:r>
          </w:p>
        </w:tc>
      </w:tr>
    </w:tbl>
    <w:p w14:paraId="1EEF15A7" w14:textId="77777777" w:rsidR="00F23505" w:rsidRDefault="00F23505" w:rsidP="001B5060">
      <w:pPr>
        <w:spacing w:line="360" w:lineRule="auto"/>
        <w:ind w:right="-20"/>
        <w:jc w:val="both"/>
        <w:rPr>
          <w:rFonts w:eastAsia="Arial"/>
          <w:b/>
          <w:bCs/>
          <w:color w:val="000000" w:themeColor="text1"/>
          <w:spacing w:val="3"/>
        </w:rPr>
      </w:pPr>
    </w:p>
    <w:p w14:paraId="1CDDAB64" w14:textId="77777777" w:rsidR="00920226" w:rsidRPr="00920226" w:rsidRDefault="00920226" w:rsidP="00920226">
      <w:pPr>
        <w:spacing w:line="360" w:lineRule="auto"/>
        <w:ind w:right="-20"/>
        <w:jc w:val="both"/>
        <w:rPr>
          <w:rFonts w:eastAsia="Arial"/>
          <w:b/>
          <w:bCs/>
          <w:color w:val="000000" w:themeColor="text1"/>
          <w:spacing w:val="3"/>
        </w:rPr>
      </w:pPr>
    </w:p>
    <w:p w14:paraId="7F04D326" w14:textId="77777777" w:rsidR="00920226" w:rsidRPr="00920226" w:rsidRDefault="00920226" w:rsidP="00920226">
      <w:pPr>
        <w:pStyle w:val="ListParagraph"/>
        <w:numPr>
          <w:ilvl w:val="0"/>
          <w:numId w:val="24"/>
        </w:numPr>
        <w:spacing w:line="360" w:lineRule="auto"/>
        <w:ind w:right="-20"/>
        <w:jc w:val="both"/>
        <w:rPr>
          <w:rFonts w:eastAsia="Arial"/>
          <w:b/>
          <w:bCs/>
          <w:color w:val="000000" w:themeColor="text1"/>
          <w:spacing w:val="3"/>
        </w:rPr>
      </w:pPr>
      <w:r w:rsidRPr="00920226">
        <w:rPr>
          <w:rFonts w:eastAsia="Arial"/>
          <w:b/>
          <w:bCs/>
          <w:color w:val="000000" w:themeColor="text1"/>
          <w:spacing w:val="3"/>
        </w:rPr>
        <w:t>Tangible Natural Resources held for Conservation</w:t>
      </w:r>
    </w:p>
    <w:p w14:paraId="77255602" w14:textId="77777777" w:rsidR="00920226" w:rsidRPr="00920226" w:rsidRDefault="00920226" w:rsidP="00920226">
      <w:pPr>
        <w:rPr>
          <w:rFonts w:eastAsia="Arial"/>
          <w:b/>
          <w:bCs/>
          <w:color w:val="000000" w:themeColor="text1"/>
        </w:rPr>
      </w:pPr>
      <w:r w:rsidRPr="00920226">
        <w:rPr>
          <w:rFonts w:eastAsia="Arial"/>
          <w:b/>
          <w:bCs/>
          <w:color w:val="000000" w:themeColor="text1"/>
        </w:rPr>
        <w:t>Current FY</w:t>
      </w:r>
    </w:p>
    <w:tbl>
      <w:tblPr>
        <w:tblW w:w="902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462"/>
        <w:gridCol w:w="1407"/>
        <w:gridCol w:w="1388"/>
        <w:gridCol w:w="1423"/>
        <w:gridCol w:w="1344"/>
      </w:tblGrid>
      <w:tr w:rsidR="00920226" w:rsidRPr="00920226" w14:paraId="13E9BDBE" w14:textId="77777777" w:rsidTr="0067049B">
        <w:trPr>
          <w:trHeight w:val="510"/>
        </w:trPr>
        <w:tc>
          <w:tcPr>
            <w:tcW w:w="3462" w:type="dxa"/>
            <w:tcBorders>
              <w:top w:val="single" w:sz="6" w:space="0" w:color="auto"/>
              <w:left w:val="single" w:sz="6" w:space="0" w:color="auto"/>
              <w:bottom w:val="single" w:sz="6" w:space="0" w:color="auto"/>
              <w:right w:val="single" w:sz="6" w:space="0" w:color="auto"/>
            </w:tcBorders>
            <w:shd w:val="clear" w:color="auto" w:fill="0070C0"/>
            <w:hideMark/>
          </w:tcPr>
          <w:p w14:paraId="6E6178A5"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407" w:type="dxa"/>
            <w:tcBorders>
              <w:top w:val="single" w:sz="6" w:space="0" w:color="auto"/>
              <w:left w:val="single" w:sz="6" w:space="0" w:color="auto"/>
              <w:bottom w:val="single" w:sz="6" w:space="0" w:color="auto"/>
              <w:right w:val="single" w:sz="6" w:space="0" w:color="auto"/>
            </w:tcBorders>
            <w:shd w:val="clear" w:color="auto" w:fill="0070C0"/>
            <w:hideMark/>
          </w:tcPr>
          <w:p w14:paraId="2C5E3DC4"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Sub-soil assets</w:t>
            </w:r>
          </w:p>
        </w:tc>
        <w:tc>
          <w:tcPr>
            <w:tcW w:w="1388" w:type="dxa"/>
            <w:tcBorders>
              <w:top w:val="single" w:sz="6" w:space="0" w:color="auto"/>
              <w:left w:val="single" w:sz="6" w:space="0" w:color="auto"/>
              <w:bottom w:val="single" w:sz="6" w:space="0" w:color="auto"/>
              <w:right w:val="single" w:sz="6" w:space="0" w:color="auto"/>
            </w:tcBorders>
            <w:shd w:val="clear" w:color="auto" w:fill="0070C0"/>
            <w:hideMark/>
          </w:tcPr>
          <w:p w14:paraId="36744A5E"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Water</w:t>
            </w:r>
          </w:p>
        </w:tc>
        <w:tc>
          <w:tcPr>
            <w:tcW w:w="1423" w:type="dxa"/>
            <w:tcBorders>
              <w:top w:val="single" w:sz="6" w:space="0" w:color="auto"/>
              <w:left w:val="single" w:sz="6" w:space="0" w:color="auto"/>
              <w:bottom w:val="single" w:sz="6" w:space="0" w:color="auto"/>
              <w:right w:val="single" w:sz="6" w:space="0" w:color="auto"/>
            </w:tcBorders>
            <w:shd w:val="clear" w:color="auto" w:fill="0070C0"/>
            <w:hideMark/>
          </w:tcPr>
          <w:p w14:paraId="2655BA89"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Wildlife</w:t>
            </w:r>
          </w:p>
        </w:tc>
        <w:tc>
          <w:tcPr>
            <w:tcW w:w="1344" w:type="dxa"/>
            <w:tcBorders>
              <w:top w:val="single" w:sz="6" w:space="0" w:color="auto"/>
              <w:left w:val="single" w:sz="6" w:space="0" w:color="auto"/>
              <w:bottom w:val="single" w:sz="6" w:space="0" w:color="auto"/>
              <w:right w:val="single" w:sz="6" w:space="0" w:color="auto"/>
            </w:tcBorders>
            <w:shd w:val="clear" w:color="auto" w:fill="0070C0"/>
            <w:hideMark/>
          </w:tcPr>
          <w:p w14:paraId="41E1F110"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rPr>
              <w:t>Total</w:t>
            </w:r>
          </w:p>
        </w:tc>
      </w:tr>
      <w:tr w:rsidR="00920226" w:rsidRPr="00920226" w14:paraId="4D9155D1"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shd w:val="clear" w:color="auto" w:fill="0070C0"/>
            <w:hideMark/>
          </w:tcPr>
          <w:p w14:paraId="0920EE14"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407" w:type="dxa"/>
            <w:tcBorders>
              <w:top w:val="single" w:sz="6" w:space="0" w:color="auto"/>
              <w:left w:val="single" w:sz="6" w:space="0" w:color="auto"/>
              <w:bottom w:val="single" w:sz="6" w:space="0" w:color="auto"/>
              <w:right w:val="single" w:sz="6" w:space="0" w:color="auto"/>
            </w:tcBorders>
            <w:shd w:val="clear" w:color="auto" w:fill="0070C0"/>
            <w:hideMark/>
          </w:tcPr>
          <w:p w14:paraId="4F5A36C1"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Kshs </w:t>
            </w:r>
          </w:p>
        </w:tc>
        <w:tc>
          <w:tcPr>
            <w:tcW w:w="1388" w:type="dxa"/>
            <w:tcBorders>
              <w:top w:val="single" w:sz="6" w:space="0" w:color="auto"/>
              <w:left w:val="single" w:sz="6" w:space="0" w:color="auto"/>
              <w:bottom w:val="single" w:sz="6" w:space="0" w:color="auto"/>
              <w:right w:val="single" w:sz="6" w:space="0" w:color="auto"/>
            </w:tcBorders>
            <w:shd w:val="clear" w:color="auto" w:fill="0070C0"/>
            <w:hideMark/>
          </w:tcPr>
          <w:p w14:paraId="52F35A83"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Kshs </w:t>
            </w:r>
          </w:p>
        </w:tc>
        <w:tc>
          <w:tcPr>
            <w:tcW w:w="1423" w:type="dxa"/>
            <w:tcBorders>
              <w:top w:val="single" w:sz="6" w:space="0" w:color="auto"/>
              <w:left w:val="single" w:sz="6" w:space="0" w:color="auto"/>
              <w:bottom w:val="single" w:sz="6" w:space="0" w:color="auto"/>
              <w:right w:val="single" w:sz="6" w:space="0" w:color="auto"/>
            </w:tcBorders>
            <w:shd w:val="clear" w:color="auto" w:fill="0070C0"/>
            <w:hideMark/>
          </w:tcPr>
          <w:p w14:paraId="5CE4299B"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Kshs </w:t>
            </w:r>
          </w:p>
        </w:tc>
        <w:tc>
          <w:tcPr>
            <w:tcW w:w="1344" w:type="dxa"/>
            <w:tcBorders>
              <w:top w:val="single" w:sz="6" w:space="0" w:color="auto"/>
              <w:left w:val="single" w:sz="6" w:space="0" w:color="auto"/>
              <w:bottom w:val="single" w:sz="6" w:space="0" w:color="auto"/>
              <w:right w:val="single" w:sz="6" w:space="0" w:color="auto"/>
            </w:tcBorders>
            <w:shd w:val="clear" w:color="auto" w:fill="0070C0"/>
            <w:hideMark/>
          </w:tcPr>
          <w:p w14:paraId="381D0D3B"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Kshs </w:t>
            </w:r>
          </w:p>
        </w:tc>
      </w:tr>
      <w:tr w:rsidR="00920226" w:rsidRPr="00920226" w14:paraId="229C5EEB"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5B961468"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Cost </w:t>
            </w:r>
          </w:p>
        </w:tc>
        <w:tc>
          <w:tcPr>
            <w:tcW w:w="1407" w:type="dxa"/>
            <w:tcBorders>
              <w:top w:val="single" w:sz="6" w:space="0" w:color="auto"/>
              <w:left w:val="single" w:sz="6" w:space="0" w:color="auto"/>
              <w:bottom w:val="single" w:sz="6" w:space="0" w:color="auto"/>
              <w:right w:val="single" w:sz="6" w:space="0" w:color="auto"/>
            </w:tcBorders>
            <w:hideMark/>
          </w:tcPr>
          <w:p w14:paraId="2799BFAF"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505B779D"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6008901C"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438D665A"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r>
      <w:tr w:rsidR="00920226" w:rsidRPr="00920226" w14:paraId="76E0DE0A"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63F21724"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As at 1 July 20xx </w:t>
            </w:r>
            <w:r w:rsidRPr="00920226">
              <w:rPr>
                <w:rFonts w:asciiTheme="majorBidi" w:eastAsia="Arial" w:hAnsiTheme="majorBidi" w:cstheme="majorBidi"/>
                <w:b/>
                <w:bCs/>
                <w:color w:val="000000" w:themeColor="text1"/>
                <w:lang w:val="en-US"/>
              </w:rPr>
              <w:t>(Current FY)</w:t>
            </w:r>
          </w:p>
        </w:tc>
        <w:tc>
          <w:tcPr>
            <w:tcW w:w="1407" w:type="dxa"/>
            <w:tcBorders>
              <w:top w:val="single" w:sz="6" w:space="0" w:color="auto"/>
              <w:left w:val="single" w:sz="6" w:space="0" w:color="auto"/>
              <w:bottom w:val="single" w:sz="6" w:space="0" w:color="auto"/>
              <w:right w:val="single" w:sz="6" w:space="0" w:color="auto"/>
            </w:tcBorders>
            <w:hideMark/>
          </w:tcPr>
          <w:p w14:paraId="596E9BA4"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0355BB13"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0AF668E0"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2A2209DB"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73E053BB" w14:textId="77777777" w:rsidTr="0067049B">
        <w:trPr>
          <w:trHeight w:val="210"/>
        </w:trPr>
        <w:tc>
          <w:tcPr>
            <w:tcW w:w="3462" w:type="dxa"/>
            <w:tcBorders>
              <w:top w:val="single" w:sz="6" w:space="0" w:color="auto"/>
              <w:left w:val="single" w:sz="6" w:space="0" w:color="auto"/>
              <w:bottom w:val="single" w:sz="6" w:space="0" w:color="auto"/>
              <w:right w:val="single" w:sz="6" w:space="0" w:color="auto"/>
            </w:tcBorders>
            <w:hideMark/>
          </w:tcPr>
          <w:p w14:paraId="2BB30A6A"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Additions </w:t>
            </w:r>
          </w:p>
        </w:tc>
        <w:tc>
          <w:tcPr>
            <w:tcW w:w="1407" w:type="dxa"/>
            <w:tcBorders>
              <w:top w:val="single" w:sz="6" w:space="0" w:color="auto"/>
              <w:left w:val="single" w:sz="6" w:space="0" w:color="auto"/>
              <w:bottom w:val="single" w:sz="6" w:space="0" w:color="auto"/>
              <w:right w:val="single" w:sz="6" w:space="0" w:color="auto"/>
            </w:tcBorders>
            <w:hideMark/>
          </w:tcPr>
          <w:p w14:paraId="0EA343D3"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286DBBC9"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14C9E876"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20E7B390"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6256B45E" w14:textId="77777777" w:rsidTr="0067049B">
        <w:trPr>
          <w:trHeight w:val="210"/>
        </w:trPr>
        <w:tc>
          <w:tcPr>
            <w:tcW w:w="3462" w:type="dxa"/>
            <w:tcBorders>
              <w:top w:val="single" w:sz="6" w:space="0" w:color="auto"/>
              <w:left w:val="single" w:sz="6" w:space="0" w:color="auto"/>
              <w:bottom w:val="single" w:sz="6" w:space="0" w:color="auto"/>
              <w:right w:val="single" w:sz="6" w:space="0" w:color="auto"/>
            </w:tcBorders>
          </w:tcPr>
          <w:p w14:paraId="7FF92484"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Adjustments</w:t>
            </w:r>
          </w:p>
        </w:tc>
        <w:tc>
          <w:tcPr>
            <w:tcW w:w="1407" w:type="dxa"/>
            <w:tcBorders>
              <w:top w:val="single" w:sz="6" w:space="0" w:color="auto"/>
              <w:left w:val="single" w:sz="6" w:space="0" w:color="auto"/>
              <w:bottom w:val="single" w:sz="6" w:space="0" w:color="auto"/>
              <w:right w:val="single" w:sz="6" w:space="0" w:color="auto"/>
            </w:tcBorders>
          </w:tcPr>
          <w:p w14:paraId="13FAD843" w14:textId="77777777" w:rsidR="00920226" w:rsidRPr="00920226" w:rsidRDefault="00920226" w:rsidP="0067049B">
            <w:pPr>
              <w:ind w:left="360"/>
              <w:rPr>
                <w:rFonts w:asciiTheme="majorBidi" w:eastAsia="Arial" w:hAnsiTheme="majorBidi" w:cstheme="majorBidi"/>
                <w:color w:val="000000" w:themeColor="text1"/>
              </w:rPr>
            </w:pPr>
          </w:p>
        </w:tc>
        <w:tc>
          <w:tcPr>
            <w:tcW w:w="1388" w:type="dxa"/>
            <w:tcBorders>
              <w:top w:val="single" w:sz="6" w:space="0" w:color="auto"/>
              <w:left w:val="single" w:sz="6" w:space="0" w:color="auto"/>
              <w:bottom w:val="single" w:sz="6" w:space="0" w:color="auto"/>
              <w:right w:val="single" w:sz="6" w:space="0" w:color="auto"/>
            </w:tcBorders>
          </w:tcPr>
          <w:p w14:paraId="19474301" w14:textId="77777777" w:rsidR="00920226" w:rsidRPr="00920226" w:rsidRDefault="00920226" w:rsidP="0067049B">
            <w:pPr>
              <w:ind w:left="360"/>
              <w:rPr>
                <w:rFonts w:asciiTheme="majorBidi" w:eastAsia="Arial" w:hAnsiTheme="majorBidi" w:cstheme="majorBidi"/>
                <w:color w:val="000000" w:themeColor="text1"/>
              </w:rPr>
            </w:pPr>
          </w:p>
        </w:tc>
        <w:tc>
          <w:tcPr>
            <w:tcW w:w="1423" w:type="dxa"/>
            <w:tcBorders>
              <w:top w:val="single" w:sz="6" w:space="0" w:color="auto"/>
              <w:left w:val="single" w:sz="6" w:space="0" w:color="auto"/>
              <w:bottom w:val="single" w:sz="6" w:space="0" w:color="auto"/>
              <w:right w:val="single" w:sz="6" w:space="0" w:color="auto"/>
            </w:tcBorders>
          </w:tcPr>
          <w:p w14:paraId="5DE24DD6" w14:textId="77777777" w:rsidR="00920226" w:rsidRPr="00920226" w:rsidRDefault="00920226" w:rsidP="0067049B">
            <w:pPr>
              <w:ind w:left="360"/>
              <w:rPr>
                <w:rFonts w:asciiTheme="majorBidi" w:eastAsia="Arial" w:hAnsiTheme="majorBidi" w:cstheme="majorBidi"/>
                <w:color w:val="000000" w:themeColor="text1"/>
              </w:rPr>
            </w:pPr>
          </w:p>
        </w:tc>
        <w:tc>
          <w:tcPr>
            <w:tcW w:w="1344" w:type="dxa"/>
            <w:tcBorders>
              <w:top w:val="single" w:sz="6" w:space="0" w:color="auto"/>
              <w:left w:val="single" w:sz="6" w:space="0" w:color="auto"/>
              <w:bottom w:val="single" w:sz="6" w:space="0" w:color="auto"/>
              <w:right w:val="single" w:sz="6" w:space="0" w:color="auto"/>
            </w:tcBorders>
          </w:tcPr>
          <w:p w14:paraId="4DD0E7BA" w14:textId="77777777" w:rsidR="00920226" w:rsidRPr="00920226" w:rsidRDefault="00920226" w:rsidP="0067049B">
            <w:pPr>
              <w:ind w:left="360"/>
              <w:rPr>
                <w:rFonts w:asciiTheme="majorBidi" w:eastAsia="Arial" w:hAnsiTheme="majorBidi" w:cstheme="majorBidi"/>
                <w:color w:val="000000" w:themeColor="text1"/>
              </w:rPr>
            </w:pPr>
          </w:p>
        </w:tc>
      </w:tr>
      <w:tr w:rsidR="00920226" w:rsidRPr="00920226" w14:paraId="18F5B14B"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hideMark/>
          </w:tcPr>
          <w:p w14:paraId="33526645"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As at 30 June 20xx </w:t>
            </w:r>
          </w:p>
        </w:tc>
        <w:tc>
          <w:tcPr>
            <w:tcW w:w="1407" w:type="dxa"/>
            <w:tcBorders>
              <w:top w:val="single" w:sz="6" w:space="0" w:color="auto"/>
              <w:left w:val="single" w:sz="6" w:space="0" w:color="auto"/>
              <w:bottom w:val="single" w:sz="6" w:space="0" w:color="auto"/>
              <w:right w:val="single" w:sz="6" w:space="0" w:color="auto"/>
            </w:tcBorders>
            <w:hideMark/>
          </w:tcPr>
          <w:p w14:paraId="7B2A4306"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1F5A34D8"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62A9F917"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2DC5D128"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30D26C22"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249F41D8" w14:textId="77777777" w:rsidR="00920226" w:rsidRPr="00920226" w:rsidRDefault="00920226" w:rsidP="0067049B">
            <w:pPr>
              <w:ind w:left="360"/>
              <w:jc w:val="both"/>
              <w:rPr>
                <w:rFonts w:asciiTheme="majorBidi" w:eastAsia="Arial" w:hAnsiTheme="majorBidi" w:cstheme="majorBidi"/>
                <w:color w:val="000000" w:themeColor="text1"/>
                <w:lang w:val="en-US"/>
              </w:rPr>
            </w:pPr>
          </w:p>
        </w:tc>
        <w:tc>
          <w:tcPr>
            <w:tcW w:w="1407" w:type="dxa"/>
            <w:tcBorders>
              <w:top w:val="single" w:sz="6" w:space="0" w:color="auto"/>
              <w:left w:val="single" w:sz="6" w:space="0" w:color="auto"/>
              <w:bottom w:val="single" w:sz="6" w:space="0" w:color="auto"/>
              <w:right w:val="single" w:sz="6" w:space="0" w:color="auto"/>
            </w:tcBorders>
          </w:tcPr>
          <w:p w14:paraId="0CADCCC5" w14:textId="77777777" w:rsidR="00920226" w:rsidRPr="00920226" w:rsidRDefault="00920226" w:rsidP="0067049B">
            <w:pPr>
              <w:ind w:left="360"/>
              <w:rPr>
                <w:rFonts w:asciiTheme="majorBidi" w:eastAsia="Arial" w:hAnsiTheme="majorBidi" w:cstheme="majorBidi"/>
                <w:color w:val="000000" w:themeColor="text1"/>
              </w:rPr>
            </w:pPr>
          </w:p>
        </w:tc>
        <w:tc>
          <w:tcPr>
            <w:tcW w:w="1388" w:type="dxa"/>
            <w:tcBorders>
              <w:top w:val="single" w:sz="6" w:space="0" w:color="auto"/>
              <w:left w:val="single" w:sz="6" w:space="0" w:color="auto"/>
              <w:bottom w:val="single" w:sz="6" w:space="0" w:color="auto"/>
              <w:right w:val="single" w:sz="6" w:space="0" w:color="auto"/>
            </w:tcBorders>
          </w:tcPr>
          <w:p w14:paraId="0295581E" w14:textId="77777777" w:rsidR="00920226" w:rsidRPr="00920226" w:rsidRDefault="00920226" w:rsidP="0067049B">
            <w:pPr>
              <w:ind w:left="360"/>
              <w:rPr>
                <w:rFonts w:asciiTheme="majorBidi" w:eastAsia="Arial" w:hAnsiTheme="majorBidi" w:cstheme="majorBidi"/>
                <w:color w:val="000000" w:themeColor="text1"/>
              </w:rPr>
            </w:pPr>
          </w:p>
        </w:tc>
        <w:tc>
          <w:tcPr>
            <w:tcW w:w="1423" w:type="dxa"/>
            <w:tcBorders>
              <w:top w:val="single" w:sz="6" w:space="0" w:color="auto"/>
              <w:left w:val="single" w:sz="6" w:space="0" w:color="auto"/>
              <w:bottom w:val="single" w:sz="6" w:space="0" w:color="auto"/>
              <w:right w:val="single" w:sz="6" w:space="0" w:color="auto"/>
            </w:tcBorders>
          </w:tcPr>
          <w:p w14:paraId="3662335E" w14:textId="77777777" w:rsidR="00920226" w:rsidRPr="00920226" w:rsidRDefault="00920226" w:rsidP="0067049B">
            <w:pPr>
              <w:ind w:left="360"/>
              <w:rPr>
                <w:rFonts w:asciiTheme="majorBidi" w:eastAsia="Arial" w:hAnsiTheme="majorBidi" w:cstheme="majorBidi"/>
                <w:color w:val="000000" w:themeColor="text1"/>
              </w:rPr>
            </w:pPr>
          </w:p>
        </w:tc>
        <w:tc>
          <w:tcPr>
            <w:tcW w:w="1344" w:type="dxa"/>
            <w:tcBorders>
              <w:top w:val="single" w:sz="6" w:space="0" w:color="auto"/>
              <w:left w:val="single" w:sz="6" w:space="0" w:color="auto"/>
              <w:bottom w:val="single" w:sz="6" w:space="0" w:color="auto"/>
              <w:right w:val="single" w:sz="6" w:space="0" w:color="auto"/>
            </w:tcBorders>
          </w:tcPr>
          <w:p w14:paraId="70596707" w14:textId="77777777" w:rsidR="00920226" w:rsidRPr="00920226" w:rsidRDefault="00920226" w:rsidP="0067049B">
            <w:pPr>
              <w:ind w:left="360"/>
              <w:rPr>
                <w:rFonts w:asciiTheme="majorBidi" w:eastAsia="Arial" w:hAnsiTheme="majorBidi" w:cstheme="majorBidi"/>
                <w:color w:val="000000" w:themeColor="text1"/>
              </w:rPr>
            </w:pPr>
          </w:p>
        </w:tc>
      </w:tr>
      <w:tr w:rsidR="00920226" w:rsidRPr="00920226" w14:paraId="565691F5"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138B201B"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b/>
                <w:bCs/>
                <w:color w:val="000000" w:themeColor="text1"/>
                <w:lang w:val="en-US"/>
              </w:rPr>
              <w:t>Accumulated Depreciation &amp; Impairment</w:t>
            </w:r>
          </w:p>
        </w:tc>
        <w:tc>
          <w:tcPr>
            <w:tcW w:w="1407" w:type="dxa"/>
            <w:tcBorders>
              <w:top w:val="single" w:sz="6" w:space="0" w:color="auto"/>
              <w:left w:val="single" w:sz="6" w:space="0" w:color="auto"/>
              <w:bottom w:val="single" w:sz="6" w:space="0" w:color="auto"/>
              <w:right w:val="single" w:sz="6" w:space="0" w:color="auto"/>
            </w:tcBorders>
          </w:tcPr>
          <w:p w14:paraId="5B5B77C9"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5F0F3AE6"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6653846F"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2D0C9255"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r>
      <w:tr w:rsidR="00920226" w:rsidRPr="00920226" w14:paraId="657E5BC9"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522A3DFE"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lastRenderedPageBreak/>
              <w:t>As at 1 July 20xx </w:t>
            </w:r>
          </w:p>
        </w:tc>
        <w:tc>
          <w:tcPr>
            <w:tcW w:w="1407" w:type="dxa"/>
            <w:tcBorders>
              <w:top w:val="single" w:sz="6" w:space="0" w:color="auto"/>
              <w:left w:val="single" w:sz="6" w:space="0" w:color="auto"/>
              <w:bottom w:val="single" w:sz="6" w:space="0" w:color="auto"/>
              <w:right w:val="single" w:sz="6" w:space="0" w:color="auto"/>
            </w:tcBorders>
          </w:tcPr>
          <w:p w14:paraId="399918E2"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415C6740"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10F1D13A"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27F462C8"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283A6E35"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3B9412A6"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Charge for the year </w:t>
            </w:r>
          </w:p>
        </w:tc>
        <w:tc>
          <w:tcPr>
            <w:tcW w:w="1407" w:type="dxa"/>
            <w:tcBorders>
              <w:top w:val="single" w:sz="6" w:space="0" w:color="auto"/>
              <w:left w:val="single" w:sz="6" w:space="0" w:color="auto"/>
              <w:bottom w:val="single" w:sz="6" w:space="0" w:color="auto"/>
              <w:right w:val="single" w:sz="6" w:space="0" w:color="auto"/>
            </w:tcBorders>
          </w:tcPr>
          <w:p w14:paraId="3A9C41F9"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179BB4DE"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4B766018"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17516272"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339147D6"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64A2A2F8"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Impairment</w:t>
            </w:r>
          </w:p>
        </w:tc>
        <w:tc>
          <w:tcPr>
            <w:tcW w:w="1407" w:type="dxa"/>
            <w:tcBorders>
              <w:top w:val="single" w:sz="6" w:space="0" w:color="auto"/>
              <w:left w:val="single" w:sz="6" w:space="0" w:color="auto"/>
              <w:bottom w:val="single" w:sz="6" w:space="0" w:color="auto"/>
              <w:right w:val="single" w:sz="6" w:space="0" w:color="auto"/>
            </w:tcBorders>
          </w:tcPr>
          <w:p w14:paraId="4E52FB61" w14:textId="77777777" w:rsidR="00920226" w:rsidRPr="00920226" w:rsidRDefault="00920226" w:rsidP="0067049B">
            <w:pPr>
              <w:ind w:left="360"/>
              <w:rPr>
                <w:rFonts w:asciiTheme="majorBidi" w:eastAsia="Arial" w:hAnsiTheme="majorBidi" w:cstheme="majorBidi"/>
                <w:color w:val="000000" w:themeColor="text1"/>
              </w:rPr>
            </w:pPr>
          </w:p>
        </w:tc>
        <w:tc>
          <w:tcPr>
            <w:tcW w:w="1388" w:type="dxa"/>
            <w:tcBorders>
              <w:top w:val="single" w:sz="6" w:space="0" w:color="auto"/>
              <w:left w:val="single" w:sz="6" w:space="0" w:color="auto"/>
              <w:bottom w:val="single" w:sz="6" w:space="0" w:color="auto"/>
              <w:right w:val="single" w:sz="6" w:space="0" w:color="auto"/>
            </w:tcBorders>
          </w:tcPr>
          <w:p w14:paraId="608298AB" w14:textId="77777777" w:rsidR="00920226" w:rsidRPr="00920226" w:rsidRDefault="00920226" w:rsidP="0067049B">
            <w:pPr>
              <w:ind w:left="360"/>
              <w:rPr>
                <w:rFonts w:asciiTheme="majorBidi" w:eastAsia="Arial" w:hAnsiTheme="majorBidi" w:cstheme="majorBidi"/>
                <w:color w:val="000000" w:themeColor="text1"/>
              </w:rPr>
            </w:pPr>
          </w:p>
        </w:tc>
        <w:tc>
          <w:tcPr>
            <w:tcW w:w="1423" w:type="dxa"/>
            <w:tcBorders>
              <w:top w:val="single" w:sz="6" w:space="0" w:color="auto"/>
              <w:left w:val="single" w:sz="6" w:space="0" w:color="auto"/>
              <w:bottom w:val="single" w:sz="6" w:space="0" w:color="auto"/>
              <w:right w:val="single" w:sz="6" w:space="0" w:color="auto"/>
            </w:tcBorders>
          </w:tcPr>
          <w:p w14:paraId="0D27CF8F" w14:textId="77777777" w:rsidR="00920226" w:rsidRPr="00920226" w:rsidRDefault="00920226" w:rsidP="0067049B">
            <w:pPr>
              <w:ind w:left="360"/>
              <w:rPr>
                <w:rFonts w:asciiTheme="majorBidi" w:eastAsia="Arial" w:hAnsiTheme="majorBidi" w:cstheme="majorBidi"/>
                <w:color w:val="000000" w:themeColor="text1"/>
              </w:rPr>
            </w:pPr>
          </w:p>
        </w:tc>
        <w:tc>
          <w:tcPr>
            <w:tcW w:w="1344" w:type="dxa"/>
            <w:tcBorders>
              <w:top w:val="single" w:sz="6" w:space="0" w:color="auto"/>
              <w:left w:val="single" w:sz="6" w:space="0" w:color="auto"/>
              <w:bottom w:val="single" w:sz="6" w:space="0" w:color="auto"/>
              <w:right w:val="single" w:sz="6" w:space="0" w:color="auto"/>
            </w:tcBorders>
          </w:tcPr>
          <w:p w14:paraId="4B5268F4" w14:textId="77777777" w:rsidR="00920226" w:rsidRPr="00920226" w:rsidRDefault="00920226" w:rsidP="0067049B">
            <w:pPr>
              <w:ind w:left="360"/>
              <w:rPr>
                <w:rFonts w:asciiTheme="majorBidi" w:eastAsia="Arial" w:hAnsiTheme="majorBidi" w:cstheme="majorBidi"/>
                <w:color w:val="000000" w:themeColor="text1"/>
              </w:rPr>
            </w:pPr>
          </w:p>
        </w:tc>
      </w:tr>
      <w:tr w:rsidR="00920226" w:rsidRPr="00920226" w14:paraId="7205D246"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677DA57F"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As at 30 June 20xx </w:t>
            </w:r>
          </w:p>
        </w:tc>
        <w:tc>
          <w:tcPr>
            <w:tcW w:w="1407" w:type="dxa"/>
            <w:tcBorders>
              <w:top w:val="single" w:sz="6" w:space="0" w:color="auto"/>
              <w:left w:val="single" w:sz="6" w:space="0" w:color="auto"/>
              <w:bottom w:val="single" w:sz="6" w:space="0" w:color="auto"/>
              <w:right w:val="single" w:sz="6" w:space="0" w:color="auto"/>
            </w:tcBorders>
          </w:tcPr>
          <w:p w14:paraId="5A42E149"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52C999CA"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1B1DC648"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604C8136"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10AF60EC"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6460C994" w14:textId="77777777" w:rsidR="00920226" w:rsidRPr="00920226" w:rsidRDefault="00920226" w:rsidP="0067049B">
            <w:pPr>
              <w:ind w:left="360"/>
              <w:jc w:val="both"/>
              <w:rPr>
                <w:rFonts w:asciiTheme="majorBidi" w:eastAsia="Arial" w:hAnsiTheme="majorBidi" w:cstheme="majorBidi"/>
                <w:color w:val="000000" w:themeColor="text1"/>
                <w:lang w:val="en-US"/>
              </w:rPr>
            </w:pPr>
          </w:p>
        </w:tc>
        <w:tc>
          <w:tcPr>
            <w:tcW w:w="1407" w:type="dxa"/>
            <w:tcBorders>
              <w:top w:val="single" w:sz="6" w:space="0" w:color="auto"/>
              <w:left w:val="single" w:sz="6" w:space="0" w:color="auto"/>
              <w:bottom w:val="single" w:sz="6" w:space="0" w:color="auto"/>
              <w:right w:val="single" w:sz="6" w:space="0" w:color="auto"/>
            </w:tcBorders>
          </w:tcPr>
          <w:p w14:paraId="7022203C"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683B8618"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4E9440ED"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288BA7C1"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 </w:t>
            </w:r>
          </w:p>
        </w:tc>
      </w:tr>
      <w:tr w:rsidR="00920226" w:rsidRPr="00920226" w14:paraId="1426BA7D"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3325EDFD"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b/>
                <w:bCs/>
                <w:color w:val="000000" w:themeColor="text1"/>
                <w:lang w:val="en-US"/>
              </w:rPr>
              <w:t>NBV as at 30 June 20xx </w:t>
            </w:r>
          </w:p>
        </w:tc>
        <w:tc>
          <w:tcPr>
            <w:tcW w:w="1407" w:type="dxa"/>
            <w:tcBorders>
              <w:top w:val="single" w:sz="6" w:space="0" w:color="auto"/>
              <w:left w:val="single" w:sz="6" w:space="0" w:color="auto"/>
              <w:bottom w:val="single" w:sz="6" w:space="0" w:color="auto"/>
              <w:right w:val="single" w:sz="6" w:space="0" w:color="auto"/>
            </w:tcBorders>
          </w:tcPr>
          <w:p w14:paraId="5127DBD9"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012A04FA"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440DA8F0"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5B16C8EB"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r>
    </w:tbl>
    <w:p w14:paraId="2CCCFC18" w14:textId="77777777" w:rsidR="00920226" w:rsidRPr="00920226" w:rsidRDefault="00920226" w:rsidP="00920226">
      <w:pPr>
        <w:rPr>
          <w:color w:val="000000" w:themeColor="text1"/>
        </w:rPr>
      </w:pPr>
    </w:p>
    <w:p w14:paraId="4EEFDE6A" w14:textId="77777777" w:rsidR="00920226" w:rsidRPr="00920226" w:rsidRDefault="00920226" w:rsidP="00920226">
      <w:pPr>
        <w:rPr>
          <w:b/>
          <w:bCs/>
          <w:color w:val="000000" w:themeColor="text1"/>
        </w:rPr>
      </w:pPr>
      <w:r w:rsidRPr="00920226">
        <w:rPr>
          <w:b/>
          <w:bCs/>
          <w:color w:val="000000" w:themeColor="text1"/>
        </w:rPr>
        <w:t>Previous FY</w:t>
      </w:r>
    </w:p>
    <w:tbl>
      <w:tblPr>
        <w:tblW w:w="902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462"/>
        <w:gridCol w:w="1407"/>
        <w:gridCol w:w="1388"/>
        <w:gridCol w:w="1423"/>
        <w:gridCol w:w="1344"/>
      </w:tblGrid>
      <w:tr w:rsidR="00920226" w:rsidRPr="00920226" w14:paraId="40E27BD7"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shd w:val="clear" w:color="auto" w:fill="0070C0"/>
          </w:tcPr>
          <w:p w14:paraId="63345D1A"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b/>
                <w:bCs/>
                <w:color w:val="000000" w:themeColor="text1"/>
                <w:lang w:val="en-US"/>
              </w:rPr>
              <w:t> </w:t>
            </w:r>
          </w:p>
        </w:tc>
        <w:tc>
          <w:tcPr>
            <w:tcW w:w="1407" w:type="dxa"/>
            <w:tcBorders>
              <w:top w:val="single" w:sz="6" w:space="0" w:color="auto"/>
              <w:left w:val="single" w:sz="6" w:space="0" w:color="auto"/>
              <w:bottom w:val="single" w:sz="6" w:space="0" w:color="auto"/>
              <w:right w:val="single" w:sz="6" w:space="0" w:color="auto"/>
            </w:tcBorders>
            <w:shd w:val="clear" w:color="auto" w:fill="0070C0"/>
          </w:tcPr>
          <w:p w14:paraId="6AE48B0E"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Sub-soil assets</w:t>
            </w:r>
          </w:p>
        </w:tc>
        <w:tc>
          <w:tcPr>
            <w:tcW w:w="1388" w:type="dxa"/>
            <w:tcBorders>
              <w:top w:val="single" w:sz="6" w:space="0" w:color="auto"/>
              <w:left w:val="single" w:sz="6" w:space="0" w:color="auto"/>
              <w:bottom w:val="single" w:sz="6" w:space="0" w:color="auto"/>
              <w:right w:val="single" w:sz="6" w:space="0" w:color="auto"/>
            </w:tcBorders>
            <w:shd w:val="clear" w:color="auto" w:fill="0070C0"/>
          </w:tcPr>
          <w:p w14:paraId="5CB78568"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Water</w:t>
            </w:r>
          </w:p>
        </w:tc>
        <w:tc>
          <w:tcPr>
            <w:tcW w:w="1423" w:type="dxa"/>
            <w:tcBorders>
              <w:top w:val="single" w:sz="6" w:space="0" w:color="auto"/>
              <w:left w:val="single" w:sz="6" w:space="0" w:color="auto"/>
              <w:bottom w:val="single" w:sz="6" w:space="0" w:color="auto"/>
              <w:right w:val="single" w:sz="6" w:space="0" w:color="auto"/>
            </w:tcBorders>
            <w:shd w:val="clear" w:color="auto" w:fill="0070C0"/>
          </w:tcPr>
          <w:p w14:paraId="0785C139"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Wildlife</w:t>
            </w:r>
          </w:p>
        </w:tc>
        <w:tc>
          <w:tcPr>
            <w:tcW w:w="1344" w:type="dxa"/>
            <w:tcBorders>
              <w:top w:val="single" w:sz="6" w:space="0" w:color="auto"/>
              <w:left w:val="single" w:sz="6" w:space="0" w:color="auto"/>
              <w:bottom w:val="single" w:sz="6" w:space="0" w:color="auto"/>
              <w:right w:val="single" w:sz="6" w:space="0" w:color="auto"/>
            </w:tcBorders>
            <w:shd w:val="clear" w:color="auto" w:fill="0070C0"/>
          </w:tcPr>
          <w:p w14:paraId="31526466"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rPr>
              <w:t>Total</w:t>
            </w:r>
          </w:p>
        </w:tc>
      </w:tr>
      <w:tr w:rsidR="00920226" w:rsidRPr="00920226" w14:paraId="7EDD3ECD"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shd w:val="clear" w:color="auto" w:fill="0070C0"/>
          </w:tcPr>
          <w:p w14:paraId="4BB5B854"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b/>
                <w:bCs/>
                <w:color w:val="000000" w:themeColor="text1"/>
                <w:lang w:val="en-US"/>
              </w:rPr>
              <w:t> </w:t>
            </w:r>
          </w:p>
        </w:tc>
        <w:tc>
          <w:tcPr>
            <w:tcW w:w="1407" w:type="dxa"/>
            <w:tcBorders>
              <w:top w:val="single" w:sz="6" w:space="0" w:color="auto"/>
              <w:left w:val="single" w:sz="6" w:space="0" w:color="auto"/>
              <w:bottom w:val="single" w:sz="6" w:space="0" w:color="auto"/>
              <w:right w:val="single" w:sz="6" w:space="0" w:color="auto"/>
            </w:tcBorders>
            <w:shd w:val="clear" w:color="auto" w:fill="0070C0"/>
          </w:tcPr>
          <w:p w14:paraId="156D4476"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Kshs </w:t>
            </w:r>
          </w:p>
        </w:tc>
        <w:tc>
          <w:tcPr>
            <w:tcW w:w="1388" w:type="dxa"/>
            <w:tcBorders>
              <w:top w:val="single" w:sz="6" w:space="0" w:color="auto"/>
              <w:left w:val="single" w:sz="6" w:space="0" w:color="auto"/>
              <w:bottom w:val="single" w:sz="6" w:space="0" w:color="auto"/>
              <w:right w:val="single" w:sz="6" w:space="0" w:color="auto"/>
            </w:tcBorders>
            <w:shd w:val="clear" w:color="auto" w:fill="0070C0"/>
          </w:tcPr>
          <w:p w14:paraId="1BE82375"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Kshs </w:t>
            </w:r>
          </w:p>
        </w:tc>
        <w:tc>
          <w:tcPr>
            <w:tcW w:w="1423" w:type="dxa"/>
            <w:tcBorders>
              <w:top w:val="single" w:sz="6" w:space="0" w:color="auto"/>
              <w:left w:val="single" w:sz="6" w:space="0" w:color="auto"/>
              <w:bottom w:val="single" w:sz="6" w:space="0" w:color="auto"/>
              <w:right w:val="single" w:sz="6" w:space="0" w:color="auto"/>
            </w:tcBorders>
            <w:shd w:val="clear" w:color="auto" w:fill="0070C0"/>
          </w:tcPr>
          <w:p w14:paraId="33A50902"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Kshs </w:t>
            </w:r>
          </w:p>
        </w:tc>
        <w:tc>
          <w:tcPr>
            <w:tcW w:w="1344" w:type="dxa"/>
            <w:tcBorders>
              <w:top w:val="single" w:sz="6" w:space="0" w:color="auto"/>
              <w:left w:val="single" w:sz="6" w:space="0" w:color="auto"/>
              <w:bottom w:val="single" w:sz="6" w:space="0" w:color="auto"/>
              <w:right w:val="single" w:sz="6" w:space="0" w:color="auto"/>
            </w:tcBorders>
            <w:shd w:val="clear" w:color="auto" w:fill="0070C0"/>
          </w:tcPr>
          <w:p w14:paraId="5D5772D5"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b/>
                <w:bCs/>
                <w:color w:val="000000" w:themeColor="text1"/>
                <w:lang w:val="en-US"/>
              </w:rPr>
              <w:t>Kshs </w:t>
            </w:r>
          </w:p>
        </w:tc>
      </w:tr>
      <w:tr w:rsidR="00920226" w:rsidRPr="00920226" w14:paraId="6EBE44D7"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08BF2E1F"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As at 1 July 20xx  (Previous FY)</w:t>
            </w:r>
          </w:p>
        </w:tc>
        <w:tc>
          <w:tcPr>
            <w:tcW w:w="1407" w:type="dxa"/>
            <w:tcBorders>
              <w:top w:val="single" w:sz="6" w:space="0" w:color="auto"/>
              <w:left w:val="single" w:sz="6" w:space="0" w:color="auto"/>
              <w:bottom w:val="single" w:sz="6" w:space="0" w:color="auto"/>
              <w:right w:val="single" w:sz="6" w:space="0" w:color="auto"/>
            </w:tcBorders>
          </w:tcPr>
          <w:p w14:paraId="2959011A"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568C11DE"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5696602B"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61F42863"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57DE84A0"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1463D502"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Additions </w:t>
            </w:r>
          </w:p>
        </w:tc>
        <w:tc>
          <w:tcPr>
            <w:tcW w:w="1407" w:type="dxa"/>
            <w:tcBorders>
              <w:top w:val="single" w:sz="6" w:space="0" w:color="auto"/>
              <w:left w:val="single" w:sz="6" w:space="0" w:color="auto"/>
              <w:bottom w:val="single" w:sz="6" w:space="0" w:color="auto"/>
              <w:right w:val="single" w:sz="6" w:space="0" w:color="auto"/>
            </w:tcBorders>
          </w:tcPr>
          <w:p w14:paraId="54EF6C97"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tcPr>
          <w:p w14:paraId="0025C5E9"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tcPr>
          <w:p w14:paraId="44262215"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tcPr>
          <w:p w14:paraId="05F66071" w14:textId="77777777" w:rsidR="00920226" w:rsidRPr="00920226" w:rsidRDefault="00920226" w:rsidP="0067049B">
            <w:pPr>
              <w:ind w:left="360"/>
              <w:rPr>
                <w:rFonts w:asciiTheme="majorBidi" w:eastAsia="Arial" w:hAnsiTheme="majorBidi" w:cstheme="majorBidi"/>
                <w:color w:val="000000" w:themeColor="text1"/>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65037BC1" w14:textId="77777777" w:rsidTr="0067049B">
        <w:trPr>
          <w:trHeight w:val="270"/>
        </w:trPr>
        <w:tc>
          <w:tcPr>
            <w:tcW w:w="3462" w:type="dxa"/>
            <w:tcBorders>
              <w:top w:val="single" w:sz="6" w:space="0" w:color="auto"/>
              <w:left w:val="single" w:sz="6" w:space="0" w:color="auto"/>
              <w:bottom w:val="single" w:sz="6" w:space="0" w:color="auto"/>
              <w:right w:val="single" w:sz="6" w:space="0" w:color="auto"/>
            </w:tcBorders>
          </w:tcPr>
          <w:p w14:paraId="0E92C319" w14:textId="77777777" w:rsidR="00920226" w:rsidRPr="00920226" w:rsidRDefault="00920226" w:rsidP="0067049B">
            <w:pPr>
              <w:ind w:left="360"/>
              <w:jc w:val="both"/>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Adjustments</w:t>
            </w:r>
          </w:p>
        </w:tc>
        <w:tc>
          <w:tcPr>
            <w:tcW w:w="1407" w:type="dxa"/>
            <w:tcBorders>
              <w:top w:val="single" w:sz="6" w:space="0" w:color="auto"/>
              <w:left w:val="single" w:sz="6" w:space="0" w:color="auto"/>
              <w:bottom w:val="single" w:sz="6" w:space="0" w:color="auto"/>
              <w:right w:val="single" w:sz="6" w:space="0" w:color="auto"/>
            </w:tcBorders>
          </w:tcPr>
          <w:p w14:paraId="2F5348CF" w14:textId="77777777" w:rsidR="00920226" w:rsidRPr="00920226" w:rsidRDefault="00920226" w:rsidP="0067049B">
            <w:pPr>
              <w:ind w:left="360"/>
              <w:rPr>
                <w:rFonts w:asciiTheme="majorBidi" w:eastAsia="Arial" w:hAnsiTheme="majorBidi" w:cstheme="majorBidi"/>
                <w:color w:val="000000" w:themeColor="text1"/>
              </w:rPr>
            </w:pPr>
          </w:p>
        </w:tc>
        <w:tc>
          <w:tcPr>
            <w:tcW w:w="1388" w:type="dxa"/>
            <w:tcBorders>
              <w:top w:val="single" w:sz="6" w:space="0" w:color="auto"/>
              <w:left w:val="single" w:sz="6" w:space="0" w:color="auto"/>
              <w:bottom w:val="single" w:sz="6" w:space="0" w:color="auto"/>
              <w:right w:val="single" w:sz="6" w:space="0" w:color="auto"/>
            </w:tcBorders>
          </w:tcPr>
          <w:p w14:paraId="291D05EB" w14:textId="77777777" w:rsidR="00920226" w:rsidRPr="00920226" w:rsidRDefault="00920226" w:rsidP="0067049B">
            <w:pPr>
              <w:ind w:left="360"/>
              <w:rPr>
                <w:rFonts w:asciiTheme="majorBidi" w:eastAsia="Arial" w:hAnsiTheme="majorBidi" w:cstheme="majorBidi"/>
                <w:color w:val="000000" w:themeColor="text1"/>
              </w:rPr>
            </w:pPr>
          </w:p>
        </w:tc>
        <w:tc>
          <w:tcPr>
            <w:tcW w:w="1423" w:type="dxa"/>
            <w:tcBorders>
              <w:top w:val="single" w:sz="6" w:space="0" w:color="auto"/>
              <w:left w:val="single" w:sz="6" w:space="0" w:color="auto"/>
              <w:bottom w:val="single" w:sz="6" w:space="0" w:color="auto"/>
              <w:right w:val="single" w:sz="6" w:space="0" w:color="auto"/>
            </w:tcBorders>
          </w:tcPr>
          <w:p w14:paraId="5978BE3E" w14:textId="77777777" w:rsidR="00920226" w:rsidRPr="00920226" w:rsidRDefault="00920226" w:rsidP="0067049B">
            <w:pPr>
              <w:ind w:left="360"/>
              <w:rPr>
                <w:rFonts w:asciiTheme="majorBidi" w:eastAsia="Arial" w:hAnsiTheme="majorBidi" w:cstheme="majorBidi"/>
                <w:color w:val="000000" w:themeColor="text1"/>
              </w:rPr>
            </w:pPr>
          </w:p>
        </w:tc>
        <w:tc>
          <w:tcPr>
            <w:tcW w:w="1344" w:type="dxa"/>
            <w:tcBorders>
              <w:top w:val="single" w:sz="6" w:space="0" w:color="auto"/>
              <w:left w:val="single" w:sz="6" w:space="0" w:color="auto"/>
              <w:bottom w:val="single" w:sz="6" w:space="0" w:color="auto"/>
              <w:right w:val="single" w:sz="6" w:space="0" w:color="auto"/>
            </w:tcBorders>
          </w:tcPr>
          <w:p w14:paraId="0827415F" w14:textId="77777777" w:rsidR="00920226" w:rsidRPr="00920226" w:rsidRDefault="00920226" w:rsidP="0067049B">
            <w:pPr>
              <w:ind w:left="360"/>
              <w:rPr>
                <w:rFonts w:asciiTheme="majorBidi" w:eastAsia="Arial" w:hAnsiTheme="majorBidi" w:cstheme="majorBidi"/>
                <w:color w:val="000000" w:themeColor="text1"/>
              </w:rPr>
            </w:pPr>
          </w:p>
        </w:tc>
      </w:tr>
      <w:tr w:rsidR="00920226" w:rsidRPr="00920226" w14:paraId="3285B96E"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51AF7554" w14:textId="77777777" w:rsidR="00920226" w:rsidRPr="00920226" w:rsidRDefault="00920226" w:rsidP="0067049B">
            <w:pPr>
              <w:ind w:left="360"/>
              <w:jc w:val="both"/>
              <w:rPr>
                <w:rFonts w:asciiTheme="majorBidi" w:eastAsia="Arial" w:hAnsiTheme="majorBidi" w:cstheme="majorBidi"/>
                <w:b/>
                <w:bCs/>
                <w:color w:val="000000" w:themeColor="text1"/>
                <w:lang w:val="en-US"/>
              </w:rPr>
            </w:pPr>
            <w:r w:rsidRPr="00920226">
              <w:rPr>
                <w:rFonts w:asciiTheme="majorBidi" w:eastAsia="Arial" w:hAnsiTheme="majorBidi" w:cstheme="majorBidi"/>
                <w:color w:val="000000" w:themeColor="text1"/>
                <w:lang w:val="en-US"/>
              </w:rPr>
              <w:t>As at 30 June 20xx </w:t>
            </w:r>
          </w:p>
        </w:tc>
        <w:tc>
          <w:tcPr>
            <w:tcW w:w="1407" w:type="dxa"/>
            <w:tcBorders>
              <w:top w:val="single" w:sz="6" w:space="0" w:color="auto"/>
              <w:left w:val="single" w:sz="6" w:space="0" w:color="auto"/>
              <w:bottom w:val="single" w:sz="6" w:space="0" w:color="auto"/>
              <w:right w:val="single" w:sz="6" w:space="0" w:color="auto"/>
            </w:tcBorders>
            <w:hideMark/>
          </w:tcPr>
          <w:p w14:paraId="5334E5AA"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2F5B95E8"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6792B561"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02452AC0"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2913B37C"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tcPr>
          <w:p w14:paraId="4F2774D9" w14:textId="77777777" w:rsidR="00920226" w:rsidRPr="00920226" w:rsidRDefault="00920226" w:rsidP="0067049B">
            <w:pPr>
              <w:ind w:left="360"/>
              <w:rPr>
                <w:rFonts w:asciiTheme="majorBidi" w:eastAsia="Arial" w:hAnsiTheme="majorBidi" w:cstheme="majorBidi"/>
                <w:b/>
                <w:bCs/>
                <w:color w:val="000000" w:themeColor="text1"/>
                <w:lang w:val="en-US"/>
              </w:rPr>
            </w:pPr>
          </w:p>
        </w:tc>
        <w:tc>
          <w:tcPr>
            <w:tcW w:w="1407" w:type="dxa"/>
            <w:tcBorders>
              <w:top w:val="single" w:sz="6" w:space="0" w:color="auto"/>
              <w:left w:val="single" w:sz="6" w:space="0" w:color="auto"/>
              <w:bottom w:val="single" w:sz="6" w:space="0" w:color="auto"/>
              <w:right w:val="single" w:sz="6" w:space="0" w:color="auto"/>
            </w:tcBorders>
          </w:tcPr>
          <w:p w14:paraId="37BA890A" w14:textId="77777777" w:rsidR="00920226" w:rsidRPr="00920226" w:rsidRDefault="00920226" w:rsidP="0067049B">
            <w:pPr>
              <w:ind w:left="360"/>
              <w:rPr>
                <w:rFonts w:asciiTheme="majorBidi" w:eastAsia="Arial" w:hAnsiTheme="majorBidi" w:cstheme="majorBidi"/>
                <w:b/>
                <w:bCs/>
                <w:color w:val="000000" w:themeColor="text1"/>
                <w:lang w:val="en-US"/>
              </w:rPr>
            </w:pPr>
          </w:p>
        </w:tc>
        <w:tc>
          <w:tcPr>
            <w:tcW w:w="1388" w:type="dxa"/>
            <w:tcBorders>
              <w:top w:val="single" w:sz="6" w:space="0" w:color="auto"/>
              <w:left w:val="single" w:sz="6" w:space="0" w:color="auto"/>
              <w:bottom w:val="single" w:sz="6" w:space="0" w:color="auto"/>
              <w:right w:val="single" w:sz="6" w:space="0" w:color="auto"/>
            </w:tcBorders>
          </w:tcPr>
          <w:p w14:paraId="0A28272B" w14:textId="77777777" w:rsidR="00920226" w:rsidRPr="00920226" w:rsidRDefault="00920226" w:rsidP="0067049B">
            <w:pPr>
              <w:ind w:left="360"/>
              <w:rPr>
                <w:rFonts w:asciiTheme="majorBidi" w:eastAsia="Arial" w:hAnsiTheme="majorBidi" w:cstheme="majorBidi"/>
                <w:b/>
                <w:bCs/>
                <w:color w:val="000000" w:themeColor="text1"/>
                <w:lang w:val="en-US"/>
              </w:rPr>
            </w:pPr>
          </w:p>
        </w:tc>
        <w:tc>
          <w:tcPr>
            <w:tcW w:w="1423" w:type="dxa"/>
            <w:tcBorders>
              <w:top w:val="single" w:sz="6" w:space="0" w:color="auto"/>
              <w:left w:val="single" w:sz="6" w:space="0" w:color="auto"/>
              <w:bottom w:val="single" w:sz="6" w:space="0" w:color="auto"/>
              <w:right w:val="single" w:sz="6" w:space="0" w:color="auto"/>
            </w:tcBorders>
          </w:tcPr>
          <w:p w14:paraId="41734AA1" w14:textId="77777777" w:rsidR="00920226" w:rsidRPr="00920226" w:rsidRDefault="00920226" w:rsidP="0067049B">
            <w:pPr>
              <w:ind w:left="360"/>
              <w:rPr>
                <w:rFonts w:asciiTheme="majorBidi" w:eastAsia="Arial" w:hAnsiTheme="majorBidi" w:cstheme="majorBidi"/>
                <w:b/>
                <w:bCs/>
                <w:color w:val="000000" w:themeColor="text1"/>
                <w:lang w:val="en-US"/>
              </w:rPr>
            </w:pPr>
          </w:p>
        </w:tc>
        <w:tc>
          <w:tcPr>
            <w:tcW w:w="1344" w:type="dxa"/>
            <w:tcBorders>
              <w:top w:val="single" w:sz="6" w:space="0" w:color="auto"/>
              <w:left w:val="single" w:sz="6" w:space="0" w:color="auto"/>
              <w:bottom w:val="single" w:sz="6" w:space="0" w:color="auto"/>
              <w:right w:val="single" w:sz="6" w:space="0" w:color="auto"/>
            </w:tcBorders>
          </w:tcPr>
          <w:p w14:paraId="7F02CA31" w14:textId="77777777" w:rsidR="00920226" w:rsidRPr="00920226" w:rsidRDefault="00920226" w:rsidP="0067049B">
            <w:pPr>
              <w:ind w:left="360"/>
              <w:rPr>
                <w:rFonts w:asciiTheme="majorBidi" w:eastAsia="Arial" w:hAnsiTheme="majorBidi" w:cstheme="majorBidi"/>
                <w:b/>
                <w:bCs/>
                <w:color w:val="000000" w:themeColor="text1"/>
                <w:lang w:val="en-US"/>
              </w:rPr>
            </w:pPr>
          </w:p>
        </w:tc>
      </w:tr>
      <w:tr w:rsidR="00920226" w:rsidRPr="00920226" w14:paraId="3E9F1ECC"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73D97549"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Accumulated Depreciation &amp; Impairment</w:t>
            </w:r>
          </w:p>
        </w:tc>
        <w:tc>
          <w:tcPr>
            <w:tcW w:w="1407" w:type="dxa"/>
            <w:tcBorders>
              <w:top w:val="single" w:sz="6" w:space="0" w:color="auto"/>
              <w:left w:val="single" w:sz="6" w:space="0" w:color="auto"/>
              <w:bottom w:val="single" w:sz="6" w:space="0" w:color="auto"/>
              <w:right w:val="single" w:sz="6" w:space="0" w:color="auto"/>
            </w:tcBorders>
            <w:hideMark/>
          </w:tcPr>
          <w:p w14:paraId="7875582B"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48C463FB"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313C5F7D"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742806F0"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r>
      <w:tr w:rsidR="00920226" w:rsidRPr="00920226" w14:paraId="1C3D8E38"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796D4A74"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As at 1 July 20xx </w:t>
            </w:r>
          </w:p>
        </w:tc>
        <w:tc>
          <w:tcPr>
            <w:tcW w:w="1407" w:type="dxa"/>
            <w:tcBorders>
              <w:top w:val="single" w:sz="6" w:space="0" w:color="auto"/>
              <w:left w:val="single" w:sz="6" w:space="0" w:color="auto"/>
              <w:bottom w:val="single" w:sz="6" w:space="0" w:color="auto"/>
              <w:right w:val="single" w:sz="6" w:space="0" w:color="auto"/>
            </w:tcBorders>
            <w:hideMark/>
          </w:tcPr>
          <w:p w14:paraId="70CE35E1"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31F5EE9A"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42CF5925"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279BBA0F"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123D94B3"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0085B9BD"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Charge for the year </w:t>
            </w:r>
          </w:p>
        </w:tc>
        <w:tc>
          <w:tcPr>
            <w:tcW w:w="1407" w:type="dxa"/>
            <w:tcBorders>
              <w:top w:val="single" w:sz="6" w:space="0" w:color="auto"/>
              <w:left w:val="single" w:sz="6" w:space="0" w:color="auto"/>
              <w:bottom w:val="single" w:sz="6" w:space="0" w:color="auto"/>
              <w:right w:val="single" w:sz="6" w:space="0" w:color="auto"/>
            </w:tcBorders>
            <w:hideMark/>
          </w:tcPr>
          <w:p w14:paraId="25332E66"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3787D560"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71118C71"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4945B500"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5AB62A72"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tcPr>
          <w:p w14:paraId="5F7E4661"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Impairment</w:t>
            </w:r>
          </w:p>
        </w:tc>
        <w:tc>
          <w:tcPr>
            <w:tcW w:w="1407" w:type="dxa"/>
            <w:tcBorders>
              <w:top w:val="single" w:sz="6" w:space="0" w:color="auto"/>
              <w:left w:val="single" w:sz="6" w:space="0" w:color="auto"/>
              <w:bottom w:val="single" w:sz="6" w:space="0" w:color="auto"/>
              <w:right w:val="single" w:sz="6" w:space="0" w:color="auto"/>
            </w:tcBorders>
          </w:tcPr>
          <w:p w14:paraId="0A5EEFA7" w14:textId="77777777" w:rsidR="00920226" w:rsidRPr="00920226" w:rsidRDefault="00920226" w:rsidP="0067049B">
            <w:pPr>
              <w:ind w:left="360"/>
              <w:rPr>
                <w:rFonts w:asciiTheme="majorBidi" w:eastAsia="Arial" w:hAnsiTheme="majorBidi" w:cstheme="majorBidi"/>
                <w:color w:val="000000" w:themeColor="text1"/>
              </w:rPr>
            </w:pPr>
          </w:p>
        </w:tc>
        <w:tc>
          <w:tcPr>
            <w:tcW w:w="1388" w:type="dxa"/>
            <w:tcBorders>
              <w:top w:val="single" w:sz="6" w:space="0" w:color="auto"/>
              <w:left w:val="single" w:sz="6" w:space="0" w:color="auto"/>
              <w:bottom w:val="single" w:sz="6" w:space="0" w:color="auto"/>
              <w:right w:val="single" w:sz="6" w:space="0" w:color="auto"/>
            </w:tcBorders>
          </w:tcPr>
          <w:p w14:paraId="771C892B" w14:textId="77777777" w:rsidR="00920226" w:rsidRPr="00920226" w:rsidRDefault="00920226" w:rsidP="0067049B">
            <w:pPr>
              <w:ind w:left="360"/>
              <w:rPr>
                <w:rFonts w:asciiTheme="majorBidi" w:eastAsia="Arial" w:hAnsiTheme="majorBidi" w:cstheme="majorBidi"/>
                <w:color w:val="000000" w:themeColor="text1"/>
              </w:rPr>
            </w:pPr>
          </w:p>
        </w:tc>
        <w:tc>
          <w:tcPr>
            <w:tcW w:w="1423" w:type="dxa"/>
            <w:tcBorders>
              <w:top w:val="single" w:sz="6" w:space="0" w:color="auto"/>
              <w:left w:val="single" w:sz="6" w:space="0" w:color="auto"/>
              <w:bottom w:val="single" w:sz="6" w:space="0" w:color="auto"/>
              <w:right w:val="single" w:sz="6" w:space="0" w:color="auto"/>
            </w:tcBorders>
          </w:tcPr>
          <w:p w14:paraId="1CC73CF8" w14:textId="77777777" w:rsidR="00920226" w:rsidRPr="00920226" w:rsidRDefault="00920226" w:rsidP="0067049B">
            <w:pPr>
              <w:ind w:left="360"/>
              <w:rPr>
                <w:rFonts w:asciiTheme="majorBidi" w:eastAsia="Arial" w:hAnsiTheme="majorBidi" w:cstheme="majorBidi"/>
                <w:color w:val="000000" w:themeColor="text1"/>
              </w:rPr>
            </w:pPr>
          </w:p>
        </w:tc>
        <w:tc>
          <w:tcPr>
            <w:tcW w:w="1344" w:type="dxa"/>
            <w:tcBorders>
              <w:top w:val="single" w:sz="6" w:space="0" w:color="auto"/>
              <w:left w:val="single" w:sz="6" w:space="0" w:color="auto"/>
              <w:bottom w:val="single" w:sz="6" w:space="0" w:color="auto"/>
              <w:right w:val="single" w:sz="6" w:space="0" w:color="auto"/>
            </w:tcBorders>
          </w:tcPr>
          <w:p w14:paraId="227AC3CC" w14:textId="77777777" w:rsidR="00920226" w:rsidRPr="00920226" w:rsidRDefault="00920226" w:rsidP="0067049B">
            <w:pPr>
              <w:ind w:left="360"/>
              <w:rPr>
                <w:rFonts w:asciiTheme="majorBidi" w:eastAsia="Arial" w:hAnsiTheme="majorBidi" w:cstheme="majorBidi"/>
                <w:color w:val="000000" w:themeColor="text1"/>
              </w:rPr>
            </w:pPr>
          </w:p>
        </w:tc>
      </w:tr>
      <w:tr w:rsidR="00920226" w:rsidRPr="00920226" w14:paraId="4108F95C"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1987403E"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lang w:val="en-US"/>
              </w:rPr>
              <w:t>As at 30 June 20xx </w:t>
            </w:r>
          </w:p>
        </w:tc>
        <w:tc>
          <w:tcPr>
            <w:tcW w:w="1407" w:type="dxa"/>
            <w:tcBorders>
              <w:top w:val="single" w:sz="6" w:space="0" w:color="auto"/>
              <w:left w:val="single" w:sz="6" w:space="0" w:color="auto"/>
              <w:bottom w:val="single" w:sz="6" w:space="0" w:color="auto"/>
              <w:right w:val="single" w:sz="6" w:space="0" w:color="auto"/>
            </w:tcBorders>
            <w:hideMark/>
          </w:tcPr>
          <w:p w14:paraId="74B8426B"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5BD8F00A"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2C7DA280"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6ACFCD6F" w14:textId="77777777" w:rsidR="00920226" w:rsidRPr="00920226" w:rsidRDefault="00920226" w:rsidP="0067049B">
            <w:pPr>
              <w:ind w:left="360"/>
              <w:rPr>
                <w:rFonts w:asciiTheme="majorBidi" w:eastAsia="Arial" w:hAnsiTheme="majorBidi" w:cstheme="majorBidi"/>
                <w:color w:val="000000" w:themeColor="text1"/>
                <w:lang w:val="en-US"/>
              </w:rPr>
            </w:pPr>
            <w:r w:rsidRPr="00920226">
              <w:rPr>
                <w:rFonts w:asciiTheme="majorBidi" w:eastAsia="Arial" w:hAnsiTheme="majorBidi" w:cstheme="majorBidi"/>
                <w:color w:val="000000" w:themeColor="text1"/>
              </w:rPr>
              <w:t>xxx</w:t>
            </w:r>
            <w:r w:rsidRPr="00920226">
              <w:rPr>
                <w:rFonts w:asciiTheme="majorBidi" w:eastAsia="Arial" w:hAnsiTheme="majorBidi" w:cstheme="majorBidi"/>
                <w:color w:val="000000" w:themeColor="text1"/>
                <w:lang w:val="en-US"/>
              </w:rPr>
              <w:t> </w:t>
            </w:r>
          </w:p>
        </w:tc>
      </w:tr>
      <w:tr w:rsidR="00920226" w:rsidRPr="00920226" w14:paraId="58A764FA"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105316C4"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407" w:type="dxa"/>
            <w:tcBorders>
              <w:top w:val="single" w:sz="6" w:space="0" w:color="auto"/>
              <w:left w:val="single" w:sz="6" w:space="0" w:color="auto"/>
              <w:bottom w:val="single" w:sz="6" w:space="0" w:color="auto"/>
              <w:right w:val="single" w:sz="6" w:space="0" w:color="auto"/>
            </w:tcBorders>
            <w:hideMark/>
          </w:tcPr>
          <w:p w14:paraId="5E9D1699"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4B78CAAA"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7403C8DA"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503D3F04"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 </w:t>
            </w:r>
          </w:p>
        </w:tc>
      </w:tr>
      <w:tr w:rsidR="00920226" w:rsidRPr="00920226" w14:paraId="1F2463B7" w14:textId="77777777" w:rsidTr="0067049B">
        <w:trPr>
          <w:trHeight w:val="300"/>
        </w:trPr>
        <w:tc>
          <w:tcPr>
            <w:tcW w:w="3462" w:type="dxa"/>
            <w:tcBorders>
              <w:top w:val="single" w:sz="6" w:space="0" w:color="auto"/>
              <w:left w:val="single" w:sz="6" w:space="0" w:color="auto"/>
              <w:bottom w:val="single" w:sz="6" w:space="0" w:color="auto"/>
              <w:right w:val="single" w:sz="6" w:space="0" w:color="auto"/>
            </w:tcBorders>
            <w:hideMark/>
          </w:tcPr>
          <w:p w14:paraId="28D9B392"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lang w:val="en-US"/>
              </w:rPr>
              <w:t>As at 30 June 20xx </w:t>
            </w:r>
          </w:p>
        </w:tc>
        <w:tc>
          <w:tcPr>
            <w:tcW w:w="1407" w:type="dxa"/>
            <w:tcBorders>
              <w:top w:val="single" w:sz="6" w:space="0" w:color="auto"/>
              <w:left w:val="single" w:sz="6" w:space="0" w:color="auto"/>
              <w:bottom w:val="single" w:sz="6" w:space="0" w:color="auto"/>
              <w:right w:val="single" w:sz="6" w:space="0" w:color="auto"/>
            </w:tcBorders>
            <w:hideMark/>
          </w:tcPr>
          <w:p w14:paraId="42CABF55"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c>
          <w:tcPr>
            <w:tcW w:w="1388" w:type="dxa"/>
            <w:tcBorders>
              <w:top w:val="single" w:sz="6" w:space="0" w:color="auto"/>
              <w:left w:val="single" w:sz="6" w:space="0" w:color="auto"/>
              <w:bottom w:val="single" w:sz="6" w:space="0" w:color="auto"/>
              <w:right w:val="single" w:sz="6" w:space="0" w:color="auto"/>
            </w:tcBorders>
            <w:hideMark/>
          </w:tcPr>
          <w:p w14:paraId="771AEACE"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c>
          <w:tcPr>
            <w:tcW w:w="1423" w:type="dxa"/>
            <w:tcBorders>
              <w:top w:val="single" w:sz="6" w:space="0" w:color="auto"/>
              <w:left w:val="single" w:sz="6" w:space="0" w:color="auto"/>
              <w:bottom w:val="single" w:sz="6" w:space="0" w:color="auto"/>
              <w:right w:val="single" w:sz="6" w:space="0" w:color="auto"/>
            </w:tcBorders>
            <w:hideMark/>
          </w:tcPr>
          <w:p w14:paraId="5EAED340"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c>
          <w:tcPr>
            <w:tcW w:w="1344" w:type="dxa"/>
            <w:tcBorders>
              <w:top w:val="single" w:sz="6" w:space="0" w:color="auto"/>
              <w:left w:val="single" w:sz="6" w:space="0" w:color="auto"/>
              <w:bottom w:val="single" w:sz="6" w:space="0" w:color="auto"/>
              <w:right w:val="single" w:sz="6" w:space="0" w:color="auto"/>
            </w:tcBorders>
            <w:hideMark/>
          </w:tcPr>
          <w:p w14:paraId="73EB262C" w14:textId="77777777" w:rsidR="00920226" w:rsidRPr="00920226" w:rsidRDefault="00920226" w:rsidP="0067049B">
            <w:pPr>
              <w:ind w:left="360"/>
              <w:rPr>
                <w:rFonts w:asciiTheme="majorBidi" w:eastAsia="Arial" w:hAnsiTheme="majorBidi" w:cstheme="majorBidi"/>
                <w:b/>
                <w:bCs/>
                <w:color w:val="000000" w:themeColor="text1"/>
                <w:lang w:val="en-US"/>
              </w:rPr>
            </w:pPr>
            <w:r w:rsidRPr="00920226">
              <w:rPr>
                <w:rFonts w:asciiTheme="majorBidi" w:eastAsia="Arial" w:hAnsiTheme="majorBidi" w:cstheme="majorBidi"/>
                <w:b/>
                <w:bCs/>
                <w:color w:val="000000" w:themeColor="text1"/>
                <w:u w:val="single"/>
              </w:rPr>
              <w:t>xxx</w:t>
            </w:r>
            <w:r w:rsidRPr="00920226">
              <w:rPr>
                <w:rFonts w:asciiTheme="majorBidi" w:eastAsia="Arial" w:hAnsiTheme="majorBidi" w:cstheme="majorBidi"/>
                <w:b/>
                <w:bCs/>
                <w:color w:val="000000" w:themeColor="text1"/>
                <w:lang w:val="en-US"/>
              </w:rPr>
              <w:t> </w:t>
            </w:r>
          </w:p>
        </w:tc>
      </w:tr>
    </w:tbl>
    <w:p w14:paraId="52123560" w14:textId="77777777" w:rsidR="00920226" w:rsidRPr="00920226" w:rsidRDefault="00920226" w:rsidP="00920226">
      <w:pPr>
        <w:spacing w:line="360" w:lineRule="auto"/>
        <w:ind w:right="-20"/>
        <w:jc w:val="both"/>
        <w:rPr>
          <w:rFonts w:eastAsia="Arial"/>
          <w:b/>
          <w:bCs/>
          <w:color w:val="000000" w:themeColor="text1"/>
          <w:spacing w:val="3"/>
        </w:rPr>
      </w:pPr>
      <w:r w:rsidRPr="00920226">
        <w:rPr>
          <w:rFonts w:eastAsia="Arial"/>
          <w:b/>
          <w:bCs/>
          <w:color w:val="000000" w:themeColor="text1"/>
          <w:spacing w:val="3"/>
        </w:rPr>
        <w:t xml:space="preserve"> </w:t>
      </w:r>
    </w:p>
    <w:p w14:paraId="1F96922C" w14:textId="77777777" w:rsidR="00920226" w:rsidRPr="00920226" w:rsidRDefault="00920226" w:rsidP="00920226">
      <w:pPr>
        <w:ind w:right="-20"/>
        <w:jc w:val="both"/>
        <w:rPr>
          <w:rFonts w:eastAsia="Arial"/>
          <w:i/>
          <w:iCs/>
          <w:color w:val="000000" w:themeColor="text1"/>
          <w:spacing w:val="3"/>
        </w:rPr>
      </w:pPr>
      <w:r w:rsidRPr="00920226">
        <w:rPr>
          <w:rFonts w:eastAsia="Arial"/>
          <w:i/>
          <w:iCs/>
          <w:color w:val="000000" w:themeColor="text1"/>
          <w:spacing w:val="3"/>
        </w:rPr>
        <w:t xml:space="preserve">Only tangible natural resources with a finite life shall be depreciated. Where the useful life is indefinite, assess for impairment. </w:t>
      </w:r>
    </w:p>
    <w:p w14:paraId="08AE7EF3" w14:textId="6DEC57BE" w:rsidR="00D32FF4" w:rsidRPr="00920226" w:rsidRDefault="00D32FF4" w:rsidP="001B5060">
      <w:pPr>
        <w:spacing w:line="360" w:lineRule="auto"/>
        <w:ind w:right="-20"/>
        <w:jc w:val="both"/>
        <w:rPr>
          <w:rFonts w:eastAsia="Arial"/>
          <w:b/>
          <w:bCs/>
          <w:color w:val="000000" w:themeColor="text1"/>
          <w:spacing w:val="3"/>
        </w:rPr>
      </w:pPr>
      <w:r w:rsidRPr="00920226">
        <w:rPr>
          <w:rFonts w:eastAsia="Arial"/>
          <w:b/>
          <w:bCs/>
          <w:color w:val="000000" w:themeColor="text1"/>
          <w:spacing w:val="3"/>
        </w:rPr>
        <w:br w:type="page"/>
      </w:r>
    </w:p>
    <w:p w14:paraId="23F42CB8" w14:textId="77777777" w:rsidR="00D9033F" w:rsidRPr="001B5060" w:rsidRDefault="00D9033F" w:rsidP="001B5060">
      <w:pPr>
        <w:spacing w:line="360" w:lineRule="auto"/>
        <w:ind w:right="-20"/>
        <w:jc w:val="both"/>
        <w:rPr>
          <w:rFonts w:eastAsia="Arial"/>
          <w:b/>
          <w:bCs/>
          <w:color w:val="000000" w:themeColor="text1"/>
          <w:spacing w:val="3"/>
        </w:rPr>
      </w:pPr>
    </w:p>
    <w:p w14:paraId="3BDA59E0" w14:textId="77777777" w:rsidR="00B70F84" w:rsidRPr="00B70F84" w:rsidRDefault="00B70F84" w:rsidP="00B70F84">
      <w:pPr>
        <w:pStyle w:val="ListParagraph"/>
        <w:numPr>
          <w:ilvl w:val="0"/>
          <w:numId w:val="24"/>
        </w:numPr>
        <w:spacing w:line="360" w:lineRule="auto"/>
        <w:ind w:right="-20" w:hanging="502"/>
        <w:jc w:val="both"/>
        <w:rPr>
          <w:rFonts w:eastAsia="Arial"/>
          <w:b/>
          <w:bCs/>
          <w:color w:val="000000" w:themeColor="text1"/>
          <w:spacing w:val="3"/>
        </w:rPr>
      </w:pPr>
      <w:r w:rsidRPr="00B70F84">
        <w:rPr>
          <w:rFonts w:eastAsia="Arial"/>
          <w:b/>
          <w:bCs/>
          <w:color w:val="000000" w:themeColor="text1"/>
          <w:spacing w:val="3"/>
        </w:rPr>
        <w:t>Heritage Assets</w:t>
      </w:r>
    </w:p>
    <w:p w14:paraId="42B6C755" w14:textId="77777777" w:rsidR="00B70F84" w:rsidRPr="00B70F84" w:rsidRDefault="00B70F84" w:rsidP="00B70F84">
      <w:pPr>
        <w:rPr>
          <w:rFonts w:eastAsia="Arial"/>
          <w:b/>
          <w:bCs/>
          <w:color w:val="000000" w:themeColor="text1"/>
        </w:rPr>
      </w:pPr>
      <w:r w:rsidRPr="00B70F84">
        <w:rPr>
          <w:rFonts w:eastAsia="Arial"/>
          <w:b/>
          <w:bCs/>
          <w:color w:val="000000" w:themeColor="text1"/>
        </w:rPr>
        <w:t>Current FY</w:t>
      </w:r>
    </w:p>
    <w:tbl>
      <w:tblPr>
        <w:tblW w:w="902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388"/>
        <w:gridCol w:w="1509"/>
        <w:gridCol w:w="1385"/>
        <w:gridCol w:w="1418"/>
        <w:gridCol w:w="1324"/>
      </w:tblGrid>
      <w:tr w:rsidR="00B70F84" w:rsidRPr="00B70F84" w14:paraId="091ECC4B" w14:textId="77777777" w:rsidTr="0067049B">
        <w:trPr>
          <w:trHeight w:val="510"/>
        </w:trPr>
        <w:tc>
          <w:tcPr>
            <w:tcW w:w="3388" w:type="dxa"/>
            <w:tcBorders>
              <w:top w:val="single" w:sz="6" w:space="0" w:color="auto"/>
              <w:left w:val="single" w:sz="6" w:space="0" w:color="auto"/>
              <w:bottom w:val="single" w:sz="6" w:space="0" w:color="auto"/>
              <w:right w:val="single" w:sz="6" w:space="0" w:color="auto"/>
            </w:tcBorders>
            <w:shd w:val="clear" w:color="auto" w:fill="0070C0"/>
            <w:hideMark/>
          </w:tcPr>
          <w:p w14:paraId="7909E35D"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509" w:type="dxa"/>
            <w:tcBorders>
              <w:top w:val="single" w:sz="6" w:space="0" w:color="auto"/>
              <w:left w:val="single" w:sz="6" w:space="0" w:color="auto"/>
              <w:bottom w:val="single" w:sz="6" w:space="0" w:color="auto"/>
              <w:right w:val="single" w:sz="6" w:space="0" w:color="auto"/>
            </w:tcBorders>
            <w:shd w:val="clear" w:color="auto" w:fill="0070C0"/>
            <w:hideMark/>
          </w:tcPr>
          <w:p w14:paraId="0B645EAD"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Artefacts &amp; Collections</w:t>
            </w:r>
          </w:p>
        </w:tc>
        <w:tc>
          <w:tcPr>
            <w:tcW w:w="1385" w:type="dxa"/>
            <w:tcBorders>
              <w:top w:val="single" w:sz="6" w:space="0" w:color="auto"/>
              <w:left w:val="single" w:sz="6" w:space="0" w:color="auto"/>
              <w:bottom w:val="single" w:sz="6" w:space="0" w:color="auto"/>
              <w:right w:val="single" w:sz="6" w:space="0" w:color="auto"/>
            </w:tcBorders>
            <w:shd w:val="clear" w:color="auto" w:fill="0070C0"/>
            <w:hideMark/>
          </w:tcPr>
          <w:p w14:paraId="2490B7F0"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Category xx</w:t>
            </w:r>
          </w:p>
        </w:tc>
        <w:tc>
          <w:tcPr>
            <w:tcW w:w="1418" w:type="dxa"/>
            <w:tcBorders>
              <w:top w:val="single" w:sz="6" w:space="0" w:color="auto"/>
              <w:left w:val="single" w:sz="6" w:space="0" w:color="auto"/>
              <w:bottom w:val="single" w:sz="6" w:space="0" w:color="auto"/>
              <w:right w:val="single" w:sz="6" w:space="0" w:color="auto"/>
            </w:tcBorders>
            <w:shd w:val="clear" w:color="auto" w:fill="0070C0"/>
            <w:hideMark/>
          </w:tcPr>
          <w:p w14:paraId="5EED48A7"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Category yy</w:t>
            </w:r>
          </w:p>
        </w:tc>
        <w:tc>
          <w:tcPr>
            <w:tcW w:w="1324" w:type="dxa"/>
            <w:tcBorders>
              <w:top w:val="single" w:sz="6" w:space="0" w:color="auto"/>
              <w:left w:val="single" w:sz="6" w:space="0" w:color="auto"/>
              <w:bottom w:val="single" w:sz="6" w:space="0" w:color="auto"/>
              <w:right w:val="single" w:sz="6" w:space="0" w:color="auto"/>
            </w:tcBorders>
            <w:shd w:val="clear" w:color="auto" w:fill="0070C0"/>
            <w:hideMark/>
          </w:tcPr>
          <w:p w14:paraId="50092009"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rPr>
              <w:t>Total</w:t>
            </w:r>
          </w:p>
        </w:tc>
      </w:tr>
      <w:tr w:rsidR="00B70F84" w:rsidRPr="00B70F84" w14:paraId="588817EC"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shd w:val="clear" w:color="auto" w:fill="0070C0"/>
            <w:hideMark/>
          </w:tcPr>
          <w:p w14:paraId="7D90169C"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509" w:type="dxa"/>
            <w:tcBorders>
              <w:top w:val="single" w:sz="6" w:space="0" w:color="auto"/>
              <w:left w:val="single" w:sz="6" w:space="0" w:color="auto"/>
              <w:bottom w:val="single" w:sz="6" w:space="0" w:color="auto"/>
              <w:right w:val="single" w:sz="6" w:space="0" w:color="auto"/>
            </w:tcBorders>
            <w:shd w:val="clear" w:color="auto" w:fill="0070C0"/>
            <w:hideMark/>
          </w:tcPr>
          <w:p w14:paraId="1BC055CF"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Kshs </w:t>
            </w:r>
          </w:p>
        </w:tc>
        <w:tc>
          <w:tcPr>
            <w:tcW w:w="1385" w:type="dxa"/>
            <w:tcBorders>
              <w:top w:val="single" w:sz="6" w:space="0" w:color="auto"/>
              <w:left w:val="single" w:sz="6" w:space="0" w:color="auto"/>
              <w:bottom w:val="single" w:sz="6" w:space="0" w:color="auto"/>
              <w:right w:val="single" w:sz="6" w:space="0" w:color="auto"/>
            </w:tcBorders>
            <w:shd w:val="clear" w:color="auto" w:fill="0070C0"/>
            <w:hideMark/>
          </w:tcPr>
          <w:p w14:paraId="3CA8B8B2"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Kshs </w:t>
            </w:r>
          </w:p>
        </w:tc>
        <w:tc>
          <w:tcPr>
            <w:tcW w:w="1418" w:type="dxa"/>
            <w:tcBorders>
              <w:top w:val="single" w:sz="6" w:space="0" w:color="auto"/>
              <w:left w:val="single" w:sz="6" w:space="0" w:color="auto"/>
              <w:bottom w:val="single" w:sz="6" w:space="0" w:color="auto"/>
              <w:right w:val="single" w:sz="6" w:space="0" w:color="auto"/>
            </w:tcBorders>
            <w:shd w:val="clear" w:color="auto" w:fill="0070C0"/>
            <w:hideMark/>
          </w:tcPr>
          <w:p w14:paraId="2FC25DFB"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Kshs </w:t>
            </w:r>
          </w:p>
        </w:tc>
        <w:tc>
          <w:tcPr>
            <w:tcW w:w="1324" w:type="dxa"/>
            <w:tcBorders>
              <w:top w:val="single" w:sz="6" w:space="0" w:color="auto"/>
              <w:left w:val="single" w:sz="6" w:space="0" w:color="auto"/>
              <w:bottom w:val="single" w:sz="6" w:space="0" w:color="auto"/>
              <w:right w:val="single" w:sz="6" w:space="0" w:color="auto"/>
            </w:tcBorders>
            <w:shd w:val="clear" w:color="auto" w:fill="0070C0"/>
            <w:hideMark/>
          </w:tcPr>
          <w:p w14:paraId="4E9C2D71"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Kshs </w:t>
            </w:r>
          </w:p>
        </w:tc>
      </w:tr>
      <w:tr w:rsidR="00B70F84" w:rsidRPr="00B70F84" w14:paraId="4653C2F8"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780AAAB2"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Cost </w:t>
            </w:r>
          </w:p>
        </w:tc>
        <w:tc>
          <w:tcPr>
            <w:tcW w:w="1509" w:type="dxa"/>
            <w:tcBorders>
              <w:top w:val="single" w:sz="6" w:space="0" w:color="auto"/>
              <w:left w:val="single" w:sz="6" w:space="0" w:color="auto"/>
              <w:bottom w:val="single" w:sz="6" w:space="0" w:color="auto"/>
              <w:right w:val="single" w:sz="6" w:space="0" w:color="auto"/>
            </w:tcBorders>
            <w:hideMark/>
          </w:tcPr>
          <w:p w14:paraId="4C43796E"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53965A16"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4A0AD1C3"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1C1E0287"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r>
      <w:tr w:rsidR="00B70F84" w:rsidRPr="00B70F84" w14:paraId="43A083C2"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166B7A57"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As at 1 July 20xx </w:t>
            </w:r>
          </w:p>
        </w:tc>
        <w:tc>
          <w:tcPr>
            <w:tcW w:w="1509" w:type="dxa"/>
            <w:tcBorders>
              <w:top w:val="single" w:sz="6" w:space="0" w:color="auto"/>
              <w:left w:val="single" w:sz="6" w:space="0" w:color="auto"/>
              <w:bottom w:val="single" w:sz="6" w:space="0" w:color="auto"/>
              <w:right w:val="single" w:sz="6" w:space="0" w:color="auto"/>
            </w:tcBorders>
            <w:hideMark/>
          </w:tcPr>
          <w:p w14:paraId="344111B4"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3F5105C6"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22575F8A"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0CF8E61C"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602094AA" w14:textId="77777777" w:rsidTr="0067049B">
        <w:trPr>
          <w:trHeight w:val="210"/>
        </w:trPr>
        <w:tc>
          <w:tcPr>
            <w:tcW w:w="3388" w:type="dxa"/>
            <w:tcBorders>
              <w:top w:val="single" w:sz="6" w:space="0" w:color="auto"/>
              <w:left w:val="single" w:sz="6" w:space="0" w:color="auto"/>
              <w:bottom w:val="single" w:sz="6" w:space="0" w:color="auto"/>
              <w:right w:val="single" w:sz="6" w:space="0" w:color="auto"/>
            </w:tcBorders>
            <w:hideMark/>
          </w:tcPr>
          <w:p w14:paraId="7FEB7D2B"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Additions </w:t>
            </w:r>
          </w:p>
        </w:tc>
        <w:tc>
          <w:tcPr>
            <w:tcW w:w="1509" w:type="dxa"/>
            <w:tcBorders>
              <w:top w:val="single" w:sz="6" w:space="0" w:color="auto"/>
              <w:left w:val="single" w:sz="6" w:space="0" w:color="auto"/>
              <w:bottom w:val="single" w:sz="6" w:space="0" w:color="auto"/>
              <w:right w:val="single" w:sz="6" w:space="0" w:color="auto"/>
            </w:tcBorders>
            <w:hideMark/>
          </w:tcPr>
          <w:p w14:paraId="082DD6B5"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6192896F"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4DAF638E"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5C8B1E91"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1468350B" w14:textId="77777777" w:rsidTr="0067049B">
        <w:trPr>
          <w:trHeight w:val="210"/>
        </w:trPr>
        <w:tc>
          <w:tcPr>
            <w:tcW w:w="3388" w:type="dxa"/>
            <w:tcBorders>
              <w:top w:val="single" w:sz="6" w:space="0" w:color="auto"/>
              <w:left w:val="single" w:sz="6" w:space="0" w:color="auto"/>
              <w:bottom w:val="single" w:sz="6" w:space="0" w:color="auto"/>
              <w:right w:val="single" w:sz="6" w:space="0" w:color="auto"/>
            </w:tcBorders>
          </w:tcPr>
          <w:p w14:paraId="5CF41E7D"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Adjustments</w:t>
            </w:r>
          </w:p>
        </w:tc>
        <w:tc>
          <w:tcPr>
            <w:tcW w:w="1509" w:type="dxa"/>
            <w:tcBorders>
              <w:top w:val="single" w:sz="6" w:space="0" w:color="auto"/>
              <w:left w:val="single" w:sz="6" w:space="0" w:color="auto"/>
              <w:bottom w:val="single" w:sz="6" w:space="0" w:color="auto"/>
              <w:right w:val="single" w:sz="6" w:space="0" w:color="auto"/>
            </w:tcBorders>
          </w:tcPr>
          <w:p w14:paraId="1C428E5C"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w:t>
            </w:r>
          </w:p>
        </w:tc>
        <w:tc>
          <w:tcPr>
            <w:tcW w:w="1385" w:type="dxa"/>
            <w:tcBorders>
              <w:top w:val="single" w:sz="6" w:space="0" w:color="auto"/>
              <w:left w:val="single" w:sz="6" w:space="0" w:color="auto"/>
              <w:bottom w:val="single" w:sz="6" w:space="0" w:color="auto"/>
              <w:right w:val="single" w:sz="6" w:space="0" w:color="auto"/>
            </w:tcBorders>
          </w:tcPr>
          <w:p w14:paraId="405C16F2"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418" w:type="dxa"/>
            <w:tcBorders>
              <w:top w:val="single" w:sz="6" w:space="0" w:color="auto"/>
              <w:left w:val="single" w:sz="6" w:space="0" w:color="auto"/>
              <w:bottom w:val="single" w:sz="6" w:space="0" w:color="auto"/>
              <w:right w:val="single" w:sz="6" w:space="0" w:color="auto"/>
            </w:tcBorders>
          </w:tcPr>
          <w:p w14:paraId="27E90C3F"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324" w:type="dxa"/>
            <w:tcBorders>
              <w:top w:val="single" w:sz="6" w:space="0" w:color="auto"/>
              <w:left w:val="single" w:sz="6" w:space="0" w:color="auto"/>
              <w:bottom w:val="single" w:sz="6" w:space="0" w:color="auto"/>
              <w:right w:val="single" w:sz="6" w:space="0" w:color="auto"/>
            </w:tcBorders>
          </w:tcPr>
          <w:p w14:paraId="3287878F"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r>
      <w:tr w:rsidR="00B70F84" w:rsidRPr="00B70F84" w14:paraId="090B40A8" w14:textId="77777777" w:rsidTr="0067049B">
        <w:trPr>
          <w:trHeight w:val="210"/>
        </w:trPr>
        <w:tc>
          <w:tcPr>
            <w:tcW w:w="3388" w:type="dxa"/>
            <w:tcBorders>
              <w:top w:val="single" w:sz="6" w:space="0" w:color="auto"/>
              <w:left w:val="single" w:sz="6" w:space="0" w:color="auto"/>
              <w:bottom w:val="single" w:sz="6" w:space="0" w:color="auto"/>
              <w:right w:val="single" w:sz="6" w:space="0" w:color="auto"/>
            </w:tcBorders>
          </w:tcPr>
          <w:p w14:paraId="7CC7B465"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Disposal</w:t>
            </w:r>
          </w:p>
        </w:tc>
        <w:tc>
          <w:tcPr>
            <w:tcW w:w="1509" w:type="dxa"/>
            <w:tcBorders>
              <w:top w:val="single" w:sz="6" w:space="0" w:color="auto"/>
              <w:left w:val="single" w:sz="6" w:space="0" w:color="auto"/>
              <w:bottom w:val="single" w:sz="6" w:space="0" w:color="auto"/>
              <w:right w:val="single" w:sz="6" w:space="0" w:color="auto"/>
            </w:tcBorders>
          </w:tcPr>
          <w:p w14:paraId="146078E3" w14:textId="77777777" w:rsidR="00B70F84" w:rsidRPr="00B70F84" w:rsidRDefault="00B70F84" w:rsidP="0067049B">
            <w:pPr>
              <w:ind w:left="360"/>
              <w:rPr>
                <w:rFonts w:asciiTheme="majorBidi" w:eastAsia="Arial" w:hAnsiTheme="majorBidi" w:cstheme="majorBidi"/>
                <w:color w:val="000000" w:themeColor="text1"/>
              </w:rPr>
            </w:pPr>
          </w:p>
        </w:tc>
        <w:tc>
          <w:tcPr>
            <w:tcW w:w="1385" w:type="dxa"/>
            <w:tcBorders>
              <w:top w:val="single" w:sz="6" w:space="0" w:color="auto"/>
              <w:left w:val="single" w:sz="6" w:space="0" w:color="auto"/>
              <w:bottom w:val="single" w:sz="6" w:space="0" w:color="auto"/>
              <w:right w:val="single" w:sz="6" w:space="0" w:color="auto"/>
            </w:tcBorders>
          </w:tcPr>
          <w:p w14:paraId="540A490C" w14:textId="77777777" w:rsidR="00B70F84" w:rsidRPr="00B70F84" w:rsidRDefault="00B70F84" w:rsidP="0067049B">
            <w:pPr>
              <w:ind w:left="360"/>
              <w:rPr>
                <w:rFonts w:asciiTheme="majorBidi" w:eastAsia="Arial" w:hAnsiTheme="majorBidi" w:cstheme="majorBidi"/>
                <w:color w:val="000000" w:themeColor="text1"/>
              </w:rPr>
            </w:pPr>
          </w:p>
        </w:tc>
        <w:tc>
          <w:tcPr>
            <w:tcW w:w="1418" w:type="dxa"/>
            <w:tcBorders>
              <w:top w:val="single" w:sz="6" w:space="0" w:color="auto"/>
              <w:left w:val="single" w:sz="6" w:space="0" w:color="auto"/>
              <w:bottom w:val="single" w:sz="6" w:space="0" w:color="auto"/>
              <w:right w:val="single" w:sz="6" w:space="0" w:color="auto"/>
            </w:tcBorders>
          </w:tcPr>
          <w:p w14:paraId="29A12E1F" w14:textId="77777777" w:rsidR="00B70F84" w:rsidRPr="00B70F84" w:rsidRDefault="00B70F84" w:rsidP="0067049B">
            <w:pPr>
              <w:ind w:left="360"/>
              <w:rPr>
                <w:rFonts w:asciiTheme="majorBidi" w:eastAsia="Arial" w:hAnsiTheme="majorBidi" w:cstheme="majorBidi"/>
                <w:color w:val="000000" w:themeColor="text1"/>
              </w:rPr>
            </w:pPr>
          </w:p>
        </w:tc>
        <w:tc>
          <w:tcPr>
            <w:tcW w:w="1324" w:type="dxa"/>
            <w:tcBorders>
              <w:top w:val="single" w:sz="6" w:space="0" w:color="auto"/>
              <w:left w:val="single" w:sz="6" w:space="0" w:color="auto"/>
              <w:bottom w:val="single" w:sz="6" w:space="0" w:color="auto"/>
              <w:right w:val="single" w:sz="6" w:space="0" w:color="auto"/>
            </w:tcBorders>
          </w:tcPr>
          <w:p w14:paraId="27733028" w14:textId="77777777" w:rsidR="00B70F84" w:rsidRPr="00B70F84" w:rsidRDefault="00B70F84" w:rsidP="0067049B">
            <w:pPr>
              <w:ind w:left="360"/>
              <w:rPr>
                <w:rFonts w:asciiTheme="majorBidi" w:eastAsia="Arial" w:hAnsiTheme="majorBidi" w:cstheme="majorBidi"/>
                <w:color w:val="000000" w:themeColor="text1"/>
              </w:rPr>
            </w:pPr>
          </w:p>
        </w:tc>
      </w:tr>
      <w:tr w:rsidR="00B70F84" w:rsidRPr="00B70F84" w14:paraId="00BBF99E"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hideMark/>
          </w:tcPr>
          <w:p w14:paraId="0FBC2382" w14:textId="77777777" w:rsidR="00B70F84" w:rsidRPr="00B70F84" w:rsidRDefault="00B70F84" w:rsidP="0067049B">
            <w:pPr>
              <w:ind w:left="360"/>
              <w:jc w:val="both"/>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As at 30 June 20xx </w:t>
            </w:r>
          </w:p>
        </w:tc>
        <w:tc>
          <w:tcPr>
            <w:tcW w:w="1509" w:type="dxa"/>
            <w:tcBorders>
              <w:top w:val="single" w:sz="6" w:space="0" w:color="auto"/>
              <w:left w:val="single" w:sz="6" w:space="0" w:color="auto"/>
              <w:bottom w:val="single" w:sz="6" w:space="0" w:color="auto"/>
              <w:right w:val="single" w:sz="6" w:space="0" w:color="auto"/>
            </w:tcBorders>
            <w:hideMark/>
          </w:tcPr>
          <w:p w14:paraId="3FAAE7BA"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rPr>
              <w:t>xxx</w:t>
            </w:r>
            <w:r w:rsidRPr="00B70F84">
              <w:rPr>
                <w:rFonts w:asciiTheme="majorBidi" w:eastAsia="Arial" w:hAnsiTheme="majorBidi" w:cstheme="majorBidi"/>
                <w:b/>
                <w:bCs/>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1A889893"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rPr>
              <w:t>xxx</w:t>
            </w:r>
            <w:r w:rsidRPr="00B70F84">
              <w:rPr>
                <w:rFonts w:asciiTheme="majorBidi" w:eastAsia="Arial" w:hAnsiTheme="majorBidi" w:cstheme="majorBidi"/>
                <w:b/>
                <w:bCs/>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0551F641"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rPr>
              <w:t>xxx</w:t>
            </w:r>
            <w:r w:rsidRPr="00B70F84">
              <w:rPr>
                <w:rFonts w:asciiTheme="majorBidi" w:eastAsia="Arial" w:hAnsiTheme="majorBidi" w:cstheme="majorBidi"/>
                <w:b/>
                <w:bCs/>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3460CD97"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rPr>
              <w:t>xxx</w:t>
            </w:r>
            <w:r w:rsidRPr="00B70F84">
              <w:rPr>
                <w:rFonts w:asciiTheme="majorBidi" w:eastAsia="Arial" w:hAnsiTheme="majorBidi" w:cstheme="majorBidi"/>
                <w:b/>
                <w:bCs/>
                <w:color w:val="000000" w:themeColor="text1"/>
                <w:lang w:val="en-US"/>
              </w:rPr>
              <w:t> </w:t>
            </w:r>
          </w:p>
        </w:tc>
      </w:tr>
      <w:tr w:rsidR="00B70F84" w:rsidRPr="00B70F84" w14:paraId="5BABAFDA"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4663DB1E" w14:textId="77777777" w:rsidR="00B70F84" w:rsidRPr="00B70F84" w:rsidRDefault="00B70F84" w:rsidP="0067049B">
            <w:pPr>
              <w:ind w:left="360"/>
              <w:jc w:val="both"/>
              <w:rPr>
                <w:rFonts w:asciiTheme="majorBidi" w:eastAsia="Arial" w:hAnsiTheme="majorBidi" w:cstheme="majorBidi"/>
                <w:color w:val="000000" w:themeColor="text1"/>
                <w:lang w:val="en-US"/>
              </w:rPr>
            </w:pPr>
          </w:p>
        </w:tc>
        <w:tc>
          <w:tcPr>
            <w:tcW w:w="1509" w:type="dxa"/>
            <w:tcBorders>
              <w:top w:val="single" w:sz="6" w:space="0" w:color="auto"/>
              <w:left w:val="single" w:sz="6" w:space="0" w:color="auto"/>
              <w:bottom w:val="single" w:sz="6" w:space="0" w:color="auto"/>
              <w:right w:val="single" w:sz="6" w:space="0" w:color="auto"/>
            </w:tcBorders>
          </w:tcPr>
          <w:p w14:paraId="7FD9FAFE" w14:textId="77777777" w:rsidR="00B70F84" w:rsidRPr="00B70F84" w:rsidRDefault="00B70F84" w:rsidP="0067049B">
            <w:pPr>
              <w:ind w:left="360"/>
              <w:rPr>
                <w:rFonts w:asciiTheme="majorBidi" w:eastAsia="Arial" w:hAnsiTheme="majorBidi" w:cstheme="majorBidi"/>
                <w:color w:val="000000" w:themeColor="text1"/>
              </w:rPr>
            </w:pPr>
          </w:p>
        </w:tc>
        <w:tc>
          <w:tcPr>
            <w:tcW w:w="1385" w:type="dxa"/>
            <w:tcBorders>
              <w:top w:val="single" w:sz="6" w:space="0" w:color="auto"/>
              <w:left w:val="single" w:sz="6" w:space="0" w:color="auto"/>
              <w:bottom w:val="single" w:sz="6" w:space="0" w:color="auto"/>
              <w:right w:val="single" w:sz="6" w:space="0" w:color="auto"/>
            </w:tcBorders>
          </w:tcPr>
          <w:p w14:paraId="687ED98F" w14:textId="77777777" w:rsidR="00B70F84" w:rsidRPr="00B70F84" w:rsidRDefault="00B70F84" w:rsidP="0067049B">
            <w:pPr>
              <w:ind w:left="360"/>
              <w:rPr>
                <w:rFonts w:asciiTheme="majorBidi" w:eastAsia="Arial" w:hAnsiTheme="majorBidi" w:cstheme="majorBidi"/>
                <w:color w:val="000000" w:themeColor="text1"/>
              </w:rPr>
            </w:pPr>
          </w:p>
        </w:tc>
        <w:tc>
          <w:tcPr>
            <w:tcW w:w="1418" w:type="dxa"/>
            <w:tcBorders>
              <w:top w:val="single" w:sz="6" w:space="0" w:color="auto"/>
              <w:left w:val="single" w:sz="6" w:space="0" w:color="auto"/>
              <w:bottom w:val="single" w:sz="6" w:space="0" w:color="auto"/>
              <w:right w:val="single" w:sz="6" w:space="0" w:color="auto"/>
            </w:tcBorders>
          </w:tcPr>
          <w:p w14:paraId="656D2361" w14:textId="77777777" w:rsidR="00B70F84" w:rsidRPr="00B70F84" w:rsidRDefault="00B70F84" w:rsidP="0067049B">
            <w:pPr>
              <w:ind w:left="360"/>
              <w:rPr>
                <w:rFonts w:asciiTheme="majorBidi" w:eastAsia="Arial" w:hAnsiTheme="majorBidi" w:cstheme="majorBidi"/>
                <w:color w:val="000000" w:themeColor="text1"/>
              </w:rPr>
            </w:pPr>
          </w:p>
        </w:tc>
        <w:tc>
          <w:tcPr>
            <w:tcW w:w="1324" w:type="dxa"/>
            <w:tcBorders>
              <w:top w:val="single" w:sz="6" w:space="0" w:color="auto"/>
              <w:left w:val="single" w:sz="6" w:space="0" w:color="auto"/>
              <w:bottom w:val="single" w:sz="6" w:space="0" w:color="auto"/>
              <w:right w:val="single" w:sz="6" w:space="0" w:color="auto"/>
            </w:tcBorders>
          </w:tcPr>
          <w:p w14:paraId="26F337AD" w14:textId="77777777" w:rsidR="00B70F84" w:rsidRPr="00B70F84" w:rsidRDefault="00B70F84" w:rsidP="0067049B">
            <w:pPr>
              <w:ind w:left="360"/>
              <w:rPr>
                <w:rFonts w:asciiTheme="majorBidi" w:eastAsia="Arial" w:hAnsiTheme="majorBidi" w:cstheme="majorBidi"/>
                <w:color w:val="000000" w:themeColor="text1"/>
              </w:rPr>
            </w:pPr>
          </w:p>
        </w:tc>
      </w:tr>
      <w:tr w:rsidR="00B70F84" w:rsidRPr="00B70F84" w14:paraId="201D4DAD"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64862D63"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b/>
                <w:bCs/>
                <w:color w:val="000000" w:themeColor="text1"/>
                <w:lang w:val="en-US"/>
              </w:rPr>
              <w:t>Accumulated Depreciation &amp; Impairment</w:t>
            </w:r>
          </w:p>
        </w:tc>
        <w:tc>
          <w:tcPr>
            <w:tcW w:w="1509" w:type="dxa"/>
            <w:tcBorders>
              <w:top w:val="single" w:sz="6" w:space="0" w:color="auto"/>
              <w:left w:val="single" w:sz="6" w:space="0" w:color="auto"/>
              <w:bottom w:val="single" w:sz="6" w:space="0" w:color="auto"/>
              <w:right w:val="single" w:sz="6" w:space="0" w:color="auto"/>
            </w:tcBorders>
          </w:tcPr>
          <w:p w14:paraId="0A881E16"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tcPr>
          <w:p w14:paraId="22F6F3C8"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tcPr>
          <w:p w14:paraId="76F30590"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tcPr>
          <w:p w14:paraId="64295135"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 </w:t>
            </w:r>
          </w:p>
        </w:tc>
      </w:tr>
      <w:tr w:rsidR="00B70F84" w:rsidRPr="00B70F84" w14:paraId="4A39163E"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1F399D26"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As at 1 July 20xx </w:t>
            </w:r>
          </w:p>
        </w:tc>
        <w:tc>
          <w:tcPr>
            <w:tcW w:w="1509" w:type="dxa"/>
            <w:tcBorders>
              <w:top w:val="single" w:sz="6" w:space="0" w:color="auto"/>
              <w:left w:val="single" w:sz="6" w:space="0" w:color="auto"/>
              <w:bottom w:val="single" w:sz="6" w:space="0" w:color="auto"/>
              <w:right w:val="single" w:sz="6" w:space="0" w:color="auto"/>
            </w:tcBorders>
          </w:tcPr>
          <w:p w14:paraId="004E703C"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tcPr>
          <w:p w14:paraId="5C344E77"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tcPr>
          <w:p w14:paraId="5DB30C90"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tcPr>
          <w:p w14:paraId="38F5D6AA"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293599C4"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0B17243D"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Charge for the year </w:t>
            </w:r>
          </w:p>
        </w:tc>
        <w:tc>
          <w:tcPr>
            <w:tcW w:w="1509" w:type="dxa"/>
            <w:tcBorders>
              <w:top w:val="single" w:sz="6" w:space="0" w:color="auto"/>
              <w:left w:val="single" w:sz="6" w:space="0" w:color="auto"/>
              <w:bottom w:val="single" w:sz="6" w:space="0" w:color="auto"/>
              <w:right w:val="single" w:sz="6" w:space="0" w:color="auto"/>
            </w:tcBorders>
          </w:tcPr>
          <w:p w14:paraId="11D5F83A"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tcPr>
          <w:p w14:paraId="58A08829"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tcPr>
          <w:p w14:paraId="2194647D"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tcPr>
          <w:p w14:paraId="54DFCFD9"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638729BA"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0858B731"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Impairment</w:t>
            </w:r>
          </w:p>
        </w:tc>
        <w:tc>
          <w:tcPr>
            <w:tcW w:w="1509" w:type="dxa"/>
            <w:tcBorders>
              <w:top w:val="single" w:sz="6" w:space="0" w:color="auto"/>
              <w:left w:val="single" w:sz="6" w:space="0" w:color="auto"/>
              <w:bottom w:val="single" w:sz="6" w:space="0" w:color="auto"/>
              <w:right w:val="single" w:sz="6" w:space="0" w:color="auto"/>
            </w:tcBorders>
          </w:tcPr>
          <w:p w14:paraId="4E78951D"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385" w:type="dxa"/>
            <w:tcBorders>
              <w:top w:val="single" w:sz="6" w:space="0" w:color="auto"/>
              <w:left w:val="single" w:sz="6" w:space="0" w:color="auto"/>
              <w:bottom w:val="single" w:sz="6" w:space="0" w:color="auto"/>
              <w:right w:val="single" w:sz="6" w:space="0" w:color="auto"/>
            </w:tcBorders>
          </w:tcPr>
          <w:p w14:paraId="02FD49DD"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418" w:type="dxa"/>
            <w:tcBorders>
              <w:top w:val="single" w:sz="6" w:space="0" w:color="auto"/>
              <w:left w:val="single" w:sz="6" w:space="0" w:color="auto"/>
              <w:bottom w:val="single" w:sz="6" w:space="0" w:color="auto"/>
              <w:right w:val="single" w:sz="6" w:space="0" w:color="auto"/>
            </w:tcBorders>
          </w:tcPr>
          <w:p w14:paraId="4A074BF9"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324" w:type="dxa"/>
            <w:tcBorders>
              <w:top w:val="single" w:sz="6" w:space="0" w:color="auto"/>
              <w:left w:val="single" w:sz="6" w:space="0" w:color="auto"/>
              <w:bottom w:val="single" w:sz="6" w:space="0" w:color="auto"/>
              <w:right w:val="single" w:sz="6" w:space="0" w:color="auto"/>
            </w:tcBorders>
          </w:tcPr>
          <w:p w14:paraId="14FA5B24"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w:t>
            </w:r>
          </w:p>
        </w:tc>
      </w:tr>
      <w:tr w:rsidR="00B70F84" w:rsidRPr="00B70F84" w14:paraId="5A4917F8"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5358A082"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Adjustments</w:t>
            </w:r>
          </w:p>
        </w:tc>
        <w:tc>
          <w:tcPr>
            <w:tcW w:w="1509" w:type="dxa"/>
            <w:tcBorders>
              <w:top w:val="single" w:sz="6" w:space="0" w:color="auto"/>
              <w:left w:val="single" w:sz="6" w:space="0" w:color="auto"/>
              <w:bottom w:val="single" w:sz="6" w:space="0" w:color="auto"/>
              <w:right w:val="single" w:sz="6" w:space="0" w:color="auto"/>
            </w:tcBorders>
          </w:tcPr>
          <w:p w14:paraId="0A127033" w14:textId="77777777" w:rsidR="00B70F84" w:rsidRPr="00B70F84" w:rsidRDefault="00B70F84" w:rsidP="0067049B">
            <w:pPr>
              <w:ind w:left="360"/>
              <w:rPr>
                <w:rFonts w:asciiTheme="majorBidi" w:eastAsia="Arial" w:hAnsiTheme="majorBidi" w:cstheme="majorBidi"/>
                <w:color w:val="000000" w:themeColor="text1"/>
              </w:rPr>
            </w:pPr>
          </w:p>
        </w:tc>
        <w:tc>
          <w:tcPr>
            <w:tcW w:w="1385" w:type="dxa"/>
            <w:tcBorders>
              <w:top w:val="single" w:sz="6" w:space="0" w:color="auto"/>
              <w:left w:val="single" w:sz="6" w:space="0" w:color="auto"/>
              <w:bottom w:val="single" w:sz="6" w:space="0" w:color="auto"/>
              <w:right w:val="single" w:sz="6" w:space="0" w:color="auto"/>
            </w:tcBorders>
          </w:tcPr>
          <w:p w14:paraId="00670742" w14:textId="77777777" w:rsidR="00B70F84" w:rsidRPr="00B70F84" w:rsidRDefault="00B70F84" w:rsidP="0067049B">
            <w:pPr>
              <w:ind w:left="360"/>
              <w:rPr>
                <w:rFonts w:asciiTheme="majorBidi" w:eastAsia="Arial" w:hAnsiTheme="majorBidi" w:cstheme="majorBidi"/>
                <w:color w:val="000000" w:themeColor="text1"/>
              </w:rPr>
            </w:pPr>
          </w:p>
        </w:tc>
        <w:tc>
          <w:tcPr>
            <w:tcW w:w="1418" w:type="dxa"/>
            <w:tcBorders>
              <w:top w:val="single" w:sz="6" w:space="0" w:color="auto"/>
              <w:left w:val="single" w:sz="6" w:space="0" w:color="auto"/>
              <w:bottom w:val="single" w:sz="6" w:space="0" w:color="auto"/>
              <w:right w:val="single" w:sz="6" w:space="0" w:color="auto"/>
            </w:tcBorders>
          </w:tcPr>
          <w:p w14:paraId="0B8E2155" w14:textId="77777777" w:rsidR="00B70F84" w:rsidRPr="00B70F84" w:rsidRDefault="00B70F84" w:rsidP="0067049B">
            <w:pPr>
              <w:ind w:left="360"/>
              <w:rPr>
                <w:rFonts w:asciiTheme="majorBidi" w:eastAsia="Arial" w:hAnsiTheme="majorBidi" w:cstheme="majorBidi"/>
                <w:color w:val="000000" w:themeColor="text1"/>
              </w:rPr>
            </w:pPr>
          </w:p>
        </w:tc>
        <w:tc>
          <w:tcPr>
            <w:tcW w:w="1324" w:type="dxa"/>
            <w:tcBorders>
              <w:top w:val="single" w:sz="6" w:space="0" w:color="auto"/>
              <w:left w:val="single" w:sz="6" w:space="0" w:color="auto"/>
              <w:bottom w:val="single" w:sz="6" w:space="0" w:color="auto"/>
              <w:right w:val="single" w:sz="6" w:space="0" w:color="auto"/>
            </w:tcBorders>
          </w:tcPr>
          <w:p w14:paraId="66A16FC0" w14:textId="77777777" w:rsidR="00B70F84" w:rsidRPr="00B70F84" w:rsidRDefault="00B70F84" w:rsidP="0067049B">
            <w:pPr>
              <w:ind w:left="360"/>
              <w:rPr>
                <w:rFonts w:asciiTheme="majorBidi" w:eastAsia="Arial" w:hAnsiTheme="majorBidi" w:cstheme="majorBidi"/>
                <w:color w:val="000000" w:themeColor="text1"/>
              </w:rPr>
            </w:pPr>
          </w:p>
        </w:tc>
      </w:tr>
      <w:tr w:rsidR="00B70F84" w:rsidRPr="00B70F84" w14:paraId="2BB06ED9"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41295FFB"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Disposal</w:t>
            </w:r>
          </w:p>
        </w:tc>
        <w:tc>
          <w:tcPr>
            <w:tcW w:w="1509" w:type="dxa"/>
            <w:tcBorders>
              <w:top w:val="single" w:sz="6" w:space="0" w:color="auto"/>
              <w:left w:val="single" w:sz="6" w:space="0" w:color="auto"/>
              <w:bottom w:val="single" w:sz="6" w:space="0" w:color="auto"/>
              <w:right w:val="single" w:sz="6" w:space="0" w:color="auto"/>
            </w:tcBorders>
          </w:tcPr>
          <w:p w14:paraId="6B5406AF" w14:textId="77777777" w:rsidR="00B70F84" w:rsidRPr="00B70F84" w:rsidRDefault="00B70F84" w:rsidP="0067049B">
            <w:pPr>
              <w:ind w:left="360"/>
              <w:rPr>
                <w:rFonts w:asciiTheme="majorBidi" w:eastAsia="Arial" w:hAnsiTheme="majorBidi" w:cstheme="majorBidi"/>
                <w:color w:val="000000" w:themeColor="text1"/>
              </w:rPr>
            </w:pPr>
          </w:p>
        </w:tc>
        <w:tc>
          <w:tcPr>
            <w:tcW w:w="1385" w:type="dxa"/>
            <w:tcBorders>
              <w:top w:val="single" w:sz="6" w:space="0" w:color="auto"/>
              <w:left w:val="single" w:sz="6" w:space="0" w:color="auto"/>
              <w:bottom w:val="single" w:sz="6" w:space="0" w:color="auto"/>
              <w:right w:val="single" w:sz="6" w:space="0" w:color="auto"/>
            </w:tcBorders>
          </w:tcPr>
          <w:p w14:paraId="11915400" w14:textId="77777777" w:rsidR="00B70F84" w:rsidRPr="00B70F84" w:rsidRDefault="00B70F84" w:rsidP="0067049B">
            <w:pPr>
              <w:ind w:left="360"/>
              <w:rPr>
                <w:rFonts w:asciiTheme="majorBidi" w:eastAsia="Arial" w:hAnsiTheme="majorBidi" w:cstheme="majorBidi"/>
                <w:color w:val="000000" w:themeColor="text1"/>
              </w:rPr>
            </w:pPr>
          </w:p>
        </w:tc>
        <w:tc>
          <w:tcPr>
            <w:tcW w:w="1418" w:type="dxa"/>
            <w:tcBorders>
              <w:top w:val="single" w:sz="6" w:space="0" w:color="auto"/>
              <w:left w:val="single" w:sz="6" w:space="0" w:color="auto"/>
              <w:bottom w:val="single" w:sz="6" w:space="0" w:color="auto"/>
              <w:right w:val="single" w:sz="6" w:space="0" w:color="auto"/>
            </w:tcBorders>
          </w:tcPr>
          <w:p w14:paraId="0F50312F" w14:textId="77777777" w:rsidR="00B70F84" w:rsidRPr="00B70F84" w:rsidRDefault="00B70F84" w:rsidP="0067049B">
            <w:pPr>
              <w:ind w:left="360"/>
              <w:rPr>
                <w:rFonts w:asciiTheme="majorBidi" w:eastAsia="Arial" w:hAnsiTheme="majorBidi" w:cstheme="majorBidi"/>
                <w:color w:val="000000" w:themeColor="text1"/>
              </w:rPr>
            </w:pPr>
          </w:p>
        </w:tc>
        <w:tc>
          <w:tcPr>
            <w:tcW w:w="1324" w:type="dxa"/>
            <w:tcBorders>
              <w:top w:val="single" w:sz="6" w:space="0" w:color="auto"/>
              <w:left w:val="single" w:sz="6" w:space="0" w:color="auto"/>
              <w:bottom w:val="single" w:sz="6" w:space="0" w:color="auto"/>
              <w:right w:val="single" w:sz="6" w:space="0" w:color="auto"/>
            </w:tcBorders>
          </w:tcPr>
          <w:p w14:paraId="127B9FDC" w14:textId="77777777" w:rsidR="00B70F84" w:rsidRPr="00B70F84" w:rsidRDefault="00B70F84" w:rsidP="0067049B">
            <w:pPr>
              <w:ind w:left="360"/>
              <w:rPr>
                <w:rFonts w:asciiTheme="majorBidi" w:eastAsia="Arial" w:hAnsiTheme="majorBidi" w:cstheme="majorBidi"/>
                <w:color w:val="000000" w:themeColor="text1"/>
              </w:rPr>
            </w:pPr>
          </w:p>
        </w:tc>
      </w:tr>
      <w:tr w:rsidR="00B70F84" w:rsidRPr="00B70F84" w14:paraId="4F3B3122"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2A994FF4"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b/>
                <w:bCs/>
                <w:color w:val="000000" w:themeColor="text1"/>
                <w:lang w:val="en-US"/>
              </w:rPr>
              <w:t>As at 30 June 20xx </w:t>
            </w:r>
          </w:p>
        </w:tc>
        <w:tc>
          <w:tcPr>
            <w:tcW w:w="1509" w:type="dxa"/>
            <w:tcBorders>
              <w:top w:val="single" w:sz="6" w:space="0" w:color="auto"/>
              <w:left w:val="single" w:sz="6" w:space="0" w:color="auto"/>
              <w:bottom w:val="single" w:sz="6" w:space="0" w:color="auto"/>
              <w:right w:val="single" w:sz="6" w:space="0" w:color="auto"/>
            </w:tcBorders>
          </w:tcPr>
          <w:p w14:paraId="569D044D"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tcPr>
          <w:p w14:paraId="60BAF4CF"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tcPr>
          <w:p w14:paraId="7F4E862F"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tcPr>
          <w:p w14:paraId="027EA2E1"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r>
      <w:tr w:rsidR="00B70F84" w:rsidRPr="00B70F84" w14:paraId="73959780"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2CD8C351" w14:textId="77777777" w:rsidR="00B70F84" w:rsidRPr="00B70F84" w:rsidRDefault="00B70F84" w:rsidP="0067049B">
            <w:pPr>
              <w:ind w:left="360"/>
              <w:jc w:val="both"/>
              <w:rPr>
                <w:rFonts w:asciiTheme="majorBidi" w:eastAsia="Arial" w:hAnsiTheme="majorBidi" w:cstheme="majorBidi"/>
                <w:b/>
                <w:bCs/>
                <w:color w:val="000000" w:themeColor="text1"/>
                <w:lang w:val="en-US"/>
              </w:rPr>
            </w:pPr>
          </w:p>
        </w:tc>
        <w:tc>
          <w:tcPr>
            <w:tcW w:w="1509" w:type="dxa"/>
            <w:tcBorders>
              <w:top w:val="single" w:sz="6" w:space="0" w:color="auto"/>
              <w:left w:val="single" w:sz="6" w:space="0" w:color="auto"/>
              <w:bottom w:val="single" w:sz="6" w:space="0" w:color="auto"/>
              <w:right w:val="single" w:sz="6" w:space="0" w:color="auto"/>
            </w:tcBorders>
          </w:tcPr>
          <w:p w14:paraId="12C9BC5E" w14:textId="77777777" w:rsidR="00B70F84" w:rsidRPr="00B70F84" w:rsidRDefault="00B70F84" w:rsidP="0067049B">
            <w:pPr>
              <w:ind w:left="360"/>
              <w:rPr>
                <w:rFonts w:asciiTheme="majorBidi" w:eastAsia="Arial" w:hAnsiTheme="majorBidi" w:cstheme="majorBidi"/>
                <w:b/>
                <w:bCs/>
                <w:color w:val="000000" w:themeColor="text1"/>
                <w:u w:val="single"/>
              </w:rPr>
            </w:pPr>
          </w:p>
        </w:tc>
        <w:tc>
          <w:tcPr>
            <w:tcW w:w="1385" w:type="dxa"/>
            <w:tcBorders>
              <w:top w:val="single" w:sz="6" w:space="0" w:color="auto"/>
              <w:left w:val="single" w:sz="6" w:space="0" w:color="auto"/>
              <w:bottom w:val="single" w:sz="6" w:space="0" w:color="auto"/>
              <w:right w:val="single" w:sz="6" w:space="0" w:color="auto"/>
            </w:tcBorders>
          </w:tcPr>
          <w:p w14:paraId="604C0FA1" w14:textId="77777777" w:rsidR="00B70F84" w:rsidRPr="00B70F84" w:rsidRDefault="00B70F84" w:rsidP="0067049B">
            <w:pPr>
              <w:ind w:left="360"/>
              <w:rPr>
                <w:rFonts w:asciiTheme="majorBidi" w:eastAsia="Arial" w:hAnsiTheme="majorBidi" w:cstheme="majorBidi"/>
                <w:b/>
                <w:bCs/>
                <w:color w:val="000000" w:themeColor="text1"/>
                <w:u w:val="single"/>
              </w:rPr>
            </w:pPr>
          </w:p>
        </w:tc>
        <w:tc>
          <w:tcPr>
            <w:tcW w:w="1418" w:type="dxa"/>
            <w:tcBorders>
              <w:top w:val="single" w:sz="6" w:space="0" w:color="auto"/>
              <w:left w:val="single" w:sz="6" w:space="0" w:color="auto"/>
              <w:bottom w:val="single" w:sz="6" w:space="0" w:color="auto"/>
              <w:right w:val="single" w:sz="6" w:space="0" w:color="auto"/>
            </w:tcBorders>
          </w:tcPr>
          <w:p w14:paraId="61007724" w14:textId="77777777" w:rsidR="00B70F84" w:rsidRPr="00B70F84" w:rsidRDefault="00B70F84" w:rsidP="0067049B">
            <w:pPr>
              <w:ind w:left="360"/>
              <w:rPr>
                <w:rFonts w:asciiTheme="majorBidi" w:eastAsia="Arial" w:hAnsiTheme="majorBidi" w:cstheme="majorBidi"/>
                <w:b/>
                <w:bCs/>
                <w:color w:val="000000" w:themeColor="text1"/>
                <w:u w:val="single"/>
              </w:rPr>
            </w:pPr>
          </w:p>
        </w:tc>
        <w:tc>
          <w:tcPr>
            <w:tcW w:w="1324" w:type="dxa"/>
            <w:tcBorders>
              <w:top w:val="single" w:sz="6" w:space="0" w:color="auto"/>
              <w:left w:val="single" w:sz="6" w:space="0" w:color="auto"/>
              <w:bottom w:val="single" w:sz="6" w:space="0" w:color="auto"/>
              <w:right w:val="single" w:sz="6" w:space="0" w:color="auto"/>
            </w:tcBorders>
          </w:tcPr>
          <w:p w14:paraId="69E7903E" w14:textId="77777777" w:rsidR="00B70F84" w:rsidRPr="00B70F84" w:rsidRDefault="00B70F84" w:rsidP="0067049B">
            <w:pPr>
              <w:ind w:left="360"/>
              <w:rPr>
                <w:rFonts w:asciiTheme="majorBidi" w:eastAsia="Arial" w:hAnsiTheme="majorBidi" w:cstheme="majorBidi"/>
                <w:b/>
                <w:bCs/>
                <w:color w:val="000000" w:themeColor="text1"/>
                <w:u w:val="single"/>
              </w:rPr>
            </w:pPr>
          </w:p>
        </w:tc>
      </w:tr>
      <w:tr w:rsidR="00B70F84" w:rsidRPr="00B70F84" w14:paraId="77ECD522"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4CE208CD" w14:textId="77777777" w:rsidR="00B70F84" w:rsidRPr="00B70F84" w:rsidRDefault="00B70F84" w:rsidP="0067049B">
            <w:pPr>
              <w:ind w:left="360"/>
              <w:jc w:val="both"/>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NBV as at 30</w:t>
            </w:r>
            <w:r w:rsidRPr="00B70F84">
              <w:rPr>
                <w:rFonts w:asciiTheme="majorBidi" w:eastAsia="Arial" w:hAnsiTheme="majorBidi" w:cstheme="majorBidi"/>
                <w:b/>
                <w:bCs/>
                <w:color w:val="000000" w:themeColor="text1"/>
                <w:vertAlign w:val="superscript"/>
                <w:lang w:val="en-US"/>
              </w:rPr>
              <w:t>th</w:t>
            </w:r>
            <w:r w:rsidRPr="00B70F84">
              <w:rPr>
                <w:rFonts w:asciiTheme="majorBidi" w:eastAsia="Arial" w:hAnsiTheme="majorBidi" w:cstheme="majorBidi"/>
                <w:b/>
                <w:bCs/>
                <w:color w:val="000000" w:themeColor="text1"/>
                <w:lang w:val="en-US"/>
              </w:rPr>
              <w:t xml:space="preserve"> June 20xx</w:t>
            </w:r>
          </w:p>
        </w:tc>
        <w:tc>
          <w:tcPr>
            <w:tcW w:w="1509" w:type="dxa"/>
            <w:tcBorders>
              <w:top w:val="single" w:sz="6" w:space="0" w:color="auto"/>
              <w:left w:val="single" w:sz="6" w:space="0" w:color="auto"/>
              <w:bottom w:val="single" w:sz="6" w:space="0" w:color="auto"/>
              <w:right w:val="single" w:sz="6" w:space="0" w:color="auto"/>
            </w:tcBorders>
          </w:tcPr>
          <w:p w14:paraId="167891B1" w14:textId="77777777" w:rsidR="00B70F84" w:rsidRPr="00B70F84" w:rsidRDefault="00B70F84" w:rsidP="0067049B">
            <w:pPr>
              <w:ind w:left="360"/>
              <w:rPr>
                <w:rFonts w:asciiTheme="majorBidi" w:eastAsia="Arial" w:hAnsiTheme="majorBidi" w:cstheme="majorBidi"/>
                <w:b/>
                <w:bCs/>
                <w:color w:val="000000" w:themeColor="text1"/>
                <w:u w:val="single"/>
              </w:rPr>
            </w:pPr>
            <w:r w:rsidRPr="00B70F84">
              <w:rPr>
                <w:rFonts w:asciiTheme="majorBidi" w:eastAsia="Arial" w:hAnsiTheme="majorBidi" w:cstheme="majorBidi"/>
                <w:b/>
                <w:bCs/>
                <w:color w:val="000000" w:themeColor="text1"/>
                <w:u w:val="single"/>
              </w:rPr>
              <w:t>xxx</w:t>
            </w:r>
          </w:p>
        </w:tc>
        <w:tc>
          <w:tcPr>
            <w:tcW w:w="1385" w:type="dxa"/>
            <w:tcBorders>
              <w:top w:val="single" w:sz="6" w:space="0" w:color="auto"/>
              <w:left w:val="single" w:sz="6" w:space="0" w:color="auto"/>
              <w:bottom w:val="single" w:sz="6" w:space="0" w:color="auto"/>
              <w:right w:val="single" w:sz="6" w:space="0" w:color="auto"/>
            </w:tcBorders>
          </w:tcPr>
          <w:p w14:paraId="2A79F863" w14:textId="77777777" w:rsidR="00B70F84" w:rsidRPr="00B70F84" w:rsidRDefault="00B70F84" w:rsidP="0067049B">
            <w:pPr>
              <w:ind w:left="360"/>
              <w:rPr>
                <w:rFonts w:asciiTheme="majorBidi" w:eastAsia="Arial" w:hAnsiTheme="majorBidi" w:cstheme="majorBidi"/>
                <w:b/>
                <w:bCs/>
                <w:color w:val="000000" w:themeColor="text1"/>
                <w:u w:val="single"/>
              </w:rPr>
            </w:pPr>
            <w:r w:rsidRPr="00B70F84">
              <w:rPr>
                <w:rFonts w:asciiTheme="majorBidi" w:eastAsia="Arial" w:hAnsiTheme="majorBidi" w:cstheme="majorBidi"/>
                <w:b/>
                <w:bCs/>
                <w:color w:val="000000" w:themeColor="text1"/>
                <w:u w:val="single"/>
              </w:rPr>
              <w:t>xxx</w:t>
            </w:r>
          </w:p>
        </w:tc>
        <w:tc>
          <w:tcPr>
            <w:tcW w:w="1418" w:type="dxa"/>
            <w:tcBorders>
              <w:top w:val="single" w:sz="6" w:space="0" w:color="auto"/>
              <w:left w:val="single" w:sz="6" w:space="0" w:color="auto"/>
              <w:bottom w:val="single" w:sz="6" w:space="0" w:color="auto"/>
              <w:right w:val="single" w:sz="6" w:space="0" w:color="auto"/>
            </w:tcBorders>
          </w:tcPr>
          <w:p w14:paraId="243AB393" w14:textId="77777777" w:rsidR="00B70F84" w:rsidRPr="00B70F84" w:rsidRDefault="00B70F84" w:rsidP="0067049B">
            <w:pPr>
              <w:ind w:left="360"/>
              <w:rPr>
                <w:rFonts w:asciiTheme="majorBidi" w:eastAsia="Arial" w:hAnsiTheme="majorBidi" w:cstheme="majorBidi"/>
                <w:b/>
                <w:bCs/>
                <w:color w:val="000000" w:themeColor="text1"/>
                <w:u w:val="single"/>
              </w:rPr>
            </w:pPr>
            <w:r w:rsidRPr="00B70F84">
              <w:rPr>
                <w:rFonts w:asciiTheme="majorBidi" w:eastAsia="Arial" w:hAnsiTheme="majorBidi" w:cstheme="majorBidi"/>
                <w:b/>
                <w:bCs/>
                <w:color w:val="000000" w:themeColor="text1"/>
                <w:u w:val="single"/>
              </w:rPr>
              <w:t>xxx</w:t>
            </w:r>
          </w:p>
        </w:tc>
        <w:tc>
          <w:tcPr>
            <w:tcW w:w="1324" w:type="dxa"/>
            <w:tcBorders>
              <w:top w:val="single" w:sz="6" w:space="0" w:color="auto"/>
              <w:left w:val="single" w:sz="6" w:space="0" w:color="auto"/>
              <w:bottom w:val="single" w:sz="6" w:space="0" w:color="auto"/>
              <w:right w:val="single" w:sz="6" w:space="0" w:color="auto"/>
            </w:tcBorders>
          </w:tcPr>
          <w:p w14:paraId="7B07DE6C" w14:textId="77777777" w:rsidR="00B70F84" w:rsidRPr="00B70F84" w:rsidRDefault="00B70F84" w:rsidP="0067049B">
            <w:pPr>
              <w:ind w:left="360"/>
              <w:rPr>
                <w:rFonts w:asciiTheme="majorBidi" w:eastAsia="Arial" w:hAnsiTheme="majorBidi" w:cstheme="majorBidi"/>
                <w:b/>
                <w:bCs/>
                <w:color w:val="000000" w:themeColor="text1"/>
                <w:u w:val="single"/>
              </w:rPr>
            </w:pPr>
            <w:r w:rsidRPr="00B70F84">
              <w:rPr>
                <w:rFonts w:asciiTheme="majorBidi" w:eastAsia="Arial" w:hAnsiTheme="majorBidi" w:cstheme="majorBidi"/>
                <w:b/>
                <w:bCs/>
                <w:color w:val="000000" w:themeColor="text1"/>
                <w:u w:val="single"/>
              </w:rPr>
              <w:t>xxx</w:t>
            </w:r>
          </w:p>
        </w:tc>
      </w:tr>
    </w:tbl>
    <w:p w14:paraId="53B97BF3" w14:textId="77777777" w:rsidR="00B70F84" w:rsidRPr="00B70F84" w:rsidRDefault="00B70F84" w:rsidP="00B70F84">
      <w:pPr>
        <w:rPr>
          <w:color w:val="000000" w:themeColor="text1"/>
        </w:rPr>
      </w:pPr>
    </w:p>
    <w:p w14:paraId="0DD50A33" w14:textId="77777777" w:rsidR="00B70F84" w:rsidRPr="00B70F84" w:rsidRDefault="00B70F84" w:rsidP="00B70F84">
      <w:pPr>
        <w:rPr>
          <w:b/>
          <w:bCs/>
          <w:color w:val="000000" w:themeColor="text1"/>
        </w:rPr>
      </w:pPr>
      <w:r w:rsidRPr="00B70F84">
        <w:rPr>
          <w:b/>
          <w:bCs/>
          <w:color w:val="000000" w:themeColor="text1"/>
        </w:rPr>
        <w:t>Previous FY</w:t>
      </w:r>
    </w:p>
    <w:tbl>
      <w:tblPr>
        <w:tblW w:w="9024"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3388"/>
        <w:gridCol w:w="1509"/>
        <w:gridCol w:w="1385"/>
        <w:gridCol w:w="1418"/>
        <w:gridCol w:w="1324"/>
      </w:tblGrid>
      <w:tr w:rsidR="00B70F84" w:rsidRPr="00B70F84" w14:paraId="56B455BF"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shd w:val="clear" w:color="auto" w:fill="0070C0"/>
          </w:tcPr>
          <w:p w14:paraId="40F4EFBD"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b/>
                <w:bCs/>
                <w:color w:val="000000" w:themeColor="text1"/>
                <w:lang w:val="en-US"/>
              </w:rPr>
              <w:t> </w:t>
            </w:r>
          </w:p>
        </w:tc>
        <w:tc>
          <w:tcPr>
            <w:tcW w:w="1509" w:type="dxa"/>
            <w:tcBorders>
              <w:top w:val="single" w:sz="6" w:space="0" w:color="auto"/>
              <w:left w:val="single" w:sz="6" w:space="0" w:color="auto"/>
              <w:bottom w:val="single" w:sz="6" w:space="0" w:color="auto"/>
              <w:right w:val="single" w:sz="6" w:space="0" w:color="auto"/>
            </w:tcBorders>
            <w:shd w:val="clear" w:color="auto" w:fill="0070C0"/>
          </w:tcPr>
          <w:p w14:paraId="0F9DFBC2"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Artefacts &amp; Collections</w:t>
            </w:r>
          </w:p>
        </w:tc>
        <w:tc>
          <w:tcPr>
            <w:tcW w:w="1385" w:type="dxa"/>
            <w:tcBorders>
              <w:top w:val="single" w:sz="6" w:space="0" w:color="auto"/>
              <w:left w:val="single" w:sz="6" w:space="0" w:color="auto"/>
              <w:bottom w:val="single" w:sz="6" w:space="0" w:color="auto"/>
              <w:right w:val="single" w:sz="6" w:space="0" w:color="auto"/>
            </w:tcBorders>
            <w:shd w:val="clear" w:color="auto" w:fill="0070C0"/>
          </w:tcPr>
          <w:p w14:paraId="3ACFE9A4"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Category xx</w:t>
            </w:r>
          </w:p>
        </w:tc>
        <w:tc>
          <w:tcPr>
            <w:tcW w:w="1418" w:type="dxa"/>
            <w:tcBorders>
              <w:top w:val="single" w:sz="6" w:space="0" w:color="auto"/>
              <w:left w:val="single" w:sz="6" w:space="0" w:color="auto"/>
              <w:bottom w:val="single" w:sz="6" w:space="0" w:color="auto"/>
              <w:right w:val="single" w:sz="6" w:space="0" w:color="auto"/>
            </w:tcBorders>
            <w:shd w:val="clear" w:color="auto" w:fill="0070C0"/>
          </w:tcPr>
          <w:p w14:paraId="5542F9D7"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Category yy</w:t>
            </w:r>
          </w:p>
        </w:tc>
        <w:tc>
          <w:tcPr>
            <w:tcW w:w="1324" w:type="dxa"/>
            <w:tcBorders>
              <w:top w:val="single" w:sz="6" w:space="0" w:color="auto"/>
              <w:left w:val="single" w:sz="6" w:space="0" w:color="auto"/>
              <w:bottom w:val="single" w:sz="6" w:space="0" w:color="auto"/>
              <w:right w:val="single" w:sz="6" w:space="0" w:color="auto"/>
            </w:tcBorders>
            <w:shd w:val="clear" w:color="auto" w:fill="0070C0"/>
          </w:tcPr>
          <w:p w14:paraId="05778EF7"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rPr>
              <w:t>Total</w:t>
            </w:r>
          </w:p>
        </w:tc>
      </w:tr>
      <w:tr w:rsidR="00B70F84" w:rsidRPr="00B70F84" w14:paraId="49F313E6"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shd w:val="clear" w:color="auto" w:fill="0070C0"/>
          </w:tcPr>
          <w:p w14:paraId="5F4A6D2E"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b/>
                <w:bCs/>
                <w:color w:val="000000" w:themeColor="text1"/>
                <w:lang w:val="en-US"/>
              </w:rPr>
              <w:t> </w:t>
            </w:r>
          </w:p>
        </w:tc>
        <w:tc>
          <w:tcPr>
            <w:tcW w:w="1509" w:type="dxa"/>
            <w:tcBorders>
              <w:top w:val="single" w:sz="6" w:space="0" w:color="auto"/>
              <w:left w:val="single" w:sz="6" w:space="0" w:color="auto"/>
              <w:bottom w:val="single" w:sz="6" w:space="0" w:color="auto"/>
              <w:right w:val="single" w:sz="6" w:space="0" w:color="auto"/>
            </w:tcBorders>
            <w:shd w:val="clear" w:color="auto" w:fill="0070C0"/>
          </w:tcPr>
          <w:p w14:paraId="454B7406"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Kshs </w:t>
            </w:r>
          </w:p>
        </w:tc>
        <w:tc>
          <w:tcPr>
            <w:tcW w:w="1385" w:type="dxa"/>
            <w:tcBorders>
              <w:top w:val="single" w:sz="6" w:space="0" w:color="auto"/>
              <w:left w:val="single" w:sz="6" w:space="0" w:color="auto"/>
              <w:bottom w:val="single" w:sz="6" w:space="0" w:color="auto"/>
              <w:right w:val="single" w:sz="6" w:space="0" w:color="auto"/>
            </w:tcBorders>
            <w:shd w:val="clear" w:color="auto" w:fill="0070C0"/>
          </w:tcPr>
          <w:p w14:paraId="7AAEDCBF"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Kshs </w:t>
            </w:r>
          </w:p>
        </w:tc>
        <w:tc>
          <w:tcPr>
            <w:tcW w:w="1418" w:type="dxa"/>
            <w:tcBorders>
              <w:top w:val="single" w:sz="6" w:space="0" w:color="auto"/>
              <w:left w:val="single" w:sz="6" w:space="0" w:color="auto"/>
              <w:bottom w:val="single" w:sz="6" w:space="0" w:color="auto"/>
              <w:right w:val="single" w:sz="6" w:space="0" w:color="auto"/>
            </w:tcBorders>
            <w:shd w:val="clear" w:color="auto" w:fill="0070C0"/>
          </w:tcPr>
          <w:p w14:paraId="21579209"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Kshs </w:t>
            </w:r>
          </w:p>
        </w:tc>
        <w:tc>
          <w:tcPr>
            <w:tcW w:w="1324" w:type="dxa"/>
            <w:tcBorders>
              <w:top w:val="single" w:sz="6" w:space="0" w:color="auto"/>
              <w:left w:val="single" w:sz="6" w:space="0" w:color="auto"/>
              <w:bottom w:val="single" w:sz="6" w:space="0" w:color="auto"/>
              <w:right w:val="single" w:sz="6" w:space="0" w:color="auto"/>
            </w:tcBorders>
            <w:shd w:val="clear" w:color="auto" w:fill="0070C0"/>
          </w:tcPr>
          <w:p w14:paraId="378A267B"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b/>
                <w:bCs/>
                <w:color w:val="000000" w:themeColor="text1"/>
                <w:lang w:val="en-US"/>
              </w:rPr>
              <w:t>Kshs </w:t>
            </w:r>
          </w:p>
        </w:tc>
      </w:tr>
      <w:tr w:rsidR="00B70F84" w:rsidRPr="00B70F84" w14:paraId="0EA4D5EE"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0D4F48E2"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As at 1 July 20xx </w:t>
            </w:r>
          </w:p>
        </w:tc>
        <w:tc>
          <w:tcPr>
            <w:tcW w:w="1509" w:type="dxa"/>
            <w:tcBorders>
              <w:top w:val="single" w:sz="6" w:space="0" w:color="auto"/>
              <w:left w:val="single" w:sz="6" w:space="0" w:color="auto"/>
              <w:bottom w:val="single" w:sz="6" w:space="0" w:color="auto"/>
              <w:right w:val="single" w:sz="6" w:space="0" w:color="auto"/>
            </w:tcBorders>
          </w:tcPr>
          <w:p w14:paraId="35ABAFEA"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tcPr>
          <w:p w14:paraId="16886520"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tcPr>
          <w:p w14:paraId="099C2A2F"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tcPr>
          <w:p w14:paraId="470B1155"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1C3A0AC0"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64AFBC16"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Additions </w:t>
            </w:r>
          </w:p>
        </w:tc>
        <w:tc>
          <w:tcPr>
            <w:tcW w:w="1509" w:type="dxa"/>
            <w:tcBorders>
              <w:top w:val="single" w:sz="6" w:space="0" w:color="auto"/>
              <w:left w:val="single" w:sz="6" w:space="0" w:color="auto"/>
              <w:bottom w:val="single" w:sz="6" w:space="0" w:color="auto"/>
              <w:right w:val="single" w:sz="6" w:space="0" w:color="auto"/>
            </w:tcBorders>
          </w:tcPr>
          <w:p w14:paraId="44CF93C6"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tcPr>
          <w:p w14:paraId="6A64EF77"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tcPr>
          <w:p w14:paraId="3D438E95"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tcPr>
          <w:p w14:paraId="63C1C89D"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361AA9FC"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79BB27CF"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Adjustments</w:t>
            </w:r>
          </w:p>
        </w:tc>
        <w:tc>
          <w:tcPr>
            <w:tcW w:w="1509" w:type="dxa"/>
            <w:tcBorders>
              <w:top w:val="single" w:sz="6" w:space="0" w:color="auto"/>
              <w:left w:val="single" w:sz="6" w:space="0" w:color="auto"/>
              <w:bottom w:val="single" w:sz="6" w:space="0" w:color="auto"/>
              <w:right w:val="single" w:sz="6" w:space="0" w:color="auto"/>
            </w:tcBorders>
          </w:tcPr>
          <w:p w14:paraId="1BF33C05"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385" w:type="dxa"/>
            <w:tcBorders>
              <w:top w:val="single" w:sz="6" w:space="0" w:color="auto"/>
              <w:left w:val="single" w:sz="6" w:space="0" w:color="auto"/>
              <w:bottom w:val="single" w:sz="6" w:space="0" w:color="auto"/>
              <w:right w:val="single" w:sz="6" w:space="0" w:color="auto"/>
            </w:tcBorders>
          </w:tcPr>
          <w:p w14:paraId="5D523D0B"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418" w:type="dxa"/>
            <w:tcBorders>
              <w:top w:val="single" w:sz="6" w:space="0" w:color="auto"/>
              <w:left w:val="single" w:sz="6" w:space="0" w:color="auto"/>
              <w:bottom w:val="single" w:sz="6" w:space="0" w:color="auto"/>
              <w:right w:val="single" w:sz="6" w:space="0" w:color="auto"/>
            </w:tcBorders>
          </w:tcPr>
          <w:p w14:paraId="36FCB5CC"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324" w:type="dxa"/>
            <w:tcBorders>
              <w:top w:val="single" w:sz="6" w:space="0" w:color="auto"/>
              <w:left w:val="single" w:sz="6" w:space="0" w:color="auto"/>
              <w:bottom w:val="single" w:sz="6" w:space="0" w:color="auto"/>
              <w:right w:val="single" w:sz="6" w:space="0" w:color="auto"/>
            </w:tcBorders>
          </w:tcPr>
          <w:p w14:paraId="17D7350B"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r>
      <w:tr w:rsidR="00B70F84" w:rsidRPr="00B70F84" w14:paraId="4492CE09" w14:textId="77777777" w:rsidTr="0067049B">
        <w:trPr>
          <w:trHeight w:val="270"/>
        </w:trPr>
        <w:tc>
          <w:tcPr>
            <w:tcW w:w="3388" w:type="dxa"/>
            <w:tcBorders>
              <w:top w:val="single" w:sz="6" w:space="0" w:color="auto"/>
              <w:left w:val="single" w:sz="6" w:space="0" w:color="auto"/>
              <w:bottom w:val="single" w:sz="6" w:space="0" w:color="auto"/>
              <w:right w:val="single" w:sz="6" w:space="0" w:color="auto"/>
            </w:tcBorders>
          </w:tcPr>
          <w:p w14:paraId="37F7EADC" w14:textId="77777777" w:rsidR="00B70F84" w:rsidRPr="00B70F84" w:rsidRDefault="00B70F84" w:rsidP="0067049B">
            <w:pPr>
              <w:ind w:left="360"/>
              <w:jc w:val="both"/>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Disposal</w:t>
            </w:r>
          </w:p>
        </w:tc>
        <w:tc>
          <w:tcPr>
            <w:tcW w:w="1509" w:type="dxa"/>
            <w:tcBorders>
              <w:top w:val="single" w:sz="6" w:space="0" w:color="auto"/>
              <w:left w:val="single" w:sz="6" w:space="0" w:color="auto"/>
              <w:bottom w:val="single" w:sz="6" w:space="0" w:color="auto"/>
              <w:right w:val="single" w:sz="6" w:space="0" w:color="auto"/>
            </w:tcBorders>
          </w:tcPr>
          <w:p w14:paraId="3CF9CA3F" w14:textId="77777777" w:rsidR="00B70F84" w:rsidRPr="00B70F84" w:rsidRDefault="00B70F84" w:rsidP="0067049B">
            <w:pPr>
              <w:ind w:left="360"/>
              <w:rPr>
                <w:rFonts w:asciiTheme="majorBidi" w:eastAsia="Arial" w:hAnsiTheme="majorBidi" w:cstheme="majorBidi"/>
                <w:color w:val="000000" w:themeColor="text1"/>
              </w:rPr>
            </w:pPr>
          </w:p>
        </w:tc>
        <w:tc>
          <w:tcPr>
            <w:tcW w:w="1385" w:type="dxa"/>
            <w:tcBorders>
              <w:top w:val="single" w:sz="6" w:space="0" w:color="auto"/>
              <w:left w:val="single" w:sz="6" w:space="0" w:color="auto"/>
              <w:bottom w:val="single" w:sz="6" w:space="0" w:color="auto"/>
              <w:right w:val="single" w:sz="6" w:space="0" w:color="auto"/>
            </w:tcBorders>
          </w:tcPr>
          <w:p w14:paraId="55D0A1EF" w14:textId="77777777" w:rsidR="00B70F84" w:rsidRPr="00B70F84" w:rsidRDefault="00B70F84" w:rsidP="0067049B">
            <w:pPr>
              <w:ind w:left="360"/>
              <w:rPr>
                <w:rFonts w:asciiTheme="majorBidi" w:eastAsia="Arial" w:hAnsiTheme="majorBidi" w:cstheme="majorBidi"/>
                <w:color w:val="000000" w:themeColor="text1"/>
              </w:rPr>
            </w:pPr>
          </w:p>
        </w:tc>
        <w:tc>
          <w:tcPr>
            <w:tcW w:w="1418" w:type="dxa"/>
            <w:tcBorders>
              <w:top w:val="single" w:sz="6" w:space="0" w:color="auto"/>
              <w:left w:val="single" w:sz="6" w:space="0" w:color="auto"/>
              <w:bottom w:val="single" w:sz="6" w:space="0" w:color="auto"/>
              <w:right w:val="single" w:sz="6" w:space="0" w:color="auto"/>
            </w:tcBorders>
          </w:tcPr>
          <w:p w14:paraId="3FE13FDE" w14:textId="77777777" w:rsidR="00B70F84" w:rsidRPr="00B70F84" w:rsidRDefault="00B70F84" w:rsidP="0067049B">
            <w:pPr>
              <w:ind w:left="360"/>
              <w:rPr>
                <w:rFonts w:asciiTheme="majorBidi" w:eastAsia="Arial" w:hAnsiTheme="majorBidi" w:cstheme="majorBidi"/>
                <w:color w:val="000000" w:themeColor="text1"/>
              </w:rPr>
            </w:pPr>
          </w:p>
        </w:tc>
        <w:tc>
          <w:tcPr>
            <w:tcW w:w="1324" w:type="dxa"/>
            <w:tcBorders>
              <w:top w:val="single" w:sz="6" w:space="0" w:color="auto"/>
              <w:left w:val="single" w:sz="6" w:space="0" w:color="auto"/>
              <w:bottom w:val="single" w:sz="6" w:space="0" w:color="auto"/>
              <w:right w:val="single" w:sz="6" w:space="0" w:color="auto"/>
            </w:tcBorders>
          </w:tcPr>
          <w:p w14:paraId="3F5BECA8" w14:textId="77777777" w:rsidR="00B70F84" w:rsidRPr="00B70F84" w:rsidRDefault="00B70F84" w:rsidP="0067049B">
            <w:pPr>
              <w:ind w:left="360"/>
              <w:rPr>
                <w:rFonts w:asciiTheme="majorBidi" w:eastAsia="Arial" w:hAnsiTheme="majorBidi" w:cstheme="majorBidi"/>
                <w:color w:val="000000" w:themeColor="text1"/>
              </w:rPr>
            </w:pPr>
          </w:p>
        </w:tc>
      </w:tr>
      <w:tr w:rsidR="00B70F84" w:rsidRPr="00B70F84" w14:paraId="1FB280EE"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4EF7036A" w14:textId="77777777" w:rsidR="00B70F84" w:rsidRPr="00B70F84" w:rsidRDefault="00B70F84" w:rsidP="0067049B">
            <w:pPr>
              <w:ind w:left="360"/>
              <w:jc w:val="both"/>
              <w:rPr>
                <w:rFonts w:asciiTheme="majorBidi" w:eastAsia="Arial" w:hAnsiTheme="majorBidi" w:cstheme="majorBidi"/>
                <w:b/>
                <w:bCs/>
                <w:color w:val="000000" w:themeColor="text1"/>
                <w:lang w:val="en-US"/>
              </w:rPr>
            </w:pPr>
            <w:r w:rsidRPr="00B70F84">
              <w:rPr>
                <w:rFonts w:asciiTheme="majorBidi" w:eastAsia="Arial" w:hAnsiTheme="majorBidi" w:cstheme="majorBidi"/>
                <w:color w:val="000000" w:themeColor="text1"/>
                <w:lang w:val="en-US"/>
              </w:rPr>
              <w:t>As at 30 June 20xx </w:t>
            </w:r>
          </w:p>
        </w:tc>
        <w:tc>
          <w:tcPr>
            <w:tcW w:w="1509" w:type="dxa"/>
            <w:tcBorders>
              <w:top w:val="single" w:sz="6" w:space="0" w:color="auto"/>
              <w:left w:val="single" w:sz="6" w:space="0" w:color="auto"/>
              <w:bottom w:val="single" w:sz="6" w:space="0" w:color="auto"/>
              <w:right w:val="single" w:sz="6" w:space="0" w:color="auto"/>
            </w:tcBorders>
            <w:hideMark/>
          </w:tcPr>
          <w:p w14:paraId="754AD2AB"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5280F02B"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378A79D0"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566FF262"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52583A15"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tcPr>
          <w:p w14:paraId="1E08F072" w14:textId="77777777" w:rsidR="00B70F84" w:rsidRPr="00B70F84" w:rsidRDefault="00B70F84" w:rsidP="0067049B">
            <w:pPr>
              <w:ind w:left="360"/>
              <w:rPr>
                <w:rFonts w:asciiTheme="majorBidi" w:eastAsia="Arial" w:hAnsiTheme="majorBidi" w:cstheme="majorBidi"/>
                <w:b/>
                <w:bCs/>
                <w:color w:val="000000" w:themeColor="text1"/>
                <w:lang w:val="en-US"/>
              </w:rPr>
            </w:pPr>
          </w:p>
        </w:tc>
        <w:tc>
          <w:tcPr>
            <w:tcW w:w="1509" w:type="dxa"/>
            <w:tcBorders>
              <w:top w:val="single" w:sz="6" w:space="0" w:color="auto"/>
              <w:left w:val="single" w:sz="6" w:space="0" w:color="auto"/>
              <w:bottom w:val="single" w:sz="6" w:space="0" w:color="auto"/>
              <w:right w:val="single" w:sz="6" w:space="0" w:color="auto"/>
            </w:tcBorders>
          </w:tcPr>
          <w:p w14:paraId="57FD11EA" w14:textId="77777777" w:rsidR="00B70F84" w:rsidRPr="00B70F84" w:rsidRDefault="00B70F84" w:rsidP="0067049B">
            <w:pPr>
              <w:ind w:left="360"/>
              <w:rPr>
                <w:rFonts w:asciiTheme="majorBidi" w:eastAsia="Arial" w:hAnsiTheme="majorBidi" w:cstheme="majorBidi"/>
                <w:b/>
                <w:bCs/>
                <w:color w:val="000000" w:themeColor="text1"/>
                <w:lang w:val="en-US"/>
              </w:rPr>
            </w:pPr>
          </w:p>
        </w:tc>
        <w:tc>
          <w:tcPr>
            <w:tcW w:w="1385" w:type="dxa"/>
            <w:tcBorders>
              <w:top w:val="single" w:sz="6" w:space="0" w:color="auto"/>
              <w:left w:val="single" w:sz="6" w:space="0" w:color="auto"/>
              <w:bottom w:val="single" w:sz="6" w:space="0" w:color="auto"/>
              <w:right w:val="single" w:sz="6" w:space="0" w:color="auto"/>
            </w:tcBorders>
          </w:tcPr>
          <w:p w14:paraId="22A5294F" w14:textId="77777777" w:rsidR="00B70F84" w:rsidRPr="00B70F84" w:rsidRDefault="00B70F84" w:rsidP="0067049B">
            <w:pPr>
              <w:ind w:left="360"/>
              <w:rPr>
                <w:rFonts w:asciiTheme="majorBidi" w:eastAsia="Arial" w:hAnsiTheme="majorBidi" w:cstheme="majorBidi"/>
                <w:b/>
                <w:bCs/>
                <w:color w:val="000000" w:themeColor="text1"/>
                <w:lang w:val="en-US"/>
              </w:rPr>
            </w:pPr>
          </w:p>
        </w:tc>
        <w:tc>
          <w:tcPr>
            <w:tcW w:w="1418" w:type="dxa"/>
            <w:tcBorders>
              <w:top w:val="single" w:sz="6" w:space="0" w:color="auto"/>
              <w:left w:val="single" w:sz="6" w:space="0" w:color="auto"/>
              <w:bottom w:val="single" w:sz="6" w:space="0" w:color="auto"/>
              <w:right w:val="single" w:sz="6" w:space="0" w:color="auto"/>
            </w:tcBorders>
          </w:tcPr>
          <w:p w14:paraId="352E735F" w14:textId="77777777" w:rsidR="00B70F84" w:rsidRPr="00B70F84" w:rsidRDefault="00B70F84" w:rsidP="0067049B">
            <w:pPr>
              <w:ind w:left="360"/>
              <w:rPr>
                <w:rFonts w:asciiTheme="majorBidi" w:eastAsia="Arial" w:hAnsiTheme="majorBidi" w:cstheme="majorBidi"/>
                <w:b/>
                <w:bCs/>
                <w:color w:val="000000" w:themeColor="text1"/>
                <w:lang w:val="en-US"/>
              </w:rPr>
            </w:pPr>
          </w:p>
        </w:tc>
        <w:tc>
          <w:tcPr>
            <w:tcW w:w="1324" w:type="dxa"/>
            <w:tcBorders>
              <w:top w:val="single" w:sz="6" w:space="0" w:color="auto"/>
              <w:left w:val="single" w:sz="6" w:space="0" w:color="auto"/>
              <w:bottom w:val="single" w:sz="6" w:space="0" w:color="auto"/>
              <w:right w:val="single" w:sz="6" w:space="0" w:color="auto"/>
            </w:tcBorders>
          </w:tcPr>
          <w:p w14:paraId="520CDBC7" w14:textId="77777777" w:rsidR="00B70F84" w:rsidRPr="00B70F84" w:rsidRDefault="00B70F84" w:rsidP="0067049B">
            <w:pPr>
              <w:ind w:left="360"/>
              <w:rPr>
                <w:rFonts w:asciiTheme="majorBidi" w:eastAsia="Arial" w:hAnsiTheme="majorBidi" w:cstheme="majorBidi"/>
                <w:b/>
                <w:bCs/>
                <w:color w:val="000000" w:themeColor="text1"/>
                <w:lang w:val="en-US"/>
              </w:rPr>
            </w:pPr>
          </w:p>
        </w:tc>
      </w:tr>
      <w:tr w:rsidR="00B70F84" w:rsidRPr="00B70F84" w14:paraId="7C03EC66"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1DB91AD6"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Accumulated Depreciation &amp; Impairment</w:t>
            </w:r>
          </w:p>
        </w:tc>
        <w:tc>
          <w:tcPr>
            <w:tcW w:w="1509" w:type="dxa"/>
            <w:tcBorders>
              <w:top w:val="single" w:sz="6" w:space="0" w:color="auto"/>
              <w:left w:val="single" w:sz="6" w:space="0" w:color="auto"/>
              <w:bottom w:val="single" w:sz="6" w:space="0" w:color="auto"/>
              <w:right w:val="single" w:sz="6" w:space="0" w:color="auto"/>
            </w:tcBorders>
            <w:hideMark/>
          </w:tcPr>
          <w:p w14:paraId="61474A19"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06F2906E"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229B7C4B"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41FC02CB"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 </w:t>
            </w:r>
          </w:p>
        </w:tc>
      </w:tr>
      <w:tr w:rsidR="00B70F84" w:rsidRPr="00B70F84" w14:paraId="45C68291"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3D911046"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As at 1 July 20xx </w:t>
            </w:r>
          </w:p>
        </w:tc>
        <w:tc>
          <w:tcPr>
            <w:tcW w:w="1509" w:type="dxa"/>
            <w:tcBorders>
              <w:top w:val="single" w:sz="6" w:space="0" w:color="auto"/>
              <w:left w:val="single" w:sz="6" w:space="0" w:color="auto"/>
              <w:bottom w:val="single" w:sz="6" w:space="0" w:color="auto"/>
              <w:right w:val="single" w:sz="6" w:space="0" w:color="auto"/>
            </w:tcBorders>
            <w:hideMark/>
          </w:tcPr>
          <w:p w14:paraId="012A13A4"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4640359F"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2855F3B3"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0472DE4A"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2A4390A8"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6B8BCBAA"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Charge for the year </w:t>
            </w:r>
          </w:p>
        </w:tc>
        <w:tc>
          <w:tcPr>
            <w:tcW w:w="1509" w:type="dxa"/>
            <w:tcBorders>
              <w:top w:val="single" w:sz="6" w:space="0" w:color="auto"/>
              <w:left w:val="single" w:sz="6" w:space="0" w:color="auto"/>
              <w:bottom w:val="single" w:sz="6" w:space="0" w:color="auto"/>
              <w:right w:val="single" w:sz="6" w:space="0" w:color="auto"/>
            </w:tcBorders>
            <w:hideMark/>
          </w:tcPr>
          <w:p w14:paraId="6D113489"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48196EAB"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12B77C8D"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2431EC50"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30A8DC60"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tcPr>
          <w:p w14:paraId="7D113D77"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Impairment</w:t>
            </w:r>
          </w:p>
        </w:tc>
        <w:tc>
          <w:tcPr>
            <w:tcW w:w="1509" w:type="dxa"/>
            <w:tcBorders>
              <w:top w:val="single" w:sz="6" w:space="0" w:color="auto"/>
              <w:left w:val="single" w:sz="6" w:space="0" w:color="auto"/>
              <w:bottom w:val="single" w:sz="6" w:space="0" w:color="auto"/>
              <w:right w:val="single" w:sz="6" w:space="0" w:color="auto"/>
            </w:tcBorders>
          </w:tcPr>
          <w:p w14:paraId="19700687"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385" w:type="dxa"/>
            <w:tcBorders>
              <w:top w:val="single" w:sz="6" w:space="0" w:color="auto"/>
              <w:left w:val="single" w:sz="6" w:space="0" w:color="auto"/>
              <w:bottom w:val="single" w:sz="6" w:space="0" w:color="auto"/>
              <w:right w:val="single" w:sz="6" w:space="0" w:color="auto"/>
            </w:tcBorders>
          </w:tcPr>
          <w:p w14:paraId="79B72C1A"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418" w:type="dxa"/>
            <w:tcBorders>
              <w:top w:val="single" w:sz="6" w:space="0" w:color="auto"/>
              <w:left w:val="single" w:sz="6" w:space="0" w:color="auto"/>
              <w:bottom w:val="single" w:sz="6" w:space="0" w:color="auto"/>
              <w:right w:val="single" w:sz="6" w:space="0" w:color="auto"/>
            </w:tcBorders>
          </w:tcPr>
          <w:p w14:paraId="0323D118"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xxx</w:t>
            </w:r>
          </w:p>
        </w:tc>
        <w:tc>
          <w:tcPr>
            <w:tcW w:w="1324" w:type="dxa"/>
            <w:tcBorders>
              <w:top w:val="single" w:sz="6" w:space="0" w:color="auto"/>
              <w:left w:val="single" w:sz="6" w:space="0" w:color="auto"/>
              <w:bottom w:val="single" w:sz="6" w:space="0" w:color="auto"/>
              <w:right w:val="single" w:sz="6" w:space="0" w:color="auto"/>
            </w:tcBorders>
          </w:tcPr>
          <w:p w14:paraId="10192B90" w14:textId="77777777" w:rsidR="00B70F84" w:rsidRPr="00B70F84" w:rsidRDefault="00B70F84" w:rsidP="0067049B">
            <w:pPr>
              <w:ind w:left="360"/>
              <w:rPr>
                <w:rFonts w:asciiTheme="majorBidi" w:eastAsia="Arial" w:hAnsiTheme="majorBidi" w:cstheme="majorBidi"/>
                <w:color w:val="000000" w:themeColor="text1"/>
              </w:rPr>
            </w:pPr>
            <w:r w:rsidRPr="00B70F84">
              <w:rPr>
                <w:rFonts w:asciiTheme="majorBidi" w:eastAsia="Arial" w:hAnsiTheme="majorBidi" w:cstheme="majorBidi"/>
                <w:color w:val="000000" w:themeColor="text1"/>
              </w:rPr>
              <w:t>xx</w:t>
            </w:r>
          </w:p>
        </w:tc>
      </w:tr>
      <w:tr w:rsidR="00B70F84" w:rsidRPr="00B70F84" w14:paraId="08981115"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tcPr>
          <w:p w14:paraId="591B2E08"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Adjustments</w:t>
            </w:r>
          </w:p>
        </w:tc>
        <w:tc>
          <w:tcPr>
            <w:tcW w:w="1509" w:type="dxa"/>
            <w:tcBorders>
              <w:top w:val="single" w:sz="6" w:space="0" w:color="auto"/>
              <w:left w:val="single" w:sz="6" w:space="0" w:color="auto"/>
              <w:bottom w:val="single" w:sz="6" w:space="0" w:color="auto"/>
              <w:right w:val="single" w:sz="6" w:space="0" w:color="auto"/>
            </w:tcBorders>
          </w:tcPr>
          <w:p w14:paraId="02C1DCF9" w14:textId="77777777" w:rsidR="00B70F84" w:rsidRPr="00B70F84" w:rsidRDefault="00B70F84" w:rsidP="0067049B">
            <w:pPr>
              <w:ind w:left="360"/>
              <w:rPr>
                <w:rFonts w:asciiTheme="majorBidi" w:eastAsia="Arial" w:hAnsiTheme="majorBidi" w:cstheme="majorBidi"/>
                <w:color w:val="000000" w:themeColor="text1"/>
              </w:rPr>
            </w:pPr>
          </w:p>
        </w:tc>
        <w:tc>
          <w:tcPr>
            <w:tcW w:w="1385" w:type="dxa"/>
            <w:tcBorders>
              <w:top w:val="single" w:sz="6" w:space="0" w:color="auto"/>
              <w:left w:val="single" w:sz="6" w:space="0" w:color="auto"/>
              <w:bottom w:val="single" w:sz="6" w:space="0" w:color="auto"/>
              <w:right w:val="single" w:sz="6" w:space="0" w:color="auto"/>
            </w:tcBorders>
          </w:tcPr>
          <w:p w14:paraId="6246FDCB" w14:textId="77777777" w:rsidR="00B70F84" w:rsidRPr="00B70F84" w:rsidRDefault="00B70F84" w:rsidP="0067049B">
            <w:pPr>
              <w:ind w:left="360"/>
              <w:rPr>
                <w:rFonts w:asciiTheme="majorBidi" w:eastAsia="Arial" w:hAnsiTheme="majorBidi" w:cstheme="majorBidi"/>
                <w:color w:val="000000" w:themeColor="text1"/>
              </w:rPr>
            </w:pPr>
          </w:p>
        </w:tc>
        <w:tc>
          <w:tcPr>
            <w:tcW w:w="1418" w:type="dxa"/>
            <w:tcBorders>
              <w:top w:val="single" w:sz="6" w:space="0" w:color="auto"/>
              <w:left w:val="single" w:sz="6" w:space="0" w:color="auto"/>
              <w:bottom w:val="single" w:sz="6" w:space="0" w:color="auto"/>
              <w:right w:val="single" w:sz="6" w:space="0" w:color="auto"/>
            </w:tcBorders>
          </w:tcPr>
          <w:p w14:paraId="58833D92" w14:textId="77777777" w:rsidR="00B70F84" w:rsidRPr="00B70F84" w:rsidRDefault="00B70F84" w:rsidP="0067049B">
            <w:pPr>
              <w:ind w:left="360"/>
              <w:rPr>
                <w:rFonts w:asciiTheme="majorBidi" w:eastAsia="Arial" w:hAnsiTheme="majorBidi" w:cstheme="majorBidi"/>
                <w:color w:val="000000" w:themeColor="text1"/>
              </w:rPr>
            </w:pPr>
          </w:p>
        </w:tc>
        <w:tc>
          <w:tcPr>
            <w:tcW w:w="1324" w:type="dxa"/>
            <w:tcBorders>
              <w:top w:val="single" w:sz="6" w:space="0" w:color="auto"/>
              <w:left w:val="single" w:sz="6" w:space="0" w:color="auto"/>
              <w:bottom w:val="single" w:sz="6" w:space="0" w:color="auto"/>
              <w:right w:val="single" w:sz="6" w:space="0" w:color="auto"/>
            </w:tcBorders>
          </w:tcPr>
          <w:p w14:paraId="3DDDFF4D" w14:textId="77777777" w:rsidR="00B70F84" w:rsidRPr="00B70F84" w:rsidRDefault="00B70F84" w:rsidP="0067049B">
            <w:pPr>
              <w:ind w:left="360"/>
              <w:rPr>
                <w:rFonts w:asciiTheme="majorBidi" w:eastAsia="Arial" w:hAnsiTheme="majorBidi" w:cstheme="majorBidi"/>
                <w:color w:val="000000" w:themeColor="text1"/>
              </w:rPr>
            </w:pPr>
          </w:p>
        </w:tc>
      </w:tr>
      <w:tr w:rsidR="00B70F84" w:rsidRPr="00B70F84" w14:paraId="1EA5F19D"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tcPr>
          <w:p w14:paraId="4CD3F984"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Disposal</w:t>
            </w:r>
          </w:p>
        </w:tc>
        <w:tc>
          <w:tcPr>
            <w:tcW w:w="1509" w:type="dxa"/>
            <w:tcBorders>
              <w:top w:val="single" w:sz="6" w:space="0" w:color="auto"/>
              <w:left w:val="single" w:sz="6" w:space="0" w:color="auto"/>
              <w:bottom w:val="single" w:sz="6" w:space="0" w:color="auto"/>
              <w:right w:val="single" w:sz="6" w:space="0" w:color="auto"/>
            </w:tcBorders>
          </w:tcPr>
          <w:p w14:paraId="7B182134" w14:textId="77777777" w:rsidR="00B70F84" w:rsidRPr="00B70F84" w:rsidRDefault="00B70F84" w:rsidP="0067049B">
            <w:pPr>
              <w:ind w:left="360"/>
              <w:rPr>
                <w:rFonts w:asciiTheme="majorBidi" w:eastAsia="Arial" w:hAnsiTheme="majorBidi" w:cstheme="majorBidi"/>
                <w:color w:val="000000" w:themeColor="text1"/>
              </w:rPr>
            </w:pPr>
          </w:p>
        </w:tc>
        <w:tc>
          <w:tcPr>
            <w:tcW w:w="1385" w:type="dxa"/>
            <w:tcBorders>
              <w:top w:val="single" w:sz="6" w:space="0" w:color="auto"/>
              <w:left w:val="single" w:sz="6" w:space="0" w:color="auto"/>
              <w:bottom w:val="single" w:sz="6" w:space="0" w:color="auto"/>
              <w:right w:val="single" w:sz="6" w:space="0" w:color="auto"/>
            </w:tcBorders>
          </w:tcPr>
          <w:p w14:paraId="67BEC971" w14:textId="77777777" w:rsidR="00B70F84" w:rsidRPr="00B70F84" w:rsidRDefault="00B70F84" w:rsidP="0067049B">
            <w:pPr>
              <w:ind w:left="360"/>
              <w:rPr>
                <w:rFonts w:asciiTheme="majorBidi" w:eastAsia="Arial" w:hAnsiTheme="majorBidi" w:cstheme="majorBidi"/>
                <w:color w:val="000000" w:themeColor="text1"/>
              </w:rPr>
            </w:pPr>
          </w:p>
        </w:tc>
        <w:tc>
          <w:tcPr>
            <w:tcW w:w="1418" w:type="dxa"/>
            <w:tcBorders>
              <w:top w:val="single" w:sz="6" w:space="0" w:color="auto"/>
              <w:left w:val="single" w:sz="6" w:space="0" w:color="auto"/>
              <w:bottom w:val="single" w:sz="6" w:space="0" w:color="auto"/>
              <w:right w:val="single" w:sz="6" w:space="0" w:color="auto"/>
            </w:tcBorders>
          </w:tcPr>
          <w:p w14:paraId="1D42D024" w14:textId="77777777" w:rsidR="00B70F84" w:rsidRPr="00B70F84" w:rsidRDefault="00B70F84" w:rsidP="0067049B">
            <w:pPr>
              <w:ind w:left="360"/>
              <w:rPr>
                <w:rFonts w:asciiTheme="majorBidi" w:eastAsia="Arial" w:hAnsiTheme="majorBidi" w:cstheme="majorBidi"/>
                <w:color w:val="000000" w:themeColor="text1"/>
              </w:rPr>
            </w:pPr>
          </w:p>
        </w:tc>
        <w:tc>
          <w:tcPr>
            <w:tcW w:w="1324" w:type="dxa"/>
            <w:tcBorders>
              <w:top w:val="single" w:sz="6" w:space="0" w:color="auto"/>
              <w:left w:val="single" w:sz="6" w:space="0" w:color="auto"/>
              <w:bottom w:val="single" w:sz="6" w:space="0" w:color="auto"/>
              <w:right w:val="single" w:sz="6" w:space="0" w:color="auto"/>
            </w:tcBorders>
          </w:tcPr>
          <w:p w14:paraId="2737B19F" w14:textId="77777777" w:rsidR="00B70F84" w:rsidRPr="00B70F84" w:rsidRDefault="00B70F84" w:rsidP="0067049B">
            <w:pPr>
              <w:ind w:left="360"/>
              <w:rPr>
                <w:rFonts w:asciiTheme="majorBidi" w:eastAsia="Arial" w:hAnsiTheme="majorBidi" w:cstheme="majorBidi"/>
                <w:color w:val="000000" w:themeColor="text1"/>
              </w:rPr>
            </w:pPr>
          </w:p>
        </w:tc>
      </w:tr>
      <w:tr w:rsidR="00B70F84" w:rsidRPr="00B70F84" w14:paraId="3DED8EC0"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5F32C722"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lang w:val="en-US"/>
              </w:rPr>
              <w:t>As at 30 June 20xx </w:t>
            </w:r>
          </w:p>
        </w:tc>
        <w:tc>
          <w:tcPr>
            <w:tcW w:w="1509" w:type="dxa"/>
            <w:tcBorders>
              <w:top w:val="single" w:sz="6" w:space="0" w:color="auto"/>
              <w:left w:val="single" w:sz="6" w:space="0" w:color="auto"/>
              <w:bottom w:val="single" w:sz="6" w:space="0" w:color="auto"/>
              <w:right w:val="single" w:sz="6" w:space="0" w:color="auto"/>
            </w:tcBorders>
            <w:hideMark/>
          </w:tcPr>
          <w:p w14:paraId="3A0E5EE9"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545BD846"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6284E825"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1FCAB0CE" w14:textId="77777777" w:rsidR="00B70F84" w:rsidRPr="00B70F84" w:rsidRDefault="00B70F84" w:rsidP="0067049B">
            <w:pPr>
              <w:ind w:left="360"/>
              <w:rPr>
                <w:rFonts w:asciiTheme="majorBidi" w:eastAsia="Arial" w:hAnsiTheme="majorBidi" w:cstheme="majorBidi"/>
                <w:color w:val="000000" w:themeColor="text1"/>
                <w:lang w:val="en-US"/>
              </w:rPr>
            </w:pPr>
            <w:r w:rsidRPr="00B70F84">
              <w:rPr>
                <w:rFonts w:asciiTheme="majorBidi" w:eastAsia="Arial" w:hAnsiTheme="majorBidi" w:cstheme="majorBidi"/>
                <w:color w:val="000000" w:themeColor="text1"/>
              </w:rPr>
              <w:t>xxx</w:t>
            </w:r>
            <w:r w:rsidRPr="00B70F84">
              <w:rPr>
                <w:rFonts w:asciiTheme="majorBidi" w:eastAsia="Arial" w:hAnsiTheme="majorBidi" w:cstheme="majorBidi"/>
                <w:color w:val="000000" w:themeColor="text1"/>
                <w:lang w:val="en-US"/>
              </w:rPr>
              <w:t> </w:t>
            </w:r>
          </w:p>
        </w:tc>
      </w:tr>
      <w:tr w:rsidR="00B70F84" w:rsidRPr="00B70F84" w14:paraId="74EA5BB2" w14:textId="77777777" w:rsidTr="0067049B">
        <w:trPr>
          <w:trHeight w:val="300"/>
        </w:trPr>
        <w:tc>
          <w:tcPr>
            <w:tcW w:w="3388" w:type="dxa"/>
            <w:tcBorders>
              <w:top w:val="single" w:sz="6" w:space="0" w:color="auto"/>
              <w:left w:val="single" w:sz="6" w:space="0" w:color="auto"/>
              <w:bottom w:val="single" w:sz="6" w:space="0" w:color="auto"/>
              <w:right w:val="single" w:sz="6" w:space="0" w:color="auto"/>
            </w:tcBorders>
            <w:hideMark/>
          </w:tcPr>
          <w:p w14:paraId="5D8A3344"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lang w:val="en-US"/>
              </w:rPr>
              <w:t>As at 30 June 20xx </w:t>
            </w:r>
          </w:p>
        </w:tc>
        <w:tc>
          <w:tcPr>
            <w:tcW w:w="1509" w:type="dxa"/>
            <w:tcBorders>
              <w:top w:val="single" w:sz="6" w:space="0" w:color="auto"/>
              <w:left w:val="single" w:sz="6" w:space="0" w:color="auto"/>
              <w:bottom w:val="single" w:sz="6" w:space="0" w:color="auto"/>
              <w:right w:val="single" w:sz="6" w:space="0" w:color="auto"/>
            </w:tcBorders>
            <w:hideMark/>
          </w:tcPr>
          <w:p w14:paraId="19DD978A"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c>
          <w:tcPr>
            <w:tcW w:w="1385" w:type="dxa"/>
            <w:tcBorders>
              <w:top w:val="single" w:sz="6" w:space="0" w:color="auto"/>
              <w:left w:val="single" w:sz="6" w:space="0" w:color="auto"/>
              <w:bottom w:val="single" w:sz="6" w:space="0" w:color="auto"/>
              <w:right w:val="single" w:sz="6" w:space="0" w:color="auto"/>
            </w:tcBorders>
            <w:hideMark/>
          </w:tcPr>
          <w:p w14:paraId="650B48D2"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c>
          <w:tcPr>
            <w:tcW w:w="1418" w:type="dxa"/>
            <w:tcBorders>
              <w:top w:val="single" w:sz="6" w:space="0" w:color="auto"/>
              <w:left w:val="single" w:sz="6" w:space="0" w:color="auto"/>
              <w:bottom w:val="single" w:sz="6" w:space="0" w:color="auto"/>
              <w:right w:val="single" w:sz="6" w:space="0" w:color="auto"/>
            </w:tcBorders>
            <w:hideMark/>
          </w:tcPr>
          <w:p w14:paraId="7CF58943"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c>
          <w:tcPr>
            <w:tcW w:w="1324" w:type="dxa"/>
            <w:tcBorders>
              <w:top w:val="single" w:sz="6" w:space="0" w:color="auto"/>
              <w:left w:val="single" w:sz="6" w:space="0" w:color="auto"/>
              <w:bottom w:val="single" w:sz="6" w:space="0" w:color="auto"/>
              <w:right w:val="single" w:sz="6" w:space="0" w:color="auto"/>
            </w:tcBorders>
            <w:hideMark/>
          </w:tcPr>
          <w:p w14:paraId="729FBB89" w14:textId="77777777" w:rsidR="00B70F84" w:rsidRPr="00B70F84" w:rsidRDefault="00B70F84" w:rsidP="0067049B">
            <w:pPr>
              <w:ind w:left="360"/>
              <w:rPr>
                <w:rFonts w:asciiTheme="majorBidi" w:eastAsia="Arial" w:hAnsiTheme="majorBidi" w:cstheme="majorBidi"/>
                <w:b/>
                <w:bCs/>
                <w:color w:val="000000" w:themeColor="text1"/>
                <w:lang w:val="en-US"/>
              </w:rPr>
            </w:pPr>
            <w:r w:rsidRPr="00B70F84">
              <w:rPr>
                <w:rFonts w:asciiTheme="majorBidi" w:eastAsia="Arial" w:hAnsiTheme="majorBidi" w:cstheme="majorBidi"/>
                <w:b/>
                <w:bCs/>
                <w:color w:val="000000" w:themeColor="text1"/>
                <w:u w:val="single"/>
              </w:rPr>
              <w:t>xxx</w:t>
            </w:r>
            <w:r w:rsidRPr="00B70F84">
              <w:rPr>
                <w:rFonts w:asciiTheme="majorBidi" w:eastAsia="Arial" w:hAnsiTheme="majorBidi" w:cstheme="majorBidi"/>
                <w:b/>
                <w:bCs/>
                <w:color w:val="000000" w:themeColor="text1"/>
                <w:lang w:val="en-US"/>
              </w:rPr>
              <w:t> </w:t>
            </w:r>
          </w:p>
        </w:tc>
      </w:tr>
    </w:tbl>
    <w:p w14:paraId="44884C0D" w14:textId="77777777" w:rsidR="00B70F84" w:rsidRDefault="00B70F84" w:rsidP="00B70F84">
      <w:pPr>
        <w:pStyle w:val="ListParagraph"/>
        <w:spacing w:line="360" w:lineRule="auto"/>
        <w:ind w:left="360" w:right="-20"/>
        <w:jc w:val="both"/>
        <w:rPr>
          <w:rFonts w:eastAsia="Arial"/>
          <w:b/>
          <w:bCs/>
          <w:color w:val="000000" w:themeColor="text1"/>
          <w:spacing w:val="3"/>
        </w:rPr>
      </w:pPr>
    </w:p>
    <w:p w14:paraId="32895502" w14:textId="34F20A77" w:rsidR="006F14E3"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 xml:space="preserve">Trade and Other Payables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366"/>
        <w:gridCol w:w="1390"/>
        <w:gridCol w:w="859"/>
        <w:gridCol w:w="1451"/>
        <w:gridCol w:w="964"/>
      </w:tblGrid>
      <w:tr w:rsidR="0006680D" w:rsidRPr="0006680D" w14:paraId="4D8FFBFA" w14:textId="77777777" w:rsidTr="00531934">
        <w:trPr>
          <w:trHeight w:val="71"/>
        </w:trPr>
        <w:tc>
          <w:tcPr>
            <w:tcW w:w="2417" w:type="pct"/>
            <w:vMerge w:val="restart"/>
            <w:shd w:val="clear" w:color="auto" w:fill="0070C0"/>
            <w:vAlign w:val="center"/>
            <w:hideMark/>
          </w:tcPr>
          <w:p w14:paraId="75AEB1F5" w14:textId="77777777" w:rsidR="0090629B" w:rsidRPr="0006680D" w:rsidRDefault="0090629B" w:rsidP="0090629B">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1246" w:type="pct"/>
            <w:gridSpan w:val="2"/>
            <w:shd w:val="clear" w:color="auto" w:fill="0070C0"/>
            <w:noWrap/>
            <w:hideMark/>
          </w:tcPr>
          <w:p w14:paraId="49EDF8D1" w14:textId="264BFCED" w:rsidR="0090629B" w:rsidRPr="0006680D" w:rsidRDefault="00FE340B" w:rsidP="002D4C9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337" w:type="pct"/>
            <w:gridSpan w:val="2"/>
            <w:shd w:val="clear" w:color="auto" w:fill="0070C0"/>
            <w:noWrap/>
            <w:hideMark/>
          </w:tcPr>
          <w:p w14:paraId="7F4A83F2" w14:textId="77777777" w:rsidR="00FE340B" w:rsidRPr="0006680D" w:rsidRDefault="00FE340B" w:rsidP="00FE340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96F4AA8" w14:textId="68B4E3A8" w:rsidR="0090629B" w:rsidRPr="0006680D" w:rsidRDefault="00FE340B" w:rsidP="00FE340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6719ACEC" w14:textId="77777777" w:rsidTr="00531934">
        <w:trPr>
          <w:trHeight w:val="89"/>
        </w:trPr>
        <w:tc>
          <w:tcPr>
            <w:tcW w:w="2417" w:type="pct"/>
            <w:vMerge/>
            <w:shd w:val="clear" w:color="auto" w:fill="0070C0"/>
            <w:vAlign w:val="bottom"/>
            <w:hideMark/>
          </w:tcPr>
          <w:p w14:paraId="27C283B5" w14:textId="77777777" w:rsidR="0090629B" w:rsidRPr="0006680D" w:rsidRDefault="0090629B" w:rsidP="00A52E46">
            <w:pPr>
              <w:autoSpaceDE/>
              <w:autoSpaceDN/>
              <w:spacing w:line="276" w:lineRule="auto"/>
              <w:rPr>
                <w:b/>
                <w:bCs/>
                <w:color w:val="000000" w:themeColor="text1"/>
                <w:sz w:val="22"/>
                <w:szCs w:val="22"/>
                <w:lang w:eastAsia="en-GB"/>
              </w:rPr>
            </w:pPr>
          </w:p>
        </w:tc>
        <w:tc>
          <w:tcPr>
            <w:tcW w:w="1246" w:type="pct"/>
            <w:gridSpan w:val="2"/>
            <w:shd w:val="clear" w:color="auto" w:fill="0070C0"/>
            <w:noWrap/>
            <w:vAlign w:val="bottom"/>
            <w:hideMark/>
          </w:tcPr>
          <w:p w14:paraId="6C438115" w14:textId="6C9D5C0E" w:rsidR="0090629B" w:rsidRPr="0006680D" w:rsidRDefault="0090629B" w:rsidP="00A52E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337" w:type="pct"/>
            <w:gridSpan w:val="2"/>
            <w:shd w:val="clear" w:color="auto" w:fill="0070C0"/>
            <w:noWrap/>
            <w:vAlign w:val="bottom"/>
            <w:hideMark/>
          </w:tcPr>
          <w:p w14:paraId="74BBE3A8" w14:textId="43FA2E1E" w:rsidR="0090629B" w:rsidRPr="0006680D" w:rsidRDefault="0090629B" w:rsidP="00A52E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67056EB0" w14:textId="77777777" w:rsidTr="00531934">
        <w:trPr>
          <w:trHeight w:val="71"/>
        </w:trPr>
        <w:tc>
          <w:tcPr>
            <w:tcW w:w="2417" w:type="pct"/>
            <w:noWrap/>
            <w:vAlign w:val="bottom"/>
            <w:hideMark/>
          </w:tcPr>
          <w:p w14:paraId="5F0BD48A" w14:textId="29C3CF2F" w:rsidR="00BE0BC8" w:rsidRPr="0006680D" w:rsidRDefault="00BE0BC8" w:rsidP="00A52E46">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Trade </w:t>
            </w:r>
            <w:r w:rsidR="0076397B" w:rsidRPr="0006680D">
              <w:rPr>
                <w:color w:val="000000" w:themeColor="text1"/>
                <w:sz w:val="22"/>
                <w:szCs w:val="22"/>
                <w:lang w:eastAsia="en-GB"/>
              </w:rPr>
              <w:t>payables</w:t>
            </w:r>
          </w:p>
        </w:tc>
        <w:tc>
          <w:tcPr>
            <w:tcW w:w="1246" w:type="pct"/>
            <w:gridSpan w:val="2"/>
            <w:noWrap/>
            <w:vAlign w:val="bottom"/>
            <w:hideMark/>
          </w:tcPr>
          <w:p w14:paraId="63E5A72B" w14:textId="77777777" w:rsidR="00BE0BC8" w:rsidRPr="0006680D" w:rsidRDefault="00BE0BC8"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337" w:type="pct"/>
            <w:gridSpan w:val="2"/>
            <w:noWrap/>
            <w:vAlign w:val="bottom"/>
            <w:hideMark/>
          </w:tcPr>
          <w:p w14:paraId="7C4B122E" w14:textId="77777777" w:rsidR="00BE0BC8" w:rsidRPr="0006680D" w:rsidRDefault="00BE0BC8"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6A4E4431" w14:textId="77777777" w:rsidTr="00531934">
        <w:trPr>
          <w:trHeight w:val="62"/>
        </w:trPr>
        <w:tc>
          <w:tcPr>
            <w:tcW w:w="2417" w:type="pct"/>
            <w:noWrap/>
            <w:vAlign w:val="bottom"/>
            <w:hideMark/>
          </w:tcPr>
          <w:p w14:paraId="2EB0B2EB" w14:textId="2455E11C" w:rsidR="00BE0BC8" w:rsidRPr="0006680D" w:rsidRDefault="00BE0BC8" w:rsidP="00A52E46">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Employee </w:t>
            </w:r>
            <w:r w:rsidR="0076397B" w:rsidRPr="0006680D">
              <w:rPr>
                <w:color w:val="000000" w:themeColor="text1"/>
                <w:sz w:val="22"/>
                <w:szCs w:val="22"/>
                <w:lang w:eastAsia="en-GB"/>
              </w:rPr>
              <w:t>payables</w:t>
            </w:r>
          </w:p>
        </w:tc>
        <w:tc>
          <w:tcPr>
            <w:tcW w:w="1246" w:type="pct"/>
            <w:gridSpan w:val="2"/>
            <w:noWrap/>
            <w:vAlign w:val="bottom"/>
            <w:hideMark/>
          </w:tcPr>
          <w:p w14:paraId="4BCCBCA2" w14:textId="77777777" w:rsidR="00BE0BC8" w:rsidRPr="0006680D" w:rsidRDefault="00BE0BC8"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337" w:type="pct"/>
            <w:gridSpan w:val="2"/>
            <w:noWrap/>
            <w:vAlign w:val="bottom"/>
            <w:hideMark/>
          </w:tcPr>
          <w:p w14:paraId="086D75D6" w14:textId="77777777" w:rsidR="00BE0BC8" w:rsidRPr="0006680D" w:rsidRDefault="00BE0BC8"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58857387" w14:textId="77777777" w:rsidTr="00531934">
        <w:trPr>
          <w:trHeight w:val="107"/>
        </w:trPr>
        <w:tc>
          <w:tcPr>
            <w:tcW w:w="2417" w:type="pct"/>
            <w:noWrap/>
            <w:vAlign w:val="bottom"/>
            <w:hideMark/>
          </w:tcPr>
          <w:p w14:paraId="579B0782" w14:textId="4022085B" w:rsidR="00BE0BC8" w:rsidRPr="0006680D" w:rsidRDefault="00BE0BC8" w:rsidP="00A52E46">
            <w:pPr>
              <w:autoSpaceDE/>
              <w:autoSpaceDN/>
              <w:spacing w:line="276" w:lineRule="auto"/>
              <w:rPr>
                <w:color w:val="000000" w:themeColor="text1"/>
                <w:sz w:val="22"/>
                <w:szCs w:val="22"/>
                <w:lang w:val="en-US"/>
              </w:rPr>
            </w:pPr>
            <w:r w:rsidRPr="0006680D">
              <w:rPr>
                <w:color w:val="000000" w:themeColor="text1"/>
                <w:sz w:val="22"/>
                <w:szCs w:val="22"/>
                <w:lang w:eastAsia="en-GB"/>
              </w:rPr>
              <w:t>Third</w:t>
            </w:r>
            <w:r w:rsidR="0076397B" w:rsidRPr="0006680D">
              <w:rPr>
                <w:color w:val="000000" w:themeColor="text1"/>
                <w:sz w:val="22"/>
                <w:szCs w:val="22"/>
                <w:lang w:eastAsia="en-GB"/>
              </w:rPr>
              <w:t>-party payments</w:t>
            </w:r>
          </w:p>
        </w:tc>
        <w:tc>
          <w:tcPr>
            <w:tcW w:w="1246" w:type="pct"/>
            <w:gridSpan w:val="2"/>
            <w:noWrap/>
            <w:vAlign w:val="bottom"/>
            <w:hideMark/>
          </w:tcPr>
          <w:p w14:paraId="717BDBCB" w14:textId="77777777" w:rsidR="00BE0BC8" w:rsidRPr="0006680D" w:rsidRDefault="00BE0BC8"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337" w:type="pct"/>
            <w:gridSpan w:val="2"/>
            <w:noWrap/>
            <w:vAlign w:val="bottom"/>
            <w:hideMark/>
          </w:tcPr>
          <w:p w14:paraId="37ABE538" w14:textId="77777777" w:rsidR="00BE0BC8" w:rsidRPr="0006680D" w:rsidRDefault="00BE0BC8"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531934" w:rsidRPr="0006680D" w14:paraId="20AE5D87" w14:textId="77777777" w:rsidTr="00531934">
        <w:trPr>
          <w:trHeight w:val="58"/>
        </w:trPr>
        <w:tc>
          <w:tcPr>
            <w:tcW w:w="2417" w:type="pct"/>
            <w:noWrap/>
            <w:vAlign w:val="bottom"/>
          </w:tcPr>
          <w:p w14:paraId="784B31DE" w14:textId="545028B0" w:rsidR="00531934" w:rsidRPr="00531934" w:rsidRDefault="00531934" w:rsidP="00531934">
            <w:pPr>
              <w:autoSpaceDE/>
              <w:autoSpaceDN/>
              <w:spacing w:line="276" w:lineRule="auto"/>
              <w:rPr>
                <w:color w:val="000000" w:themeColor="text1"/>
                <w:sz w:val="22"/>
                <w:szCs w:val="22"/>
                <w:lang w:val="en-US"/>
              </w:rPr>
            </w:pPr>
            <w:r w:rsidRPr="00531934">
              <w:rPr>
                <w:color w:val="000000" w:themeColor="text1"/>
                <w:sz w:val="22"/>
                <w:szCs w:val="22"/>
                <w:lang w:val="en-US"/>
              </w:rPr>
              <w:t>Accruals</w:t>
            </w:r>
          </w:p>
        </w:tc>
        <w:tc>
          <w:tcPr>
            <w:tcW w:w="1246" w:type="pct"/>
            <w:gridSpan w:val="2"/>
            <w:noWrap/>
            <w:vAlign w:val="bottom"/>
          </w:tcPr>
          <w:p w14:paraId="77C510D6" w14:textId="2235CD78" w:rsidR="00531934" w:rsidRPr="00531934" w:rsidRDefault="00531934" w:rsidP="00531934">
            <w:pPr>
              <w:autoSpaceDE/>
              <w:autoSpaceDN/>
              <w:spacing w:line="276" w:lineRule="auto"/>
              <w:jc w:val="right"/>
              <w:rPr>
                <w:color w:val="000000" w:themeColor="text1"/>
                <w:sz w:val="22"/>
                <w:szCs w:val="22"/>
                <w:lang w:val="en-US"/>
              </w:rPr>
            </w:pPr>
            <w:r w:rsidRPr="00531934">
              <w:rPr>
                <w:color w:val="000000" w:themeColor="text1"/>
                <w:sz w:val="22"/>
                <w:szCs w:val="22"/>
                <w:lang w:val="en-US"/>
              </w:rPr>
              <w:t>xxx</w:t>
            </w:r>
          </w:p>
        </w:tc>
        <w:tc>
          <w:tcPr>
            <w:tcW w:w="1337" w:type="pct"/>
            <w:gridSpan w:val="2"/>
            <w:noWrap/>
            <w:vAlign w:val="bottom"/>
          </w:tcPr>
          <w:p w14:paraId="5E23DBA6" w14:textId="05182CCB" w:rsidR="00531934" w:rsidRPr="00531934" w:rsidRDefault="00531934" w:rsidP="00531934">
            <w:pPr>
              <w:autoSpaceDE/>
              <w:autoSpaceDN/>
              <w:spacing w:line="276" w:lineRule="auto"/>
              <w:jc w:val="right"/>
              <w:rPr>
                <w:color w:val="000000" w:themeColor="text1"/>
                <w:sz w:val="22"/>
                <w:szCs w:val="22"/>
                <w:lang w:val="en-US"/>
              </w:rPr>
            </w:pPr>
            <w:r w:rsidRPr="00531934">
              <w:rPr>
                <w:color w:val="000000" w:themeColor="text1"/>
                <w:sz w:val="22"/>
                <w:szCs w:val="22"/>
                <w:lang w:val="en-US"/>
              </w:rPr>
              <w:t>xxx</w:t>
            </w:r>
          </w:p>
        </w:tc>
      </w:tr>
      <w:tr w:rsidR="00531934" w:rsidRPr="0006680D" w14:paraId="6AAF8546" w14:textId="77777777" w:rsidTr="00531934">
        <w:trPr>
          <w:trHeight w:val="58"/>
        </w:trPr>
        <w:tc>
          <w:tcPr>
            <w:tcW w:w="2417" w:type="pct"/>
            <w:noWrap/>
            <w:vAlign w:val="bottom"/>
          </w:tcPr>
          <w:p w14:paraId="10105BD2" w14:textId="0B7B2411" w:rsidR="00531934" w:rsidRPr="00531934" w:rsidRDefault="00531934" w:rsidP="00531934">
            <w:pPr>
              <w:autoSpaceDE/>
              <w:autoSpaceDN/>
              <w:spacing w:line="276" w:lineRule="auto"/>
              <w:rPr>
                <w:color w:val="000000" w:themeColor="text1"/>
                <w:sz w:val="22"/>
                <w:szCs w:val="22"/>
                <w:lang w:val="en-US"/>
              </w:rPr>
            </w:pPr>
            <w:r w:rsidRPr="00531934">
              <w:rPr>
                <w:color w:val="000000" w:themeColor="text1"/>
                <w:sz w:val="22"/>
                <w:szCs w:val="22"/>
                <w:lang w:val="en-US"/>
              </w:rPr>
              <w:t>Court awards</w:t>
            </w:r>
          </w:p>
        </w:tc>
        <w:tc>
          <w:tcPr>
            <w:tcW w:w="1246" w:type="pct"/>
            <w:gridSpan w:val="2"/>
            <w:noWrap/>
            <w:vAlign w:val="bottom"/>
          </w:tcPr>
          <w:p w14:paraId="5E9F5058" w14:textId="0E235C1F" w:rsidR="00531934" w:rsidRPr="00531934" w:rsidRDefault="00531934" w:rsidP="00531934">
            <w:pPr>
              <w:autoSpaceDE/>
              <w:autoSpaceDN/>
              <w:spacing w:line="276" w:lineRule="auto"/>
              <w:jc w:val="right"/>
              <w:rPr>
                <w:color w:val="000000" w:themeColor="text1"/>
                <w:sz w:val="22"/>
                <w:szCs w:val="22"/>
                <w:lang w:val="en-US"/>
              </w:rPr>
            </w:pPr>
            <w:r w:rsidRPr="00531934">
              <w:rPr>
                <w:color w:val="000000" w:themeColor="text1"/>
                <w:sz w:val="22"/>
                <w:szCs w:val="22"/>
                <w:lang w:val="en-US"/>
              </w:rPr>
              <w:t>xxx</w:t>
            </w:r>
          </w:p>
        </w:tc>
        <w:tc>
          <w:tcPr>
            <w:tcW w:w="1337" w:type="pct"/>
            <w:gridSpan w:val="2"/>
            <w:noWrap/>
            <w:vAlign w:val="bottom"/>
          </w:tcPr>
          <w:p w14:paraId="20DA1DA2" w14:textId="7D91D0B9" w:rsidR="00531934" w:rsidRPr="00531934" w:rsidRDefault="00531934" w:rsidP="00531934">
            <w:pPr>
              <w:autoSpaceDE/>
              <w:autoSpaceDN/>
              <w:spacing w:line="276" w:lineRule="auto"/>
              <w:jc w:val="right"/>
              <w:rPr>
                <w:color w:val="000000" w:themeColor="text1"/>
                <w:sz w:val="22"/>
                <w:szCs w:val="22"/>
                <w:lang w:val="en-US"/>
              </w:rPr>
            </w:pPr>
            <w:r w:rsidRPr="00531934">
              <w:rPr>
                <w:color w:val="000000" w:themeColor="text1"/>
                <w:sz w:val="22"/>
                <w:szCs w:val="22"/>
                <w:lang w:val="en-US"/>
              </w:rPr>
              <w:t>xxx</w:t>
            </w:r>
          </w:p>
        </w:tc>
      </w:tr>
      <w:tr w:rsidR="00531934" w:rsidRPr="0006680D" w14:paraId="7AD0C878" w14:textId="77777777" w:rsidTr="00531934">
        <w:trPr>
          <w:trHeight w:val="58"/>
        </w:trPr>
        <w:tc>
          <w:tcPr>
            <w:tcW w:w="2417" w:type="pct"/>
            <w:noWrap/>
            <w:vAlign w:val="bottom"/>
            <w:hideMark/>
          </w:tcPr>
          <w:p w14:paraId="12ADE840" w14:textId="54B9DE85" w:rsidR="00531934" w:rsidRPr="0006680D" w:rsidRDefault="00531934" w:rsidP="00531934">
            <w:pPr>
              <w:autoSpaceDE/>
              <w:autoSpaceDN/>
              <w:spacing w:line="276" w:lineRule="auto"/>
              <w:rPr>
                <w:color w:val="000000" w:themeColor="text1"/>
                <w:sz w:val="22"/>
                <w:szCs w:val="22"/>
                <w:lang w:val="en-US"/>
              </w:rPr>
            </w:pPr>
            <w:r w:rsidRPr="0006680D">
              <w:rPr>
                <w:color w:val="000000" w:themeColor="text1"/>
                <w:sz w:val="22"/>
                <w:szCs w:val="22"/>
                <w:lang w:val="en-US"/>
              </w:rPr>
              <w:t>Other payables</w:t>
            </w:r>
          </w:p>
        </w:tc>
        <w:tc>
          <w:tcPr>
            <w:tcW w:w="1246" w:type="pct"/>
            <w:gridSpan w:val="2"/>
            <w:noWrap/>
            <w:vAlign w:val="bottom"/>
            <w:hideMark/>
          </w:tcPr>
          <w:p w14:paraId="34B38970" w14:textId="77777777" w:rsidR="00531934" w:rsidRPr="0006680D" w:rsidRDefault="00531934" w:rsidP="005319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337" w:type="pct"/>
            <w:gridSpan w:val="2"/>
            <w:noWrap/>
            <w:vAlign w:val="bottom"/>
            <w:hideMark/>
          </w:tcPr>
          <w:p w14:paraId="66AC4B47" w14:textId="77777777" w:rsidR="00531934" w:rsidRPr="0006680D" w:rsidRDefault="00531934" w:rsidP="0053193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531934" w:rsidRPr="0006680D" w14:paraId="0D286943" w14:textId="77777777" w:rsidTr="00531934">
        <w:trPr>
          <w:trHeight w:val="98"/>
        </w:trPr>
        <w:tc>
          <w:tcPr>
            <w:tcW w:w="2417" w:type="pct"/>
            <w:noWrap/>
            <w:vAlign w:val="bottom"/>
            <w:hideMark/>
          </w:tcPr>
          <w:p w14:paraId="36A79017" w14:textId="58A21BEE" w:rsidR="00531934" w:rsidRPr="0006680D" w:rsidRDefault="00531934" w:rsidP="00531934">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Pr="0006680D">
              <w:rPr>
                <w:b/>
                <w:bCs/>
                <w:color w:val="000000" w:themeColor="text1"/>
                <w:sz w:val="22"/>
                <w:szCs w:val="22"/>
                <w:lang w:eastAsia="en-GB"/>
              </w:rPr>
              <w:t>trade</w:t>
            </w:r>
            <w:r w:rsidRPr="0006680D">
              <w:rPr>
                <w:color w:val="000000" w:themeColor="text1"/>
                <w:sz w:val="22"/>
                <w:szCs w:val="22"/>
                <w:lang w:eastAsia="en-GB"/>
              </w:rPr>
              <w:t xml:space="preserve"> </w:t>
            </w:r>
            <w:r w:rsidRPr="0006680D">
              <w:rPr>
                <w:b/>
                <w:bCs/>
                <w:color w:val="000000" w:themeColor="text1"/>
                <w:sz w:val="22"/>
                <w:szCs w:val="22"/>
                <w:lang w:eastAsia="en-GB"/>
              </w:rPr>
              <w:t>and</w:t>
            </w:r>
            <w:r w:rsidRPr="0006680D">
              <w:rPr>
                <w:color w:val="000000" w:themeColor="text1"/>
                <w:sz w:val="22"/>
                <w:szCs w:val="22"/>
                <w:lang w:eastAsia="en-GB"/>
              </w:rPr>
              <w:t xml:space="preserve"> </w:t>
            </w:r>
            <w:r w:rsidRPr="0006680D">
              <w:rPr>
                <w:b/>
                <w:bCs/>
                <w:color w:val="000000" w:themeColor="text1"/>
                <w:sz w:val="22"/>
                <w:szCs w:val="22"/>
                <w:lang w:eastAsia="en-GB"/>
              </w:rPr>
              <w:t>other</w:t>
            </w:r>
            <w:r w:rsidRPr="0006680D">
              <w:rPr>
                <w:color w:val="000000" w:themeColor="text1"/>
                <w:sz w:val="22"/>
                <w:szCs w:val="22"/>
                <w:lang w:eastAsia="en-GB"/>
              </w:rPr>
              <w:t xml:space="preserve"> </w:t>
            </w:r>
            <w:r w:rsidRPr="0006680D">
              <w:rPr>
                <w:b/>
                <w:bCs/>
                <w:color w:val="000000" w:themeColor="text1"/>
                <w:sz w:val="22"/>
                <w:szCs w:val="22"/>
                <w:lang w:eastAsia="en-GB"/>
              </w:rPr>
              <w:t>payables</w:t>
            </w:r>
          </w:p>
        </w:tc>
        <w:tc>
          <w:tcPr>
            <w:tcW w:w="1246" w:type="pct"/>
            <w:gridSpan w:val="2"/>
            <w:noWrap/>
            <w:vAlign w:val="bottom"/>
            <w:hideMark/>
          </w:tcPr>
          <w:p w14:paraId="554F9CCB"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1337" w:type="pct"/>
            <w:gridSpan w:val="2"/>
            <w:noWrap/>
            <w:vAlign w:val="bottom"/>
            <w:hideMark/>
          </w:tcPr>
          <w:p w14:paraId="6A3EFACD"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r>
      <w:tr w:rsidR="00531934" w:rsidRPr="0006680D" w14:paraId="1CBD26E4" w14:textId="77777777" w:rsidTr="00531934">
        <w:trPr>
          <w:trHeight w:val="340"/>
        </w:trPr>
        <w:tc>
          <w:tcPr>
            <w:tcW w:w="2417" w:type="pct"/>
            <w:noWrap/>
            <w:vAlign w:val="bottom"/>
          </w:tcPr>
          <w:p w14:paraId="583B18EF" w14:textId="723B9DBA" w:rsidR="00531934" w:rsidRPr="0006680D" w:rsidRDefault="00531934" w:rsidP="00531934">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Ageing analysis: (Trade and other payables)</w:t>
            </w:r>
          </w:p>
        </w:tc>
        <w:tc>
          <w:tcPr>
            <w:tcW w:w="770" w:type="pct"/>
            <w:noWrap/>
            <w:vAlign w:val="bottom"/>
          </w:tcPr>
          <w:p w14:paraId="7CB64E38" w14:textId="32B94834" w:rsidR="00531934" w:rsidRPr="0006680D" w:rsidRDefault="00531934" w:rsidP="00531934">
            <w:pPr>
              <w:autoSpaceDE/>
              <w:autoSpaceDN/>
              <w:spacing w:line="276" w:lineRule="auto"/>
              <w:jc w:val="right"/>
              <w:rPr>
                <w:b/>
                <w:bCs/>
                <w:color w:val="000000" w:themeColor="text1"/>
                <w:sz w:val="22"/>
                <w:szCs w:val="22"/>
                <w:lang w:val="en-US"/>
              </w:rPr>
            </w:pPr>
            <w:r w:rsidRPr="0006680D">
              <w:rPr>
                <w:rStyle w:val="normaltextrun"/>
                <w:b/>
                <w:bCs/>
                <w:color w:val="000000" w:themeColor="text1"/>
                <w:sz w:val="22"/>
                <w:szCs w:val="22"/>
                <w:shd w:val="clear" w:color="auto" w:fill="FFFFFF"/>
              </w:rPr>
              <w:t>Current FY</w:t>
            </w:r>
            <w:r w:rsidRPr="0006680D">
              <w:rPr>
                <w:rStyle w:val="eop"/>
                <w:color w:val="000000" w:themeColor="text1"/>
                <w:sz w:val="22"/>
                <w:szCs w:val="22"/>
                <w:shd w:val="clear" w:color="auto" w:fill="FFFFFF"/>
              </w:rPr>
              <w:t> </w:t>
            </w:r>
          </w:p>
        </w:tc>
        <w:tc>
          <w:tcPr>
            <w:tcW w:w="476" w:type="pct"/>
            <w:vAlign w:val="bottom"/>
          </w:tcPr>
          <w:p w14:paraId="6E386FFF" w14:textId="0531DA84" w:rsidR="00531934" w:rsidRPr="0006680D" w:rsidRDefault="00531934" w:rsidP="00531934">
            <w:pPr>
              <w:autoSpaceDE/>
              <w:autoSpaceDN/>
              <w:spacing w:line="276" w:lineRule="auto"/>
              <w:jc w:val="right"/>
              <w:rPr>
                <w:b/>
                <w:bCs/>
                <w:color w:val="000000" w:themeColor="text1"/>
                <w:sz w:val="22"/>
                <w:szCs w:val="22"/>
                <w:lang w:val="en-US"/>
              </w:rPr>
            </w:pPr>
            <w:r w:rsidRPr="0006680D">
              <w:rPr>
                <w:rStyle w:val="normaltextrun"/>
                <w:b/>
                <w:bCs/>
                <w:color w:val="000000" w:themeColor="text1"/>
                <w:sz w:val="22"/>
                <w:szCs w:val="22"/>
                <w:shd w:val="clear" w:color="auto" w:fill="FFFFFF"/>
              </w:rPr>
              <w:t>% of the Total</w:t>
            </w:r>
            <w:r w:rsidRPr="0006680D">
              <w:rPr>
                <w:rStyle w:val="eop"/>
                <w:color w:val="000000" w:themeColor="text1"/>
                <w:sz w:val="22"/>
                <w:szCs w:val="22"/>
                <w:shd w:val="clear" w:color="auto" w:fill="FFFFFF"/>
              </w:rPr>
              <w:t> </w:t>
            </w:r>
          </w:p>
        </w:tc>
        <w:tc>
          <w:tcPr>
            <w:tcW w:w="803" w:type="pct"/>
            <w:noWrap/>
            <w:vAlign w:val="bottom"/>
          </w:tcPr>
          <w:p w14:paraId="69C92719"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Comparative</w:t>
            </w:r>
          </w:p>
          <w:p w14:paraId="0DA5D787" w14:textId="3CB0E836" w:rsidR="00531934" w:rsidRPr="0006680D" w:rsidRDefault="00531934" w:rsidP="005319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 xml:space="preserve"> FY</w:t>
            </w:r>
          </w:p>
        </w:tc>
        <w:tc>
          <w:tcPr>
            <w:tcW w:w="533" w:type="pct"/>
            <w:vAlign w:val="bottom"/>
          </w:tcPr>
          <w:p w14:paraId="062D8E6A" w14:textId="1225B387" w:rsidR="00531934" w:rsidRPr="0006680D" w:rsidRDefault="00531934" w:rsidP="00531934">
            <w:pPr>
              <w:autoSpaceDE/>
              <w:autoSpaceDN/>
              <w:spacing w:line="276" w:lineRule="auto"/>
              <w:jc w:val="right"/>
              <w:rPr>
                <w:b/>
                <w:bCs/>
                <w:color w:val="000000" w:themeColor="text1"/>
                <w:sz w:val="22"/>
                <w:szCs w:val="22"/>
                <w:lang w:val="en-US"/>
              </w:rPr>
            </w:pPr>
            <w:r w:rsidRPr="0006680D">
              <w:rPr>
                <w:rStyle w:val="normaltextrun"/>
                <w:b/>
                <w:bCs/>
                <w:color w:val="000000" w:themeColor="text1"/>
                <w:sz w:val="22"/>
                <w:szCs w:val="22"/>
                <w:shd w:val="clear" w:color="auto" w:fill="FFFFFF"/>
              </w:rPr>
              <w:t>% of the Total</w:t>
            </w:r>
            <w:r w:rsidRPr="0006680D">
              <w:rPr>
                <w:rStyle w:val="eop"/>
                <w:color w:val="000000" w:themeColor="text1"/>
                <w:sz w:val="22"/>
                <w:szCs w:val="22"/>
                <w:shd w:val="clear" w:color="auto" w:fill="FFFFFF"/>
              </w:rPr>
              <w:t> </w:t>
            </w:r>
          </w:p>
        </w:tc>
      </w:tr>
      <w:tr w:rsidR="00531934" w:rsidRPr="0006680D" w14:paraId="0232651A" w14:textId="77777777" w:rsidTr="00531934">
        <w:trPr>
          <w:trHeight w:val="340"/>
        </w:trPr>
        <w:tc>
          <w:tcPr>
            <w:tcW w:w="2417" w:type="pct"/>
            <w:noWrap/>
            <w:vAlign w:val="bottom"/>
          </w:tcPr>
          <w:p w14:paraId="5C5AA621" w14:textId="2B83ABC4" w:rsidR="00531934" w:rsidRPr="0006680D" w:rsidRDefault="00531934" w:rsidP="00531934">
            <w:pPr>
              <w:autoSpaceDE/>
              <w:autoSpaceDN/>
              <w:spacing w:line="276" w:lineRule="auto"/>
              <w:rPr>
                <w:b/>
                <w:bCs/>
                <w:color w:val="000000" w:themeColor="text1"/>
                <w:sz w:val="22"/>
                <w:szCs w:val="22"/>
                <w:lang w:eastAsia="en-GB"/>
              </w:rPr>
            </w:pPr>
            <w:r w:rsidRPr="0006680D">
              <w:rPr>
                <w:color w:val="000000" w:themeColor="text1"/>
                <w:sz w:val="22"/>
                <w:szCs w:val="22"/>
                <w:lang w:eastAsia="en-GB"/>
              </w:rPr>
              <w:t>Under one year</w:t>
            </w:r>
          </w:p>
        </w:tc>
        <w:tc>
          <w:tcPr>
            <w:tcW w:w="770" w:type="pct"/>
            <w:noWrap/>
          </w:tcPr>
          <w:p w14:paraId="5734D97C" w14:textId="3845F0C7"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476" w:type="pct"/>
          </w:tcPr>
          <w:p w14:paraId="1CA422E5" w14:textId="49463671" w:rsidR="00531934" w:rsidRPr="0006680D" w:rsidRDefault="00531934" w:rsidP="005319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803" w:type="pct"/>
            <w:noWrap/>
          </w:tcPr>
          <w:p w14:paraId="4998098D"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533" w:type="pct"/>
          </w:tcPr>
          <w:p w14:paraId="5FDB7C0A" w14:textId="4E00C1BD"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w:t>
            </w:r>
          </w:p>
        </w:tc>
      </w:tr>
      <w:tr w:rsidR="00531934" w:rsidRPr="0006680D" w14:paraId="3E4E9ABE" w14:textId="77777777" w:rsidTr="00531934">
        <w:trPr>
          <w:trHeight w:val="340"/>
        </w:trPr>
        <w:tc>
          <w:tcPr>
            <w:tcW w:w="2417" w:type="pct"/>
            <w:noWrap/>
            <w:vAlign w:val="bottom"/>
          </w:tcPr>
          <w:p w14:paraId="0E3E6659" w14:textId="75614F1F" w:rsidR="00531934" w:rsidRPr="0006680D" w:rsidRDefault="00531934" w:rsidP="00531934">
            <w:pPr>
              <w:autoSpaceDE/>
              <w:autoSpaceDN/>
              <w:spacing w:line="276" w:lineRule="auto"/>
              <w:rPr>
                <w:b/>
                <w:bCs/>
                <w:color w:val="000000" w:themeColor="text1"/>
                <w:sz w:val="22"/>
                <w:szCs w:val="22"/>
                <w:lang w:eastAsia="en-GB"/>
              </w:rPr>
            </w:pPr>
            <w:r w:rsidRPr="0006680D">
              <w:rPr>
                <w:color w:val="000000" w:themeColor="text1"/>
                <w:sz w:val="22"/>
                <w:szCs w:val="22"/>
                <w:lang w:eastAsia="en-GB"/>
              </w:rPr>
              <w:t>1-2 years</w:t>
            </w:r>
          </w:p>
        </w:tc>
        <w:tc>
          <w:tcPr>
            <w:tcW w:w="770" w:type="pct"/>
            <w:noWrap/>
          </w:tcPr>
          <w:p w14:paraId="4BE50E7F" w14:textId="6E32CF64"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476" w:type="pct"/>
          </w:tcPr>
          <w:p w14:paraId="0AE90EAC" w14:textId="25A35A74" w:rsidR="00531934" w:rsidRPr="0006680D" w:rsidRDefault="00531934" w:rsidP="005319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803" w:type="pct"/>
            <w:noWrap/>
          </w:tcPr>
          <w:p w14:paraId="2B8E40AA"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533" w:type="pct"/>
          </w:tcPr>
          <w:p w14:paraId="29E481A7" w14:textId="0E1559B0"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w:t>
            </w:r>
          </w:p>
        </w:tc>
      </w:tr>
      <w:tr w:rsidR="00531934" w:rsidRPr="0006680D" w14:paraId="49776AD3" w14:textId="77777777" w:rsidTr="00531934">
        <w:trPr>
          <w:trHeight w:val="340"/>
        </w:trPr>
        <w:tc>
          <w:tcPr>
            <w:tcW w:w="2417" w:type="pct"/>
            <w:noWrap/>
            <w:vAlign w:val="bottom"/>
          </w:tcPr>
          <w:p w14:paraId="4A95F89E" w14:textId="31255F0F" w:rsidR="00531934" w:rsidRPr="0006680D" w:rsidRDefault="00531934" w:rsidP="00531934">
            <w:pPr>
              <w:autoSpaceDE/>
              <w:autoSpaceDN/>
              <w:spacing w:line="276" w:lineRule="auto"/>
              <w:rPr>
                <w:b/>
                <w:bCs/>
                <w:color w:val="000000" w:themeColor="text1"/>
                <w:sz w:val="22"/>
                <w:szCs w:val="22"/>
                <w:lang w:eastAsia="en-GB"/>
              </w:rPr>
            </w:pPr>
            <w:r w:rsidRPr="0006680D">
              <w:rPr>
                <w:color w:val="000000" w:themeColor="text1"/>
                <w:sz w:val="22"/>
                <w:szCs w:val="22"/>
                <w:lang w:eastAsia="en-GB"/>
              </w:rPr>
              <w:t>2-3 years</w:t>
            </w:r>
          </w:p>
        </w:tc>
        <w:tc>
          <w:tcPr>
            <w:tcW w:w="770" w:type="pct"/>
            <w:noWrap/>
          </w:tcPr>
          <w:p w14:paraId="3337A389" w14:textId="2E4B2C03"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476" w:type="pct"/>
          </w:tcPr>
          <w:p w14:paraId="766F99C4" w14:textId="06D1DFF9" w:rsidR="00531934" w:rsidRPr="0006680D" w:rsidRDefault="00531934" w:rsidP="005319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803" w:type="pct"/>
            <w:noWrap/>
          </w:tcPr>
          <w:p w14:paraId="410B496C"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533" w:type="pct"/>
          </w:tcPr>
          <w:p w14:paraId="326AE246" w14:textId="641E693C"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w:t>
            </w:r>
          </w:p>
        </w:tc>
      </w:tr>
      <w:tr w:rsidR="00531934" w:rsidRPr="0006680D" w14:paraId="735DA81C" w14:textId="77777777" w:rsidTr="00531934">
        <w:trPr>
          <w:trHeight w:val="340"/>
        </w:trPr>
        <w:tc>
          <w:tcPr>
            <w:tcW w:w="2417" w:type="pct"/>
            <w:noWrap/>
            <w:vAlign w:val="bottom"/>
          </w:tcPr>
          <w:p w14:paraId="3282314D" w14:textId="01BC939A" w:rsidR="00531934" w:rsidRPr="0006680D" w:rsidRDefault="00531934" w:rsidP="00531934">
            <w:pPr>
              <w:autoSpaceDE/>
              <w:autoSpaceDN/>
              <w:spacing w:line="276" w:lineRule="auto"/>
              <w:rPr>
                <w:b/>
                <w:bCs/>
                <w:color w:val="000000" w:themeColor="text1"/>
                <w:sz w:val="22"/>
                <w:szCs w:val="22"/>
                <w:lang w:eastAsia="en-GB"/>
              </w:rPr>
            </w:pPr>
            <w:r w:rsidRPr="0006680D">
              <w:rPr>
                <w:color w:val="000000" w:themeColor="text1"/>
                <w:sz w:val="22"/>
                <w:szCs w:val="22"/>
                <w:lang w:eastAsia="en-GB"/>
              </w:rPr>
              <w:t>Over 3 years</w:t>
            </w:r>
          </w:p>
        </w:tc>
        <w:tc>
          <w:tcPr>
            <w:tcW w:w="770" w:type="pct"/>
            <w:noWrap/>
          </w:tcPr>
          <w:p w14:paraId="703D1E78" w14:textId="14E42C29"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476" w:type="pct"/>
          </w:tcPr>
          <w:p w14:paraId="47AA1AEF" w14:textId="3C8A000A" w:rsidR="00531934" w:rsidRPr="0006680D" w:rsidRDefault="00531934" w:rsidP="00531934">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803" w:type="pct"/>
            <w:noWrap/>
          </w:tcPr>
          <w:p w14:paraId="29167B33"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xxx</w:t>
            </w:r>
          </w:p>
        </w:tc>
        <w:tc>
          <w:tcPr>
            <w:tcW w:w="533" w:type="pct"/>
          </w:tcPr>
          <w:p w14:paraId="63D812FF" w14:textId="7DB81AC1" w:rsidR="00531934" w:rsidRPr="0006680D" w:rsidRDefault="00531934" w:rsidP="00531934">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w:t>
            </w:r>
          </w:p>
        </w:tc>
      </w:tr>
      <w:tr w:rsidR="00531934" w:rsidRPr="0006680D" w14:paraId="5E0F46C9" w14:textId="77777777" w:rsidTr="00531934">
        <w:trPr>
          <w:trHeight w:val="116"/>
        </w:trPr>
        <w:tc>
          <w:tcPr>
            <w:tcW w:w="2417" w:type="pct"/>
            <w:noWrap/>
            <w:vAlign w:val="bottom"/>
          </w:tcPr>
          <w:p w14:paraId="2B827F54" w14:textId="5AB3308C" w:rsidR="00531934" w:rsidRPr="0006680D" w:rsidRDefault="00531934" w:rsidP="00531934">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 (tie to above total)</w:t>
            </w:r>
          </w:p>
        </w:tc>
        <w:tc>
          <w:tcPr>
            <w:tcW w:w="770" w:type="pct"/>
            <w:noWrap/>
          </w:tcPr>
          <w:p w14:paraId="3C7342E1" w14:textId="107ED5CC" w:rsidR="00531934" w:rsidRPr="0006680D" w:rsidRDefault="00531934" w:rsidP="005319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476" w:type="pct"/>
          </w:tcPr>
          <w:p w14:paraId="485B8AD0" w14:textId="6559ADF3" w:rsidR="00531934" w:rsidRPr="0006680D" w:rsidRDefault="00531934" w:rsidP="00531934">
            <w:pPr>
              <w:autoSpaceDE/>
              <w:autoSpaceDN/>
              <w:spacing w:line="276" w:lineRule="auto"/>
              <w:jc w:val="right"/>
              <w:rPr>
                <w:b/>
                <w:bCs/>
                <w:color w:val="000000" w:themeColor="text1"/>
                <w:sz w:val="22"/>
                <w:szCs w:val="22"/>
                <w:lang w:val="en-US"/>
              </w:rPr>
            </w:pPr>
          </w:p>
        </w:tc>
        <w:tc>
          <w:tcPr>
            <w:tcW w:w="803" w:type="pct"/>
            <w:noWrap/>
          </w:tcPr>
          <w:p w14:paraId="1C15C9F7" w14:textId="77777777" w:rsidR="00531934" w:rsidRPr="0006680D" w:rsidRDefault="00531934" w:rsidP="0053193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533" w:type="pct"/>
          </w:tcPr>
          <w:p w14:paraId="7AE92A78" w14:textId="0AEC08AF" w:rsidR="00531934" w:rsidRPr="0006680D" w:rsidRDefault="00531934" w:rsidP="00531934">
            <w:pPr>
              <w:autoSpaceDE/>
              <w:autoSpaceDN/>
              <w:spacing w:line="276" w:lineRule="auto"/>
              <w:jc w:val="right"/>
              <w:rPr>
                <w:b/>
                <w:bCs/>
                <w:color w:val="000000" w:themeColor="text1"/>
                <w:sz w:val="22"/>
                <w:szCs w:val="22"/>
                <w:lang w:val="en-US"/>
              </w:rPr>
            </w:pPr>
          </w:p>
        </w:tc>
      </w:tr>
    </w:tbl>
    <w:p w14:paraId="625ADA32" w14:textId="12FCC9F9" w:rsidR="008D5D0A" w:rsidRPr="001B5060" w:rsidRDefault="00E50E9A" w:rsidP="001B5060">
      <w:pPr>
        <w:autoSpaceDE/>
        <w:autoSpaceDN/>
        <w:spacing w:line="360" w:lineRule="auto"/>
        <w:rPr>
          <w:b/>
          <w:bCs/>
          <w:color w:val="000000" w:themeColor="text1"/>
          <w:lang w:eastAsia="en-GB"/>
        </w:rPr>
      </w:pPr>
      <w:r w:rsidRPr="0006680D">
        <w:rPr>
          <w:i/>
          <w:iCs/>
          <w:color w:val="000000" w:themeColor="text1"/>
        </w:rPr>
        <w:t>(Provide brief explanation</w:t>
      </w:r>
      <w:r w:rsidRPr="0006680D">
        <w:rPr>
          <w:color w:val="000000" w:themeColor="text1"/>
        </w:rPr>
        <w:t>)</w:t>
      </w:r>
    </w:p>
    <w:p w14:paraId="6DF25E8B" w14:textId="35919FB4" w:rsidR="008D5D0A"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 xml:space="preserve">Refundable Deposits </w:t>
      </w:r>
      <w:r w:rsidR="006F14E3" w:rsidRPr="0006680D">
        <w:rPr>
          <w:rFonts w:eastAsia="Arial"/>
          <w:b/>
          <w:bCs/>
          <w:color w:val="000000" w:themeColor="text1"/>
          <w:spacing w:val="3"/>
        </w:rPr>
        <w:t>f</w:t>
      </w:r>
      <w:r w:rsidRPr="0006680D">
        <w:rPr>
          <w:rFonts w:eastAsia="Arial"/>
          <w:b/>
          <w:bCs/>
          <w:color w:val="000000" w:themeColor="text1"/>
          <w:spacing w:val="3"/>
        </w:rPr>
        <w:t>rom Customers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044"/>
        <w:gridCol w:w="1391"/>
        <w:gridCol w:w="1042"/>
        <w:gridCol w:w="1451"/>
        <w:gridCol w:w="1102"/>
      </w:tblGrid>
      <w:tr w:rsidR="0006680D" w:rsidRPr="0006680D" w14:paraId="258616C9" w14:textId="77777777" w:rsidTr="001B5060">
        <w:trPr>
          <w:trHeight w:val="340"/>
        </w:trPr>
        <w:tc>
          <w:tcPr>
            <w:tcW w:w="2240" w:type="pct"/>
            <w:vMerge w:val="restart"/>
            <w:tcBorders>
              <w:top w:val="single" w:sz="4" w:space="0" w:color="auto"/>
              <w:left w:val="single" w:sz="4" w:space="0" w:color="auto"/>
              <w:right w:val="single" w:sz="4" w:space="0" w:color="auto"/>
            </w:tcBorders>
            <w:shd w:val="clear" w:color="auto" w:fill="0070C0"/>
            <w:vAlign w:val="center"/>
            <w:hideMark/>
          </w:tcPr>
          <w:p w14:paraId="0621EA5E" w14:textId="77777777" w:rsidR="0064012B" w:rsidRPr="0006680D" w:rsidRDefault="0064012B" w:rsidP="0064012B">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1347" w:type="pct"/>
            <w:gridSpan w:val="2"/>
            <w:tcBorders>
              <w:top w:val="single" w:sz="4" w:space="0" w:color="auto"/>
              <w:left w:val="single" w:sz="4" w:space="0" w:color="auto"/>
              <w:bottom w:val="single" w:sz="4" w:space="0" w:color="auto"/>
              <w:right w:val="single" w:sz="4" w:space="0" w:color="auto"/>
            </w:tcBorders>
            <w:shd w:val="clear" w:color="auto" w:fill="0070C0"/>
            <w:noWrap/>
            <w:hideMark/>
          </w:tcPr>
          <w:p w14:paraId="5E28D2F7" w14:textId="669A65F5" w:rsidR="0064012B" w:rsidRPr="0006680D" w:rsidRDefault="0064012B" w:rsidP="0064012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413" w:type="pct"/>
            <w:gridSpan w:val="2"/>
            <w:tcBorders>
              <w:top w:val="single" w:sz="4" w:space="0" w:color="auto"/>
              <w:left w:val="single" w:sz="4" w:space="0" w:color="auto"/>
              <w:bottom w:val="single" w:sz="4" w:space="0" w:color="auto"/>
              <w:right w:val="single" w:sz="4" w:space="0" w:color="auto"/>
            </w:tcBorders>
            <w:shd w:val="clear" w:color="auto" w:fill="0070C0"/>
            <w:noWrap/>
            <w:hideMark/>
          </w:tcPr>
          <w:p w14:paraId="43DF0D83" w14:textId="77777777" w:rsidR="0064012B" w:rsidRPr="0006680D" w:rsidRDefault="0064012B" w:rsidP="0064012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F323E1F" w14:textId="5F1639AC" w:rsidR="0064012B" w:rsidRPr="0006680D" w:rsidRDefault="0064012B" w:rsidP="0064012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6B527A01" w14:textId="77777777" w:rsidTr="001B5060">
        <w:trPr>
          <w:trHeight w:val="340"/>
        </w:trPr>
        <w:tc>
          <w:tcPr>
            <w:tcW w:w="2240" w:type="pct"/>
            <w:vMerge/>
            <w:tcBorders>
              <w:left w:val="single" w:sz="4" w:space="0" w:color="auto"/>
              <w:bottom w:val="single" w:sz="4" w:space="0" w:color="auto"/>
              <w:right w:val="single" w:sz="4" w:space="0" w:color="auto"/>
            </w:tcBorders>
            <w:shd w:val="clear" w:color="auto" w:fill="0070C0"/>
            <w:vAlign w:val="bottom"/>
            <w:hideMark/>
          </w:tcPr>
          <w:p w14:paraId="2424E999" w14:textId="77777777" w:rsidR="0090629B" w:rsidRPr="0006680D" w:rsidRDefault="0090629B" w:rsidP="00EE5B4C">
            <w:pPr>
              <w:autoSpaceDE/>
              <w:autoSpaceDN/>
              <w:spacing w:line="276" w:lineRule="auto"/>
              <w:rPr>
                <w:b/>
                <w:bCs/>
                <w:color w:val="000000" w:themeColor="text1"/>
                <w:sz w:val="22"/>
                <w:szCs w:val="22"/>
                <w:lang w:eastAsia="en-GB"/>
              </w:rPr>
            </w:pPr>
          </w:p>
        </w:tc>
        <w:tc>
          <w:tcPr>
            <w:tcW w:w="1347"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7225E7C" w14:textId="1331FAB4" w:rsidR="0090629B" w:rsidRPr="0006680D" w:rsidRDefault="0090629B" w:rsidP="00A52E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413" w:type="pct"/>
            <w:gridSpan w:val="2"/>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3C8F94F6" w14:textId="5D86B2EF" w:rsidR="0090629B" w:rsidRPr="0006680D" w:rsidRDefault="0090629B" w:rsidP="00A52E46">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59DC95D8" w14:textId="77777777" w:rsidTr="001B5060">
        <w:trPr>
          <w:trHeight w:val="62"/>
        </w:trPr>
        <w:tc>
          <w:tcPr>
            <w:tcW w:w="2240" w:type="pct"/>
            <w:noWrap/>
            <w:vAlign w:val="bottom"/>
            <w:hideMark/>
          </w:tcPr>
          <w:p w14:paraId="561F73FE" w14:textId="19DF9EA3" w:rsidR="00A06B04" w:rsidRPr="0006680D" w:rsidRDefault="00A06B04" w:rsidP="00EE5B4C">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Customer </w:t>
            </w:r>
            <w:r w:rsidR="0076397B" w:rsidRPr="0006680D">
              <w:rPr>
                <w:color w:val="000000" w:themeColor="text1"/>
                <w:sz w:val="22"/>
                <w:szCs w:val="22"/>
                <w:lang w:eastAsia="en-GB"/>
              </w:rPr>
              <w:t>deposits</w:t>
            </w:r>
          </w:p>
        </w:tc>
        <w:tc>
          <w:tcPr>
            <w:tcW w:w="1347" w:type="pct"/>
            <w:gridSpan w:val="2"/>
            <w:noWrap/>
            <w:vAlign w:val="bottom"/>
            <w:hideMark/>
          </w:tcPr>
          <w:p w14:paraId="0FB1CC64" w14:textId="77777777" w:rsidR="00A06B04" w:rsidRPr="0006680D" w:rsidRDefault="00A06B04"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413" w:type="pct"/>
            <w:gridSpan w:val="2"/>
            <w:noWrap/>
            <w:vAlign w:val="bottom"/>
            <w:hideMark/>
          </w:tcPr>
          <w:p w14:paraId="32FAC822" w14:textId="76940FC4" w:rsidR="00A06B04" w:rsidRPr="0006680D" w:rsidRDefault="00A06B04"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35A9FC2C" w14:textId="77777777" w:rsidTr="001B5060">
        <w:trPr>
          <w:trHeight w:val="58"/>
        </w:trPr>
        <w:tc>
          <w:tcPr>
            <w:tcW w:w="2240" w:type="pct"/>
            <w:noWrap/>
            <w:vAlign w:val="bottom"/>
            <w:hideMark/>
          </w:tcPr>
          <w:p w14:paraId="7E6D62F8" w14:textId="4865BA64" w:rsidR="00A06B04" w:rsidRPr="0006680D" w:rsidRDefault="00A06B04" w:rsidP="00EE5B4C">
            <w:pPr>
              <w:autoSpaceDE/>
              <w:autoSpaceDN/>
              <w:spacing w:line="276" w:lineRule="auto"/>
              <w:rPr>
                <w:color w:val="000000" w:themeColor="text1"/>
                <w:sz w:val="22"/>
                <w:szCs w:val="22"/>
                <w:lang w:val="en-US"/>
              </w:rPr>
            </w:pPr>
            <w:r w:rsidRPr="0006680D">
              <w:rPr>
                <w:color w:val="000000" w:themeColor="text1"/>
                <w:sz w:val="22"/>
                <w:szCs w:val="22"/>
                <w:lang w:eastAsia="en-GB"/>
              </w:rPr>
              <w:t xml:space="preserve">Other </w:t>
            </w:r>
            <w:r w:rsidR="0076397B" w:rsidRPr="0006680D">
              <w:rPr>
                <w:color w:val="000000" w:themeColor="text1"/>
                <w:sz w:val="22"/>
                <w:szCs w:val="22"/>
                <w:lang w:eastAsia="en-GB"/>
              </w:rPr>
              <w:t>deposits</w:t>
            </w:r>
          </w:p>
        </w:tc>
        <w:tc>
          <w:tcPr>
            <w:tcW w:w="1347" w:type="pct"/>
            <w:gridSpan w:val="2"/>
            <w:noWrap/>
            <w:vAlign w:val="bottom"/>
            <w:hideMark/>
          </w:tcPr>
          <w:p w14:paraId="457ACCB0" w14:textId="77777777" w:rsidR="00A06B04" w:rsidRPr="0006680D" w:rsidRDefault="00A06B04"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1413" w:type="pct"/>
            <w:gridSpan w:val="2"/>
            <w:noWrap/>
            <w:vAlign w:val="bottom"/>
            <w:hideMark/>
          </w:tcPr>
          <w:p w14:paraId="130B5AE0" w14:textId="75A8938E" w:rsidR="00A06B04" w:rsidRPr="0006680D" w:rsidRDefault="00A06B04" w:rsidP="00A14644">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r>
      <w:tr w:rsidR="0006680D" w:rsidRPr="0006680D" w14:paraId="614447F2" w14:textId="77777777" w:rsidTr="001B5060">
        <w:trPr>
          <w:trHeight w:val="71"/>
        </w:trPr>
        <w:tc>
          <w:tcPr>
            <w:tcW w:w="2240" w:type="pct"/>
            <w:noWrap/>
            <w:vAlign w:val="bottom"/>
            <w:hideMark/>
          </w:tcPr>
          <w:p w14:paraId="553BF1AF" w14:textId="07DFCD58" w:rsidR="002A32EE" w:rsidRPr="0006680D" w:rsidRDefault="002A32EE" w:rsidP="00EE5B4C">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0076397B" w:rsidRPr="0006680D">
              <w:rPr>
                <w:b/>
                <w:bCs/>
                <w:color w:val="000000" w:themeColor="text1"/>
                <w:sz w:val="22"/>
                <w:szCs w:val="22"/>
                <w:lang w:eastAsia="en-GB"/>
              </w:rPr>
              <w:t>deposits</w:t>
            </w:r>
          </w:p>
        </w:tc>
        <w:tc>
          <w:tcPr>
            <w:tcW w:w="1347" w:type="pct"/>
            <w:gridSpan w:val="2"/>
            <w:noWrap/>
            <w:vAlign w:val="bottom"/>
            <w:hideMark/>
          </w:tcPr>
          <w:p w14:paraId="77B3AE46" w14:textId="77777777" w:rsidR="002A32EE" w:rsidRPr="0006680D" w:rsidRDefault="002A32EE" w:rsidP="00A1464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1413" w:type="pct"/>
            <w:gridSpan w:val="2"/>
            <w:noWrap/>
            <w:vAlign w:val="bottom"/>
            <w:hideMark/>
          </w:tcPr>
          <w:p w14:paraId="43319C41" w14:textId="0E703F8D" w:rsidR="002A32EE" w:rsidRPr="0006680D" w:rsidRDefault="002A32EE" w:rsidP="00A14644">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r>
      <w:tr w:rsidR="0006680D" w:rsidRPr="0006680D" w14:paraId="2A867ADB" w14:textId="77777777" w:rsidTr="001B5060">
        <w:trPr>
          <w:trHeight w:val="116"/>
        </w:trPr>
        <w:tc>
          <w:tcPr>
            <w:tcW w:w="2240" w:type="pct"/>
            <w:noWrap/>
            <w:vAlign w:val="bottom"/>
          </w:tcPr>
          <w:p w14:paraId="529823E7" w14:textId="76D640D0" w:rsidR="007A74A2" w:rsidRPr="0006680D" w:rsidRDefault="007A74A2" w:rsidP="007A74A2">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Ageing analysis: (Refundable deposits)</w:t>
            </w:r>
          </w:p>
        </w:tc>
        <w:tc>
          <w:tcPr>
            <w:tcW w:w="770" w:type="pct"/>
            <w:noWrap/>
            <w:vAlign w:val="bottom"/>
          </w:tcPr>
          <w:p w14:paraId="69AF92A4" w14:textId="56F73DE4" w:rsidR="007A74A2" w:rsidRPr="0006680D" w:rsidRDefault="007A74A2" w:rsidP="007A74A2">
            <w:pPr>
              <w:autoSpaceDE/>
              <w:autoSpaceDN/>
              <w:spacing w:line="276" w:lineRule="auto"/>
              <w:jc w:val="right"/>
              <w:rPr>
                <w:b/>
                <w:bCs/>
                <w:color w:val="000000" w:themeColor="text1"/>
                <w:sz w:val="22"/>
                <w:szCs w:val="22"/>
                <w:lang w:val="en-US"/>
              </w:rPr>
            </w:pPr>
            <w:r w:rsidRPr="0006680D">
              <w:rPr>
                <w:rStyle w:val="normaltextrun"/>
                <w:b/>
                <w:bCs/>
                <w:color w:val="000000" w:themeColor="text1"/>
                <w:sz w:val="22"/>
                <w:szCs w:val="22"/>
                <w:shd w:val="clear" w:color="auto" w:fill="FFFFFF"/>
              </w:rPr>
              <w:t>Current FY</w:t>
            </w:r>
            <w:r w:rsidRPr="0006680D">
              <w:rPr>
                <w:rStyle w:val="eop"/>
                <w:color w:val="000000" w:themeColor="text1"/>
                <w:sz w:val="22"/>
                <w:szCs w:val="22"/>
                <w:shd w:val="clear" w:color="auto" w:fill="FFFFFF"/>
              </w:rPr>
              <w:t> </w:t>
            </w:r>
          </w:p>
        </w:tc>
        <w:tc>
          <w:tcPr>
            <w:tcW w:w="577" w:type="pct"/>
            <w:vAlign w:val="bottom"/>
          </w:tcPr>
          <w:p w14:paraId="31A6331B" w14:textId="660E3E86" w:rsidR="007A74A2" w:rsidRPr="0006680D" w:rsidRDefault="007A74A2" w:rsidP="007A74A2">
            <w:pPr>
              <w:autoSpaceDE/>
              <w:autoSpaceDN/>
              <w:spacing w:line="276" w:lineRule="auto"/>
              <w:jc w:val="right"/>
              <w:rPr>
                <w:b/>
                <w:bCs/>
                <w:color w:val="000000" w:themeColor="text1"/>
                <w:sz w:val="22"/>
                <w:szCs w:val="22"/>
                <w:lang w:val="en-US"/>
              </w:rPr>
            </w:pPr>
            <w:r w:rsidRPr="0006680D">
              <w:rPr>
                <w:rStyle w:val="normaltextrun"/>
                <w:b/>
                <w:bCs/>
                <w:color w:val="000000" w:themeColor="text1"/>
                <w:sz w:val="22"/>
                <w:szCs w:val="22"/>
                <w:shd w:val="clear" w:color="auto" w:fill="FFFFFF"/>
              </w:rPr>
              <w:t>% of the Total</w:t>
            </w:r>
            <w:r w:rsidRPr="0006680D">
              <w:rPr>
                <w:rStyle w:val="eop"/>
                <w:color w:val="000000" w:themeColor="text1"/>
                <w:sz w:val="22"/>
                <w:szCs w:val="22"/>
                <w:shd w:val="clear" w:color="auto" w:fill="FFFFFF"/>
              </w:rPr>
              <w:t> </w:t>
            </w:r>
          </w:p>
        </w:tc>
        <w:tc>
          <w:tcPr>
            <w:tcW w:w="803" w:type="pct"/>
            <w:noWrap/>
            <w:vAlign w:val="bottom"/>
          </w:tcPr>
          <w:p w14:paraId="45EB76DA" w14:textId="77777777" w:rsidR="007A74A2" w:rsidRPr="0006680D" w:rsidRDefault="007A74A2" w:rsidP="007A74A2">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Comparative</w:t>
            </w:r>
          </w:p>
          <w:p w14:paraId="78AA7712" w14:textId="753B7085" w:rsidR="007A74A2" w:rsidRPr="0006680D" w:rsidRDefault="007A74A2" w:rsidP="007A74A2">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 xml:space="preserve"> FY</w:t>
            </w:r>
          </w:p>
        </w:tc>
        <w:tc>
          <w:tcPr>
            <w:tcW w:w="610" w:type="pct"/>
            <w:vAlign w:val="bottom"/>
          </w:tcPr>
          <w:p w14:paraId="500352A6" w14:textId="04588AAB" w:rsidR="007A74A2" w:rsidRPr="0006680D" w:rsidRDefault="007A74A2" w:rsidP="007A74A2">
            <w:pPr>
              <w:autoSpaceDE/>
              <w:autoSpaceDN/>
              <w:spacing w:line="276" w:lineRule="auto"/>
              <w:jc w:val="right"/>
              <w:rPr>
                <w:b/>
                <w:bCs/>
                <w:color w:val="000000" w:themeColor="text1"/>
                <w:sz w:val="22"/>
                <w:szCs w:val="22"/>
                <w:lang w:val="en-US"/>
              </w:rPr>
            </w:pPr>
            <w:r w:rsidRPr="0006680D">
              <w:rPr>
                <w:rStyle w:val="normaltextrun"/>
                <w:b/>
                <w:bCs/>
                <w:color w:val="000000" w:themeColor="text1"/>
                <w:sz w:val="22"/>
                <w:szCs w:val="22"/>
                <w:shd w:val="clear" w:color="auto" w:fill="FFFFFF"/>
              </w:rPr>
              <w:t>% of the Total</w:t>
            </w:r>
            <w:r w:rsidRPr="0006680D">
              <w:rPr>
                <w:rStyle w:val="eop"/>
                <w:color w:val="000000" w:themeColor="text1"/>
                <w:sz w:val="22"/>
                <w:szCs w:val="22"/>
                <w:shd w:val="clear" w:color="auto" w:fill="FFFFFF"/>
              </w:rPr>
              <w:t> </w:t>
            </w:r>
          </w:p>
        </w:tc>
      </w:tr>
      <w:tr w:rsidR="0006680D" w:rsidRPr="0006680D" w14:paraId="7DA8ACF9" w14:textId="77777777" w:rsidTr="001B5060">
        <w:trPr>
          <w:trHeight w:val="143"/>
        </w:trPr>
        <w:tc>
          <w:tcPr>
            <w:tcW w:w="2240" w:type="pct"/>
            <w:noWrap/>
            <w:vAlign w:val="bottom"/>
          </w:tcPr>
          <w:p w14:paraId="5088C226" w14:textId="5CF65B54" w:rsidR="007A74A2" w:rsidRPr="0006680D" w:rsidRDefault="007A74A2" w:rsidP="007A74A2">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Under one year</w:t>
            </w:r>
          </w:p>
        </w:tc>
        <w:tc>
          <w:tcPr>
            <w:tcW w:w="770" w:type="pct"/>
            <w:noWrap/>
            <w:vAlign w:val="bottom"/>
          </w:tcPr>
          <w:p w14:paraId="21229B2A" w14:textId="77777777" w:rsidR="007A74A2" w:rsidRPr="0006680D" w:rsidRDefault="007A74A2" w:rsidP="007A74A2">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577" w:type="pct"/>
          </w:tcPr>
          <w:p w14:paraId="298D0EDD" w14:textId="65A8A9E2" w:rsidR="007A74A2" w:rsidRPr="0006680D" w:rsidRDefault="007A74A2" w:rsidP="007A74A2">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w:t>
            </w:r>
          </w:p>
        </w:tc>
        <w:tc>
          <w:tcPr>
            <w:tcW w:w="803" w:type="pct"/>
            <w:noWrap/>
            <w:vAlign w:val="bottom"/>
          </w:tcPr>
          <w:p w14:paraId="02174A33" w14:textId="77777777" w:rsidR="007A74A2" w:rsidRPr="0006680D" w:rsidRDefault="007A74A2" w:rsidP="007A74A2">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610" w:type="pct"/>
          </w:tcPr>
          <w:p w14:paraId="237FECB5" w14:textId="6D7E366F" w:rsidR="007A74A2" w:rsidRPr="0006680D" w:rsidRDefault="007A74A2" w:rsidP="007A74A2">
            <w:pPr>
              <w:autoSpaceDE/>
              <w:autoSpaceDN/>
              <w:spacing w:line="276" w:lineRule="auto"/>
              <w:jc w:val="right"/>
              <w:rPr>
                <w:b/>
                <w:bCs/>
                <w:color w:val="000000" w:themeColor="text1"/>
                <w:sz w:val="22"/>
                <w:szCs w:val="22"/>
                <w:lang w:val="en-US"/>
              </w:rPr>
            </w:pPr>
            <w:r w:rsidRPr="0006680D">
              <w:rPr>
                <w:color w:val="000000" w:themeColor="text1"/>
                <w:sz w:val="22"/>
                <w:szCs w:val="22"/>
                <w:lang w:val="en-US"/>
              </w:rPr>
              <w:t>%</w:t>
            </w:r>
          </w:p>
        </w:tc>
      </w:tr>
      <w:tr w:rsidR="0006680D" w:rsidRPr="0006680D" w14:paraId="73C53007" w14:textId="77777777" w:rsidTr="001B5060">
        <w:trPr>
          <w:trHeight w:val="179"/>
        </w:trPr>
        <w:tc>
          <w:tcPr>
            <w:tcW w:w="2240" w:type="pct"/>
            <w:noWrap/>
            <w:vAlign w:val="bottom"/>
          </w:tcPr>
          <w:p w14:paraId="4B266266" w14:textId="5786A09E" w:rsidR="007A74A2" w:rsidRPr="0006680D" w:rsidRDefault="007A74A2" w:rsidP="007A74A2">
            <w:pPr>
              <w:autoSpaceDE/>
              <w:autoSpaceDN/>
              <w:spacing w:line="276" w:lineRule="auto"/>
              <w:rPr>
                <w:color w:val="000000" w:themeColor="text1"/>
                <w:sz w:val="22"/>
                <w:szCs w:val="22"/>
                <w:lang w:eastAsia="en-GB"/>
              </w:rPr>
            </w:pPr>
            <w:r w:rsidRPr="0006680D">
              <w:rPr>
                <w:color w:val="000000" w:themeColor="text1"/>
                <w:sz w:val="22"/>
                <w:szCs w:val="22"/>
                <w:lang w:eastAsia="en-GB"/>
              </w:rPr>
              <w:t>1-2 years</w:t>
            </w:r>
          </w:p>
        </w:tc>
        <w:tc>
          <w:tcPr>
            <w:tcW w:w="770" w:type="pct"/>
            <w:noWrap/>
            <w:vAlign w:val="bottom"/>
          </w:tcPr>
          <w:p w14:paraId="05DAC9D5" w14:textId="77777777"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577" w:type="pct"/>
          </w:tcPr>
          <w:p w14:paraId="1A99B46E" w14:textId="128A434F"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803" w:type="pct"/>
            <w:noWrap/>
            <w:vAlign w:val="bottom"/>
          </w:tcPr>
          <w:p w14:paraId="2E07BC54" w14:textId="77777777"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610" w:type="pct"/>
          </w:tcPr>
          <w:p w14:paraId="15AB9D7B" w14:textId="1DFB3943"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r>
      <w:tr w:rsidR="0006680D" w:rsidRPr="0006680D" w14:paraId="117D34D5" w14:textId="77777777" w:rsidTr="001B5060">
        <w:trPr>
          <w:trHeight w:val="340"/>
        </w:trPr>
        <w:tc>
          <w:tcPr>
            <w:tcW w:w="2240" w:type="pct"/>
            <w:noWrap/>
            <w:vAlign w:val="bottom"/>
          </w:tcPr>
          <w:p w14:paraId="676A02EA" w14:textId="5AB06770" w:rsidR="007A74A2" w:rsidRPr="0006680D" w:rsidRDefault="007A74A2" w:rsidP="007A74A2">
            <w:pPr>
              <w:autoSpaceDE/>
              <w:autoSpaceDN/>
              <w:spacing w:line="276" w:lineRule="auto"/>
              <w:rPr>
                <w:color w:val="000000" w:themeColor="text1"/>
                <w:sz w:val="22"/>
                <w:szCs w:val="22"/>
                <w:lang w:eastAsia="en-GB"/>
              </w:rPr>
            </w:pPr>
            <w:r w:rsidRPr="0006680D">
              <w:rPr>
                <w:color w:val="000000" w:themeColor="text1"/>
                <w:sz w:val="22"/>
                <w:szCs w:val="22"/>
                <w:lang w:eastAsia="en-GB"/>
              </w:rPr>
              <w:t>2-3 years</w:t>
            </w:r>
          </w:p>
        </w:tc>
        <w:tc>
          <w:tcPr>
            <w:tcW w:w="770" w:type="pct"/>
            <w:noWrap/>
            <w:vAlign w:val="bottom"/>
          </w:tcPr>
          <w:p w14:paraId="661FFA23" w14:textId="77777777"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577" w:type="pct"/>
          </w:tcPr>
          <w:p w14:paraId="68FEBD1F" w14:textId="5D44D902"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803" w:type="pct"/>
            <w:noWrap/>
            <w:vAlign w:val="bottom"/>
          </w:tcPr>
          <w:p w14:paraId="33285E25" w14:textId="77777777"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610" w:type="pct"/>
          </w:tcPr>
          <w:p w14:paraId="0FAA409B" w14:textId="49D07969"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r>
      <w:tr w:rsidR="0006680D" w:rsidRPr="0006680D" w14:paraId="0F9774AB" w14:textId="77777777" w:rsidTr="001B5060">
        <w:trPr>
          <w:trHeight w:val="340"/>
        </w:trPr>
        <w:tc>
          <w:tcPr>
            <w:tcW w:w="2240" w:type="pct"/>
            <w:noWrap/>
            <w:vAlign w:val="bottom"/>
          </w:tcPr>
          <w:p w14:paraId="29A1A37C" w14:textId="125E226F" w:rsidR="007A74A2" w:rsidRPr="0006680D" w:rsidRDefault="007A74A2" w:rsidP="007A74A2">
            <w:pPr>
              <w:autoSpaceDE/>
              <w:autoSpaceDN/>
              <w:spacing w:line="276" w:lineRule="auto"/>
              <w:rPr>
                <w:color w:val="000000" w:themeColor="text1"/>
                <w:sz w:val="22"/>
                <w:szCs w:val="22"/>
                <w:lang w:eastAsia="en-GB"/>
              </w:rPr>
            </w:pPr>
            <w:r w:rsidRPr="0006680D">
              <w:rPr>
                <w:color w:val="000000" w:themeColor="text1"/>
                <w:sz w:val="22"/>
                <w:szCs w:val="22"/>
                <w:lang w:eastAsia="en-GB"/>
              </w:rPr>
              <w:t>Over 3 years</w:t>
            </w:r>
          </w:p>
        </w:tc>
        <w:tc>
          <w:tcPr>
            <w:tcW w:w="770" w:type="pct"/>
            <w:noWrap/>
            <w:vAlign w:val="bottom"/>
          </w:tcPr>
          <w:p w14:paraId="4379E961" w14:textId="77777777"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577" w:type="pct"/>
          </w:tcPr>
          <w:p w14:paraId="3909854B" w14:textId="3545FB1E"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c>
          <w:tcPr>
            <w:tcW w:w="803" w:type="pct"/>
            <w:noWrap/>
            <w:vAlign w:val="bottom"/>
          </w:tcPr>
          <w:p w14:paraId="2307FAEB" w14:textId="77777777"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xxx</w:t>
            </w:r>
          </w:p>
        </w:tc>
        <w:tc>
          <w:tcPr>
            <w:tcW w:w="610" w:type="pct"/>
          </w:tcPr>
          <w:p w14:paraId="3D4B5F65" w14:textId="5DCE8237" w:rsidR="007A74A2" w:rsidRPr="0006680D" w:rsidRDefault="007A74A2" w:rsidP="007A74A2">
            <w:pPr>
              <w:autoSpaceDE/>
              <w:autoSpaceDN/>
              <w:spacing w:line="276" w:lineRule="auto"/>
              <w:jc w:val="right"/>
              <w:rPr>
                <w:color w:val="000000" w:themeColor="text1"/>
                <w:sz w:val="22"/>
                <w:szCs w:val="22"/>
                <w:lang w:val="en-US"/>
              </w:rPr>
            </w:pPr>
            <w:r w:rsidRPr="0006680D">
              <w:rPr>
                <w:color w:val="000000" w:themeColor="text1"/>
                <w:sz w:val="22"/>
                <w:szCs w:val="22"/>
                <w:lang w:val="en-US"/>
              </w:rPr>
              <w:t>%</w:t>
            </w:r>
          </w:p>
        </w:tc>
      </w:tr>
      <w:tr w:rsidR="0006680D" w:rsidRPr="0006680D" w14:paraId="69D7C0B6" w14:textId="77777777" w:rsidTr="001B5060">
        <w:trPr>
          <w:trHeight w:val="340"/>
        </w:trPr>
        <w:tc>
          <w:tcPr>
            <w:tcW w:w="2240" w:type="pct"/>
            <w:noWrap/>
            <w:vAlign w:val="bottom"/>
          </w:tcPr>
          <w:p w14:paraId="0339283B" w14:textId="41A6F284" w:rsidR="007A74A2" w:rsidRPr="0006680D" w:rsidRDefault="007A74A2" w:rsidP="007A74A2">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w:t>
            </w:r>
          </w:p>
        </w:tc>
        <w:tc>
          <w:tcPr>
            <w:tcW w:w="770" w:type="pct"/>
            <w:noWrap/>
            <w:vAlign w:val="bottom"/>
          </w:tcPr>
          <w:p w14:paraId="73E70E20" w14:textId="77777777" w:rsidR="007A74A2" w:rsidRPr="0006680D" w:rsidRDefault="007A74A2" w:rsidP="007A74A2">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577" w:type="pct"/>
            <w:vAlign w:val="bottom"/>
          </w:tcPr>
          <w:p w14:paraId="42C9007A" w14:textId="6904B029" w:rsidR="007A74A2" w:rsidRPr="0006680D" w:rsidRDefault="007A74A2" w:rsidP="007A74A2">
            <w:pPr>
              <w:autoSpaceDE/>
              <w:autoSpaceDN/>
              <w:spacing w:line="276" w:lineRule="auto"/>
              <w:jc w:val="right"/>
              <w:rPr>
                <w:b/>
                <w:bCs/>
                <w:color w:val="000000" w:themeColor="text1"/>
                <w:sz w:val="22"/>
                <w:szCs w:val="22"/>
                <w:lang w:val="en-US"/>
              </w:rPr>
            </w:pPr>
          </w:p>
        </w:tc>
        <w:tc>
          <w:tcPr>
            <w:tcW w:w="803" w:type="pct"/>
            <w:noWrap/>
            <w:vAlign w:val="bottom"/>
          </w:tcPr>
          <w:p w14:paraId="7C376107" w14:textId="77777777" w:rsidR="007A74A2" w:rsidRPr="0006680D" w:rsidRDefault="007A74A2" w:rsidP="007A74A2">
            <w:pPr>
              <w:autoSpaceDE/>
              <w:autoSpaceDN/>
              <w:spacing w:line="276" w:lineRule="auto"/>
              <w:jc w:val="right"/>
              <w:rPr>
                <w:b/>
                <w:bCs/>
                <w:color w:val="000000" w:themeColor="text1"/>
                <w:sz w:val="22"/>
                <w:szCs w:val="22"/>
                <w:lang w:val="en-US"/>
              </w:rPr>
            </w:pPr>
            <w:r w:rsidRPr="0006680D">
              <w:rPr>
                <w:b/>
                <w:bCs/>
                <w:color w:val="000000" w:themeColor="text1"/>
                <w:sz w:val="22"/>
                <w:szCs w:val="22"/>
                <w:lang w:val="en-US"/>
              </w:rPr>
              <w:t>xxx</w:t>
            </w:r>
          </w:p>
        </w:tc>
        <w:tc>
          <w:tcPr>
            <w:tcW w:w="610" w:type="pct"/>
            <w:vAlign w:val="bottom"/>
          </w:tcPr>
          <w:p w14:paraId="34242622" w14:textId="438263B1" w:rsidR="007A74A2" w:rsidRPr="0006680D" w:rsidRDefault="007A74A2" w:rsidP="007A74A2">
            <w:pPr>
              <w:autoSpaceDE/>
              <w:autoSpaceDN/>
              <w:spacing w:line="276" w:lineRule="auto"/>
              <w:jc w:val="right"/>
              <w:rPr>
                <w:b/>
                <w:bCs/>
                <w:color w:val="000000" w:themeColor="text1"/>
                <w:sz w:val="22"/>
                <w:szCs w:val="22"/>
                <w:lang w:val="en-US"/>
              </w:rPr>
            </w:pPr>
          </w:p>
        </w:tc>
      </w:tr>
    </w:tbl>
    <w:p w14:paraId="44D67A25" w14:textId="77777777" w:rsidR="007A74A2" w:rsidRPr="0006680D" w:rsidRDefault="007A74A2">
      <w:pPr>
        <w:autoSpaceDE/>
        <w:autoSpaceDN/>
        <w:rPr>
          <w:b/>
          <w:color w:val="000000" w:themeColor="text1"/>
          <w:sz w:val="10"/>
          <w:szCs w:val="10"/>
        </w:rPr>
      </w:pPr>
      <w:r w:rsidRPr="0006680D">
        <w:rPr>
          <w:b/>
          <w:color w:val="000000" w:themeColor="text1"/>
          <w:sz w:val="10"/>
          <w:szCs w:val="10"/>
        </w:rPr>
        <w:br w:type="page"/>
      </w:r>
    </w:p>
    <w:p w14:paraId="5E5ED28C" w14:textId="77777777" w:rsidR="00D22637" w:rsidRPr="0006680D" w:rsidRDefault="00D22637" w:rsidP="009A07FD">
      <w:pPr>
        <w:autoSpaceDE/>
        <w:autoSpaceDN/>
        <w:spacing w:line="360" w:lineRule="auto"/>
        <w:rPr>
          <w:b/>
          <w:color w:val="000000" w:themeColor="text1"/>
          <w:sz w:val="10"/>
          <w:szCs w:val="10"/>
        </w:rPr>
      </w:pPr>
    </w:p>
    <w:p w14:paraId="045FE700" w14:textId="39BCB138" w:rsidR="007A74A2" w:rsidRPr="0006680D" w:rsidRDefault="007A74A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Provisions</w:t>
      </w:r>
    </w:p>
    <w:tbl>
      <w:tblPr>
        <w:tblW w:w="5000" w:type="pct"/>
        <w:tblBorders>
          <w:top w:val="single" w:sz="6" w:space="0" w:color="auto"/>
          <w:left w:val="single" w:sz="6" w:space="0" w:color="auto"/>
          <w:bottom w:val="single" w:sz="6" w:space="0" w:color="auto"/>
          <w:right w:val="single" w:sz="6" w:space="0" w:color="auto"/>
        </w:tblBorders>
        <w:tblLayout w:type="fixed"/>
        <w:tblLook w:val="04A0" w:firstRow="1" w:lastRow="0" w:firstColumn="1" w:lastColumn="0" w:noHBand="0" w:noVBand="1"/>
      </w:tblPr>
      <w:tblGrid>
        <w:gridCol w:w="4684"/>
        <w:gridCol w:w="1085"/>
        <w:gridCol w:w="1085"/>
        <w:gridCol w:w="1085"/>
        <w:gridCol w:w="1085"/>
      </w:tblGrid>
      <w:tr w:rsidR="0006680D" w:rsidRPr="0006680D" w14:paraId="4088E89E"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shd w:val="clear" w:color="auto" w:fill="0070C0"/>
            <w:vAlign w:val="bottom"/>
          </w:tcPr>
          <w:p w14:paraId="15311FB0" w14:textId="7F9016E0" w:rsidR="4EAB84E4" w:rsidRPr="0006680D" w:rsidRDefault="4EAB84E4" w:rsidP="4EAB84E4">
            <w:pPr>
              <w:jc w:val="both"/>
              <w:rPr>
                <w:color w:val="000000" w:themeColor="text1"/>
                <w:sz w:val="22"/>
                <w:szCs w:val="22"/>
              </w:rPr>
            </w:pPr>
            <w:r w:rsidRPr="0006680D">
              <w:rPr>
                <w:b/>
                <w:bCs/>
                <w:color w:val="000000" w:themeColor="text1"/>
                <w:sz w:val="22"/>
                <w:szCs w:val="22"/>
                <w:lang w:val="en-US"/>
              </w:rPr>
              <w:t>Description</w:t>
            </w:r>
            <w:r w:rsidRPr="0006680D">
              <w:rPr>
                <w:b/>
                <w:bCs/>
                <w:color w:val="000000" w:themeColor="text1"/>
                <w:sz w:val="22"/>
                <w:szCs w:val="22"/>
              </w:rPr>
              <w:t>  </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19A26198" w14:textId="3D91AAB9" w:rsidR="4EAB84E4" w:rsidRPr="0006680D" w:rsidRDefault="4EAB84E4" w:rsidP="004B54E6">
            <w:pPr>
              <w:jc w:val="center"/>
              <w:rPr>
                <w:color w:val="000000" w:themeColor="text1"/>
                <w:sz w:val="22"/>
                <w:szCs w:val="22"/>
              </w:rPr>
            </w:pPr>
            <w:r w:rsidRPr="0006680D">
              <w:rPr>
                <w:b/>
                <w:bCs/>
                <w:color w:val="000000" w:themeColor="text1"/>
                <w:sz w:val="22"/>
                <w:szCs w:val="22"/>
                <w:lang w:val="en-US"/>
              </w:rPr>
              <w:t>Leave provision</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730E31D2" w14:textId="184F3F05" w:rsidR="4EAB84E4" w:rsidRPr="0006680D" w:rsidRDefault="4EAB84E4" w:rsidP="004B54E6">
            <w:pPr>
              <w:jc w:val="center"/>
              <w:rPr>
                <w:color w:val="000000" w:themeColor="text1"/>
                <w:sz w:val="22"/>
                <w:szCs w:val="22"/>
              </w:rPr>
            </w:pPr>
            <w:r w:rsidRPr="0006680D">
              <w:rPr>
                <w:b/>
                <w:bCs/>
                <w:color w:val="000000" w:themeColor="text1"/>
                <w:sz w:val="22"/>
                <w:szCs w:val="22"/>
                <w:lang w:val="en-US"/>
              </w:rPr>
              <w:t>Gratuity</w:t>
            </w:r>
          </w:p>
          <w:p w14:paraId="5728D3E6" w14:textId="3331650E" w:rsidR="4EAB84E4" w:rsidRPr="0006680D" w:rsidRDefault="4EAB84E4" w:rsidP="004B54E6">
            <w:pPr>
              <w:jc w:val="center"/>
              <w:rPr>
                <w:color w:val="000000" w:themeColor="text1"/>
                <w:sz w:val="22"/>
                <w:szCs w:val="22"/>
              </w:rPr>
            </w:pPr>
            <w:r w:rsidRPr="0006680D">
              <w:rPr>
                <w:b/>
                <w:bCs/>
                <w:color w:val="000000" w:themeColor="text1"/>
                <w:sz w:val="22"/>
                <w:szCs w:val="22"/>
                <w:lang w:val="en-US"/>
              </w:rPr>
              <w:t>Provision</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14F49781" w14:textId="08FE9372" w:rsidR="4EAB84E4" w:rsidRPr="0006680D" w:rsidRDefault="4EAB84E4" w:rsidP="004B54E6">
            <w:pPr>
              <w:jc w:val="center"/>
              <w:rPr>
                <w:color w:val="000000" w:themeColor="text1"/>
                <w:sz w:val="22"/>
                <w:szCs w:val="22"/>
              </w:rPr>
            </w:pPr>
            <w:r w:rsidRPr="0006680D">
              <w:rPr>
                <w:b/>
                <w:bCs/>
                <w:color w:val="000000" w:themeColor="text1"/>
                <w:sz w:val="22"/>
                <w:szCs w:val="22"/>
                <w:lang w:val="en-US"/>
              </w:rPr>
              <w:t>Other provision</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30D9E553" w14:textId="296B2939" w:rsidR="4EAB84E4" w:rsidRPr="0006680D" w:rsidRDefault="4EAB84E4" w:rsidP="004B54E6">
            <w:pPr>
              <w:jc w:val="center"/>
              <w:rPr>
                <w:color w:val="000000" w:themeColor="text1"/>
                <w:sz w:val="22"/>
                <w:szCs w:val="22"/>
              </w:rPr>
            </w:pPr>
            <w:r w:rsidRPr="0006680D">
              <w:rPr>
                <w:b/>
                <w:bCs/>
                <w:color w:val="000000" w:themeColor="text1"/>
                <w:sz w:val="22"/>
                <w:szCs w:val="22"/>
                <w:lang w:val="en-US"/>
              </w:rPr>
              <w:t>Total</w:t>
            </w:r>
          </w:p>
        </w:tc>
      </w:tr>
      <w:tr w:rsidR="0006680D" w:rsidRPr="0006680D" w14:paraId="31FCB789"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shd w:val="clear" w:color="auto" w:fill="0070C0"/>
          </w:tcPr>
          <w:p w14:paraId="7EE180B5" w14:textId="18746B43" w:rsidR="4EAB84E4" w:rsidRPr="0006680D" w:rsidRDefault="4EAB84E4" w:rsidP="4EAB84E4">
            <w:pPr>
              <w:jc w:val="both"/>
              <w:rPr>
                <w:color w:val="000000" w:themeColor="text1"/>
                <w:sz w:val="22"/>
                <w:szCs w:val="22"/>
              </w:rPr>
            </w:pPr>
            <w:r w:rsidRPr="0006680D">
              <w:rPr>
                <w:b/>
                <w:bCs/>
                <w:color w:val="000000" w:themeColor="text1"/>
                <w:sz w:val="22"/>
                <w:szCs w:val="22"/>
              </w:rPr>
              <w:t>  </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67651A7C" w14:textId="0F193B03" w:rsidR="4EAB84E4" w:rsidRPr="0006680D" w:rsidRDefault="4EAB84E4" w:rsidP="004B54E6">
            <w:pPr>
              <w:jc w:val="center"/>
              <w:rPr>
                <w:color w:val="000000" w:themeColor="text1"/>
                <w:sz w:val="22"/>
                <w:szCs w:val="22"/>
              </w:rPr>
            </w:pPr>
            <w:r w:rsidRPr="0006680D">
              <w:rPr>
                <w:b/>
                <w:bCs/>
                <w:color w:val="000000" w:themeColor="text1"/>
                <w:sz w:val="22"/>
                <w:szCs w:val="22"/>
                <w:lang w:val="en-US"/>
              </w:rPr>
              <w:t>Kshs</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6273C392" w14:textId="55F9AA9F" w:rsidR="4EAB84E4" w:rsidRPr="0006680D" w:rsidRDefault="4EAB84E4" w:rsidP="004B54E6">
            <w:pPr>
              <w:jc w:val="center"/>
              <w:rPr>
                <w:color w:val="000000" w:themeColor="text1"/>
                <w:sz w:val="22"/>
                <w:szCs w:val="22"/>
              </w:rPr>
            </w:pPr>
            <w:r w:rsidRPr="0006680D">
              <w:rPr>
                <w:b/>
                <w:bCs/>
                <w:color w:val="000000" w:themeColor="text1"/>
                <w:sz w:val="22"/>
                <w:szCs w:val="22"/>
                <w:lang w:val="en-US"/>
              </w:rPr>
              <w:t>Kshs</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63D2B849" w14:textId="66136901" w:rsidR="4EAB84E4" w:rsidRPr="0006680D" w:rsidRDefault="4EAB84E4" w:rsidP="004B54E6">
            <w:pPr>
              <w:jc w:val="center"/>
              <w:rPr>
                <w:color w:val="000000" w:themeColor="text1"/>
                <w:sz w:val="22"/>
                <w:szCs w:val="22"/>
              </w:rPr>
            </w:pPr>
            <w:r w:rsidRPr="0006680D">
              <w:rPr>
                <w:b/>
                <w:bCs/>
                <w:color w:val="000000" w:themeColor="text1"/>
                <w:sz w:val="22"/>
                <w:szCs w:val="22"/>
                <w:lang w:val="en-US"/>
              </w:rPr>
              <w:t>Kshs</w:t>
            </w:r>
          </w:p>
        </w:tc>
        <w:tc>
          <w:tcPr>
            <w:tcW w:w="601" w:type="pct"/>
            <w:tcBorders>
              <w:top w:val="single" w:sz="6" w:space="0" w:color="auto"/>
              <w:left w:val="single" w:sz="6" w:space="0" w:color="auto"/>
              <w:bottom w:val="single" w:sz="6" w:space="0" w:color="auto"/>
              <w:right w:val="single" w:sz="6" w:space="0" w:color="auto"/>
            </w:tcBorders>
            <w:shd w:val="clear" w:color="auto" w:fill="0070C0"/>
            <w:vAlign w:val="center"/>
          </w:tcPr>
          <w:p w14:paraId="0171FD79" w14:textId="11B04400" w:rsidR="4EAB84E4" w:rsidRPr="0006680D" w:rsidRDefault="4EAB84E4" w:rsidP="004B54E6">
            <w:pPr>
              <w:jc w:val="center"/>
              <w:rPr>
                <w:color w:val="000000" w:themeColor="text1"/>
                <w:sz w:val="22"/>
                <w:szCs w:val="22"/>
              </w:rPr>
            </w:pPr>
            <w:r w:rsidRPr="0006680D">
              <w:rPr>
                <w:b/>
                <w:bCs/>
                <w:color w:val="000000" w:themeColor="text1"/>
                <w:sz w:val="22"/>
                <w:szCs w:val="22"/>
                <w:lang w:val="en-US"/>
              </w:rPr>
              <w:t>Kshs</w:t>
            </w:r>
          </w:p>
        </w:tc>
      </w:tr>
      <w:tr w:rsidR="0006680D" w:rsidRPr="0006680D" w14:paraId="53B93445"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20F7D5E0" w14:textId="3F6827EB" w:rsidR="4EAB84E4" w:rsidRPr="0006680D" w:rsidRDefault="4EAB84E4" w:rsidP="4EAB84E4">
            <w:pPr>
              <w:jc w:val="both"/>
              <w:rPr>
                <w:color w:val="000000" w:themeColor="text1"/>
                <w:sz w:val="22"/>
                <w:szCs w:val="22"/>
              </w:rPr>
            </w:pPr>
            <w:r w:rsidRPr="0006680D">
              <w:rPr>
                <w:color w:val="000000" w:themeColor="text1"/>
                <w:sz w:val="22"/>
                <w:szCs w:val="22"/>
              </w:rPr>
              <w:t xml:space="preserve">Balance </w:t>
            </w:r>
            <w:r w:rsidR="00E83E83" w:rsidRPr="0006680D">
              <w:rPr>
                <w:color w:val="000000" w:themeColor="text1"/>
                <w:sz w:val="22"/>
                <w:szCs w:val="22"/>
              </w:rPr>
              <w:t>brought forward</w:t>
            </w:r>
            <w:r w:rsidR="008414FD" w:rsidRPr="0006680D">
              <w:rPr>
                <w:color w:val="000000" w:themeColor="text1"/>
                <w:sz w:val="22"/>
                <w:szCs w:val="22"/>
              </w:rPr>
              <w:t xml:space="preserve"> at </w:t>
            </w:r>
            <w:r w:rsidR="008B174B" w:rsidRPr="0006680D">
              <w:rPr>
                <w:color w:val="000000" w:themeColor="text1"/>
                <w:sz w:val="22"/>
                <w:szCs w:val="22"/>
              </w:rPr>
              <w:t>the beginning of the year</w:t>
            </w:r>
          </w:p>
        </w:tc>
        <w:tc>
          <w:tcPr>
            <w:tcW w:w="601" w:type="pct"/>
            <w:tcBorders>
              <w:top w:val="single" w:sz="6" w:space="0" w:color="auto"/>
              <w:left w:val="single" w:sz="6" w:space="0" w:color="auto"/>
              <w:bottom w:val="single" w:sz="6" w:space="0" w:color="auto"/>
              <w:right w:val="single" w:sz="6" w:space="0" w:color="auto"/>
            </w:tcBorders>
            <w:vAlign w:val="center"/>
          </w:tcPr>
          <w:p w14:paraId="7AE06D9A" w14:textId="322D7869"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1969B17D" w14:textId="157127C4"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3E4962F4" w14:textId="310F58F4"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516BE4DC" w14:textId="34D45ECF"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r>
      <w:tr w:rsidR="0006680D" w:rsidRPr="0006680D" w14:paraId="039E83C4"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01A4306B" w14:textId="741B9FAE" w:rsidR="4EAB84E4" w:rsidRPr="0006680D" w:rsidRDefault="4EAB84E4" w:rsidP="4EAB84E4">
            <w:pPr>
              <w:jc w:val="both"/>
              <w:rPr>
                <w:color w:val="000000" w:themeColor="text1"/>
                <w:sz w:val="22"/>
                <w:szCs w:val="22"/>
              </w:rPr>
            </w:pPr>
            <w:r w:rsidRPr="0006680D">
              <w:rPr>
                <w:color w:val="000000" w:themeColor="text1"/>
                <w:sz w:val="22"/>
                <w:szCs w:val="22"/>
              </w:rPr>
              <w:t xml:space="preserve">Additional </w:t>
            </w:r>
            <w:r w:rsidR="00E83E83" w:rsidRPr="0006680D">
              <w:rPr>
                <w:color w:val="000000" w:themeColor="text1"/>
                <w:sz w:val="22"/>
                <w:szCs w:val="22"/>
              </w:rPr>
              <w:t>provisions during the year</w:t>
            </w:r>
          </w:p>
        </w:tc>
        <w:tc>
          <w:tcPr>
            <w:tcW w:w="601" w:type="pct"/>
            <w:tcBorders>
              <w:top w:val="single" w:sz="6" w:space="0" w:color="auto"/>
              <w:left w:val="single" w:sz="6" w:space="0" w:color="auto"/>
              <w:bottom w:val="single" w:sz="6" w:space="0" w:color="auto"/>
              <w:right w:val="single" w:sz="6" w:space="0" w:color="auto"/>
            </w:tcBorders>
            <w:vAlign w:val="center"/>
          </w:tcPr>
          <w:p w14:paraId="469D583E" w14:textId="524600B1"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39C11C4B" w14:textId="629569CE"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2F49FC63" w14:textId="1908E612"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584948E1" w14:textId="056EF90A"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r>
      <w:tr w:rsidR="0006680D" w:rsidRPr="0006680D" w14:paraId="68C48871"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463D7C92" w14:textId="6441D51C" w:rsidR="4EAB84E4" w:rsidRPr="0006680D" w:rsidRDefault="4EAB84E4" w:rsidP="4EAB84E4">
            <w:pPr>
              <w:jc w:val="both"/>
              <w:rPr>
                <w:color w:val="000000" w:themeColor="text1"/>
                <w:sz w:val="22"/>
                <w:szCs w:val="22"/>
              </w:rPr>
            </w:pPr>
            <w:r w:rsidRPr="0006680D">
              <w:rPr>
                <w:color w:val="000000" w:themeColor="text1"/>
                <w:sz w:val="22"/>
                <w:szCs w:val="22"/>
              </w:rPr>
              <w:t xml:space="preserve">Provision </w:t>
            </w:r>
            <w:r w:rsidR="00E83E83" w:rsidRPr="0006680D">
              <w:rPr>
                <w:color w:val="000000" w:themeColor="text1"/>
                <w:sz w:val="22"/>
                <w:szCs w:val="22"/>
              </w:rPr>
              <w:t>utilised during the year</w:t>
            </w:r>
          </w:p>
        </w:tc>
        <w:tc>
          <w:tcPr>
            <w:tcW w:w="601" w:type="pct"/>
            <w:tcBorders>
              <w:top w:val="single" w:sz="6" w:space="0" w:color="auto"/>
              <w:left w:val="single" w:sz="6" w:space="0" w:color="auto"/>
              <w:bottom w:val="single" w:sz="6" w:space="0" w:color="auto"/>
              <w:right w:val="single" w:sz="6" w:space="0" w:color="auto"/>
            </w:tcBorders>
            <w:vAlign w:val="center"/>
          </w:tcPr>
          <w:p w14:paraId="677363B6" w14:textId="0D54A677"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77D60053" w14:textId="0382CEB1"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6CC74B01" w14:textId="4C401D43"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56584E98" w14:textId="52AF7FAF"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r>
      <w:tr w:rsidR="0006680D" w:rsidRPr="0006680D" w14:paraId="2BCFC881"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36690C34" w14:textId="1E441664" w:rsidR="4EAB84E4" w:rsidRPr="0006680D" w:rsidRDefault="4EAB84E4" w:rsidP="4EAB84E4">
            <w:pPr>
              <w:jc w:val="both"/>
              <w:rPr>
                <w:color w:val="000000" w:themeColor="text1"/>
                <w:sz w:val="22"/>
                <w:szCs w:val="22"/>
              </w:rPr>
            </w:pPr>
            <w:r w:rsidRPr="0006680D">
              <w:rPr>
                <w:color w:val="000000" w:themeColor="text1"/>
                <w:sz w:val="22"/>
                <w:szCs w:val="22"/>
              </w:rPr>
              <w:t>Change due to discount and time value for money  </w:t>
            </w:r>
          </w:p>
        </w:tc>
        <w:tc>
          <w:tcPr>
            <w:tcW w:w="601" w:type="pct"/>
            <w:tcBorders>
              <w:top w:val="single" w:sz="6" w:space="0" w:color="auto"/>
              <w:left w:val="single" w:sz="6" w:space="0" w:color="auto"/>
              <w:bottom w:val="single" w:sz="6" w:space="0" w:color="auto"/>
              <w:right w:val="single" w:sz="6" w:space="0" w:color="auto"/>
            </w:tcBorders>
            <w:vAlign w:val="center"/>
          </w:tcPr>
          <w:p w14:paraId="2D94E783" w14:textId="31C24F71"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0D41CDCC" w14:textId="066E66FD"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5F9B11DE" w14:textId="5471AF95"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06AA19DE" w14:textId="2869BF65"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r>
      <w:tr w:rsidR="0006680D" w:rsidRPr="0006680D" w14:paraId="3144E6E5"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41A1594F" w14:textId="1AFF742A" w:rsidR="4EAB84E4" w:rsidRPr="0006680D" w:rsidRDefault="4EAB84E4" w:rsidP="4EAB84E4">
            <w:pPr>
              <w:jc w:val="both"/>
              <w:rPr>
                <w:color w:val="000000" w:themeColor="text1"/>
                <w:sz w:val="22"/>
                <w:szCs w:val="22"/>
              </w:rPr>
            </w:pPr>
            <w:r w:rsidRPr="0006680D">
              <w:rPr>
                <w:b/>
                <w:bCs/>
                <w:color w:val="000000" w:themeColor="text1"/>
                <w:sz w:val="22"/>
                <w:szCs w:val="22"/>
              </w:rPr>
              <w:t>Total provisions at the end year</w:t>
            </w:r>
            <w:r w:rsidRPr="0006680D">
              <w:rPr>
                <w:color w:val="000000" w:themeColor="text1"/>
                <w:sz w:val="22"/>
                <w:szCs w:val="22"/>
              </w:rPr>
              <w:t> </w:t>
            </w:r>
          </w:p>
        </w:tc>
        <w:tc>
          <w:tcPr>
            <w:tcW w:w="601" w:type="pct"/>
            <w:tcBorders>
              <w:top w:val="single" w:sz="6" w:space="0" w:color="auto"/>
              <w:left w:val="single" w:sz="6" w:space="0" w:color="auto"/>
              <w:bottom w:val="single" w:sz="6" w:space="0" w:color="auto"/>
              <w:right w:val="single" w:sz="6" w:space="0" w:color="auto"/>
            </w:tcBorders>
            <w:vAlign w:val="center"/>
          </w:tcPr>
          <w:p w14:paraId="26188291" w14:textId="7BE05E7A"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6ECD4AFD" w14:textId="699577E3"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183E03E3" w14:textId="26252C30"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7DD62B91" w14:textId="7B1CF66A" w:rsidR="4EAB84E4" w:rsidRPr="0006680D" w:rsidRDefault="4EAB84E4" w:rsidP="004B54E6">
            <w:pPr>
              <w:jc w:val="center"/>
              <w:rPr>
                <w:color w:val="000000" w:themeColor="text1"/>
                <w:sz w:val="22"/>
                <w:szCs w:val="22"/>
              </w:rPr>
            </w:pPr>
            <w:r w:rsidRPr="0006680D">
              <w:rPr>
                <w:b/>
                <w:bCs/>
                <w:color w:val="000000" w:themeColor="text1"/>
                <w:sz w:val="22"/>
                <w:szCs w:val="22"/>
                <w:lang w:val="en-US"/>
              </w:rPr>
              <w:t>xxx</w:t>
            </w:r>
          </w:p>
        </w:tc>
      </w:tr>
      <w:tr w:rsidR="0006680D" w:rsidRPr="0006680D" w14:paraId="227CF350"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462B36B9" w14:textId="2EDD2DBF" w:rsidR="00E83E83" w:rsidRPr="0006680D" w:rsidRDefault="00E83E83" w:rsidP="4EAB84E4">
            <w:pPr>
              <w:jc w:val="both"/>
              <w:rPr>
                <w:b/>
                <w:bCs/>
                <w:color w:val="000000" w:themeColor="text1"/>
                <w:sz w:val="22"/>
                <w:szCs w:val="22"/>
              </w:rPr>
            </w:pPr>
            <w:r w:rsidRPr="0006680D">
              <w:rPr>
                <w:b/>
                <w:bCs/>
                <w:color w:val="000000" w:themeColor="text1"/>
                <w:sz w:val="22"/>
                <w:szCs w:val="22"/>
              </w:rPr>
              <w:t>Analysed as:</w:t>
            </w:r>
          </w:p>
        </w:tc>
        <w:tc>
          <w:tcPr>
            <w:tcW w:w="601" w:type="pct"/>
            <w:tcBorders>
              <w:top w:val="single" w:sz="6" w:space="0" w:color="auto"/>
              <w:left w:val="single" w:sz="6" w:space="0" w:color="auto"/>
              <w:bottom w:val="single" w:sz="6" w:space="0" w:color="auto"/>
              <w:right w:val="single" w:sz="6" w:space="0" w:color="auto"/>
            </w:tcBorders>
            <w:vAlign w:val="center"/>
          </w:tcPr>
          <w:p w14:paraId="02DF370B" w14:textId="77777777" w:rsidR="00E83E83" w:rsidRPr="0006680D" w:rsidRDefault="00E83E83" w:rsidP="004B54E6">
            <w:pPr>
              <w:jc w:val="center"/>
              <w:rPr>
                <w:color w:val="000000" w:themeColor="text1"/>
                <w:sz w:val="22"/>
                <w:szCs w:val="22"/>
                <w:lang w:val="en-US"/>
              </w:rPr>
            </w:pPr>
          </w:p>
        </w:tc>
        <w:tc>
          <w:tcPr>
            <w:tcW w:w="601" w:type="pct"/>
            <w:tcBorders>
              <w:top w:val="single" w:sz="6" w:space="0" w:color="auto"/>
              <w:left w:val="single" w:sz="6" w:space="0" w:color="auto"/>
              <w:bottom w:val="single" w:sz="6" w:space="0" w:color="auto"/>
              <w:right w:val="single" w:sz="6" w:space="0" w:color="auto"/>
            </w:tcBorders>
            <w:vAlign w:val="center"/>
          </w:tcPr>
          <w:p w14:paraId="484F60AF" w14:textId="77777777" w:rsidR="00E83E83" w:rsidRPr="0006680D" w:rsidRDefault="00E83E83" w:rsidP="004B54E6">
            <w:pPr>
              <w:jc w:val="center"/>
              <w:rPr>
                <w:color w:val="000000" w:themeColor="text1"/>
                <w:sz w:val="22"/>
                <w:szCs w:val="22"/>
                <w:lang w:val="en-US"/>
              </w:rPr>
            </w:pPr>
          </w:p>
        </w:tc>
        <w:tc>
          <w:tcPr>
            <w:tcW w:w="601" w:type="pct"/>
            <w:tcBorders>
              <w:top w:val="single" w:sz="6" w:space="0" w:color="auto"/>
              <w:left w:val="single" w:sz="6" w:space="0" w:color="auto"/>
              <w:bottom w:val="single" w:sz="6" w:space="0" w:color="auto"/>
              <w:right w:val="single" w:sz="6" w:space="0" w:color="auto"/>
            </w:tcBorders>
            <w:vAlign w:val="center"/>
          </w:tcPr>
          <w:p w14:paraId="283D028E" w14:textId="77777777" w:rsidR="00E83E83" w:rsidRPr="0006680D" w:rsidRDefault="00E83E83" w:rsidP="004B54E6">
            <w:pPr>
              <w:jc w:val="center"/>
              <w:rPr>
                <w:color w:val="000000" w:themeColor="text1"/>
                <w:sz w:val="22"/>
                <w:szCs w:val="22"/>
                <w:lang w:val="en-US"/>
              </w:rPr>
            </w:pPr>
          </w:p>
        </w:tc>
        <w:tc>
          <w:tcPr>
            <w:tcW w:w="601" w:type="pct"/>
            <w:tcBorders>
              <w:top w:val="single" w:sz="6" w:space="0" w:color="auto"/>
              <w:left w:val="single" w:sz="6" w:space="0" w:color="auto"/>
              <w:bottom w:val="single" w:sz="6" w:space="0" w:color="auto"/>
              <w:right w:val="single" w:sz="6" w:space="0" w:color="auto"/>
            </w:tcBorders>
            <w:vAlign w:val="center"/>
          </w:tcPr>
          <w:p w14:paraId="4797B80F" w14:textId="77777777" w:rsidR="00E83E83" w:rsidRPr="0006680D" w:rsidRDefault="00E83E83" w:rsidP="004B54E6">
            <w:pPr>
              <w:jc w:val="center"/>
              <w:rPr>
                <w:color w:val="000000" w:themeColor="text1"/>
                <w:sz w:val="22"/>
                <w:szCs w:val="22"/>
                <w:lang w:val="en-US"/>
              </w:rPr>
            </w:pPr>
          </w:p>
        </w:tc>
      </w:tr>
      <w:tr w:rsidR="0006680D" w:rsidRPr="0006680D" w14:paraId="63D345F2"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272F11A5" w14:textId="6E2FDA77" w:rsidR="4EAB84E4" w:rsidRPr="0006680D" w:rsidRDefault="4EAB84E4" w:rsidP="4EAB84E4">
            <w:pPr>
              <w:jc w:val="both"/>
              <w:rPr>
                <w:color w:val="000000" w:themeColor="text1"/>
                <w:sz w:val="22"/>
                <w:szCs w:val="22"/>
              </w:rPr>
            </w:pPr>
            <w:r w:rsidRPr="0006680D">
              <w:rPr>
                <w:color w:val="000000" w:themeColor="text1"/>
                <w:sz w:val="22"/>
                <w:szCs w:val="22"/>
              </w:rPr>
              <w:t>Current Provisions  </w:t>
            </w:r>
          </w:p>
        </w:tc>
        <w:tc>
          <w:tcPr>
            <w:tcW w:w="601" w:type="pct"/>
            <w:tcBorders>
              <w:top w:val="single" w:sz="6" w:space="0" w:color="auto"/>
              <w:left w:val="single" w:sz="6" w:space="0" w:color="auto"/>
              <w:bottom w:val="single" w:sz="6" w:space="0" w:color="auto"/>
              <w:right w:val="single" w:sz="6" w:space="0" w:color="auto"/>
            </w:tcBorders>
            <w:vAlign w:val="center"/>
          </w:tcPr>
          <w:p w14:paraId="22667F01" w14:textId="21263D91"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4587A7D4" w14:textId="53149D4B"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0DF13EB1" w14:textId="58E33A3C"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792BB87F" w14:textId="203DF088"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r>
      <w:tr w:rsidR="4EAB84E4" w:rsidRPr="0006680D" w14:paraId="2E0F32F9" w14:textId="77777777" w:rsidTr="004B54E6">
        <w:trPr>
          <w:trHeight w:val="57"/>
        </w:trPr>
        <w:tc>
          <w:tcPr>
            <w:tcW w:w="2595" w:type="pct"/>
            <w:tcBorders>
              <w:top w:val="single" w:sz="6" w:space="0" w:color="auto"/>
              <w:left w:val="single" w:sz="6" w:space="0" w:color="auto"/>
              <w:bottom w:val="single" w:sz="6" w:space="0" w:color="auto"/>
              <w:right w:val="single" w:sz="6" w:space="0" w:color="auto"/>
            </w:tcBorders>
            <w:vAlign w:val="bottom"/>
          </w:tcPr>
          <w:p w14:paraId="5476F4D0" w14:textId="0DCC3CFA" w:rsidR="4EAB84E4" w:rsidRPr="0006680D" w:rsidRDefault="4EAB84E4" w:rsidP="4EAB84E4">
            <w:pPr>
              <w:jc w:val="both"/>
              <w:rPr>
                <w:color w:val="000000" w:themeColor="text1"/>
                <w:sz w:val="22"/>
                <w:szCs w:val="22"/>
              </w:rPr>
            </w:pPr>
            <w:r w:rsidRPr="0006680D">
              <w:rPr>
                <w:color w:val="000000" w:themeColor="text1"/>
                <w:sz w:val="22"/>
                <w:szCs w:val="22"/>
              </w:rPr>
              <w:t>Non-Current Provisions  </w:t>
            </w:r>
          </w:p>
        </w:tc>
        <w:tc>
          <w:tcPr>
            <w:tcW w:w="601" w:type="pct"/>
            <w:tcBorders>
              <w:top w:val="single" w:sz="6" w:space="0" w:color="auto"/>
              <w:left w:val="single" w:sz="6" w:space="0" w:color="auto"/>
              <w:bottom w:val="single" w:sz="6" w:space="0" w:color="auto"/>
              <w:right w:val="single" w:sz="6" w:space="0" w:color="auto"/>
            </w:tcBorders>
            <w:vAlign w:val="center"/>
          </w:tcPr>
          <w:p w14:paraId="09B41E1A" w14:textId="034157FE"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199F7AFB" w14:textId="7CD962CB"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6062378C" w14:textId="3AAFF671"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c>
          <w:tcPr>
            <w:tcW w:w="601" w:type="pct"/>
            <w:tcBorders>
              <w:top w:val="single" w:sz="6" w:space="0" w:color="auto"/>
              <w:left w:val="single" w:sz="6" w:space="0" w:color="auto"/>
              <w:bottom w:val="single" w:sz="6" w:space="0" w:color="auto"/>
              <w:right w:val="single" w:sz="6" w:space="0" w:color="auto"/>
            </w:tcBorders>
            <w:vAlign w:val="center"/>
          </w:tcPr>
          <w:p w14:paraId="0FE495D6" w14:textId="0B8E1EA7" w:rsidR="4EAB84E4" w:rsidRPr="0006680D" w:rsidRDefault="4EAB84E4" w:rsidP="004B54E6">
            <w:pPr>
              <w:jc w:val="center"/>
              <w:rPr>
                <w:color w:val="000000" w:themeColor="text1"/>
                <w:sz w:val="22"/>
                <w:szCs w:val="22"/>
              </w:rPr>
            </w:pPr>
            <w:r w:rsidRPr="0006680D">
              <w:rPr>
                <w:color w:val="000000" w:themeColor="text1"/>
                <w:sz w:val="22"/>
                <w:szCs w:val="22"/>
                <w:lang w:val="en-US"/>
              </w:rPr>
              <w:t>xxx</w:t>
            </w:r>
          </w:p>
        </w:tc>
      </w:tr>
    </w:tbl>
    <w:p w14:paraId="17A086CB" w14:textId="2C173EA8" w:rsidR="007A74A2" w:rsidRPr="0006680D" w:rsidRDefault="007A74A2" w:rsidP="00B2787A">
      <w:pPr>
        <w:autoSpaceDE/>
        <w:autoSpaceDN/>
        <w:spacing w:line="360" w:lineRule="auto"/>
        <w:rPr>
          <w:b/>
          <w:color w:val="000000" w:themeColor="text1"/>
          <w:sz w:val="10"/>
          <w:szCs w:val="10"/>
        </w:rPr>
      </w:pPr>
    </w:p>
    <w:p w14:paraId="3D1FA5C5" w14:textId="77777777" w:rsidR="00D53E42" w:rsidRPr="0006680D" w:rsidRDefault="00D53E42" w:rsidP="00B2787A">
      <w:pPr>
        <w:autoSpaceDE/>
        <w:autoSpaceDN/>
        <w:spacing w:line="360" w:lineRule="auto"/>
        <w:rPr>
          <w:b/>
          <w:bCs/>
          <w:color w:val="000000" w:themeColor="text1"/>
          <w:sz w:val="10"/>
          <w:szCs w:val="10"/>
        </w:rPr>
      </w:pPr>
    </w:p>
    <w:p w14:paraId="5B05A9E4" w14:textId="77777777" w:rsidR="00380727" w:rsidRPr="00023C75" w:rsidRDefault="00380727" w:rsidP="00FF1B9B">
      <w:pPr>
        <w:pStyle w:val="ListParagraph"/>
        <w:numPr>
          <w:ilvl w:val="0"/>
          <w:numId w:val="24"/>
        </w:numPr>
        <w:spacing w:line="360" w:lineRule="auto"/>
        <w:ind w:right="-20" w:hanging="1080"/>
        <w:jc w:val="both"/>
        <w:rPr>
          <w:rFonts w:eastAsia="Arial"/>
          <w:b/>
          <w:bCs/>
          <w:color w:val="000000" w:themeColor="text1"/>
          <w:spacing w:val="3"/>
        </w:rPr>
      </w:pPr>
      <w:r w:rsidRPr="00023C75">
        <w:rPr>
          <w:rFonts w:eastAsia="Arial"/>
          <w:b/>
          <w:bCs/>
          <w:color w:val="000000" w:themeColor="text1"/>
          <w:spacing w:val="3"/>
        </w:rPr>
        <w:t>Lease Liability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22"/>
        <w:gridCol w:w="2104"/>
        <w:gridCol w:w="2104"/>
      </w:tblGrid>
      <w:tr w:rsidR="00023C75" w:rsidRPr="00023C75" w14:paraId="33CC9374" w14:textId="77777777" w:rsidTr="0067049B">
        <w:trPr>
          <w:trHeight w:val="340"/>
        </w:trPr>
        <w:tc>
          <w:tcPr>
            <w:tcW w:w="2670" w:type="pct"/>
            <w:vMerge w:val="restart"/>
            <w:tcBorders>
              <w:top w:val="single" w:sz="4" w:space="0" w:color="auto"/>
              <w:left w:val="single" w:sz="4" w:space="0" w:color="auto"/>
              <w:right w:val="single" w:sz="4" w:space="0" w:color="auto"/>
            </w:tcBorders>
            <w:shd w:val="clear" w:color="auto" w:fill="0070C0"/>
            <w:vAlign w:val="center"/>
            <w:hideMark/>
          </w:tcPr>
          <w:p w14:paraId="27F4D3FB" w14:textId="77777777" w:rsidR="00023C75" w:rsidRPr="00023C75" w:rsidRDefault="00023C75" w:rsidP="0067049B">
            <w:pPr>
              <w:autoSpaceDE/>
              <w:autoSpaceDN/>
              <w:spacing w:line="276" w:lineRule="auto"/>
              <w:rPr>
                <w:b/>
                <w:bCs/>
                <w:color w:val="000000" w:themeColor="text1"/>
                <w:sz w:val="22"/>
                <w:szCs w:val="22"/>
                <w:lang w:eastAsia="en-GB"/>
              </w:rPr>
            </w:pPr>
            <w:r w:rsidRPr="00023C75">
              <w:rPr>
                <w:b/>
                <w:bCs/>
                <w:color w:val="000000" w:themeColor="text1"/>
                <w:sz w:val="22"/>
                <w:szCs w:val="22"/>
                <w:lang w:val="en-US"/>
              </w:rPr>
              <w:t>Description</w:t>
            </w: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76750119" w14:textId="77777777" w:rsidR="00023C75" w:rsidRPr="00023C75" w:rsidRDefault="00023C75" w:rsidP="0067049B">
            <w:pPr>
              <w:autoSpaceDE/>
              <w:autoSpaceDN/>
              <w:spacing w:line="276" w:lineRule="auto"/>
              <w:jc w:val="center"/>
              <w:rPr>
                <w:b/>
                <w:bCs/>
                <w:color w:val="000000" w:themeColor="text1"/>
                <w:sz w:val="22"/>
                <w:szCs w:val="22"/>
                <w:lang w:val="en-US"/>
              </w:rPr>
            </w:pPr>
            <w:r w:rsidRPr="00023C75">
              <w:rPr>
                <w:b/>
                <w:bCs/>
                <w:color w:val="000000" w:themeColor="text1"/>
                <w:sz w:val="22"/>
                <w:szCs w:val="22"/>
                <w:lang w:val="en-US"/>
              </w:rPr>
              <w:t>Insert Current FY</w:t>
            </w: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01B80FC7" w14:textId="77777777" w:rsidR="00023C75" w:rsidRPr="00023C75" w:rsidRDefault="00023C75" w:rsidP="0067049B">
            <w:pPr>
              <w:autoSpaceDE/>
              <w:autoSpaceDN/>
              <w:spacing w:line="276" w:lineRule="auto"/>
              <w:jc w:val="center"/>
              <w:rPr>
                <w:b/>
                <w:bCs/>
                <w:color w:val="000000" w:themeColor="text1"/>
                <w:sz w:val="22"/>
                <w:szCs w:val="22"/>
                <w:lang w:val="en-US"/>
              </w:rPr>
            </w:pPr>
            <w:r w:rsidRPr="00023C75">
              <w:rPr>
                <w:b/>
                <w:bCs/>
                <w:color w:val="000000" w:themeColor="text1"/>
                <w:sz w:val="22"/>
                <w:szCs w:val="22"/>
                <w:lang w:val="en-US"/>
              </w:rPr>
              <w:t>Insert</w:t>
            </w:r>
          </w:p>
          <w:p w14:paraId="0D41E3CB" w14:textId="77777777" w:rsidR="00023C75" w:rsidRPr="00023C75" w:rsidRDefault="00023C75" w:rsidP="0067049B">
            <w:pPr>
              <w:autoSpaceDE/>
              <w:autoSpaceDN/>
              <w:spacing w:line="276" w:lineRule="auto"/>
              <w:jc w:val="center"/>
              <w:rPr>
                <w:b/>
                <w:bCs/>
                <w:color w:val="000000" w:themeColor="text1"/>
                <w:sz w:val="22"/>
                <w:szCs w:val="22"/>
                <w:lang w:val="en-US"/>
              </w:rPr>
            </w:pPr>
            <w:r w:rsidRPr="00023C75">
              <w:rPr>
                <w:b/>
                <w:bCs/>
                <w:color w:val="000000" w:themeColor="text1"/>
                <w:sz w:val="22"/>
                <w:szCs w:val="22"/>
                <w:lang w:val="en-US"/>
              </w:rPr>
              <w:t>Comparative FY</w:t>
            </w:r>
          </w:p>
        </w:tc>
      </w:tr>
      <w:tr w:rsidR="00023C75" w:rsidRPr="00023C75" w14:paraId="3311A2FA" w14:textId="77777777" w:rsidTr="0067049B">
        <w:trPr>
          <w:trHeight w:val="340"/>
        </w:trPr>
        <w:tc>
          <w:tcPr>
            <w:tcW w:w="2670" w:type="pct"/>
            <w:vMerge/>
            <w:tcBorders>
              <w:left w:val="single" w:sz="4" w:space="0" w:color="auto"/>
              <w:bottom w:val="single" w:sz="4" w:space="0" w:color="auto"/>
              <w:right w:val="single" w:sz="4" w:space="0" w:color="auto"/>
            </w:tcBorders>
            <w:shd w:val="clear" w:color="auto" w:fill="0070C0"/>
            <w:vAlign w:val="bottom"/>
            <w:hideMark/>
          </w:tcPr>
          <w:p w14:paraId="4A419628" w14:textId="77777777" w:rsidR="00023C75" w:rsidRPr="00023C75" w:rsidRDefault="00023C75" w:rsidP="0067049B">
            <w:pPr>
              <w:autoSpaceDE/>
              <w:autoSpaceDN/>
              <w:spacing w:line="276" w:lineRule="auto"/>
              <w:rPr>
                <w:b/>
                <w:bCs/>
                <w:color w:val="000000" w:themeColor="text1"/>
                <w:sz w:val="22"/>
                <w:szCs w:val="22"/>
                <w:lang w:eastAsia="en-GB"/>
              </w:rPr>
            </w:pP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12A62FF" w14:textId="77777777" w:rsidR="00023C75" w:rsidRPr="00023C75" w:rsidRDefault="00023C75" w:rsidP="0067049B">
            <w:pPr>
              <w:autoSpaceDE/>
              <w:autoSpaceDN/>
              <w:spacing w:line="276" w:lineRule="auto"/>
              <w:jc w:val="center"/>
              <w:rPr>
                <w:b/>
                <w:bCs/>
                <w:color w:val="000000" w:themeColor="text1"/>
                <w:sz w:val="22"/>
                <w:szCs w:val="22"/>
                <w:lang w:val="en-US"/>
              </w:rPr>
            </w:pPr>
            <w:r w:rsidRPr="00023C75">
              <w:rPr>
                <w:b/>
                <w:bCs/>
                <w:color w:val="000000" w:themeColor="text1"/>
                <w:sz w:val="22"/>
                <w:szCs w:val="22"/>
                <w:lang w:val="en-US"/>
              </w:rPr>
              <w:t>Kshs</w:t>
            </w:r>
          </w:p>
        </w:tc>
        <w:tc>
          <w:tcPr>
            <w:tcW w:w="116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6224A66E" w14:textId="77777777" w:rsidR="00023C75" w:rsidRPr="00023C75" w:rsidRDefault="00023C75" w:rsidP="0067049B">
            <w:pPr>
              <w:autoSpaceDE/>
              <w:autoSpaceDN/>
              <w:spacing w:line="276" w:lineRule="auto"/>
              <w:jc w:val="center"/>
              <w:rPr>
                <w:b/>
                <w:bCs/>
                <w:color w:val="000000" w:themeColor="text1"/>
                <w:sz w:val="22"/>
                <w:szCs w:val="22"/>
                <w:lang w:val="en-US"/>
              </w:rPr>
            </w:pPr>
            <w:r w:rsidRPr="00023C75">
              <w:rPr>
                <w:b/>
                <w:bCs/>
                <w:color w:val="000000" w:themeColor="text1"/>
                <w:sz w:val="22"/>
                <w:szCs w:val="22"/>
                <w:lang w:val="en-US"/>
              </w:rPr>
              <w:t>Kshs</w:t>
            </w:r>
          </w:p>
        </w:tc>
      </w:tr>
      <w:tr w:rsidR="00023C75" w:rsidRPr="00023C75" w14:paraId="39D94314" w14:textId="77777777" w:rsidTr="0067049B">
        <w:trPr>
          <w:trHeight w:val="340"/>
        </w:trPr>
        <w:tc>
          <w:tcPr>
            <w:tcW w:w="2670" w:type="pct"/>
            <w:noWrap/>
            <w:vAlign w:val="bottom"/>
            <w:hideMark/>
          </w:tcPr>
          <w:p w14:paraId="46A62291" w14:textId="77777777" w:rsidR="00023C75" w:rsidRPr="00023C75" w:rsidRDefault="00023C75" w:rsidP="0067049B">
            <w:pPr>
              <w:autoSpaceDE/>
              <w:autoSpaceDN/>
              <w:spacing w:line="276" w:lineRule="auto"/>
              <w:rPr>
                <w:b/>
                <w:bCs/>
                <w:color w:val="000000" w:themeColor="text1"/>
                <w:sz w:val="22"/>
                <w:szCs w:val="22"/>
                <w:lang w:val="en-US"/>
              </w:rPr>
            </w:pPr>
            <w:r w:rsidRPr="00023C75">
              <w:rPr>
                <w:b/>
                <w:bCs/>
                <w:color w:val="000000" w:themeColor="text1"/>
                <w:sz w:val="22"/>
                <w:szCs w:val="22"/>
                <w:lang w:val="en-US"/>
              </w:rPr>
              <w:t>At the start of the year</w:t>
            </w:r>
          </w:p>
        </w:tc>
        <w:tc>
          <w:tcPr>
            <w:tcW w:w="1165" w:type="pct"/>
            <w:noWrap/>
            <w:vAlign w:val="bottom"/>
            <w:hideMark/>
          </w:tcPr>
          <w:p w14:paraId="6E88F508" w14:textId="77777777" w:rsidR="00023C75" w:rsidRPr="00023C75" w:rsidRDefault="00023C75" w:rsidP="0067049B">
            <w:pPr>
              <w:autoSpaceDE/>
              <w:autoSpaceDN/>
              <w:spacing w:line="276" w:lineRule="auto"/>
              <w:jc w:val="right"/>
              <w:rPr>
                <w:b/>
                <w:bCs/>
                <w:color w:val="000000" w:themeColor="text1"/>
                <w:sz w:val="22"/>
                <w:szCs w:val="22"/>
                <w:lang w:val="en-US"/>
              </w:rPr>
            </w:pPr>
            <w:r w:rsidRPr="00023C75">
              <w:rPr>
                <w:b/>
                <w:bCs/>
                <w:color w:val="000000" w:themeColor="text1"/>
                <w:sz w:val="22"/>
                <w:szCs w:val="22"/>
                <w:lang w:val="en-US"/>
              </w:rPr>
              <w:t>xxx</w:t>
            </w:r>
          </w:p>
        </w:tc>
        <w:tc>
          <w:tcPr>
            <w:tcW w:w="1165" w:type="pct"/>
            <w:noWrap/>
            <w:vAlign w:val="bottom"/>
            <w:hideMark/>
          </w:tcPr>
          <w:p w14:paraId="172D2460" w14:textId="77777777" w:rsidR="00023C75" w:rsidRPr="00023C75" w:rsidRDefault="00023C75" w:rsidP="0067049B">
            <w:pPr>
              <w:autoSpaceDE/>
              <w:autoSpaceDN/>
              <w:spacing w:line="276" w:lineRule="auto"/>
              <w:jc w:val="right"/>
              <w:rPr>
                <w:b/>
                <w:bCs/>
                <w:color w:val="000000" w:themeColor="text1"/>
                <w:sz w:val="22"/>
                <w:szCs w:val="22"/>
                <w:lang w:val="en-US"/>
              </w:rPr>
            </w:pPr>
            <w:r w:rsidRPr="00023C75">
              <w:rPr>
                <w:b/>
                <w:bCs/>
                <w:color w:val="000000" w:themeColor="text1"/>
                <w:sz w:val="22"/>
                <w:szCs w:val="22"/>
                <w:lang w:val="en-US"/>
              </w:rPr>
              <w:t>xxx</w:t>
            </w:r>
          </w:p>
        </w:tc>
      </w:tr>
      <w:tr w:rsidR="00023C75" w:rsidRPr="00023C75" w14:paraId="2E3FB7F2" w14:textId="77777777" w:rsidTr="0067049B">
        <w:trPr>
          <w:trHeight w:val="340"/>
        </w:trPr>
        <w:tc>
          <w:tcPr>
            <w:tcW w:w="2670" w:type="pct"/>
            <w:noWrap/>
            <w:vAlign w:val="bottom"/>
          </w:tcPr>
          <w:p w14:paraId="5EEF25B0" w14:textId="77777777" w:rsidR="00023C75" w:rsidRPr="00023C75" w:rsidRDefault="00023C75" w:rsidP="0067049B">
            <w:pPr>
              <w:autoSpaceDE/>
              <w:autoSpaceDN/>
              <w:spacing w:line="276" w:lineRule="auto"/>
              <w:rPr>
                <w:color w:val="000000" w:themeColor="text1"/>
                <w:sz w:val="22"/>
                <w:szCs w:val="22"/>
                <w:lang w:val="en-US"/>
              </w:rPr>
            </w:pPr>
            <w:r w:rsidRPr="00023C75">
              <w:rPr>
                <w:color w:val="000000" w:themeColor="text1"/>
                <w:sz w:val="22"/>
                <w:szCs w:val="22"/>
                <w:lang w:val="en-US"/>
              </w:rPr>
              <w:t>Additions</w:t>
            </w:r>
          </w:p>
        </w:tc>
        <w:tc>
          <w:tcPr>
            <w:tcW w:w="1165" w:type="pct"/>
            <w:noWrap/>
            <w:vAlign w:val="bottom"/>
          </w:tcPr>
          <w:p w14:paraId="1785BF76" w14:textId="77777777" w:rsidR="00023C75" w:rsidRPr="00023C75" w:rsidRDefault="00023C75" w:rsidP="0067049B">
            <w:pPr>
              <w:autoSpaceDE/>
              <w:autoSpaceDN/>
              <w:spacing w:line="276" w:lineRule="auto"/>
              <w:jc w:val="right"/>
              <w:rPr>
                <w:b/>
                <w:bCs/>
                <w:color w:val="000000" w:themeColor="text1"/>
                <w:sz w:val="22"/>
                <w:szCs w:val="22"/>
                <w:lang w:val="en-US"/>
              </w:rPr>
            </w:pPr>
            <w:r w:rsidRPr="00023C75">
              <w:rPr>
                <w:b/>
                <w:bCs/>
                <w:color w:val="000000" w:themeColor="text1"/>
                <w:sz w:val="22"/>
                <w:szCs w:val="22"/>
                <w:lang w:val="en-US"/>
              </w:rPr>
              <w:t>xxx</w:t>
            </w:r>
          </w:p>
        </w:tc>
        <w:tc>
          <w:tcPr>
            <w:tcW w:w="1165" w:type="pct"/>
            <w:noWrap/>
            <w:vAlign w:val="bottom"/>
          </w:tcPr>
          <w:p w14:paraId="010EC246" w14:textId="77777777" w:rsidR="00023C75" w:rsidRPr="00023C75" w:rsidRDefault="00023C75" w:rsidP="0067049B">
            <w:pPr>
              <w:autoSpaceDE/>
              <w:autoSpaceDN/>
              <w:spacing w:line="276" w:lineRule="auto"/>
              <w:jc w:val="right"/>
              <w:rPr>
                <w:b/>
                <w:bCs/>
                <w:color w:val="000000" w:themeColor="text1"/>
                <w:sz w:val="22"/>
                <w:szCs w:val="22"/>
                <w:lang w:val="en-US"/>
              </w:rPr>
            </w:pPr>
            <w:r w:rsidRPr="00023C75">
              <w:rPr>
                <w:b/>
                <w:bCs/>
                <w:color w:val="000000" w:themeColor="text1"/>
                <w:sz w:val="22"/>
                <w:szCs w:val="22"/>
                <w:lang w:val="en-US"/>
              </w:rPr>
              <w:t>xxx</w:t>
            </w:r>
          </w:p>
        </w:tc>
      </w:tr>
      <w:tr w:rsidR="00023C75" w:rsidRPr="00023C75" w14:paraId="319E7E76" w14:textId="77777777" w:rsidTr="0067049B">
        <w:trPr>
          <w:trHeight w:val="340"/>
        </w:trPr>
        <w:tc>
          <w:tcPr>
            <w:tcW w:w="2670" w:type="pct"/>
            <w:noWrap/>
            <w:vAlign w:val="bottom"/>
          </w:tcPr>
          <w:p w14:paraId="5D808173" w14:textId="77777777" w:rsidR="00023C75" w:rsidRPr="00023C75" w:rsidRDefault="00023C75" w:rsidP="0067049B">
            <w:pPr>
              <w:autoSpaceDE/>
              <w:autoSpaceDN/>
              <w:spacing w:line="276" w:lineRule="auto"/>
              <w:rPr>
                <w:color w:val="000000" w:themeColor="text1"/>
                <w:sz w:val="22"/>
                <w:szCs w:val="22"/>
                <w:lang w:val="en-US"/>
              </w:rPr>
            </w:pPr>
            <w:r w:rsidRPr="00023C75">
              <w:rPr>
                <w:color w:val="000000" w:themeColor="text1"/>
                <w:sz w:val="22"/>
                <w:szCs w:val="22"/>
                <w:lang w:val="en-US"/>
              </w:rPr>
              <w:t>Discount interest on lease liability</w:t>
            </w:r>
          </w:p>
        </w:tc>
        <w:tc>
          <w:tcPr>
            <w:tcW w:w="1165" w:type="pct"/>
            <w:noWrap/>
            <w:vAlign w:val="bottom"/>
          </w:tcPr>
          <w:p w14:paraId="25F30982" w14:textId="77777777" w:rsidR="00023C75" w:rsidRPr="00023C75" w:rsidRDefault="00023C75" w:rsidP="0067049B">
            <w:pPr>
              <w:autoSpaceDE/>
              <w:autoSpaceDN/>
              <w:spacing w:line="276" w:lineRule="auto"/>
              <w:jc w:val="right"/>
              <w:rPr>
                <w:color w:val="000000" w:themeColor="text1"/>
                <w:sz w:val="22"/>
                <w:szCs w:val="22"/>
                <w:lang w:val="en-US"/>
              </w:rPr>
            </w:pPr>
            <w:r w:rsidRPr="00023C75">
              <w:rPr>
                <w:color w:val="000000" w:themeColor="text1"/>
                <w:sz w:val="22"/>
                <w:szCs w:val="22"/>
                <w:lang w:val="en-US"/>
              </w:rPr>
              <w:t>xxx</w:t>
            </w:r>
          </w:p>
        </w:tc>
        <w:tc>
          <w:tcPr>
            <w:tcW w:w="1165" w:type="pct"/>
            <w:noWrap/>
            <w:vAlign w:val="bottom"/>
          </w:tcPr>
          <w:p w14:paraId="77C09198" w14:textId="77777777" w:rsidR="00023C75" w:rsidRPr="00023C75" w:rsidRDefault="00023C75" w:rsidP="0067049B">
            <w:pPr>
              <w:autoSpaceDE/>
              <w:autoSpaceDN/>
              <w:spacing w:line="276" w:lineRule="auto"/>
              <w:jc w:val="right"/>
              <w:rPr>
                <w:color w:val="000000" w:themeColor="text1"/>
                <w:sz w:val="22"/>
                <w:szCs w:val="22"/>
                <w:lang w:val="en-US"/>
              </w:rPr>
            </w:pPr>
            <w:r w:rsidRPr="00023C75">
              <w:rPr>
                <w:color w:val="000000" w:themeColor="text1"/>
                <w:sz w:val="22"/>
                <w:szCs w:val="22"/>
                <w:lang w:val="en-US"/>
              </w:rPr>
              <w:t>xxx</w:t>
            </w:r>
          </w:p>
        </w:tc>
      </w:tr>
      <w:tr w:rsidR="00023C75" w:rsidRPr="00023C75" w14:paraId="4285DA98" w14:textId="77777777" w:rsidTr="0067049B">
        <w:trPr>
          <w:trHeight w:val="161"/>
        </w:trPr>
        <w:tc>
          <w:tcPr>
            <w:tcW w:w="2670" w:type="pct"/>
            <w:noWrap/>
            <w:vAlign w:val="bottom"/>
          </w:tcPr>
          <w:p w14:paraId="286653A7" w14:textId="77777777" w:rsidR="00023C75" w:rsidRPr="00023C75" w:rsidRDefault="00023C75" w:rsidP="0067049B">
            <w:pPr>
              <w:autoSpaceDE/>
              <w:autoSpaceDN/>
              <w:spacing w:line="276" w:lineRule="auto"/>
              <w:rPr>
                <w:color w:val="000000" w:themeColor="text1"/>
                <w:sz w:val="22"/>
                <w:szCs w:val="22"/>
                <w:lang w:val="en-US"/>
              </w:rPr>
            </w:pPr>
            <w:r w:rsidRPr="00023C75">
              <w:rPr>
                <w:color w:val="000000" w:themeColor="text1"/>
                <w:sz w:val="22"/>
                <w:szCs w:val="22"/>
                <w:lang w:val="en-US"/>
              </w:rPr>
              <w:t>Paid during the year</w:t>
            </w:r>
          </w:p>
        </w:tc>
        <w:tc>
          <w:tcPr>
            <w:tcW w:w="1165" w:type="pct"/>
            <w:noWrap/>
            <w:vAlign w:val="bottom"/>
          </w:tcPr>
          <w:p w14:paraId="78A3FEE3" w14:textId="77777777" w:rsidR="00023C75" w:rsidRPr="00023C75" w:rsidRDefault="00023C75" w:rsidP="0067049B">
            <w:pPr>
              <w:autoSpaceDE/>
              <w:autoSpaceDN/>
              <w:spacing w:line="276" w:lineRule="auto"/>
              <w:jc w:val="right"/>
              <w:rPr>
                <w:color w:val="000000" w:themeColor="text1"/>
                <w:sz w:val="22"/>
                <w:szCs w:val="22"/>
                <w:lang w:val="en-US"/>
              </w:rPr>
            </w:pPr>
            <w:r w:rsidRPr="00023C75">
              <w:rPr>
                <w:color w:val="000000" w:themeColor="text1"/>
                <w:sz w:val="22"/>
                <w:szCs w:val="22"/>
                <w:lang w:val="en-US"/>
              </w:rPr>
              <w:t>(xxx)</w:t>
            </w:r>
          </w:p>
        </w:tc>
        <w:tc>
          <w:tcPr>
            <w:tcW w:w="1165" w:type="pct"/>
            <w:noWrap/>
            <w:vAlign w:val="bottom"/>
          </w:tcPr>
          <w:p w14:paraId="467646C5" w14:textId="77777777" w:rsidR="00023C75" w:rsidRPr="00023C75" w:rsidRDefault="00023C75" w:rsidP="0067049B">
            <w:pPr>
              <w:autoSpaceDE/>
              <w:autoSpaceDN/>
              <w:spacing w:line="276" w:lineRule="auto"/>
              <w:jc w:val="right"/>
              <w:rPr>
                <w:color w:val="000000" w:themeColor="text1"/>
                <w:sz w:val="22"/>
                <w:szCs w:val="22"/>
                <w:lang w:val="en-US"/>
              </w:rPr>
            </w:pPr>
            <w:r w:rsidRPr="00023C75">
              <w:rPr>
                <w:color w:val="000000" w:themeColor="text1"/>
                <w:sz w:val="22"/>
                <w:szCs w:val="22"/>
                <w:lang w:val="en-US"/>
              </w:rPr>
              <w:t>(xxx)</w:t>
            </w:r>
          </w:p>
        </w:tc>
      </w:tr>
      <w:tr w:rsidR="00023C75" w:rsidRPr="00023C75" w14:paraId="74C9E98B" w14:textId="77777777" w:rsidTr="0067049B">
        <w:trPr>
          <w:trHeight w:val="161"/>
        </w:trPr>
        <w:tc>
          <w:tcPr>
            <w:tcW w:w="2670" w:type="pct"/>
            <w:noWrap/>
            <w:vAlign w:val="bottom"/>
          </w:tcPr>
          <w:p w14:paraId="241FC9B2" w14:textId="77777777" w:rsidR="00023C75" w:rsidRPr="00023C75" w:rsidRDefault="00023C75" w:rsidP="0067049B">
            <w:pPr>
              <w:autoSpaceDE/>
              <w:autoSpaceDN/>
              <w:spacing w:line="276" w:lineRule="auto"/>
              <w:rPr>
                <w:color w:val="000000" w:themeColor="text1"/>
                <w:sz w:val="22"/>
                <w:szCs w:val="22"/>
                <w:lang w:val="en-US"/>
              </w:rPr>
            </w:pPr>
            <w:r w:rsidRPr="00023C75">
              <w:rPr>
                <w:color w:val="000000" w:themeColor="text1"/>
                <w:sz w:val="22"/>
                <w:szCs w:val="22"/>
                <w:lang w:val="en-US"/>
              </w:rPr>
              <w:t>Adjustments</w:t>
            </w:r>
          </w:p>
        </w:tc>
        <w:tc>
          <w:tcPr>
            <w:tcW w:w="1165" w:type="pct"/>
            <w:noWrap/>
            <w:vAlign w:val="bottom"/>
          </w:tcPr>
          <w:p w14:paraId="72896849" w14:textId="77777777" w:rsidR="00023C75" w:rsidRPr="00023C75" w:rsidRDefault="00023C75" w:rsidP="0067049B">
            <w:pPr>
              <w:autoSpaceDE/>
              <w:autoSpaceDN/>
              <w:spacing w:line="276" w:lineRule="auto"/>
              <w:jc w:val="right"/>
              <w:rPr>
                <w:color w:val="000000" w:themeColor="text1"/>
                <w:sz w:val="22"/>
                <w:szCs w:val="22"/>
                <w:lang w:val="en-US"/>
              </w:rPr>
            </w:pPr>
            <w:r w:rsidRPr="00023C75">
              <w:rPr>
                <w:color w:val="000000" w:themeColor="text1"/>
                <w:sz w:val="22"/>
                <w:szCs w:val="22"/>
                <w:lang w:val="en-US"/>
              </w:rPr>
              <w:t>xxx</w:t>
            </w:r>
          </w:p>
        </w:tc>
        <w:tc>
          <w:tcPr>
            <w:tcW w:w="1165" w:type="pct"/>
            <w:noWrap/>
            <w:vAlign w:val="bottom"/>
          </w:tcPr>
          <w:p w14:paraId="1C72A252" w14:textId="77777777" w:rsidR="00023C75" w:rsidRPr="00023C75" w:rsidRDefault="00023C75" w:rsidP="0067049B">
            <w:pPr>
              <w:autoSpaceDE/>
              <w:autoSpaceDN/>
              <w:spacing w:line="276" w:lineRule="auto"/>
              <w:jc w:val="right"/>
              <w:rPr>
                <w:color w:val="000000" w:themeColor="text1"/>
                <w:sz w:val="22"/>
                <w:szCs w:val="22"/>
                <w:lang w:val="en-US"/>
              </w:rPr>
            </w:pPr>
            <w:r w:rsidRPr="00023C75">
              <w:rPr>
                <w:color w:val="000000" w:themeColor="text1"/>
                <w:sz w:val="22"/>
                <w:szCs w:val="22"/>
                <w:lang w:val="en-US"/>
              </w:rPr>
              <w:t>xxx</w:t>
            </w:r>
          </w:p>
        </w:tc>
      </w:tr>
      <w:tr w:rsidR="00023C75" w:rsidRPr="00023C75" w14:paraId="6A86BABF" w14:textId="77777777" w:rsidTr="0067049B">
        <w:trPr>
          <w:trHeight w:val="125"/>
        </w:trPr>
        <w:tc>
          <w:tcPr>
            <w:tcW w:w="2670" w:type="pct"/>
            <w:noWrap/>
            <w:vAlign w:val="bottom"/>
            <w:hideMark/>
          </w:tcPr>
          <w:p w14:paraId="01117DD3" w14:textId="77777777" w:rsidR="00023C75" w:rsidRPr="00023C75" w:rsidRDefault="00023C75" w:rsidP="0067049B">
            <w:pPr>
              <w:autoSpaceDE/>
              <w:autoSpaceDN/>
              <w:spacing w:line="276" w:lineRule="auto"/>
              <w:rPr>
                <w:b/>
                <w:bCs/>
                <w:color w:val="000000" w:themeColor="text1"/>
                <w:sz w:val="22"/>
                <w:szCs w:val="22"/>
                <w:lang w:val="en-US"/>
              </w:rPr>
            </w:pPr>
            <w:r w:rsidRPr="00023C75">
              <w:rPr>
                <w:b/>
                <w:bCs/>
                <w:color w:val="000000" w:themeColor="text1"/>
                <w:sz w:val="22"/>
                <w:szCs w:val="22"/>
                <w:lang w:eastAsia="en-GB"/>
              </w:rPr>
              <w:t>At the end of the year</w:t>
            </w:r>
          </w:p>
        </w:tc>
        <w:tc>
          <w:tcPr>
            <w:tcW w:w="1165" w:type="pct"/>
            <w:noWrap/>
            <w:vAlign w:val="bottom"/>
            <w:hideMark/>
          </w:tcPr>
          <w:p w14:paraId="1714B297" w14:textId="77777777" w:rsidR="00023C75" w:rsidRPr="00023C75" w:rsidRDefault="00023C75" w:rsidP="0067049B">
            <w:pPr>
              <w:autoSpaceDE/>
              <w:autoSpaceDN/>
              <w:spacing w:line="276" w:lineRule="auto"/>
              <w:jc w:val="right"/>
              <w:rPr>
                <w:b/>
                <w:bCs/>
                <w:color w:val="000000" w:themeColor="text1"/>
                <w:sz w:val="22"/>
                <w:szCs w:val="22"/>
                <w:lang w:val="en-US"/>
              </w:rPr>
            </w:pPr>
            <w:r w:rsidRPr="00023C75">
              <w:rPr>
                <w:b/>
                <w:bCs/>
                <w:color w:val="000000" w:themeColor="text1"/>
                <w:sz w:val="22"/>
                <w:szCs w:val="22"/>
                <w:lang w:val="en-US"/>
              </w:rPr>
              <w:t>xxx</w:t>
            </w:r>
          </w:p>
        </w:tc>
        <w:tc>
          <w:tcPr>
            <w:tcW w:w="1165" w:type="pct"/>
            <w:noWrap/>
            <w:vAlign w:val="bottom"/>
            <w:hideMark/>
          </w:tcPr>
          <w:p w14:paraId="10140168" w14:textId="77777777" w:rsidR="00023C75" w:rsidRPr="00023C75" w:rsidRDefault="00023C75" w:rsidP="0067049B">
            <w:pPr>
              <w:autoSpaceDE/>
              <w:autoSpaceDN/>
              <w:spacing w:line="276" w:lineRule="auto"/>
              <w:jc w:val="right"/>
              <w:rPr>
                <w:b/>
                <w:bCs/>
                <w:color w:val="000000" w:themeColor="text1"/>
                <w:sz w:val="22"/>
                <w:szCs w:val="22"/>
                <w:lang w:val="en-US"/>
              </w:rPr>
            </w:pPr>
            <w:r w:rsidRPr="00023C75">
              <w:rPr>
                <w:b/>
                <w:bCs/>
                <w:color w:val="000000" w:themeColor="text1"/>
                <w:sz w:val="22"/>
                <w:szCs w:val="22"/>
                <w:lang w:val="en-US"/>
              </w:rPr>
              <w:t>xxx</w:t>
            </w:r>
          </w:p>
        </w:tc>
      </w:tr>
    </w:tbl>
    <w:p w14:paraId="0098E1CA" w14:textId="77777777" w:rsidR="00380727" w:rsidRDefault="00380727" w:rsidP="00380727">
      <w:pPr>
        <w:autoSpaceDE/>
        <w:autoSpaceDN/>
      </w:pPr>
    </w:p>
    <w:p w14:paraId="041AA1C8" w14:textId="77777777" w:rsidR="00380727" w:rsidRDefault="00380727" w:rsidP="00380727">
      <w:pPr>
        <w:autoSpaceDE/>
        <w:autoSpaceDN/>
        <w:rPr>
          <w:b/>
        </w:rPr>
      </w:pPr>
      <w:r>
        <w:rPr>
          <w:b/>
        </w:rPr>
        <w:t>Analysed as:</w:t>
      </w:r>
    </w:p>
    <w:tbl>
      <w:tblPr>
        <w:tblStyle w:val="TableGrid"/>
        <w:tblW w:w="5000" w:type="pct"/>
        <w:tblLook w:val="04A0" w:firstRow="1" w:lastRow="0" w:firstColumn="1" w:lastColumn="0" w:noHBand="0" w:noVBand="1"/>
      </w:tblPr>
      <w:tblGrid>
        <w:gridCol w:w="6727"/>
        <w:gridCol w:w="2303"/>
      </w:tblGrid>
      <w:tr w:rsidR="00380727" w14:paraId="0AEFEEB5" w14:textId="77777777" w:rsidTr="00232B6E">
        <w:trPr>
          <w:trHeight w:val="340"/>
        </w:trPr>
        <w:tc>
          <w:tcPr>
            <w:tcW w:w="3725" w:type="pct"/>
            <w:shd w:val="clear" w:color="auto" w:fill="0070C0"/>
            <w:vAlign w:val="bottom"/>
          </w:tcPr>
          <w:p w14:paraId="0CBD2D42" w14:textId="77777777" w:rsidR="00380727" w:rsidRPr="00A00DC8" w:rsidRDefault="00380727" w:rsidP="00232B6E">
            <w:pPr>
              <w:autoSpaceDE/>
              <w:autoSpaceDN/>
              <w:spacing w:line="276" w:lineRule="auto"/>
              <w:rPr>
                <w:b/>
                <w:bCs/>
              </w:rPr>
            </w:pPr>
            <w:r>
              <w:rPr>
                <w:b/>
                <w:bCs/>
              </w:rPr>
              <w:t>Description</w:t>
            </w:r>
          </w:p>
        </w:tc>
        <w:tc>
          <w:tcPr>
            <w:tcW w:w="1275" w:type="pct"/>
            <w:shd w:val="clear" w:color="auto" w:fill="0070C0"/>
            <w:vAlign w:val="bottom"/>
          </w:tcPr>
          <w:p w14:paraId="507DF369" w14:textId="77777777" w:rsidR="00380727" w:rsidRPr="00A00DC8" w:rsidRDefault="00380727" w:rsidP="00232B6E">
            <w:pPr>
              <w:autoSpaceDE/>
              <w:autoSpaceDN/>
              <w:spacing w:line="276" w:lineRule="auto"/>
              <w:jc w:val="right"/>
              <w:rPr>
                <w:b/>
                <w:bCs/>
              </w:rPr>
            </w:pPr>
            <w:r w:rsidRPr="00A00DC8">
              <w:rPr>
                <w:b/>
                <w:bCs/>
              </w:rPr>
              <w:t>Amount</w:t>
            </w:r>
            <w:r>
              <w:rPr>
                <w:b/>
                <w:bCs/>
              </w:rPr>
              <w:t xml:space="preserve"> (Kshs)</w:t>
            </w:r>
          </w:p>
        </w:tc>
      </w:tr>
      <w:tr w:rsidR="00380727" w14:paraId="6858B96B" w14:textId="77777777" w:rsidTr="00232B6E">
        <w:trPr>
          <w:trHeight w:val="340"/>
        </w:trPr>
        <w:tc>
          <w:tcPr>
            <w:tcW w:w="3725" w:type="pct"/>
            <w:vAlign w:val="bottom"/>
          </w:tcPr>
          <w:p w14:paraId="31A552AC" w14:textId="77777777" w:rsidR="00380727" w:rsidRDefault="00380727" w:rsidP="00232B6E">
            <w:pPr>
              <w:autoSpaceDE/>
              <w:autoSpaceDN/>
              <w:spacing w:line="276" w:lineRule="auto"/>
            </w:pPr>
            <w:r>
              <w:t>Current</w:t>
            </w:r>
          </w:p>
        </w:tc>
        <w:tc>
          <w:tcPr>
            <w:tcW w:w="1275" w:type="pct"/>
            <w:vAlign w:val="bottom"/>
          </w:tcPr>
          <w:p w14:paraId="2E615DD0" w14:textId="77777777" w:rsidR="00380727" w:rsidRDefault="00380727" w:rsidP="00232B6E">
            <w:pPr>
              <w:autoSpaceDE/>
              <w:autoSpaceDN/>
              <w:spacing w:line="276" w:lineRule="auto"/>
              <w:jc w:val="right"/>
            </w:pPr>
            <w:r>
              <w:t>xxx</w:t>
            </w:r>
          </w:p>
        </w:tc>
      </w:tr>
      <w:tr w:rsidR="00380727" w14:paraId="189702D7" w14:textId="77777777" w:rsidTr="00232B6E">
        <w:trPr>
          <w:trHeight w:val="340"/>
        </w:trPr>
        <w:tc>
          <w:tcPr>
            <w:tcW w:w="3725" w:type="pct"/>
            <w:vAlign w:val="bottom"/>
          </w:tcPr>
          <w:p w14:paraId="2ECE3B4D" w14:textId="77777777" w:rsidR="00380727" w:rsidRDefault="00380727" w:rsidP="00232B6E">
            <w:pPr>
              <w:autoSpaceDE/>
              <w:autoSpaceDN/>
              <w:spacing w:line="276" w:lineRule="auto"/>
            </w:pPr>
            <w:r>
              <w:t>Non- Current</w:t>
            </w:r>
          </w:p>
        </w:tc>
        <w:tc>
          <w:tcPr>
            <w:tcW w:w="1275" w:type="pct"/>
            <w:vAlign w:val="bottom"/>
          </w:tcPr>
          <w:p w14:paraId="38C5D55C" w14:textId="77777777" w:rsidR="00380727" w:rsidRDefault="00380727" w:rsidP="00232B6E">
            <w:pPr>
              <w:autoSpaceDE/>
              <w:autoSpaceDN/>
              <w:spacing w:line="276" w:lineRule="auto"/>
              <w:jc w:val="right"/>
            </w:pPr>
            <w:r>
              <w:t>xxx</w:t>
            </w:r>
          </w:p>
        </w:tc>
      </w:tr>
      <w:tr w:rsidR="00380727" w14:paraId="3503B50F" w14:textId="77777777" w:rsidTr="00232B6E">
        <w:trPr>
          <w:trHeight w:val="340"/>
        </w:trPr>
        <w:tc>
          <w:tcPr>
            <w:tcW w:w="3725" w:type="pct"/>
            <w:vAlign w:val="bottom"/>
          </w:tcPr>
          <w:p w14:paraId="7454B277" w14:textId="77777777" w:rsidR="00380727" w:rsidRPr="00090F4D" w:rsidRDefault="00380727" w:rsidP="00232B6E">
            <w:pPr>
              <w:autoSpaceDE/>
              <w:autoSpaceDN/>
              <w:spacing w:line="276" w:lineRule="auto"/>
              <w:rPr>
                <w:b/>
                <w:bCs/>
              </w:rPr>
            </w:pPr>
            <w:r w:rsidRPr="00090F4D">
              <w:rPr>
                <w:b/>
                <w:bCs/>
              </w:rPr>
              <w:t>Total</w:t>
            </w:r>
          </w:p>
        </w:tc>
        <w:tc>
          <w:tcPr>
            <w:tcW w:w="1275" w:type="pct"/>
            <w:vAlign w:val="bottom"/>
          </w:tcPr>
          <w:p w14:paraId="704F808E" w14:textId="77777777" w:rsidR="00380727" w:rsidRPr="00090F4D" w:rsidRDefault="00380727" w:rsidP="00232B6E">
            <w:pPr>
              <w:autoSpaceDE/>
              <w:autoSpaceDN/>
              <w:spacing w:line="276" w:lineRule="auto"/>
              <w:jc w:val="right"/>
              <w:rPr>
                <w:b/>
                <w:bCs/>
              </w:rPr>
            </w:pPr>
            <w:r w:rsidRPr="00090F4D">
              <w:rPr>
                <w:b/>
                <w:bCs/>
              </w:rPr>
              <w:t>xxx</w:t>
            </w:r>
          </w:p>
        </w:tc>
      </w:tr>
    </w:tbl>
    <w:p w14:paraId="03E0FC2F" w14:textId="69374A79" w:rsidR="007C0A66" w:rsidRPr="0006680D" w:rsidRDefault="007C0A66" w:rsidP="00B2787A">
      <w:pPr>
        <w:autoSpaceDE/>
        <w:autoSpaceDN/>
        <w:spacing w:line="360" w:lineRule="auto"/>
        <w:rPr>
          <w:color w:val="000000" w:themeColor="text1"/>
          <w:sz w:val="10"/>
          <w:szCs w:val="10"/>
        </w:rPr>
      </w:pPr>
    </w:p>
    <w:p w14:paraId="35515078" w14:textId="77777777" w:rsidR="008279CF" w:rsidRPr="0006680D" w:rsidRDefault="008279CF" w:rsidP="008279CF">
      <w:pPr>
        <w:autoSpaceDE/>
        <w:autoSpaceDN/>
        <w:spacing w:line="360" w:lineRule="auto"/>
        <w:rPr>
          <w:b/>
          <w:bCs/>
          <w:color w:val="000000" w:themeColor="text1"/>
          <w:lang w:eastAsia="en-GB"/>
        </w:rPr>
      </w:pPr>
      <w:r w:rsidRPr="0006680D">
        <w:rPr>
          <w:i/>
          <w:iCs/>
          <w:color w:val="000000" w:themeColor="text1"/>
        </w:rPr>
        <w:t>(Provide brief explanation</w:t>
      </w:r>
      <w:r w:rsidRPr="0006680D">
        <w:rPr>
          <w:color w:val="000000" w:themeColor="text1"/>
        </w:rPr>
        <w:t>)</w:t>
      </w:r>
    </w:p>
    <w:p w14:paraId="785F12EF" w14:textId="77777777" w:rsidR="003E690F" w:rsidRPr="0006680D" w:rsidRDefault="003E690F" w:rsidP="003E690F">
      <w:pPr>
        <w:autoSpaceDE/>
        <w:autoSpaceDN/>
        <w:spacing w:line="360" w:lineRule="auto"/>
        <w:rPr>
          <w:b/>
          <w:color w:val="000000" w:themeColor="text1"/>
        </w:rPr>
      </w:pPr>
    </w:p>
    <w:p w14:paraId="54D53969" w14:textId="49771B2A" w:rsidR="003E690F" w:rsidRPr="0006680D" w:rsidRDefault="00056993" w:rsidP="00812ECC">
      <w:pPr>
        <w:autoSpaceDE/>
        <w:autoSpaceDN/>
        <w:rPr>
          <w:b/>
          <w:color w:val="000000" w:themeColor="text1"/>
        </w:rPr>
      </w:pPr>
      <w:r w:rsidRPr="0006680D">
        <w:rPr>
          <w:b/>
          <w:color w:val="000000" w:themeColor="text1"/>
        </w:rPr>
        <w:br w:type="page"/>
      </w:r>
    </w:p>
    <w:p w14:paraId="5FEEC2EE" w14:textId="77777777" w:rsidR="007A74A2" w:rsidRPr="0006680D" w:rsidRDefault="007A74A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Deferred Income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4"/>
        <w:gridCol w:w="2039"/>
        <w:gridCol w:w="2037"/>
      </w:tblGrid>
      <w:tr w:rsidR="0006680D" w:rsidRPr="0006680D" w14:paraId="763468EC" w14:textId="77777777" w:rsidTr="006F41C8">
        <w:trPr>
          <w:trHeight w:val="340"/>
        </w:trPr>
        <w:tc>
          <w:tcPr>
            <w:tcW w:w="2743" w:type="pct"/>
            <w:vMerge w:val="restart"/>
            <w:shd w:val="clear" w:color="auto" w:fill="0070C0"/>
            <w:noWrap/>
            <w:vAlign w:val="center"/>
            <w:hideMark/>
          </w:tcPr>
          <w:p w14:paraId="65B904AB" w14:textId="77777777" w:rsidR="007A74A2" w:rsidRPr="0006680D" w:rsidRDefault="007A74A2">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1129" w:type="pct"/>
            <w:shd w:val="clear" w:color="auto" w:fill="0070C0"/>
            <w:vAlign w:val="center"/>
          </w:tcPr>
          <w:p w14:paraId="05F4F6A8" w14:textId="77777777" w:rsidR="007A74A2" w:rsidRPr="0006680D" w:rsidRDefault="007A74A2"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 FY</w:t>
            </w:r>
          </w:p>
        </w:tc>
        <w:tc>
          <w:tcPr>
            <w:tcW w:w="1128" w:type="pct"/>
            <w:shd w:val="clear" w:color="auto" w:fill="0070C0"/>
            <w:noWrap/>
            <w:vAlign w:val="center"/>
          </w:tcPr>
          <w:p w14:paraId="21A7390A" w14:textId="77777777" w:rsidR="007A74A2" w:rsidRPr="0006680D" w:rsidRDefault="007A74A2"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743FC57" w14:textId="77777777" w:rsidR="007A74A2" w:rsidRPr="0006680D" w:rsidRDefault="007A74A2"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3ED7618E" w14:textId="77777777" w:rsidTr="006F41C8">
        <w:trPr>
          <w:trHeight w:val="340"/>
        </w:trPr>
        <w:tc>
          <w:tcPr>
            <w:tcW w:w="2743" w:type="pct"/>
            <w:vMerge/>
            <w:shd w:val="clear" w:color="auto" w:fill="0070C0"/>
            <w:noWrap/>
            <w:vAlign w:val="bottom"/>
            <w:hideMark/>
          </w:tcPr>
          <w:p w14:paraId="53AA2556" w14:textId="77777777" w:rsidR="007A74A2" w:rsidRPr="0006680D" w:rsidRDefault="007A74A2">
            <w:pPr>
              <w:autoSpaceDE/>
              <w:autoSpaceDN/>
              <w:spacing w:line="276" w:lineRule="auto"/>
              <w:rPr>
                <w:b/>
                <w:bCs/>
                <w:color w:val="000000" w:themeColor="text1"/>
                <w:sz w:val="22"/>
                <w:szCs w:val="22"/>
                <w:lang w:eastAsia="en-GB"/>
              </w:rPr>
            </w:pPr>
          </w:p>
        </w:tc>
        <w:tc>
          <w:tcPr>
            <w:tcW w:w="1129" w:type="pct"/>
            <w:shd w:val="clear" w:color="auto" w:fill="0070C0"/>
            <w:vAlign w:val="center"/>
          </w:tcPr>
          <w:p w14:paraId="41673AF8" w14:textId="77777777" w:rsidR="007A74A2" w:rsidRPr="0006680D" w:rsidRDefault="007A74A2"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1128" w:type="pct"/>
            <w:shd w:val="clear" w:color="auto" w:fill="0070C0"/>
            <w:noWrap/>
            <w:vAlign w:val="center"/>
          </w:tcPr>
          <w:p w14:paraId="304E170F" w14:textId="77777777" w:rsidR="007A74A2" w:rsidRPr="0006680D" w:rsidRDefault="007A74A2"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4331B2DD" w14:textId="77777777" w:rsidTr="006F41C8">
        <w:trPr>
          <w:trHeight w:val="340"/>
        </w:trPr>
        <w:tc>
          <w:tcPr>
            <w:tcW w:w="2743" w:type="pct"/>
            <w:noWrap/>
            <w:vAlign w:val="bottom"/>
            <w:hideMark/>
          </w:tcPr>
          <w:p w14:paraId="67C66CE2" w14:textId="77777777" w:rsidR="007A74A2" w:rsidRPr="0006680D" w:rsidRDefault="007A74A2">
            <w:pPr>
              <w:autoSpaceDE/>
              <w:autoSpaceDN/>
              <w:spacing w:line="276" w:lineRule="auto"/>
              <w:rPr>
                <w:color w:val="000000" w:themeColor="text1"/>
                <w:sz w:val="22"/>
                <w:szCs w:val="22"/>
                <w:lang w:val="en-US"/>
              </w:rPr>
            </w:pPr>
            <w:r w:rsidRPr="0006680D">
              <w:rPr>
                <w:color w:val="000000" w:themeColor="text1"/>
                <w:sz w:val="22"/>
                <w:szCs w:val="22"/>
                <w:lang w:eastAsia="en-GB"/>
              </w:rPr>
              <w:t>National Government</w:t>
            </w:r>
          </w:p>
        </w:tc>
        <w:tc>
          <w:tcPr>
            <w:tcW w:w="1129" w:type="pct"/>
            <w:vAlign w:val="center"/>
          </w:tcPr>
          <w:p w14:paraId="424C144F"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128" w:type="pct"/>
            <w:noWrap/>
            <w:vAlign w:val="center"/>
            <w:hideMark/>
          </w:tcPr>
          <w:p w14:paraId="7BB3FE5A"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9F73DB5" w14:textId="77777777" w:rsidTr="006F41C8">
        <w:trPr>
          <w:trHeight w:val="340"/>
        </w:trPr>
        <w:tc>
          <w:tcPr>
            <w:tcW w:w="2743" w:type="pct"/>
            <w:noWrap/>
            <w:vAlign w:val="bottom"/>
            <w:hideMark/>
          </w:tcPr>
          <w:p w14:paraId="64A79EFA" w14:textId="54FA0399" w:rsidR="007A74A2" w:rsidRPr="0006680D" w:rsidRDefault="009D1A1A">
            <w:pPr>
              <w:autoSpaceDE/>
              <w:autoSpaceDN/>
              <w:spacing w:line="276" w:lineRule="auto"/>
              <w:rPr>
                <w:color w:val="000000" w:themeColor="text1"/>
                <w:sz w:val="22"/>
                <w:szCs w:val="22"/>
                <w:lang w:val="en-US"/>
              </w:rPr>
            </w:pPr>
            <w:r w:rsidRPr="0006680D">
              <w:rPr>
                <w:color w:val="000000" w:themeColor="text1"/>
                <w:sz w:val="22"/>
                <w:szCs w:val="22"/>
                <w:lang w:val="en-US"/>
              </w:rPr>
              <w:t>Development partners</w:t>
            </w:r>
          </w:p>
        </w:tc>
        <w:tc>
          <w:tcPr>
            <w:tcW w:w="1129" w:type="pct"/>
            <w:vAlign w:val="center"/>
          </w:tcPr>
          <w:p w14:paraId="0D8ABCBB"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128" w:type="pct"/>
            <w:noWrap/>
            <w:vAlign w:val="center"/>
            <w:hideMark/>
          </w:tcPr>
          <w:p w14:paraId="1E771898"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625FB43" w14:textId="77777777" w:rsidTr="006F41C8">
        <w:trPr>
          <w:trHeight w:val="340"/>
        </w:trPr>
        <w:tc>
          <w:tcPr>
            <w:tcW w:w="2743" w:type="pct"/>
            <w:vAlign w:val="bottom"/>
            <w:hideMark/>
          </w:tcPr>
          <w:p w14:paraId="7D073552" w14:textId="77777777" w:rsidR="007A74A2" w:rsidRPr="0006680D" w:rsidRDefault="007A74A2">
            <w:pPr>
              <w:autoSpaceDE/>
              <w:autoSpaceDN/>
              <w:spacing w:line="276" w:lineRule="auto"/>
              <w:rPr>
                <w:color w:val="000000" w:themeColor="text1"/>
                <w:sz w:val="22"/>
                <w:szCs w:val="22"/>
                <w:lang w:val="en-US"/>
              </w:rPr>
            </w:pPr>
            <w:r w:rsidRPr="0006680D">
              <w:rPr>
                <w:color w:val="000000" w:themeColor="text1"/>
                <w:sz w:val="22"/>
                <w:szCs w:val="22"/>
                <w:lang w:eastAsia="en-GB"/>
              </w:rPr>
              <w:t>Public Contributions and Donations</w:t>
            </w:r>
          </w:p>
        </w:tc>
        <w:tc>
          <w:tcPr>
            <w:tcW w:w="1129" w:type="pct"/>
            <w:vAlign w:val="center"/>
          </w:tcPr>
          <w:p w14:paraId="18959290"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128" w:type="pct"/>
            <w:noWrap/>
            <w:vAlign w:val="center"/>
            <w:hideMark/>
          </w:tcPr>
          <w:p w14:paraId="3D2456E2"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081CAA7" w14:textId="77777777" w:rsidTr="006F41C8">
        <w:trPr>
          <w:trHeight w:val="340"/>
        </w:trPr>
        <w:tc>
          <w:tcPr>
            <w:tcW w:w="2743" w:type="pct"/>
            <w:noWrap/>
            <w:vAlign w:val="bottom"/>
            <w:hideMark/>
          </w:tcPr>
          <w:p w14:paraId="6A25070A" w14:textId="77777777" w:rsidR="007A74A2" w:rsidRPr="0006680D" w:rsidRDefault="007A74A2">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Pr="0006680D">
              <w:rPr>
                <w:b/>
                <w:bCs/>
                <w:color w:val="000000" w:themeColor="text1"/>
                <w:sz w:val="22"/>
                <w:szCs w:val="22"/>
                <w:lang w:eastAsia="en-GB"/>
              </w:rPr>
              <w:t>Deferred</w:t>
            </w:r>
            <w:r w:rsidRPr="0006680D">
              <w:rPr>
                <w:color w:val="000000" w:themeColor="text1"/>
                <w:sz w:val="22"/>
                <w:szCs w:val="22"/>
                <w:lang w:eastAsia="en-GB"/>
              </w:rPr>
              <w:t xml:space="preserve"> </w:t>
            </w:r>
            <w:r w:rsidRPr="0006680D">
              <w:rPr>
                <w:b/>
                <w:bCs/>
                <w:color w:val="000000" w:themeColor="text1"/>
                <w:sz w:val="22"/>
                <w:szCs w:val="22"/>
                <w:lang w:eastAsia="en-GB"/>
              </w:rPr>
              <w:t>Income</w:t>
            </w:r>
          </w:p>
        </w:tc>
        <w:tc>
          <w:tcPr>
            <w:tcW w:w="1129" w:type="pct"/>
            <w:vAlign w:val="center"/>
          </w:tcPr>
          <w:p w14:paraId="298BF256"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1128" w:type="pct"/>
            <w:noWrap/>
            <w:vAlign w:val="center"/>
            <w:hideMark/>
          </w:tcPr>
          <w:p w14:paraId="78DC8FB3" w14:textId="77777777" w:rsidR="007A74A2" w:rsidRPr="0006680D" w:rsidRDefault="007A74A2" w:rsidP="006F41C8">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bl>
    <w:p w14:paraId="3558B22D" w14:textId="77777777" w:rsidR="005A61A9" w:rsidRPr="0006680D" w:rsidRDefault="005A61A9" w:rsidP="005A61A9">
      <w:pPr>
        <w:autoSpaceDE/>
        <w:autoSpaceDN/>
        <w:spacing w:line="360" w:lineRule="auto"/>
        <w:rPr>
          <w:b/>
          <w:bCs/>
          <w:color w:val="000000" w:themeColor="text1"/>
          <w:lang w:eastAsia="en-GB"/>
        </w:rPr>
      </w:pPr>
      <w:r w:rsidRPr="0006680D">
        <w:rPr>
          <w:i/>
          <w:iCs/>
          <w:color w:val="000000" w:themeColor="text1"/>
        </w:rPr>
        <w:t>(Provide brief explanation</w:t>
      </w:r>
      <w:r w:rsidRPr="0006680D">
        <w:rPr>
          <w:color w:val="000000" w:themeColor="text1"/>
        </w:rPr>
        <w:t>)</w:t>
      </w:r>
    </w:p>
    <w:p w14:paraId="64C71759" w14:textId="77777777" w:rsidR="001C6457" w:rsidRPr="0006680D" w:rsidRDefault="001C6457" w:rsidP="001C6457">
      <w:pPr>
        <w:tabs>
          <w:tab w:val="left" w:pos="540"/>
        </w:tabs>
        <w:autoSpaceDE/>
        <w:autoSpaceDN/>
        <w:rPr>
          <w:b/>
          <w:color w:val="000000" w:themeColor="text1"/>
        </w:rPr>
      </w:pPr>
      <w:r w:rsidRPr="0006680D">
        <w:rPr>
          <w:b/>
          <w:color w:val="000000" w:themeColor="text1"/>
        </w:rPr>
        <w:t>The deferred income movement is as follows:</w:t>
      </w:r>
    </w:p>
    <w:p w14:paraId="6A6C831C" w14:textId="77777777" w:rsidR="007A74A2" w:rsidRPr="0006680D" w:rsidRDefault="007A74A2" w:rsidP="00BC7864">
      <w:pPr>
        <w:tabs>
          <w:tab w:val="left" w:pos="540"/>
        </w:tabs>
        <w:autoSpaceDE/>
        <w:autoSpaceDN/>
        <w:spacing w:line="360" w:lineRule="auto"/>
        <w:rPr>
          <w:b/>
          <w:color w:val="000000" w:themeColor="text1"/>
          <w:sz w:val="12"/>
          <w:szCs w:val="12"/>
        </w:rPr>
      </w:pPr>
    </w:p>
    <w:tbl>
      <w:tblPr>
        <w:tblW w:w="5000" w:type="pct"/>
        <w:tblLayout w:type="fixed"/>
        <w:tblLook w:val="04A0" w:firstRow="1" w:lastRow="0" w:firstColumn="1" w:lastColumn="0" w:noHBand="0" w:noVBand="1"/>
      </w:tblPr>
      <w:tblGrid>
        <w:gridCol w:w="2808"/>
        <w:gridCol w:w="1555"/>
        <w:gridCol w:w="1557"/>
        <w:gridCol w:w="1555"/>
        <w:gridCol w:w="1555"/>
      </w:tblGrid>
      <w:tr w:rsidR="0006680D" w:rsidRPr="0006680D" w14:paraId="0FD3A2CE" w14:textId="77777777" w:rsidTr="004B54E6">
        <w:trPr>
          <w:trHeight w:val="340"/>
        </w:trPr>
        <w:tc>
          <w:tcPr>
            <w:tcW w:w="1555"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28E02449" w14:textId="77777777" w:rsidR="007E31DA" w:rsidRPr="0006680D" w:rsidRDefault="007E31DA" w:rsidP="00AB70CF">
            <w:pPr>
              <w:autoSpaceDE/>
              <w:autoSpaceDN/>
              <w:spacing w:line="276" w:lineRule="auto"/>
              <w:rPr>
                <w:color w:val="000000" w:themeColor="text1"/>
                <w:sz w:val="22"/>
                <w:szCs w:val="22"/>
                <w:lang w:val="en-US"/>
              </w:rPr>
            </w:pPr>
            <w:r w:rsidRPr="0006680D">
              <w:rPr>
                <w:color w:val="000000" w:themeColor="text1"/>
                <w:sz w:val="22"/>
                <w:szCs w:val="22"/>
                <w:lang w:val="en-US"/>
              </w:rPr>
              <w:t> </w:t>
            </w:r>
          </w:p>
        </w:tc>
        <w:tc>
          <w:tcPr>
            <w:tcW w:w="861" w:type="pct"/>
            <w:tcBorders>
              <w:top w:val="single" w:sz="4" w:space="0" w:color="auto"/>
              <w:left w:val="nil"/>
              <w:bottom w:val="single" w:sz="4" w:space="0" w:color="auto"/>
              <w:right w:val="single" w:sz="4" w:space="0" w:color="auto"/>
            </w:tcBorders>
            <w:shd w:val="clear" w:color="auto" w:fill="0070C0"/>
            <w:noWrap/>
            <w:vAlign w:val="center"/>
            <w:hideMark/>
          </w:tcPr>
          <w:p w14:paraId="39DCDAB0" w14:textId="77777777" w:rsidR="007E31DA" w:rsidRPr="0006680D" w:rsidRDefault="007E31DA"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eastAsia="en-GB"/>
              </w:rPr>
              <w:t>National government</w:t>
            </w:r>
          </w:p>
        </w:tc>
        <w:tc>
          <w:tcPr>
            <w:tcW w:w="862" w:type="pct"/>
            <w:tcBorders>
              <w:top w:val="single" w:sz="4" w:space="0" w:color="auto"/>
              <w:left w:val="nil"/>
              <w:bottom w:val="single" w:sz="4" w:space="0" w:color="auto"/>
              <w:right w:val="single" w:sz="4" w:space="0" w:color="auto"/>
            </w:tcBorders>
            <w:shd w:val="clear" w:color="auto" w:fill="0070C0"/>
            <w:noWrap/>
            <w:vAlign w:val="center"/>
            <w:hideMark/>
          </w:tcPr>
          <w:p w14:paraId="68BE676E" w14:textId="13359C79" w:rsidR="007E31DA" w:rsidRPr="0006680D" w:rsidRDefault="00630718"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eastAsia="en-GB"/>
              </w:rPr>
              <w:t>Development partners</w:t>
            </w:r>
          </w:p>
        </w:tc>
        <w:tc>
          <w:tcPr>
            <w:tcW w:w="861" w:type="pct"/>
            <w:tcBorders>
              <w:top w:val="single" w:sz="4" w:space="0" w:color="auto"/>
              <w:left w:val="nil"/>
              <w:bottom w:val="single" w:sz="4" w:space="0" w:color="auto"/>
              <w:right w:val="single" w:sz="4" w:space="0" w:color="auto"/>
            </w:tcBorders>
            <w:shd w:val="clear" w:color="auto" w:fill="0070C0"/>
            <w:vAlign w:val="center"/>
            <w:hideMark/>
          </w:tcPr>
          <w:p w14:paraId="6B92CA77" w14:textId="77777777" w:rsidR="007E31DA" w:rsidRPr="0006680D" w:rsidRDefault="007E31DA"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eastAsia="en-GB"/>
              </w:rPr>
              <w:t>Public contributions and donations</w:t>
            </w:r>
          </w:p>
        </w:tc>
        <w:tc>
          <w:tcPr>
            <w:tcW w:w="862" w:type="pct"/>
            <w:tcBorders>
              <w:top w:val="single" w:sz="4" w:space="0" w:color="auto"/>
              <w:left w:val="nil"/>
              <w:bottom w:val="single" w:sz="4" w:space="0" w:color="auto"/>
              <w:right w:val="single" w:sz="4" w:space="0" w:color="auto"/>
            </w:tcBorders>
            <w:shd w:val="clear" w:color="auto" w:fill="0070C0"/>
            <w:vAlign w:val="center"/>
            <w:hideMark/>
          </w:tcPr>
          <w:p w14:paraId="796E1975" w14:textId="77777777" w:rsidR="007E31DA" w:rsidRPr="0006680D" w:rsidRDefault="007E31DA"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eastAsia="en-GB"/>
              </w:rPr>
              <w:t>Total</w:t>
            </w:r>
          </w:p>
        </w:tc>
      </w:tr>
      <w:tr w:rsidR="0006680D" w:rsidRPr="0006680D" w14:paraId="5FF7A528" w14:textId="77777777" w:rsidTr="004B54E6">
        <w:trPr>
          <w:trHeight w:val="283"/>
        </w:trPr>
        <w:tc>
          <w:tcPr>
            <w:tcW w:w="1555" w:type="pct"/>
            <w:tcBorders>
              <w:top w:val="nil"/>
              <w:left w:val="single" w:sz="4" w:space="0" w:color="auto"/>
              <w:bottom w:val="single" w:sz="4" w:space="0" w:color="auto"/>
              <w:right w:val="single" w:sz="4" w:space="0" w:color="auto"/>
            </w:tcBorders>
            <w:noWrap/>
            <w:vAlign w:val="bottom"/>
          </w:tcPr>
          <w:p w14:paraId="75C3E8F1" w14:textId="77777777" w:rsidR="00A14644" w:rsidRPr="0006680D" w:rsidRDefault="00A14644" w:rsidP="00A14644">
            <w:pPr>
              <w:autoSpaceDE/>
              <w:autoSpaceDN/>
              <w:spacing w:line="276" w:lineRule="auto"/>
              <w:rPr>
                <w:color w:val="000000" w:themeColor="text1"/>
                <w:sz w:val="22"/>
                <w:szCs w:val="22"/>
                <w:lang w:val="en-US"/>
              </w:rPr>
            </w:pPr>
          </w:p>
        </w:tc>
        <w:tc>
          <w:tcPr>
            <w:tcW w:w="861" w:type="pct"/>
            <w:tcBorders>
              <w:top w:val="nil"/>
              <w:left w:val="nil"/>
              <w:bottom w:val="single" w:sz="4" w:space="0" w:color="auto"/>
              <w:right w:val="single" w:sz="4" w:space="0" w:color="auto"/>
            </w:tcBorders>
            <w:noWrap/>
            <w:vAlign w:val="center"/>
          </w:tcPr>
          <w:p w14:paraId="77CC647A" w14:textId="63C427BD"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c>
          <w:tcPr>
            <w:tcW w:w="862" w:type="pct"/>
            <w:tcBorders>
              <w:top w:val="nil"/>
              <w:left w:val="nil"/>
              <w:bottom w:val="single" w:sz="4" w:space="0" w:color="auto"/>
              <w:right w:val="single" w:sz="4" w:space="0" w:color="auto"/>
            </w:tcBorders>
            <w:noWrap/>
            <w:vAlign w:val="center"/>
          </w:tcPr>
          <w:p w14:paraId="77379121" w14:textId="2274C222"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c>
          <w:tcPr>
            <w:tcW w:w="861" w:type="pct"/>
            <w:tcBorders>
              <w:top w:val="nil"/>
              <w:left w:val="nil"/>
              <w:bottom w:val="single" w:sz="4" w:space="0" w:color="auto"/>
              <w:right w:val="single" w:sz="4" w:space="0" w:color="auto"/>
            </w:tcBorders>
            <w:noWrap/>
            <w:vAlign w:val="center"/>
          </w:tcPr>
          <w:p w14:paraId="29C7A616" w14:textId="11C7F6D5"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c>
          <w:tcPr>
            <w:tcW w:w="862" w:type="pct"/>
            <w:tcBorders>
              <w:top w:val="nil"/>
              <w:left w:val="nil"/>
              <w:bottom w:val="single" w:sz="4" w:space="0" w:color="auto"/>
              <w:right w:val="single" w:sz="4" w:space="0" w:color="auto"/>
            </w:tcBorders>
            <w:noWrap/>
            <w:vAlign w:val="center"/>
          </w:tcPr>
          <w:p w14:paraId="6B3B60A6" w14:textId="31A0866A"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Kshs</w:t>
            </w:r>
          </w:p>
        </w:tc>
      </w:tr>
      <w:tr w:rsidR="0006680D" w:rsidRPr="0006680D" w14:paraId="3AD93639" w14:textId="77777777" w:rsidTr="004B54E6">
        <w:trPr>
          <w:trHeight w:val="283"/>
        </w:trPr>
        <w:tc>
          <w:tcPr>
            <w:tcW w:w="1555" w:type="pct"/>
            <w:tcBorders>
              <w:top w:val="nil"/>
              <w:left w:val="single" w:sz="4" w:space="0" w:color="auto"/>
              <w:bottom w:val="single" w:sz="4" w:space="0" w:color="auto"/>
              <w:right w:val="single" w:sz="4" w:space="0" w:color="auto"/>
            </w:tcBorders>
            <w:noWrap/>
            <w:vAlign w:val="bottom"/>
            <w:hideMark/>
          </w:tcPr>
          <w:p w14:paraId="451971B5" w14:textId="17BDECC4" w:rsidR="00A14644" w:rsidRPr="0006680D" w:rsidRDefault="00A14644" w:rsidP="00A14644">
            <w:pPr>
              <w:autoSpaceDE/>
              <w:autoSpaceDN/>
              <w:spacing w:line="276" w:lineRule="auto"/>
              <w:rPr>
                <w:color w:val="000000" w:themeColor="text1"/>
                <w:sz w:val="22"/>
                <w:szCs w:val="22"/>
                <w:lang w:val="en-US"/>
              </w:rPr>
            </w:pPr>
            <w:r w:rsidRPr="0006680D">
              <w:rPr>
                <w:color w:val="000000" w:themeColor="text1"/>
                <w:sz w:val="22"/>
                <w:szCs w:val="22"/>
                <w:lang w:val="en-US"/>
              </w:rPr>
              <w:t xml:space="preserve">Balance </w:t>
            </w:r>
            <w:r w:rsidR="00136D35" w:rsidRPr="0006680D">
              <w:rPr>
                <w:color w:val="000000" w:themeColor="text1"/>
                <w:sz w:val="22"/>
                <w:szCs w:val="22"/>
                <w:lang w:val="en-US"/>
              </w:rPr>
              <w:t>b</w:t>
            </w:r>
            <w:r w:rsidRPr="0006680D">
              <w:rPr>
                <w:color w:val="000000" w:themeColor="text1"/>
                <w:sz w:val="22"/>
                <w:szCs w:val="22"/>
                <w:lang w:val="en-US"/>
              </w:rPr>
              <w:t xml:space="preserve">rought </w:t>
            </w:r>
            <w:r w:rsidR="00136D35" w:rsidRPr="0006680D">
              <w:rPr>
                <w:color w:val="000000" w:themeColor="text1"/>
                <w:sz w:val="22"/>
                <w:szCs w:val="22"/>
                <w:lang w:val="en-US"/>
              </w:rPr>
              <w:t>f</w:t>
            </w:r>
            <w:r w:rsidRPr="0006680D">
              <w:rPr>
                <w:color w:val="000000" w:themeColor="text1"/>
                <w:sz w:val="22"/>
                <w:szCs w:val="22"/>
                <w:lang w:val="en-US"/>
              </w:rPr>
              <w:t>orward</w:t>
            </w:r>
          </w:p>
        </w:tc>
        <w:tc>
          <w:tcPr>
            <w:tcW w:w="861" w:type="pct"/>
            <w:tcBorders>
              <w:top w:val="nil"/>
              <w:left w:val="nil"/>
              <w:bottom w:val="single" w:sz="4" w:space="0" w:color="auto"/>
              <w:right w:val="single" w:sz="4" w:space="0" w:color="auto"/>
            </w:tcBorders>
            <w:noWrap/>
            <w:vAlign w:val="center"/>
            <w:hideMark/>
          </w:tcPr>
          <w:p w14:paraId="7C2C016B"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3F3F6FD1"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861" w:type="pct"/>
            <w:tcBorders>
              <w:top w:val="nil"/>
              <w:left w:val="nil"/>
              <w:bottom w:val="single" w:sz="4" w:space="0" w:color="auto"/>
              <w:right w:val="single" w:sz="4" w:space="0" w:color="auto"/>
            </w:tcBorders>
            <w:noWrap/>
            <w:vAlign w:val="center"/>
            <w:hideMark/>
          </w:tcPr>
          <w:p w14:paraId="7FB167D5"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53E95E73"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r>
      <w:tr w:rsidR="0006680D" w:rsidRPr="0006680D" w14:paraId="2EBA2F8E" w14:textId="77777777" w:rsidTr="004B54E6">
        <w:trPr>
          <w:trHeight w:val="283"/>
        </w:trPr>
        <w:tc>
          <w:tcPr>
            <w:tcW w:w="1555" w:type="pct"/>
            <w:tcBorders>
              <w:top w:val="nil"/>
              <w:left w:val="single" w:sz="4" w:space="0" w:color="auto"/>
              <w:bottom w:val="single" w:sz="4" w:space="0" w:color="auto"/>
              <w:right w:val="single" w:sz="4" w:space="0" w:color="auto"/>
            </w:tcBorders>
            <w:noWrap/>
            <w:vAlign w:val="bottom"/>
            <w:hideMark/>
          </w:tcPr>
          <w:p w14:paraId="3A01F762" w14:textId="77777777" w:rsidR="00A14644" w:rsidRPr="0006680D" w:rsidRDefault="00A14644" w:rsidP="00A14644">
            <w:pPr>
              <w:autoSpaceDE/>
              <w:autoSpaceDN/>
              <w:spacing w:line="276" w:lineRule="auto"/>
              <w:rPr>
                <w:color w:val="000000" w:themeColor="text1"/>
                <w:sz w:val="22"/>
                <w:szCs w:val="22"/>
                <w:lang w:val="en-US"/>
              </w:rPr>
            </w:pPr>
            <w:r w:rsidRPr="0006680D">
              <w:rPr>
                <w:color w:val="000000" w:themeColor="text1"/>
                <w:sz w:val="22"/>
                <w:szCs w:val="22"/>
                <w:lang w:val="en-US"/>
              </w:rPr>
              <w:t>Additions</w:t>
            </w:r>
          </w:p>
        </w:tc>
        <w:tc>
          <w:tcPr>
            <w:tcW w:w="861" w:type="pct"/>
            <w:tcBorders>
              <w:top w:val="nil"/>
              <w:left w:val="nil"/>
              <w:bottom w:val="single" w:sz="4" w:space="0" w:color="auto"/>
              <w:right w:val="single" w:sz="4" w:space="0" w:color="auto"/>
            </w:tcBorders>
            <w:noWrap/>
            <w:vAlign w:val="center"/>
            <w:hideMark/>
          </w:tcPr>
          <w:p w14:paraId="787C39CC"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50C24716"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1" w:type="pct"/>
            <w:tcBorders>
              <w:top w:val="nil"/>
              <w:left w:val="nil"/>
              <w:bottom w:val="single" w:sz="4" w:space="0" w:color="auto"/>
              <w:right w:val="single" w:sz="4" w:space="0" w:color="auto"/>
            </w:tcBorders>
            <w:noWrap/>
            <w:vAlign w:val="center"/>
            <w:hideMark/>
          </w:tcPr>
          <w:p w14:paraId="482DFA1F"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26E15D04"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82F414F" w14:textId="77777777" w:rsidTr="004B54E6">
        <w:trPr>
          <w:trHeight w:val="283"/>
        </w:trPr>
        <w:tc>
          <w:tcPr>
            <w:tcW w:w="1555" w:type="pct"/>
            <w:tcBorders>
              <w:top w:val="nil"/>
              <w:left w:val="single" w:sz="4" w:space="0" w:color="auto"/>
              <w:bottom w:val="single" w:sz="4" w:space="0" w:color="auto"/>
              <w:right w:val="single" w:sz="4" w:space="0" w:color="auto"/>
            </w:tcBorders>
            <w:noWrap/>
            <w:vAlign w:val="bottom"/>
            <w:hideMark/>
          </w:tcPr>
          <w:p w14:paraId="37BF30E7" w14:textId="436AAF68" w:rsidR="00A14644" w:rsidRPr="0006680D" w:rsidRDefault="00A14644" w:rsidP="00A14644">
            <w:pPr>
              <w:autoSpaceDE/>
              <w:autoSpaceDN/>
              <w:spacing w:line="276" w:lineRule="auto"/>
              <w:rPr>
                <w:color w:val="000000" w:themeColor="text1"/>
                <w:sz w:val="22"/>
                <w:szCs w:val="22"/>
                <w:lang w:val="en-US"/>
              </w:rPr>
            </w:pPr>
            <w:r w:rsidRPr="0006680D">
              <w:rPr>
                <w:color w:val="000000" w:themeColor="text1"/>
                <w:sz w:val="22"/>
                <w:szCs w:val="22"/>
                <w:lang w:val="en-US"/>
              </w:rPr>
              <w:t xml:space="preserve">Transfers </w:t>
            </w:r>
            <w:r w:rsidR="00136D35" w:rsidRPr="0006680D">
              <w:rPr>
                <w:color w:val="000000" w:themeColor="text1"/>
                <w:sz w:val="22"/>
                <w:szCs w:val="22"/>
                <w:lang w:val="en-US"/>
              </w:rPr>
              <w:t>t</w:t>
            </w:r>
            <w:r w:rsidRPr="0006680D">
              <w:rPr>
                <w:color w:val="000000" w:themeColor="text1"/>
                <w:sz w:val="22"/>
                <w:szCs w:val="22"/>
                <w:lang w:val="en-US"/>
              </w:rPr>
              <w:t xml:space="preserve">o </w:t>
            </w:r>
            <w:r w:rsidR="00136D35" w:rsidRPr="0006680D">
              <w:rPr>
                <w:color w:val="000000" w:themeColor="text1"/>
                <w:sz w:val="22"/>
                <w:szCs w:val="22"/>
                <w:lang w:val="en-US"/>
              </w:rPr>
              <w:t>c</w:t>
            </w:r>
            <w:r w:rsidRPr="0006680D">
              <w:rPr>
                <w:color w:val="000000" w:themeColor="text1"/>
                <w:sz w:val="22"/>
                <w:szCs w:val="22"/>
                <w:lang w:val="en-US"/>
              </w:rPr>
              <w:t xml:space="preserve">apital </w:t>
            </w:r>
            <w:r w:rsidR="00136D35" w:rsidRPr="0006680D">
              <w:rPr>
                <w:color w:val="000000" w:themeColor="text1"/>
                <w:sz w:val="22"/>
                <w:szCs w:val="22"/>
                <w:lang w:val="en-US"/>
              </w:rPr>
              <w:t>f</w:t>
            </w:r>
            <w:r w:rsidRPr="0006680D">
              <w:rPr>
                <w:color w:val="000000" w:themeColor="text1"/>
                <w:sz w:val="22"/>
                <w:szCs w:val="22"/>
                <w:lang w:val="en-US"/>
              </w:rPr>
              <w:t>und</w:t>
            </w:r>
          </w:p>
        </w:tc>
        <w:tc>
          <w:tcPr>
            <w:tcW w:w="861" w:type="pct"/>
            <w:tcBorders>
              <w:top w:val="nil"/>
              <w:left w:val="nil"/>
              <w:bottom w:val="single" w:sz="4" w:space="0" w:color="auto"/>
              <w:right w:val="single" w:sz="4" w:space="0" w:color="auto"/>
            </w:tcBorders>
            <w:noWrap/>
            <w:vAlign w:val="center"/>
            <w:hideMark/>
          </w:tcPr>
          <w:p w14:paraId="3CC3F159"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440EBE98"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1" w:type="pct"/>
            <w:tcBorders>
              <w:top w:val="nil"/>
              <w:left w:val="nil"/>
              <w:bottom w:val="single" w:sz="4" w:space="0" w:color="auto"/>
              <w:right w:val="single" w:sz="4" w:space="0" w:color="auto"/>
            </w:tcBorders>
            <w:noWrap/>
            <w:vAlign w:val="center"/>
            <w:hideMark/>
          </w:tcPr>
          <w:p w14:paraId="04B2B034"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561E6C58"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4235066" w14:textId="77777777" w:rsidTr="004B54E6">
        <w:trPr>
          <w:trHeight w:val="283"/>
        </w:trPr>
        <w:tc>
          <w:tcPr>
            <w:tcW w:w="1555" w:type="pct"/>
            <w:tcBorders>
              <w:top w:val="nil"/>
              <w:left w:val="single" w:sz="4" w:space="0" w:color="auto"/>
              <w:bottom w:val="single" w:sz="4" w:space="0" w:color="auto"/>
              <w:right w:val="single" w:sz="4" w:space="0" w:color="auto"/>
            </w:tcBorders>
            <w:noWrap/>
            <w:vAlign w:val="bottom"/>
            <w:hideMark/>
          </w:tcPr>
          <w:p w14:paraId="77E96FA1" w14:textId="170147B0" w:rsidR="00A14644" w:rsidRPr="0006680D" w:rsidRDefault="00A14644" w:rsidP="00A14644">
            <w:pPr>
              <w:autoSpaceDE/>
              <w:autoSpaceDN/>
              <w:spacing w:line="276" w:lineRule="auto"/>
              <w:rPr>
                <w:color w:val="000000" w:themeColor="text1"/>
                <w:sz w:val="22"/>
                <w:szCs w:val="22"/>
                <w:lang w:val="en-US"/>
              </w:rPr>
            </w:pPr>
            <w:r w:rsidRPr="0006680D">
              <w:rPr>
                <w:color w:val="000000" w:themeColor="text1"/>
                <w:sz w:val="22"/>
                <w:szCs w:val="22"/>
                <w:lang w:val="en-US"/>
              </w:rPr>
              <w:t xml:space="preserve">Transfers </w:t>
            </w:r>
            <w:r w:rsidR="00136D35" w:rsidRPr="0006680D">
              <w:rPr>
                <w:color w:val="000000" w:themeColor="text1"/>
                <w:sz w:val="22"/>
                <w:szCs w:val="22"/>
                <w:lang w:val="en-US"/>
              </w:rPr>
              <w:t>t</w:t>
            </w:r>
            <w:r w:rsidRPr="0006680D">
              <w:rPr>
                <w:color w:val="000000" w:themeColor="text1"/>
                <w:sz w:val="22"/>
                <w:szCs w:val="22"/>
                <w:lang w:val="en-US"/>
              </w:rPr>
              <w:t xml:space="preserve">o </w:t>
            </w:r>
            <w:r w:rsidR="00630718" w:rsidRPr="0006680D">
              <w:rPr>
                <w:color w:val="000000" w:themeColor="text1"/>
                <w:sz w:val="22"/>
                <w:szCs w:val="22"/>
                <w:lang w:val="en-US"/>
              </w:rPr>
              <w:t>i</w:t>
            </w:r>
            <w:r w:rsidRPr="0006680D">
              <w:rPr>
                <w:color w:val="000000" w:themeColor="text1"/>
                <w:sz w:val="22"/>
                <w:szCs w:val="22"/>
                <w:lang w:val="en-US"/>
              </w:rPr>
              <w:t xml:space="preserve">ncome </w:t>
            </w:r>
            <w:r w:rsidR="00136D35" w:rsidRPr="0006680D">
              <w:rPr>
                <w:color w:val="000000" w:themeColor="text1"/>
                <w:sz w:val="22"/>
                <w:szCs w:val="22"/>
                <w:lang w:val="en-US"/>
              </w:rPr>
              <w:t>s</w:t>
            </w:r>
            <w:r w:rsidRPr="0006680D">
              <w:rPr>
                <w:color w:val="000000" w:themeColor="text1"/>
                <w:sz w:val="22"/>
                <w:szCs w:val="22"/>
                <w:lang w:val="en-US"/>
              </w:rPr>
              <w:t>tatement</w:t>
            </w:r>
          </w:p>
        </w:tc>
        <w:tc>
          <w:tcPr>
            <w:tcW w:w="861" w:type="pct"/>
            <w:tcBorders>
              <w:top w:val="nil"/>
              <w:left w:val="nil"/>
              <w:bottom w:val="single" w:sz="4" w:space="0" w:color="auto"/>
              <w:right w:val="single" w:sz="4" w:space="0" w:color="auto"/>
            </w:tcBorders>
            <w:noWrap/>
            <w:vAlign w:val="center"/>
            <w:hideMark/>
          </w:tcPr>
          <w:p w14:paraId="516C5DF6"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455D848D"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1" w:type="pct"/>
            <w:tcBorders>
              <w:top w:val="nil"/>
              <w:left w:val="nil"/>
              <w:bottom w:val="single" w:sz="4" w:space="0" w:color="auto"/>
              <w:right w:val="single" w:sz="4" w:space="0" w:color="auto"/>
            </w:tcBorders>
            <w:noWrap/>
            <w:vAlign w:val="center"/>
            <w:hideMark/>
          </w:tcPr>
          <w:p w14:paraId="2FB2FB6D"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00645526"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05A40FA" w14:textId="77777777" w:rsidTr="004B54E6">
        <w:trPr>
          <w:trHeight w:val="283"/>
        </w:trPr>
        <w:tc>
          <w:tcPr>
            <w:tcW w:w="1555" w:type="pct"/>
            <w:tcBorders>
              <w:top w:val="nil"/>
              <w:left w:val="single" w:sz="4" w:space="0" w:color="auto"/>
              <w:bottom w:val="single" w:sz="4" w:space="0" w:color="auto"/>
              <w:right w:val="single" w:sz="4" w:space="0" w:color="auto"/>
            </w:tcBorders>
            <w:noWrap/>
            <w:vAlign w:val="bottom"/>
            <w:hideMark/>
          </w:tcPr>
          <w:p w14:paraId="79D0185E" w14:textId="3E94AEFA" w:rsidR="00A14644" w:rsidRPr="0006680D" w:rsidRDefault="00A14644" w:rsidP="00A14644">
            <w:pPr>
              <w:autoSpaceDE/>
              <w:autoSpaceDN/>
              <w:spacing w:line="276" w:lineRule="auto"/>
              <w:rPr>
                <w:color w:val="000000" w:themeColor="text1"/>
                <w:sz w:val="22"/>
                <w:szCs w:val="22"/>
                <w:lang w:val="en-US"/>
              </w:rPr>
            </w:pPr>
            <w:r w:rsidRPr="0006680D">
              <w:rPr>
                <w:color w:val="000000" w:themeColor="text1"/>
                <w:sz w:val="22"/>
                <w:szCs w:val="22"/>
                <w:lang w:val="en-US"/>
              </w:rPr>
              <w:t xml:space="preserve">Other </w:t>
            </w:r>
            <w:r w:rsidR="00630718" w:rsidRPr="0006680D">
              <w:rPr>
                <w:color w:val="000000" w:themeColor="text1"/>
                <w:sz w:val="22"/>
                <w:szCs w:val="22"/>
                <w:lang w:val="en-US"/>
              </w:rPr>
              <w:t>t</w:t>
            </w:r>
            <w:r w:rsidRPr="0006680D">
              <w:rPr>
                <w:color w:val="000000" w:themeColor="text1"/>
                <w:sz w:val="22"/>
                <w:szCs w:val="22"/>
                <w:lang w:val="en-US"/>
              </w:rPr>
              <w:t>ransfers</w:t>
            </w:r>
          </w:p>
        </w:tc>
        <w:tc>
          <w:tcPr>
            <w:tcW w:w="861" w:type="pct"/>
            <w:tcBorders>
              <w:top w:val="nil"/>
              <w:left w:val="nil"/>
              <w:bottom w:val="single" w:sz="4" w:space="0" w:color="auto"/>
              <w:right w:val="single" w:sz="4" w:space="0" w:color="auto"/>
            </w:tcBorders>
            <w:noWrap/>
            <w:vAlign w:val="center"/>
            <w:hideMark/>
          </w:tcPr>
          <w:p w14:paraId="3F43C908"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26840D8D"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1" w:type="pct"/>
            <w:tcBorders>
              <w:top w:val="nil"/>
              <w:left w:val="nil"/>
              <w:bottom w:val="single" w:sz="4" w:space="0" w:color="auto"/>
              <w:right w:val="single" w:sz="4" w:space="0" w:color="auto"/>
            </w:tcBorders>
            <w:noWrap/>
            <w:vAlign w:val="center"/>
            <w:hideMark/>
          </w:tcPr>
          <w:p w14:paraId="3308A54D"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6DBA54F6" w14:textId="77777777" w:rsidR="00A14644" w:rsidRPr="0006680D" w:rsidRDefault="00A14644" w:rsidP="004B54E6">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A14644" w:rsidRPr="0006680D" w14:paraId="2884AC51" w14:textId="77777777" w:rsidTr="004B54E6">
        <w:trPr>
          <w:trHeight w:val="283"/>
        </w:trPr>
        <w:tc>
          <w:tcPr>
            <w:tcW w:w="1555" w:type="pct"/>
            <w:tcBorders>
              <w:top w:val="nil"/>
              <w:left w:val="single" w:sz="4" w:space="0" w:color="auto"/>
              <w:bottom w:val="single" w:sz="4" w:space="0" w:color="auto"/>
              <w:right w:val="single" w:sz="4" w:space="0" w:color="auto"/>
            </w:tcBorders>
            <w:noWrap/>
            <w:vAlign w:val="bottom"/>
            <w:hideMark/>
          </w:tcPr>
          <w:p w14:paraId="417B87F8" w14:textId="35D61E08" w:rsidR="00A14644" w:rsidRPr="0006680D" w:rsidRDefault="00A14644" w:rsidP="00A14644">
            <w:pPr>
              <w:autoSpaceDE/>
              <w:autoSpaceDN/>
              <w:spacing w:line="276" w:lineRule="auto"/>
              <w:rPr>
                <w:color w:val="000000" w:themeColor="text1"/>
                <w:sz w:val="22"/>
                <w:szCs w:val="22"/>
                <w:lang w:val="en-US"/>
              </w:rPr>
            </w:pPr>
            <w:r w:rsidRPr="0006680D">
              <w:rPr>
                <w:color w:val="000000" w:themeColor="text1"/>
                <w:sz w:val="22"/>
                <w:szCs w:val="22"/>
                <w:lang w:val="en-US"/>
              </w:rPr>
              <w:t xml:space="preserve">Balance </w:t>
            </w:r>
            <w:r w:rsidR="00630718" w:rsidRPr="0006680D">
              <w:rPr>
                <w:color w:val="000000" w:themeColor="text1"/>
                <w:sz w:val="22"/>
                <w:szCs w:val="22"/>
                <w:lang w:val="en-US"/>
              </w:rPr>
              <w:t>c</w:t>
            </w:r>
            <w:r w:rsidRPr="0006680D">
              <w:rPr>
                <w:color w:val="000000" w:themeColor="text1"/>
                <w:sz w:val="22"/>
                <w:szCs w:val="22"/>
                <w:lang w:val="en-US"/>
              </w:rPr>
              <w:t xml:space="preserve">arried </w:t>
            </w:r>
            <w:r w:rsidR="00630718" w:rsidRPr="0006680D">
              <w:rPr>
                <w:color w:val="000000" w:themeColor="text1"/>
                <w:sz w:val="22"/>
                <w:szCs w:val="22"/>
                <w:lang w:val="en-US"/>
              </w:rPr>
              <w:t>f</w:t>
            </w:r>
            <w:r w:rsidRPr="0006680D">
              <w:rPr>
                <w:color w:val="000000" w:themeColor="text1"/>
                <w:sz w:val="22"/>
                <w:szCs w:val="22"/>
                <w:lang w:val="en-US"/>
              </w:rPr>
              <w:t>orward</w:t>
            </w:r>
          </w:p>
        </w:tc>
        <w:tc>
          <w:tcPr>
            <w:tcW w:w="861" w:type="pct"/>
            <w:tcBorders>
              <w:top w:val="nil"/>
              <w:left w:val="nil"/>
              <w:bottom w:val="single" w:sz="4" w:space="0" w:color="auto"/>
              <w:right w:val="single" w:sz="4" w:space="0" w:color="auto"/>
            </w:tcBorders>
            <w:noWrap/>
            <w:vAlign w:val="center"/>
            <w:hideMark/>
          </w:tcPr>
          <w:p w14:paraId="3B1C0412"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3CD4EB40"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861" w:type="pct"/>
            <w:tcBorders>
              <w:top w:val="nil"/>
              <w:left w:val="nil"/>
              <w:bottom w:val="single" w:sz="4" w:space="0" w:color="auto"/>
              <w:right w:val="single" w:sz="4" w:space="0" w:color="auto"/>
            </w:tcBorders>
            <w:noWrap/>
            <w:vAlign w:val="center"/>
            <w:hideMark/>
          </w:tcPr>
          <w:p w14:paraId="4F51BF61"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862" w:type="pct"/>
            <w:tcBorders>
              <w:top w:val="nil"/>
              <w:left w:val="nil"/>
              <w:bottom w:val="single" w:sz="4" w:space="0" w:color="auto"/>
              <w:right w:val="single" w:sz="4" w:space="0" w:color="auto"/>
            </w:tcBorders>
            <w:noWrap/>
            <w:vAlign w:val="center"/>
            <w:hideMark/>
          </w:tcPr>
          <w:p w14:paraId="0E27D0DF" w14:textId="77777777" w:rsidR="00A14644" w:rsidRPr="0006680D" w:rsidRDefault="00A14644" w:rsidP="004B54E6">
            <w:pPr>
              <w:autoSpaceDE/>
              <w:autoSpaceDN/>
              <w:spacing w:line="276" w:lineRule="auto"/>
              <w:jc w:val="center"/>
              <w:rPr>
                <w:b/>
                <w:color w:val="000000" w:themeColor="text1"/>
                <w:sz w:val="22"/>
                <w:szCs w:val="22"/>
                <w:lang w:val="en-US"/>
              </w:rPr>
            </w:pPr>
            <w:r w:rsidRPr="0006680D">
              <w:rPr>
                <w:b/>
                <w:color w:val="000000" w:themeColor="text1"/>
                <w:sz w:val="22"/>
                <w:szCs w:val="22"/>
                <w:lang w:val="en-US"/>
              </w:rPr>
              <w:t>xxx</w:t>
            </w:r>
          </w:p>
        </w:tc>
      </w:tr>
    </w:tbl>
    <w:p w14:paraId="7F07FDE1" w14:textId="5199BDF1" w:rsidR="00557497" w:rsidRPr="0006680D" w:rsidRDefault="00557497" w:rsidP="001D5211">
      <w:pPr>
        <w:autoSpaceDE/>
        <w:autoSpaceDN/>
        <w:rPr>
          <w:b/>
          <w:color w:val="000000" w:themeColor="text1"/>
          <w:sz w:val="12"/>
          <w:szCs w:val="12"/>
        </w:rPr>
      </w:pPr>
    </w:p>
    <w:p w14:paraId="616479E3" w14:textId="7735B148" w:rsidR="00192C7E"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Employee Benefit Obligations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68"/>
        <w:gridCol w:w="1212"/>
        <w:gridCol w:w="1212"/>
        <w:gridCol w:w="1214"/>
        <w:gridCol w:w="1212"/>
        <w:gridCol w:w="1212"/>
      </w:tblGrid>
      <w:tr w:rsidR="0006680D" w:rsidRPr="0006680D" w14:paraId="646BF1C3" w14:textId="77777777" w:rsidTr="00B52F1D">
        <w:trPr>
          <w:trHeight w:val="710"/>
        </w:trPr>
        <w:tc>
          <w:tcPr>
            <w:tcW w:w="1644" w:type="pct"/>
            <w:shd w:val="clear" w:color="auto" w:fill="0070C0"/>
            <w:noWrap/>
            <w:vAlign w:val="center"/>
            <w:hideMark/>
          </w:tcPr>
          <w:p w14:paraId="66A4F0E6" w14:textId="77777777" w:rsidR="0090629B" w:rsidRPr="0006680D" w:rsidRDefault="0090629B" w:rsidP="0090629B">
            <w:pPr>
              <w:autoSpaceDE/>
              <w:autoSpaceDN/>
              <w:spacing w:line="276" w:lineRule="auto"/>
              <w:rPr>
                <w:b/>
                <w:bCs/>
                <w:color w:val="000000" w:themeColor="text1"/>
                <w:sz w:val="22"/>
                <w:szCs w:val="22"/>
                <w:lang w:eastAsia="en-GB"/>
              </w:rPr>
            </w:pPr>
            <w:r w:rsidRPr="0006680D">
              <w:rPr>
                <w:b/>
                <w:bCs/>
                <w:color w:val="000000" w:themeColor="text1"/>
                <w:sz w:val="22"/>
                <w:szCs w:val="22"/>
                <w:lang w:val="en-US"/>
              </w:rPr>
              <w:t>Description</w:t>
            </w:r>
          </w:p>
        </w:tc>
        <w:tc>
          <w:tcPr>
            <w:tcW w:w="671" w:type="pct"/>
            <w:shd w:val="clear" w:color="auto" w:fill="0070C0"/>
            <w:vAlign w:val="center"/>
          </w:tcPr>
          <w:p w14:paraId="60BA95EC" w14:textId="77777777" w:rsidR="0090629B" w:rsidRPr="0006680D" w:rsidRDefault="0090629B"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Defined benefit plan</w:t>
            </w:r>
          </w:p>
        </w:tc>
        <w:tc>
          <w:tcPr>
            <w:tcW w:w="671" w:type="pct"/>
            <w:shd w:val="clear" w:color="auto" w:fill="0070C0"/>
            <w:vAlign w:val="center"/>
          </w:tcPr>
          <w:p w14:paraId="71166DED" w14:textId="77777777" w:rsidR="0090629B" w:rsidRPr="0006680D" w:rsidRDefault="0090629B"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Post-employment medical benefits</w:t>
            </w:r>
          </w:p>
        </w:tc>
        <w:tc>
          <w:tcPr>
            <w:tcW w:w="672" w:type="pct"/>
            <w:shd w:val="clear" w:color="auto" w:fill="0070C0"/>
            <w:vAlign w:val="center"/>
          </w:tcPr>
          <w:p w14:paraId="04840C38" w14:textId="45D680F4" w:rsidR="0090629B" w:rsidRPr="0006680D" w:rsidRDefault="0090629B"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Other Benefits</w:t>
            </w:r>
          </w:p>
        </w:tc>
        <w:tc>
          <w:tcPr>
            <w:tcW w:w="671" w:type="pct"/>
            <w:shd w:val="clear" w:color="auto" w:fill="0070C0"/>
            <w:noWrap/>
            <w:vAlign w:val="center"/>
          </w:tcPr>
          <w:p w14:paraId="58D58234" w14:textId="304563BC" w:rsidR="0090629B" w:rsidRPr="0006680D" w:rsidRDefault="0090629B"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eastAsia="en-GB"/>
              </w:rPr>
              <w:t>(Current FY)</w:t>
            </w:r>
          </w:p>
        </w:tc>
        <w:tc>
          <w:tcPr>
            <w:tcW w:w="672" w:type="pct"/>
            <w:shd w:val="clear" w:color="auto" w:fill="0070C0"/>
            <w:vAlign w:val="center"/>
          </w:tcPr>
          <w:p w14:paraId="11F0F822" w14:textId="59655317" w:rsidR="0090629B" w:rsidRPr="0006680D" w:rsidRDefault="0090629B"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eastAsia="en-GB"/>
              </w:rPr>
              <w:t>(</w:t>
            </w:r>
            <w:r w:rsidR="007A74A2" w:rsidRPr="0006680D">
              <w:rPr>
                <w:b/>
                <w:bCs/>
                <w:color w:val="000000" w:themeColor="text1"/>
                <w:sz w:val="22"/>
                <w:szCs w:val="22"/>
                <w:lang w:eastAsia="en-GB"/>
              </w:rPr>
              <w:t>Comparative</w:t>
            </w:r>
            <w:r w:rsidRPr="0006680D">
              <w:rPr>
                <w:b/>
                <w:bCs/>
                <w:color w:val="000000" w:themeColor="text1"/>
                <w:sz w:val="22"/>
                <w:szCs w:val="22"/>
                <w:lang w:eastAsia="en-GB"/>
              </w:rPr>
              <w:t xml:space="preserve"> FY)</w:t>
            </w:r>
          </w:p>
        </w:tc>
      </w:tr>
      <w:tr w:rsidR="0006680D" w:rsidRPr="0006680D" w14:paraId="497BED7E" w14:textId="77777777" w:rsidTr="00B52F1D">
        <w:trPr>
          <w:trHeight w:val="260"/>
        </w:trPr>
        <w:tc>
          <w:tcPr>
            <w:tcW w:w="1644" w:type="pct"/>
            <w:noWrap/>
            <w:vAlign w:val="bottom"/>
            <w:hideMark/>
          </w:tcPr>
          <w:p w14:paraId="1C26B5A3" w14:textId="77777777" w:rsidR="0006119D" w:rsidRPr="0006680D" w:rsidRDefault="0006119D" w:rsidP="00277188">
            <w:pPr>
              <w:autoSpaceDE/>
              <w:autoSpaceDN/>
              <w:spacing w:line="276" w:lineRule="auto"/>
              <w:rPr>
                <w:b/>
                <w:bCs/>
                <w:color w:val="000000" w:themeColor="text1"/>
                <w:sz w:val="22"/>
                <w:szCs w:val="22"/>
                <w:lang w:eastAsia="en-GB"/>
              </w:rPr>
            </w:pPr>
          </w:p>
        </w:tc>
        <w:tc>
          <w:tcPr>
            <w:tcW w:w="671" w:type="pct"/>
            <w:vAlign w:val="center"/>
          </w:tcPr>
          <w:p w14:paraId="1412E1FE" w14:textId="0C41AE05" w:rsidR="0006119D" w:rsidRPr="0006680D" w:rsidRDefault="00277188"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671" w:type="pct"/>
            <w:vAlign w:val="center"/>
          </w:tcPr>
          <w:p w14:paraId="33749475" w14:textId="5EE61EF7" w:rsidR="0006119D" w:rsidRPr="0006680D" w:rsidRDefault="00277188"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672" w:type="pct"/>
            <w:vAlign w:val="center"/>
          </w:tcPr>
          <w:p w14:paraId="1A701569" w14:textId="2F3FE2EA" w:rsidR="0006119D" w:rsidRPr="0006680D" w:rsidRDefault="00277188"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671" w:type="pct"/>
            <w:noWrap/>
            <w:vAlign w:val="center"/>
          </w:tcPr>
          <w:p w14:paraId="58F22CDE" w14:textId="5508CFB6" w:rsidR="0006119D" w:rsidRPr="0006680D" w:rsidRDefault="00277188"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672" w:type="pct"/>
            <w:vAlign w:val="center"/>
          </w:tcPr>
          <w:p w14:paraId="5DB024AD" w14:textId="4E15555A" w:rsidR="0006119D" w:rsidRPr="0006680D" w:rsidRDefault="00277188"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39F3F98B" w14:textId="77777777" w:rsidTr="00B52F1D">
        <w:trPr>
          <w:trHeight w:val="206"/>
        </w:trPr>
        <w:tc>
          <w:tcPr>
            <w:tcW w:w="1644" w:type="pct"/>
            <w:noWrap/>
            <w:vAlign w:val="bottom"/>
            <w:hideMark/>
          </w:tcPr>
          <w:p w14:paraId="3252E326" w14:textId="5652164C" w:rsidR="0006119D" w:rsidRPr="0006680D" w:rsidRDefault="0006119D" w:rsidP="00277188">
            <w:pPr>
              <w:autoSpaceDE/>
              <w:autoSpaceDN/>
              <w:spacing w:line="276" w:lineRule="auto"/>
              <w:rPr>
                <w:color w:val="000000" w:themeColor="text1"/>
                <w:sz w:val="22"/>
                <w:szCs w:val="22"/>
                <w:lang w:val="en-US"/>
              </w:rPr>
            </w:pPr>
            <w:r w:rsidRPr="0006680D">
              <w:rPr>
                <w:color w:val="000000" w:themeColor="text1"/>
                <w:sz w:val="22"/>
                <w:szCs w:val="22"/>
                <w:lang w:val="en-US"/>
              </w:rPr>
              <w:t xml:space="preserve">Current </w:t>
            </w:r>
            <w:r w:rsidR="000D627B" w:rsidRPr="0006680D">
              <w:rPr>
                <w:color w:val="000000" w:themeColor="text1"/>
                <w:sz w:val="22"/>
                <w:szCs w:val="22"/>
                <w:lang w:val="en-US"/>
              </w:rPr>
              <w:t>benefit obligation</w:t>
            </w:r>
          </w:p>
        </w:tc>
        <w:tc>
          <w:tcPr>
            <w:tcW w:w="671" w:type="pct"/>
            <w:vAlign w:val="center"/>
          </w:tcPr>
          <w:p w14:paraId="30E1039E"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1" w:type="pct"/>
            <w:vAlign w:val="center"/>
          </w:tcPr>
          <w:p w14:paraId="4354A3EF"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2" w:type="pct"/>
            <w:vAlign w:val="center"/>
          </w:tcPr>
          <w:p w14:paraId="2121D201"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1" w:type="pct"/>
            <w:noWrap/>
            <w:vAlign w:val="center"/>
            <w:hideMark/>
          </w:tcPr>
          <w:p w14:paraId="29824376"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2" w:type="pct"/>
            <w:vAlign w:val="center"/>
          </w:tcPr>
          <w:p w14:paraId="0562CA35"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EC18D48" w14:textId="77777777" w:rsidTr="00B52F1D">
        <w:trPr>
          <w:trHeight w:val="397"/>
        </w:trPr>
        <w:tc>
          <w:tcPr>
            <w:tcW w:w="1644" w:type="pct"/>
            <w:noWrap/>
            <w:vAlign w:val="bottom"/>
            <w:hideMark/>
          </w:tcPr>
          <w:p w14:paraId="5FB91C5D" w14:textId="59E19776" w:rsidR="0006119D" w:rsidRPr="0006680D" w:rsidRDefault="0006119D" w:rsidP="00277188">
            <w:pPr>
              <w:autoSpaceDE/>
              <w:autoSpaceDN/>
              <w:spacing w:line="276" w:lineRule="auto"/>
              <w:rPr>
                <w:color w:val="000000" w:themeColor="text1"/>
                <w:sz w:val="22"/>
                <w:szCs w:val="22"/>
                <w:lang w:val="en-US"/>
              </w:rPr>
            </w:pPr>
            <w:r w:rsidRPr="0006680D">
              <w:rPr>
                <w:color w:val="000000" w:themeColor="text1"/>
                <w:sz w:val="22"/>
                <w:szCs w:val="22"/>
                <w:lang w:val="en-US"/>
              </w:rPr>
              <w:t>Non</w:t>
            </w:r>
            <w:r w:rsidR="00277188" w:rsidRPr="0006680D">
              <w:rPr>
                <w:color w:val="000000" w:themeColor="text1"/>
                <w:sz w:val="22"/>
                <w:szCs w:val="22"/>
                <w:lang w:val="en-US"/>
              </w:rPr>
              <w:t>-</w:t>
            </w:r>
            <w:r w:rsidR="000D627B" w:rsidRPr="0006680D">
              <w:rPr>
                <w:color w:val="000000" w:themeColor="text1"/>
                <w:sz w:val="22"/>
                <w:szCs w:val="22"/>
                <w:lang w:val="en-US"/>
              </w:rPr>
              <w:t>current benefit obligation</w:t>
            </w:r>
          </w:p>
        </w:tc>
        <w:tc>
          <w:tcPr>
            <w:tcW w:w="671" w:type="pct"/>
            <w:vAlign w:val="center"/>
          </w:tcPr>
          <w:p w14:paraId="5B8217F1"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1" w:type="pct"/>
            <w:vAlign w:val="center"/>
          </w:tcPr>
          <w:p w14:paraId="28DD5191"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2" w:type="pct"/>
            <w:vAlign w:val="center"/>
          </w:tcPr>
          <w:p w14:paraId="4D8EF96C"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1" w:type="pct"/>
            <w:noWrap/>
            <w:vAlign w:val="center"/>
            <w:hideMark/>
          </w:tcPr>
          <w:p w14:paraId="01038499"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2" w:type="pct"/>
            <w:vAlign w:val="center"/>
          </w:tcPr>
          <w:p w14:paraId="7F028552"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2716F5A" w14:textId="77777777" w:rsidTr="00B52F1D">
        <w:trPr>
          <w:trHeight w:val="397"/>
        </w:trPr>
        <w:tc>
          <w:tcPr>
            <w:tcW w:w="1644" w:type="pct"/>
            <w:noWrap/>
            <w:vAlign w:val="bottom"/>
            <w:hideMark/>
          </w:tcPr>
          <w:p w14:paraId="0255D728" w14:textId="67D6CC45" w:rsidR="0006119D" w:rsidRPr="0006680D" w:rsidRDefault="0006119D" w:rsidP="00277188">
            <w:pPr>
              <w:autoSpaceDE/>
              <w:autoSpaceDN/>
              <w:spacing w:line="276" w:lineRule="auto"/>
              <w:rPr>
                <w:b/>
                <w:bCs/>
                <w:color w:val="000000" w:themeColor="text1"/>
                <w:sz w:val="22"/>
                <w:szCs w:val="22"/>
                <w:lang w:val="en-US"/>
              </w:rPr>
            </w:pPr>
            <w:r w:rsidRPr="0006680D">
              <w:rPr>
                <w:b/>
                <w:bCs/>
                <w:color w:val="000000" w:themeColor="text1"/>
                <w:sz w:val="22"/>
                <w:szCs w:val="22"/>
                <w:lang w:eastAsia="en-GB"/>
              </w:rPr>
              <w:t>Total</w:t>
            </w:r>
            <w:r w:rsidRPr="0006680D">
              <w:rPr>
                <w:color w:val="000000" w:themeColor="text1"/>
                <w:sz w:val="22"/>
                <w:szCs w:val="22"/>
                <w:lang w:eastAsia="en-GB"/>
              </w:rPr>
              <w:t xml:space="preserve"> </w:t>
            </w:r>
            <w:r w:rsidR="0021487A" w:rsidRPr="0006680D">
              <w:rPr>
                <w:b/>
                <w:bCs/>
                <w:color w:val="000000" w:themeColor="text1"/>
                <w:sz w:val="22"/>
                <w:szCs w:val="22"/>
                <w:lang w:eastAsia="en-GB"/>
              </w:rPr>
              <w:t>employee benefits obligation</w:t>
            </w:r>
          </w:p>
        </w:tc>
        <w:tc>
          <w:tcPr>
            <w:tcW w:w="671" w:type="pct"/>
            <w:vAlign w:val="center"/>
          </w:tcPr>
          <w:p w14:paraId="322BBE66"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1" w:type="pct"/>
            <w:vAlign w:val="center"/>
          </w:tcPr>
          <w:p w14:paraId="5334109E"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2" w:type="pct"/>
            <w:vAlign w:val="center"/>
          </w:tcPr>
          <w:p w14:paraId="0F6E6BC5"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1" w:type="pct"/>
            <w:noWrap/>
            <w:vAlign w:val="center"/>
            <w:hideMark/>
          </w:tcPr>
          <w:p w14:paraId="1A292D66"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c>
          <w:tcPr>
            <w:tcW w:w="672" w:type="pct"/>
            <w:vAlign w:val="center"/>
          </w:tcPr>
          <w:p w14:paraId="38BF6AD0" w14:textId="77777777" w:rsidR="0006119D" w:rsidRPr="0006680D" w:rsidRDefault="0006119D" w:rsidP="00B52F1D">
            <w:pPr>
              <w:autoSpaceDE/>
              <w:autoSpaceDN/>
              <w:spacing w:line="276" w:lineRule="auto"/>
              <w:jc w:val="center"/>
              <w:rPr>
                <w:color w:val="000000" w:themeColor="text1"/>
                <w:sz w:val="22"/>
                <w:szCs w:val="22"/>
                <w:lang w:val="en-US"/>
              </w:rPr>
            </w:pPr>
            <w:r w:rsidRPr="0006680D">
              <w:rPr>
                <w:color w:val="000000" w:themeColor="text1"/>
                <w:sz w:val="22"/>
                <w:szCs w:val="22"/>
                <w:lang w:val="en-US"/>
              </w:rPr>
              <w:t>xxx</w:t>
            </w:r>
          </w:p>
        </w:tc>
      </w:tr>
    </w:tbl>
    <w:p w14:paraId="2CBA47A2" w14:textId="3F8CB14D" w:rsidR="00A40FC8" w:rsidRPr="0006680D" w:rsidRDefault="00A40FC8" w:rsidP="00B2787A">
      <w:pPr>
        <w:autoSpaceDE/>
        <w:autoSpaceDN/>
        <w:spacing w:line="360" w:lineRule="auto"/>
        <w:rPr>
          <w:b/>
          <w:color w:val="000000" w:themeColor="text1"/>
          <w:sz w:val="22"/>
          <w:szCs w:val="22"/>
        </w:rPr>
      </w:pPr>
      <w:r w:rsidRPr="0006680D">
        <w:rPr>
          <w:b/>
          <w:color w:val="000000" w:themeColor="text1"/>
          <w:sz w:val="22"/>
          <w:szCs w:val="22"/>
        </w:rPr>
        <w:t>Retirement benefit</w:t>
      </w:r>
      <w:r w:rsidR="00434F35" w:rsidRPr="0006680D">
        <w:rPr>
          <w:b/>
          <w:color w:val="000000" w:themeColor="text1"/>
          <w:sz w:val="22"/>
          <w:szCs w:val="22"/>
        </w:rPr>
        <w:t xml:space="preserve"> Asset/ Liability</w:t>
      </w:r>
    </w:p>
    <w:p w14:paraId="4EB88948" w14:textId="6B61A86D" w:rsidR="00AC188B" w:rsidRPr="0006680D" w:rsidRDefault="0006119D" w:rsidP="00954C73">
      <w:pPr>
        <w:numPr>
          <w:ilvl w:val="12"/>
          <w:numId w:val="0"/>
        </w:numPr>
        <w:tabs>
          <w:tab w:val="decimal" w:pos="7938"/>
        </w:tabs>
        <w:spacing w:line="360" w:lineRule="auto"/>
        <w:jc w:val="both"/>
        <w:rPr>
          <w:color w:val="000000" w:themeColor="text1"/>
          <w:sz w:val="22"/>
          <w:szCs w:val="22"/>
        </w:rPr>
      </w:pPr>
      <w:r w:rsidRPr="0006680D">
        <w:rPr>
          <w:color w:val="000000" w:themeColor="text1"/>
          <w:sz w:val="22"/>
          <w:szCs w:val="22"/>
        </w:rPr>
        <w:t xml:space="preserve">The </w:t>
      </w:r>
      <w:r w:rsidR="00E80625" w:rsidRPr="0006680D">
        <w:rPr>
          <w:color w:val="000000" w:themeColor="text1"/>
          <w:sz w:val="22"/>
          <w:szCs w:val="22"/>
        </w:rPr>
        <w:t>Entity</w:t>
      </w:r>
      <w:r w:rsidRPr="0006680D">
        <w:rPr>
          <w:color w:val="000000" w:themeColor="text1"/>
          <w:sz w:val="22"/>
          <w:szCs w:val="22"/>
        </w:rPr>
        <w:t xml:space="preserve"> operates a defined benefit scheme for all full-time employees from July 1, 20XX.</w:t>
      </w:r>
      <w:r w:rsidR="00095037" w:rsidRPr="0006680D">
        <w:rPr>
          <w:color w:val="000000" w:themeColor="text1"/>
          <w:sz w:val="22"/>
          <w:szCs w:val="22"/>
        </w:rPr>
        <w:t xml:space="preserve"> The scheme is administered by xxx</w:t>
      </w:r>
      <w:r w:rsidR="00D2669B" w:rsidRPr="0006680D">
        <w:rPr>
          <w:color w:val="000000" w:themeColor="text1"/>
          <w:sz w:val="22"/>
          <w:szCs w:val="22"/>
        </w:rPr>
        <w:t xml:space="preserve"> while xxx are the custodians of the scheme</w:t>
      </w:r>
      <w:r w:rsidR="00D475F6" w:rsidRPr="0006680D">
        <w:rPr>
          <w:color w:val="000000" w:themeColor="text1"/>
          <w:sz w:val="22"/>
          <w:szCs w:val="22"/>
        </w:rPr>
        <w:t xml:space="preserve">. </w:t>
      </w:r>
      <w:r w:rsidRPr="0006680D">
        <w:rPr>
          <w:color w:val="000000" w:themeColor="text1"/>
          <w:sz w:val="22"/>
          <w:szCs w:val="22"/>
        </w:rPr>
        <w:t xml:space="preserve">The scheme is based on xxx percentage of salary of an employee at the time of retirement. </w:t>
      </w:r>
      <w:r w:rsidR="00DF28B5" w:rsidRPr="0006680D">
        <w:rPr>
          <w:color w:val="000000" w:themeColor="text1"/>
          <w:sz w:val="22"/>
          <w:szCs w:val="22"/>
        </w:rPr>
        <w:t xml:space="preserve"> </w:t>
      </w:r>
      <w:r w:rsidR="003E04F9" w:rsidRPr="0006680D">
        <w:rPr>
          <w:color w:val="000000" w:themeColor="text1"/>
          <w:sz w:val="22"/>
          <w:szCs w:val="22"/>
        </w:rPr>
        <w:t xml:space="preserve">An actuarial valuation </w:t>
      </w:r>
      <w:r w:rsidR="00527820" w:rsidRPr="0006680D">
        <w:rPr>
          <w:color w:val="000000" w:themeColor="text1"/>
          <w:sz w:val="22"/>
          <w:szCs w:val="22"/>
        </w:rPr>
        <w:t xml:space="preserve">to fulfil the </w:t>
      </w:r>
      <w:r w:rsidR="00AC188B" w:rsidRPr="0006680D">
        <w:rPr>
          <w:color w:val="000000" w:themeColor="text1"/>
          <w:sz w:val="22"/>
          <w:szCs w:val="22"/>
        </w:rPr>
        <w:t>f</w:t>
      </w:r>
      <w:r w:rsidR="00527820" w:rsidRPr="0006680D">
        <w:rPr>
          <w:color w:val="000000" w:themeColor="text1"/>
          <w:sz w:val="22"/>
          <w:szCs w:val="22"/>
        </w:rPr>
        <w:t xml:space="preserve">inancial reporting disclosure requirements of </w:t>
      </w:r>
      <w:r w:rsidR="00527820" w:rsidRPr="0006680D">
        <w:rPr>
          <w:color w:val="000000" w:themeColor="text1"/>
          <w:sz w:val="22"/>
          <w:szCs w:val="22"/>
        </w:rPr>
        <w:tab/>
        <w:t>IPSAS</w:t>
      </w:r>
      <w:r w:rsidR="001D5211" w:rsidRPr="0006680D">
        <w:rPr>
          <w:color w:val="000000" w:themeColor="text1"/>
          <w:sz w:val="22"/>
          <w:szCs w:val="22"/>
        </w:rPr>
        <w:t xml:space="preserve"> </w:t>
      </w:r>
      <w:r w:rsidR="00527820" w:rsidRPr="0006680D">
        <w:rPr>
          <w:color w:val="000000" w:themeColor="text1"/>
          <w:sz w:val="22"/>
          <w:szCs w:val="22"/>
        </w:rPr>
        <w:t>39</w:t>
      </w:r>
      <w:r w:rsidR="001D5211" w:rsidRPr="0006680D">
        <w:rPr>
          <w:color w:val="000000" w:themeColor="text1"/>
          <w:sz w:val="22"/>
          <w:szCs w:val="22"/>
        </w:rPr>
        <w:t xml:space="preserve"> </w:t>
      </w:r>
      <w:r w:rsidR="00D7467F" w:rsidRPr="0006680D">
        <w:rPr>
          <w:color w:val="000000" w:themeColor="text1"/>
          <w:sz w:val="22"/>
          <w:szCs w:val="22"/>
        </w:rPr>
        <w:t>was carried out as at xxx June xxx</w:t>
      </w:r>
      <w:r w:rsidR="0050576F" w:rsidRPr="0006680D">
        <w:rPr>
          <w:color w:val="000000" w:themeColor="text1"/>
          <w:sz w:val="22"/>
          <w:szCs w:val="22"/>
        </w:rPr>
        <w:t xml:space="preserve"> by xxx actuarial valuers </w:t>
      </w:r>
      <w:r w:rsidR="00DC01B4" w:rsidRPr="0006680D">
        <w:rPr>
          <w:color w:val="000000" w:themeColor="text1"/>
          <w:sz w:val="22"/>
          <w:szCs w:val="22"/>
        </w:rPr>
        <w:t>on</w:t>
      </w:r>
      <w:r w:rsidR="0050576F" w:rsidRPr="0006680D">
        <w:rPr>
          <w:color w:val="000000" w:themeColor="text1"/>
          <w:sz w:val="22"/>
          <w:szCs w:val="22"/>
        </w:rPr>
        <w:t xml:space="preserve"> this basis the present value of the defined benefit obligation </w:t>
      </w:r>
      <w:r w:rsidR="00323311" w:rsidRPr="0006680D">
        <w:rPr>
          <w:color w:val="000000" w:themeColor="text1"/>
          <w:sz w:val="22"/>
          <w:szCs w:val="22"/>
        </w:rPr>
        <w:t xml:space="preserve">and the related current service cost and past service cost were measured using the </w:t>
      </w:r>
      <w:r w:rsidR="00AC188B" w:rsidRPr="0006680D">
        <w:rPr>
          <w:color w:val="000000" w:themeColor="text1"/>
          <w:sz w:val="22"/>
          <w:szCs w:val="22"/>
        </w:rPr>
        <w:t>Projected Unit Credit Method. The principal assumption</w:t>
      </w:r>
      <w:r w:rsidR="009D73F7" w:rsidRPr="0006680D">
        <w:rPr>
          <w:color w:val="000000" w:themeColor="text1"/>
          <w:sz w:val="22"/>
          <w:szCs w:val="22"/>
        </w:rPr>
        <w:t>s used for the purposes of valuation are as follows:</w:t>
      </w:r>
    </w:p>
    <w:p w14:paraId="511269CA" w14:textId="77777777" w:rsidR="00F11361" w:rsidRPr="0006680D" w:rsidRDefault="00F11361">
      <w:pPr>
        <w:autoSpaceDE/>
        <w:autoSpaceDN/>
        <w:rPr>
          <w:b/>
          <w:color w:val="000000" w:themeColor="text1"/>
        </w:rPr>
      </w:pPr>
      <w:r w:rsidRPr="0006680D">
        <w:rPr>
          <w:b/>
          <w:color w:val="000000" w:themeColor="text1"/>
        </w:rPr>
        <w:br w:type="page"/>
      </w:r>
    </w:p>
    <w:p w14:paraId="5712BF63" w14:textId="4A714AAA" w:rsidR="003E690F" w:rsidRPr="0006680D" w:rsidRDefault="003E690F" w:rsidP="00BC7864">
      <w:pPr>
        <w:autoSpaceDE/>
        <w:autoSpaceDN/>
        <w:spacing w:line="360" w:lineRule="auto"/>
        <w:rPr>
          <w:b/>
          <w:color w:val="000000" w:themeColor="text1"/>
        </w:rPr>
      </w:pPr>
    </w:p>
    <w:tbl>
      <w:tblPr>
        <w:tblW w:w="4803"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283"/>
        <w:gridCol w:w="2195"/>
        <w:gridCol w:w="2196"/>
      </w:tblGrid>
      <w:tr w:rsidR="0006680D" w:rsidRPr="0006680D" w14:paraId="13466C3C" w14:textId="77777777" w:rsidTr="007136F1">
        <w:trPr>
          <w:trHeight w:val="340"/>
        </w:trPr>
        <w:tc>
          <w:tcPr>
            <w:tcW w:w="2469" w:type="pct"/>
            <w:vMerge w:val="restart"/>
            <w:shd w:val="clear" w:color="auto" w:fill="0070C0"/>
            <w:vAlign w:val="center"/>
          </w:tcPr>
          <w:p w14:paraId="34CF7995" w14:textId="0B9264FA" w:rsidR="00DC01B4" w:rsidRPr="0006680D" w:rsidRDefault="00DC01B4" w:rsidP="00DC01B4">
            <w:pPr>
              <w:pStyle w:val="Header"/>
              <w:spacing w:line="276" w:lineRule="auto"/>
              <w:rPr>
                <w:color w:val="000000" w:themeColor="text1"/>
              </w:rPr>
            </w:pPr>
            <w:r w:rsidRPr="0006680D">
              <w:rPr>
                <w:color w:val="000000" w:themeColor="text1"/>
              </w:rPr>
              <w:t>Description</w:t>
            </w:r>
          </w:p>
        </w:tc>
        <w:tc>
          <w:tcPr>
            <w:tcW w:w="1265" w:type="pct"/>
            <w:shd w:val="clear" w:color="auto" w:fill="0070C0"/>
            <w:vAlign w:val="bottom"/>
          </w:tcPr>
          <w:p w14:paraId="16781D0D" w14:textId="11579669" w:rsidR="00DC01B4" w:rsidRPr="0006680D" w:rsidRDefault="00DC01B4" w:rsidP="002F1C90">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266" w:type="pct"/>
            <w:shd w:val="clear" w:color="auto" w:fill="0070C0"/>
            <w:vAlign w:val="bottom"/>
          </w:tcPr>
          <w:p w14:paraId="73DEDBC3" w14:textId="77777777" w:rsidR="007A74A2" w:rsidRPr="0006680D" w:rsidRDefault="007A74A2" w:rsidP="007A74A2">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8FF3FFC" w14:textId="47A1ABA5" w:rsidR="00DC01B4" w:rsidRPr="0006680D" w:rsidRDefault="007A74A2" w:rsidP="007A74A2">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4968A643" w14:textId="77777777" w:rsidTr="003E690F">
        <w:trPr>
          <w:trHeight w:val="340"/>
        </w:trPr>
        <w:tc>
          <w:tcPr>
            <w:tcW w:w="2469" w:type="pct"/>
            <w:vMerge/>
            <w:shd w:val="clear" w:color="auto" w:fill="0070C0"/>
          </w:tcPr>
          <w:p w14:paraId="0FB2EA6E" w14:textId="6C0B60ED" w:rsidR="00DC01B4" w:rsidRPr="0006680D" w:rsidRDefault="00DC01B4" w:rsidP="00AB70CF">
            <w:pPr>
              <w:pStyle w:val="Header"/>
              <w:tabs>
                <w:tab w:val="clear" w:pos="4320"/>
                <w:tab w:val="clear" w:pos="8640"/>
              </w:tabs>
              <w:spacing w:line="276" w:lineRule="auto"/>
              <w:rPr>
                <w:color w:val="000000" w:themeColor="text1"/>
              </w:rPr>
            </w:pPr>
          </w:p>
        </w:tc>
        <w:tc>
          <w:tcPr>
            <w:tcW w:w="1265" w:type="pct"/>
            <w:shd w:val="clear" w:color="auto" w:fill="0070C0"/>
            <w:vAlign w:val="bottom"/>
          </w:tcPr>
          <w:p w14:paraId="5DD82D04" w14:textId="55815311" w:rsidR="00DC01B4" w:rsidRPr="0006680D" w:rsidRDefault="00DC01B4" w:rsidP="001D5211">
            <w:pPr>
              <w:spacing w:line="276" w:lineRule="auto"/>
              <w:jc w:val="center"/>
              <w:rPr>
                <w:b/>
                <w:color w:val="000000" w:themeColor="text1"/>
              </w:rPr>
            </w:pPr>
          </w:p>
        </w:tc>
        <w:tc>
          <w:tcPr>
            <w:tcW w:w="1266" w:type="pct"/>
            <w:shd w:val="clear" w:color="auto" w:fill="0070C0"/>
            <w:vAlign w:val="bottom"/>
          </w:tcPr>
          <w:p w14:paraId="4943CEFD" w14:textId="14DC975E" w:rsidR="00DC01B4" w:rsidRPr="0006680D" w:rsidRDefault="00DC01B4" w:rsidP="001D5211">
            <w:pPr>
              <w:spacing w:line="276" w:lineRule="auto"/>
              <w:jc w:val="center"/>
              <w:rPr>
                <w:color w:val="000000" w:themeColor="text1"/>
              </w:rPr>
            </w:pPr>
          </w:p>
        </w:tc>
      </w:tr>
      <w:tr w:rsidR="0006680D" w:rsidRPr="0006680D" w14:paraId="72E75E7C" w14:textId="77777777" w:rsidTr="007555AA">
        <w:trPr>
          <w:trHeight w:val="197"/>
        </w:trPr>
        <w:tc>
          <w:tcPr>
            <w:tcW w:w="2469" w:type="pct"/>
            <w:vAlign w:val="bottom"/>
          </w:tcPr>
          <w:p w14:paraId="1F50F122" w14:textId="65A5CF2A" w:rsidR="009D73F7" w:rsidRPr="0006680D" w:rsidRDefault="009D73F7" w:rsidP="001D5211">
            <w:pPr>
              <w:pStyle w:val="Header"/>
              <w:tabs>
                <w:tab w:val="clear" w:pos="4320"/>
                <w:tab w:val="clear" w:pos="8640"/>
              </w:tabs>
              <w:spacing w:line="276" w:lineRule="auto"/>
              <w:rPr>
                <w:color w:val="000000" w:themeColor="text1"/>
              </w:rPr>
            </w:pPr>
            <w:r w:rsidRPr="0006680D">
              <w:rPr>
                <w:color w:val="000000" w:themeColor="text1"/>
              </w:rPr>
              <w:t xml:space="preserve">Discount </w:t>
            </w:r>
            <w:r w:rsidR="001D5211" w:rsidRPr="0006680D">
              <w:rPr>
                <w:color w:val="000000" w:themeColor="text1"/>
              </w:rPr>
              <w:t>Rates</w:t>
            </w:r>
          </w:p>
        </w:tc>
        <w:tc>
          <w:tcPr>
            <w:tcW w:w="1265" w:type="pct"/>
            <w:vAlign w:val="bottom"/>
          </w:tcPr>
          <w:p w14:paraId="7F3F65C9" w14:textId="15AEF601" w:rsidR="009D73F7"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c>
          <w:tcPr>
            <w:tcW w:w="1266" w:type="pct"/>
            <w:vAlign w:val="bottom"/>
          </w:tcPr>
          <w:p w14:paraId="3E30D851" w14:textId="2BB30EE5" w:rsidR="009D73F7"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r>
      <w:tr w:rsidR="0006680D" w:rsidRPr="0006680D" w14:paraId="12369D97" w14:textId="77777777" w:rsidTr="007555AA">
        <w:trPr>
          <w:trHeight w:val="143"/>
        </w:trPr>
        <w:tc>
          <w:tcPr>
            <w:tcW w:w="2469" w:type="pct"/>
            <w:vAlign w:val="bottom"/>
          </w:tcPr>
          <w:p w14:paraId="37C1CD22" w14:textId="404234F0" w:rsidR="00CB3BA6" w:rsidRPr="0006680D" w:rsidRDefault="00CB3BA6" w:rsidP="001D5211">
            <w:pPr>
              <w:pStyle w:val="Header"/>
              <w:tabs>
                <w:tab w:val="clear" w:pos="4320"/>
                <w:tab w:val="clear" w:pos="8640"/>
              </w:tabs>
              <w:spacing w:line="276" w:lineRule="auto"/>
              <w:rPr>
                <w:color w:val="000000" w:themeColor="text1"/>
              </w:rPr>
            </w:pPr>
            <w:r w:rsidRPr="0006680D">
              <w:rPr>
                <w:color w:val="000000" w:themeColor="text1"/>
              </w:rPr>
              <w:t xml:space="preserve">Future </w:t>
            </w:r>
            <w:r w:rsidR="001D5211" w:rsidRPr="0006680D">
              <w:rPr>
                <w:color w:val="000000" w:themeColor="text1"/>
              </w:rPr>
              <w:t>Salary Increases</w:t>
            </w:r>
          </w:p>
        </w:tc>
        <w:tc>
          <w:tcPr>
            <w:tcW w:w="1265" w:type="pct"/>
            <w:vAlign w:val="bottom"/>
          </w:tcPr>
          <w:p w14:paraId="20E75936" w14:textId="5D36575A" w:rsidR="00CB3BA6"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c>
          <w:tcPr>
            <w:tcW w:w="1266" w:type="pct"/>
            <w:vAlign w:val="bottom"/>
          </w:tcPr>
          <w:p w14:paraId="66562782" w14:textId="385774E6" w:rsidR="00CB3BA6"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r>
      <w:tr w:rsidR="0006680D" w:rsidRPr="0006680D" w14:paraId="149DA31E" w14:textId="77777777" w:rsidTr="007555AA">
        <w:trPr>
          <w:trHeight w:val="80"/>
        </w:trPr>
        <w:tc>
          <w:tcPr>
            <w:tcW w:w="2469" w:type="pct"/>
            <w:vAlign w:val="bottom"/>
          </w:tcPr>
          <w:p w14:paraId="0FE56C95" w14:textId="732A184B" w:rsidR="00CB3BA6" w:rsidRPr="0006680D" w:rsidRDefault="00CB3BA6" w:rsidP="001D5211">
            <w:pPr>
              <w:pStyle w:val="Header"/>
              <w:tabs>
                <w:tab w:val="clear" w:pos="4320"/>
                <w:tab w:val="clear" w:pos="8640"/>
              </w:tabs>
              <w:spacing w:line="276" w:lineRule="auto"/>
              <w:rPr>
                <w:color w:val="000000" w:themeColor="text1"/>
              </w:rPr>
            </w:pPr>
            <w:r w:rsidRPr="0006680D">
              <w:rPr>
                <w:color w:val="000000" w:themeColor="text1"/>
              </w:rPr>
              <w:t xml:space="preserve">Future </w:t>
            </w:r>
            <w:r w:rsidR="001D5211" w:rsidRPr="0006680D">
              <w:rPr>
                <w:color w:val="000000" w:themeColor="text1"/>
              </w:rPr>
              <w:t>Pension Increases</w:t>
            </w:r>
          </w:p>
        </w:tc>
        <w:tc>
          <w:tcPr>
            <w:tcW w:w="1265" w:type="pct"/>
            <w:vAlign w:val="bottom"/>
          </w:tcPr>
          <w:p w14:paraId="6F835A88" w14:textId="39F2D4A8" w:rsidR="00CB3BA6"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c>
          <w:tcPr>
            <w:tcW w:w="1266" w:type="pct"/>
            <w:vAlign w:val="bottom"/>
          </w:tcPr>
          <w:p w14:paraId="1D34FB69" w14:textId="67263D62" w:rsidR="00CB3BA6"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r>
      <w:tr w:rsidR="0006680D" w:rsidRPr="0006680D" w14:paraId="5321D549" w14:textId="77777777" w:rsidTr="007555AA">
        <w:trPr>
          <w:trHeight w:val="58"/>
        </w:trPr>
        <w:tc>
          <w:tcPr>
            <w:tcW w:w="2469" w:type="pct"/>
            <w:vAlign w:val="bottom"/>
          </w:tcPr>
          <w:p w14:paraId="25E736AF" w14:textId="05921C30" w:rsidR="00A27DEA" w:rsidRPr="0006680D" w:rsidRDefault="00A27DEA" w:rsidP="001D5211">
            <w:pPr>
              <w:pStyle w:val="Header"/>
              <w:tabs>
                <w:tab w:val="clear" w:pos="4320"/>
                <w:tab w:val="clear" w:pos="8640"/>
              </w:tabs>
              <w:spacing w:line="276" w:lineRule="auto"/>
              <w:rPr>
                <w:color w:val="000000" w:themeColor="text1"/>
              </w:rPr>
            </w:pPr>
            <w:r w:rsidRPr="0006680D">
              <w:rPr>
                <w:color w:val="000000" w:themeColor="text1"/>
              </w:rPr>
              <w:t xml:space="preserve">Mortality </w:t>
            </w:r>
            <w:r w:rsidR="001D5211" w:rsidRPr="0006680D">
              <w:rPr>
                <w:color w:val="000000" w:themeColor="text1"/>
              </w:rPr>
              <w:t>(</w:t>
            </w:r>
            <w:r w:rsidRPr="0006680D">
              <w:rPr>
                <w:color w:val="000000" w:themeColor="text1"/>
              </w:rPr>
              <w:t>Pre</w:t>
            </w:r>
            <w:r w:rsidR="001D5211" w:rsidRPr="0006680D">
              <w:rPr>
                <w:color w:val="000000" w:themeColor="text1"/>
              </w:rPr>
              <w:t>- Retirement)</w:t>
            </w:r>
          </w:p>
        </w:tc>
        <w:tc>
          <w:tcPr>
            <w:tcW w:w="1265" w:type="pct"/>
            <w:vAlign w:val="bottom"/>
          </w:tcPr>
          <w:p w14:paraId="3229AFEA" w14:textId="51790177" w:rsidR="00A27DEA"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c>
          <w:tcPr>
            <w:tcW w:w="1266" w:type="pct"/>
            <w:vAlign w:val="bottom"/>
          </w:tcPr>
          <w:p w14:paraId="044E83C5" w14:textId="67CAD0E9" w:rsidR="00A27DEA"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r>
      <w:tr w:rsidR="0006680D" w:rsidRPr="0006680D" w14:paraId="3532C8BF" w14:textId="77777777" w:rsidTr="007555AA">
        <w:trPr>
          <w:trHeight w:val="62"/>
        </w:trPr>
        <w:tc>
          <w:tcPr>
            <w:tcW w:w="2469" w:type="pct"/>
            <w:vAlign w:val="bottom"/>
          </w:tcPr>
          <w:p w14:paraId="79935175" w14:textId="20FEE7D6" w:rsidR="00A27DEA" w:rsidRPr="0006680D" w:rsidRDefault="00A27DEA" w:rsidP="001D5211">
            <w:pPr>
              <w:pStyle w:val="Header"/>
              <w:tabs>
                <w:tab w:val="clear" w:pos="4320"/>
                <w:tab w:val="clear" w:pos="8640"/>
              </w:tabs>
              <w:spacing w:line="276" w:lineRule="auto"/>
              <w:rPr>
                <w:color w:val="000000" w:themeColor="text1"/>
              </w:rPr>
            </w:pPr>
            <w:r w:rsidRPr="0006680D">
              <w:rPr>
                <w:color w:val="000000" w:themeColor="text1"/>
              </w:rPr>
              <w:t xml:space="preserve">Mortality </w:t>
            </w:r>
            <w:r w:rsidR="001D5211" w:rsidRPr="0006680D">
              <w:rPr>
                <w:color w:val="000000" w:themeColor="text1"/>
              </w:rPr>
              <w:t>(</w:t>
            </w:r>
            <w:r w:rsidRPr="0006680D">
              <w:rPr>
                <w:color w:val="000000" w:themeColor="text1"/>
              </w:rPr>
              <w:t>Post</w:t>
            </w:r>
            <w:r w:rsidR="001D5211" w:rsidRPr="0006680D">
              <w:rPr>
                <w:color w:val="000000" w:themeColor="text1"/>
              </w:rPr>
              <w:t>- Retirement)</w:t>
            </w:r>
          </w:p>
        </w:tc>
        <w:tc>
          <w:tcPr>
            <w:tcW w:w="1265" w:type="pct"/>
            <w:vAlign w:val="bottom"/>
          </w:tcPr>
          <w:p w14:paraId="23A8E6CC" w14:textId="5FCB2B6C" w:rsidR="00A27DEA"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c>
          <w:tcPr>
            <w:tcW w:w="1266" w:type="pct"/>
            <w:vAlign w:val="bottom"/>
          </w:tcPr>
          <w:p w14:paraId="21AAEC2A" w14:textId="25FC4969" w:rsidR="00A27DEA"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w:t>
            </w:r>
          </w:p>
        </w:tc>
      </w:tr>
      <w:tr w:rsidR="0006680D" w:rsidRPr="0006680D" w14:paraId="5994EFA6" w14:textId="77777777" w:rsidTr="007555AA">
        <w:trPr>
          <w:trHeight w:val="188"/>
        </w:trPr>
        <w:tc>
          <w:tcPr>
            <w:tcW w:w="2469" w:type="pct"/>
            <w:vAlign w:val="bottom"/>
          </w:tcPr>
          <w:p w14:paraId="24501443" w14:textId="27BC17D8" w:rsidR="001433F7" w:rsidRPr="0006680D" w:rsidRDefault="001433F7" w:rsidP="001D5211">
            <w:pPr>
              <w:pStyle w:val="Header"/>
              <w:tabs>
                <w:tab w:val="clear" w:pos="4320"/>
                <w:tab w:val="clear" w:pos="8640"/>
              </w:tabs>
              <w:spacing w:line="276" w:lineRule="auto"/>
              <w:rPr>
                <w:color w:val="000000" w:themeColor="text1"/>
              </w:rPr>
            </w:pPr>
            <w:r w:rsidRPr="0006680D">
              <w:rPr>
                <w:color w:val="000000" w:themeColor="text1"/>
              </w:rPr>
              <w:t>Withdrawals</w:t>
            </w:r>
          </w:p>
        </w:tc>
        <w:tc>
          <w:tcPr>
            <w:tcW w:w="1265" w:type="pct"/>
            <w:vAlign w:val="bottom"/>
          </w:tcPr>
          <w:p w14:paraId="2F26106E" w14:textId="3DA1B33F" w:rsidR="001433F7"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xx</w:t>
            </w:r>
          </w:p>
        </w:tc>
        <w:tc>
          <w:tcPr>
            <w:tcW w:w="1266" w:type="pct"/>
            <w:vAlign w:val="bottom"/>
          </w:tcPr>
          <w:p w14:paraId="62510761" w14:textId="133A7FAB" w:rsidR="001433F7"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xx</w:t>
            </w:r>
          </w:p>
        </w:tc>
      </w:tr>
      <w:tr w:rsidR="0006680D" w:rsidRPr="0006680D" w14:paraId="77381F54" w14:textId="77777777" w:rsidTr="007555AA">
        <w:trPr>
          <w:trHeight w:val="58"/>
        </w:trPr>
        <w:tc>
          <w:tcPr>
            <w:tcW w:w="2469" w:type="pct"/>
            <w:vAlign w:val="bottom"/>
          </w:tcPr>
          <w:p w14:paraId="37522B13" w14:textId="11A121E1" w:rsidR="001433F7" w:rsidRPr="0006680D" w:rsidRDefault="001433F7" w:rsidP="001D5211">
            <w:pPr>
              <w:pStyle w:val="Header"/>
              <w:tabs>
                <w:tab w:val="clear" w:pos="4320"/>
                <w:tab w:val="clear" w:pos="8640"/>
              </w:tabs>
              <w:spacing w:line="276" w:lineRule="auto"/>
              <w:rPr>
                <w:color w:val="000000" w:themeColor="text1"/>
              </w:rPr>
            </w:pPr>
            <w:r w:rsidRPr="0006680D">
              <w:rPr>
                <w:color w:val="000000" w:themeColor="text1"/>
              </w:rPr>
              <w:t xml:space="preserve">Ill </w:t>
            </w:r>
            <w:r w:rsidR="001D5211" w:rsidRPr="0006680D">
              <w:rPr>
                <w:color w:val="000000" w:themeColor="text1"/>
              </w:rPr>
              <w:t>Health</w:t>
            </w:r>
          </w:p>
        </w:tc>
        <w:tc>
          <w:tcPr>
            <w:tcW w:w="1265" w:type="pct"/>
            <w:vAlign w:val="bottom"/>
          </w:tcPr>
          <w:p w14:paraId="664B4AB2" w14:textId="330F91E0" w:rsidR="001433F7"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xx</w:t>
            </w:r>
          </w:p>
        </w:tc>
        <w:tc>
          <w:tcPr>
            <w:tcW w:w="1266" w:type="pct"/>
            <w:vAlign w:val="bottom"/>
          </w:tcPr>
          <w:p w14:paraId="717D83D9" w14:textId="206DA66F" w:rsidR="001433F7"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xx</w:t>
            </w:r>
          </w:p>
        </w:tc>
      </w:tr>
      <w:tr w:rsidR="00A27DEA" w:rsidRPr="0006680D" w14:paraId="37867AD2" w14:textId="77777777" w:rsidTr="007555AA">
        <w:trPr>
          <w:trHeight w:val="71"/>
        </w:trPr>
        <w:tc>
          <w:tcPr>
            <w:tcW w:w="2469" w:type="pct"/>
            <w:vAlign w:val="bottom"/>
          </w:tcPr>
          <w:p w14:paraId="3120AAB1" w14:textId="340645AE" w:rsidR="00A27DEA" w:rsidRPr="0006680D" w:rsidRDefault="001433F7" w:rsidP="001D5211">
            <w:pPr>
              <w:pStyle w:val="Header"/>
              <w:tabs>
                <w:tab w:val="clear" w:pos="4320"/>
                <w:tab w:val="clear" w:pos="8640"/>
              </w:tabs>
              <w:spacing w:line="276" w:lineRule="auto"/>
              <w:rPr>
                <w:color w:val="000000" w:themeColor="text1"/>
              </w:rPr>
            </w:pPr>
            <w:r w:rsidRPr="0006680D">
              <w:rPr>
                <w:color w:val="000000" w:themeColor="text1"/>
              </w:rPr>
              <w:t>Retirement</w:t>
            </w:r>
          </w:p>
        </w:tc>
        <w:tc>
          <w:tcPr>
            <w:tcW w:w="1265" w:type="pct"/>
            <w:vAlign w:val="bottom"/>
          </w:tcPr>
          <w:p w14:paraId="4D4114A7" w14:textId="16471C6B" w:rsidR="00A27DEA"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xx years</w:t>
            </w:r>
          </w:p>
        </w:tc>
        <w:tc>
          <w:tcPr>
            <w:tcW w:w="1266" w:type="pct"/>
            <w:vAlign w:val="bottom"/>
          </w:tcPr>
          <w:p w14:paraId="54C22807" w14:textId="31E45F38" w:rsidR="00A27DEA" w:rsidRPr="0006680D" w:rsidRDefault="001D5211" w:rsidP="001D5211">
            <w:pPr>
              <w:pStyle w:val="Header"/>
              <w:tabs>
                <w:tab w:val="clear" w:pos="4320"/>
                <w:tab w:val="clear" w:pos="8640"/>
              </w:tabs>
              <w:spacing w:line="276" w:lineRule="auto"/>
              <w:jc w:val="center"/>
              <w:rPr>
                <w:color w:val="000000" w:themeColor="text1"/>
              </w:rPr>
            </w:pPr>
            <w:r w:rsidRPr="0006680D">
              <w:rPr>
                <w:color w:val="000000" w:themeColor="text1"/>
              </w:rPr>
              <w:t>xx years</w:t>
            </w:r>
          </w:p>
        </w:tc>
      </w:tr>
    </w:tbl>
    <w:p w14:paraId="252D2C98" w14:textId="2125C322" w:rsidR="00AB70CF" w:rsidRPr="0006680D" w:rsidRDefault="00AB70CF">
      <w:pPr>
        <w:autoSpaceDE/>
        <w:autoSpaceDN/>
        <w:rPr>
          <w:b/>
          <w:color w:val="000000" w:themeColor="text1"/>
        </w:rPr>
      </w:pPr>
    </w:p>
    <w:p w14:paraId="6DD5E7A6" w14:textId="2F018A2A" w:rsidR="00964F17" w:rsidRPr="0006680D" w:rsidRDefault="00434F35" w:rsidP="00434F35">
      <w:pPr>
        <w:autoSpaceDE/>
        <w:autoSpaceDN/>
        <w:spacing w:line="360" w:lineRule="auto"/>
        <w:rPr>
          <w:b/>
          <w:color w:val="000000" w:themeColor="text1"/>
        </w:rPr>
      </w:pPr>
      <w:r w:rsidRPr="0006680D">
        <w:rPr>
          <w:b/>
          <w:color w:val="000000" w:themeColor="text1"/>
        </w:rPr>
        <w:t>Recognition of Retirement Benefit Asset/ Liability</w:t>
      </w:r>
    </w:p>
    <w:p w14:paraId="1393294B" w14:textId="5854483D" w:rsidR="00442475" w:rsidRPr="0006680D" w:rsidRDefault="00442475" w:rsidP="00FF1B9B">
      <w:pPr>
        <w:pStyle w:val="ListParagraph"/>
        <w:numPr>
          <w:ilvl w:val="0"/>
          <w:numId w:val="26"/>
        </w:numPr>
        <w:tabs>
          <w:tab w:val="decimal" w:pos="7938"/>
        </w:tabs>
        <w:spacing w:line="360" w:lineRule="auto"/>
        <w:ind w:left="540" w:hanging="450"/>
        <w:jc w:val="both"/>
        <w:rPr>
          <w:color w:val="000000" w:themeColor="text1"/>
        </w:rPr>
      </w:pPr>
      <w:r w:rsidRPr="0006680D">
        <w:rPr>
          <w:color w:val="000000" w:themeColor="text1"/>
        </w:rPr>
        <w:t>Amounts recognised under other gains/ Losses in the statement of Financial Performance:</w:t>
      </w:r>
    </w:p>
    <w:tbl>
      <w:tblPr>
        <w:tblW w:w="482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59"/>
        <w:gridCol w:w="1973"/>
        <w:gridCol w:w="1973"/>
      </w:tblGrid>
      <w:tr w:rsidR="0006680D" w:rsidRPr="0006680D" w14:paraId="7344EC9B" w14:textId="77777777" w:rsidTr="00B52F1D">
        <w:trPr>
          <w:trHeight w:val="332"/>
        </w:trPr>
        <w:tc>
          <w:tcPr>
            <w:tcW w:w="2734" w:type="pct"/>
            <w:vMerge w:val="restart"/>
            <w:shd w:val="clear" w:color="auto" w:fill="0070C0"/>
            <w:vAlign w:val="center"/>
          </w:tcPr>
          <w:p w14:paraId="1151DA41" w14:textId="4D2F3F10" w:rsidR="00DC01B4" w:rsidRPr="0006680D" w:rsidRDefault="00DC01B4" w:rsidP="00DC01B4">
            <w:pPr>
              <w:pStyle w:val="Header"/>
              <w:spacing w:line="276" w:lineRule="auto"/>
              <w:rPr>
                <w:color w:val="000000" w:themeColor="text1"/>
              </w:rPr>
            </w:pPr>
            <w:r w:rsidRPr="0006680D">
              <w:rPr>
                <w:b/>
                <w:bCs/>
                <w:color w:val="000000" w:themeColor="text1"/>
              </w:rPr>
              <w:t>Description</w:t>
            </w:r>
          </w:p>
        </w:tc>
        <w:tc>
          <w:tcPr>
            <w:tcW w:w="1133" w:type="pct"/>
            <w:shd w:val="clear" w:color="auto" w:fill="0070C0"/>
            <w:vAlign w:val="center"/>
          </w:tcPr>
          <w:p w14:paraId="3DE1A95B" w14:textId="6BB1B290" w:rsidR="00DC01B4" w:rsidRPr="0006680D" w:rsidRDefault="00DC01B4"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 Current</w:t>
            </w:r>
          </w:p>
          <w:p w14:paraId="0C2EAE7C" w14:textId="430F52A0" w:rsidR="00DC01B4" w:rsidRPr="0006680D" w:rsidRDefault="00DC01B4" w:rsidP="00B52F1D">
            <w:pPr>
              <w:autoSpaceDE/>
              <w:autoSpaceDN/>
              <w:spacing w:line="276" w:lineRule="auto"/>
              <w:jc w:val="center"/>
              <w:rPr>
                <w:b/>
                <w:bCs/>
                <w:color w:val="000000" w:themeColor="text1"/>
                <w:lang w:val="en-US"/>
              </w:rPr>
            </w:pPr>
            <w:r w:rsidRPr="0006680D">
              <w:rPr>
                <w:b/>
                <w:bCs/>
                <w:color w:val="000000" w:themeColor="text1"/>
                <w:sz w:val="22"/>
                <w:szCs w:val="22"/>
                <w:lang w:val="en-US"/>
              </w:rPr>
              <w:t>FY</w:t>
            </w:r>
          </w:p>
        </w:tc>
        <w:tc>
          <w:tcPr>
            <w:tcW w:w="1133" w:type="pct"/>
            <w:shd w:val="clear" w:color="auto" w:fill="0070C0"/>
            <w:vAlign w:val="center"/>
          </w:tcPr>
          <w:p w14:paraId="4630F01B" w14:textId="77777777" w:rsidR="001F62DB" w:rsidRPr="0006680D" w:rsidRDefault="001F62DB" w:rsidP="00B52F1D">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75E87E5F" w14:textId="5E780A8F" w:rsidR="00DC01B4" w:rsidRPr="0006680D" w:rsidRDefault="001F62DB" w:rsidP="00B52F1D">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25116324" w14:textId="77777777" w:rsidTr="00B52F1D">
        <w:trPr>
          <w:trHeight w:val="58"/>
        </w:trPr>
        <w:tc>
          <w:tcPr>
            <w:tcW w:w="2734" w:type="pct"/>
            <w:vMerge/>
            <w:shd w:val="clear" w:color="auto" w:fill="0070C0"/>
            <w:vAlign w:val="bottom"/>
          </w:tcPr>
          <w:p w14:paraId="3635FE4E" w14:textId="49C95E30" w:rsidR="00DC01B4" w:rsidRPr="0006680D" w:rsidRDefault="00DC01B4" w:rsidP="00A509CA">
            <w:pPr>
              <w:pStyle w:val="Header"/>
              <w:tabs>
                <w:tab w:val="clear" w:pos="4320"/>
                <w:tab w:val="clear" w:pos="8640"/>
              </w:tabs>
              <w:spacing w:line="276" w:lineRule="auto"/>
              <w:rPr>
                <w:b/>
                <w:bCs/>
                <w:color w:val="000000" w:themeColor="text1"/>
              </w:rPr>
            </w:pPr>
          </w:p>
        </w:tc>
        <w:tc>
          <w:tcPr>
            <w:tcW w:w="1133" w:type="pct"/>
            <w:shd w:val="clear" w:color="auto" w:fill="0070C0"/>
            <w:vAlign w:val="center"/>
          </w:tcPr>
          <w:p w14:paraId="5069C3E3" w14:textId="77777777" w:rsidR="00DC01B4" w:rsidRPr="0006680D" w:rsidRDefault="00DC01B4" w:rsidP="00B52F1D">
            <w:pPr>
              <w:spacing w:line="276" w:lineRule="auto"/>
              <w:jc w:val="center"/>
              <w:rPr>
                <w:b/>
                <w:color w:val="000000" w:themeColor="text1"/>
              </w:rPr>
            </w:pPr>
            <w:r w:rsidRPr="0006680D">
              <w:rPr>
                <w:b/>
                <w:color w:val="000000" w:themeColor="text1"/>
              </w:rPr>
              <w:t>Kshs</w:t>
            </w:r>
          </w:p>
        </w:tc>
        <w:tc>
          <w:tcPr>
            <w:tcW w:w="1133" w:type="pct"/>
            <w:shd w:val="clear" w:color="auto" w:fill="0070C0"/>
            <w:vAlign w:val="center"/>
          </w:tcPr>
          <w:p w14:paraId="048CB53C" w14:textId="77777777" w:rsidR="00DC01B4" w:rsidRPr="0006680D" w:rsidRDefault="00DC01B4" w:rsidP="00B52F1D">
            <w:pPr>
              <w:spacing w:line="276" w:lineRule="auto"/>
              <w:jc w:val="center"/>
              <w:rPr>
                <w:color w:val="000000" w:themeColor="text1"/>
              </w:rPr>
            </w:pPr>
            <w:r w:rsidRPr="0006680D">
              <w:rPr>
                <w:b/>
                <w:color w:val="000000" w:themeColor="text1"/>
              </w:rPr>
              <w:t>Kshs</w:t>
            </w:r>
          </w:p>
        </w:tc>
      </w:tr>
      <w:tr w:rsidR="0006680D" w:rsidRPr="0006680D" w14:paraId="3B3E5ECE" w14:textId="77777777" w:rsidTr="00B52F1D">
        <w:trPr>
          <w:trHeight w:val="233"/>
        </w:trPr>
        <w:tc>
          <w:tcPr>
            <w:tcW w:w="2734" w:type="pct"/>
            <w:vAlign w:val="center"/>
          </w:tcPr>
          <w:p w14:paraId="42E7C0F7" w14:textId="0D4422EC" w:rsidR="00A866A2" w:rsidRPr="0006680D" w:rsidRDefault="00A866A2" w:rsidP="00DC01B4">
            <w:pPr>
              <w:pStyle w:val="Header"/>
              <w:tabs>
                <w:tab w:val="clear" w:pos="4320"/>
                <w:tab w:val="clear" w:pos="8640"/>
              </w:tabs>
              <w:spacing w:line="276" w:lineRule="auto"/>
              <w:rPr>
                <w:color w:val="000000" w:themeColor="text1"/>
              </w:rPr>
            </w:pPr>
            <w:r w:rsidRPr="0006680D">
              <w:rPr>
                <w:color w:val="000000" w:themeColor="text1"/>
              </w:rPr>
              <w:t xml:space="preserve">The </w:t>
            </w:r>
            <w:r w:rsidR="003E690F" w:rsidRPr="0006680D">
              <w:rPr>
                <w:color w:val="000000" w:themeColor="text1"/>
              </w:rPr>
              <w:t>return on defined plan assets</w:t>
            </w:r>
          </w:p>
        </w:tc>
        <w:tc>
          <w:tcPr>
            <w:tcW w:w="1133" w:type="pct"/>
            <w:vAlign w:val="center"/>
          </w:tcPr>
          <w:p w14:paraId="4FE29BFF" w14:textId="34D2CF46" w:rsidR="00A866A2" w:rsidRPr="0006680D" w:rsidRDefault="00A509CA" w:rsidP="00B52F1D">
            <w:pPr>
              <w:spacing w:line="276" w:lineRule="auto"/>
              <w:jc w:val="center"/>
              <w:rPr>
                <w:b/>
                <w:color w:val="000000" w:themeColor="text1"/>
              </w:rPr>
            </w:pPr>
            <w:r w:rsidRPr="0006680D">
              <w:rPr>
                <w:color w:val="000000" w:themeColor="text1"/>
              </w:rPr>
              <w:t>xxx</w:t>
            </w:r>
          </w:p>
        </w:tc>
        <w:tc>
          <w:tcPr>
            <w:tcW w:w="1133" w:type="pct"/>
            <w:vAlign w:val="center"/>
          </w:tcPr>
          <w:p w14:paraId="43875E6D" w14:textId="7796C1F1" w:rsidR="00A866A2" w:rsidRPr="0006680D" w:rsidRDefault="00A509CA" w:rsidP="00B52F1D">
            <w:pPr>
              <w:spacing w:line="276" w:lineRule="auto"/>
              <w:jc w:val="center"/>
              <w:rPr>
                <w:b/>
                <w:color w:val="000000" w:themeColor="text1"/>
              </w:rPr>
            </w:pPr>
            <w:r w:rsidRPr="0006680D">
              <w:rPr>
                <w:color w:val="000000" w:themeColor="text1"/>
              </w:rPr>
              <w:t>xxx</w:t>
            </w:r>
          </w:p>
        </w:tc>
      </w:tr>
      <w:tr w:rsidR="0006680D" w:rsidRPr="0006680D" w14:paraId="2E84FACB" w14:textId="77777777" w:rsidTr="00B52F1D">
        <w:trPr>
          <w:trHeight w:val="576"/>
        </w:trPr>
        <w:tc>
          <w:tcPr>
            <w:tcW w:w="2734" w:type="pct"/>
            <w:vAlign w:val="bottom"/>
          </w:tcPr>
          <w:p w14:paraId="72A4A337" w14:textId="34EBB9CE" w:rsidR="001D3836" w:rsidRPr="0006680D" w:rsidRDefault="001D3836" w:rsidP="00A509CA">
            <w:pPr>
              <w:pStyle w:val="Header"/>
              <w:tabs>
                <w:tab w:val="clear" w:pos="4320"/>
                <w:tab w:val="clear" w:pos="8640"/>
              </w:tabs>
              <w:spacing w:line="276" w:lineRule="auto"/>
              <w:rPr>
                <w:color w:val="000000" w:themeColor="text1"/>
              </w:rPr>
            </w:pPr>
            <w:r w:rsidRPr="0006680D">
              <w:rPr>
                <w:color w:val="000000" w:themeColor="text1"/>
              </w:rPr>
              <w:t xml:space="preserve">Actuarial </w:t>
            </w:r>
            <w:r w:rsidR="003E690F" w:rsidRPr="0006680D">
              <w:rPr>
                <w:color w:val="000000" w:themeColor="text1"/>
              </w:rPr>
              <w:t>gains/ losses arising from changes in demographic assumptions</w:t>
            </w:r>
          </w:p>
        </w:tc>
        <w:tc>
          <w:tcPr>
            <w:tcW w:w="1133" w:type="pct"/>
            <w:vAlign w:val="center"/>
          </w:tcPr>
          <w:p w14:paraId="311675DC" w14:textId="755824CF" w:rsidR="001D3836" w:rsidRPr="0006680D" w:rsidRDefault="00A509CA" w:rsidP="00B52F1D">
            <w:pPr>
              <w:tabs>
                <w:tab w:val="left" w:pos="1255"/>
              </w:tabs>
              <w:spacing w:line="276" w:lineRule="auto"/>
              <w:jc w:val="center"/>
              <w:rPr>
                <w:color w:val="000000" w:themeColor="text1"/>
              </w:rPr>
            </w:pPr>
            <w:r w:rsidRPr="0006680D">
              <w:rPr>
                <w:color w:val="000000" w:themeColor="text1"/>
              </w:rPr>
              <w:t>xxx</w:t>
            </w:r>
          </w:p>
        </w:tc>
        <w:tc>
          <w:tcPr>
            <w:tcW w:w="1133" w:type="pct"/>
            <w:vAlign w:val="center"/>
          </w:tcPr>
          <w:p w14:paraId="45B43C95" w14:textId="112DB25C" w:rsidR="001D3836" w:rsidRPr="0006680D" w:rsidRDefault="00A509CA" w:rsidP="00B52F1D">
            <w:pPr>
              <w:spacing w:line="276" w:lineRule="auto"/>
              <w:jc w:val="center"/>
              <w:rPr>
                <w:b/>
                <w:color w:val="000000" w:themeColor="text1"/>
              </w:rPr>
            </w:pPr>
            <w:r w:rsidRPr="0006680D">
              <w:rPr>
                <w:color w:val="000000" w:themeColor="text1"/>
              </w:rPr>
              <w:t>xxx</w:t>
            </w:r>
          </w:p>
        </w:tc>
      </w:tr>
      <w:tr w:rsidR="0006680D" w:rsidRPr="0006680D" w14:paraId="7EB90E05" w14:textId="77777777" w:rsidTr="00B52F1D">
        <w:trPr>
          <w:trHeight w:val="576"/>
        </w:trPr>
        <w:tc>
          <w:tcPr>
            <w:tcW w:w="2734" w:type="pct"/>
            <w:vAlign w:val="bottom"/>
          </w:tcPr>
          <w:p w14:paraId="4F571C73" w14:textId="4B1F629D" w:rsidR="001D3836" w:rsidRPr="0006680D" w:rsidRDefault="001D3836" w:rsidP="00A509CA">
            <w:pPr>
              <w:pStyle w:val="Header"/>
              <w:tabs>
                <w:tab w:val="clear" w:pos="4320"/>
                <w:tab w:val="clear" w:pos="8640"/>
              </w:tabs>
              <w:spacing w:line="276" w:lineRule="auto"/>
              <w:rPr>
                <w:color w:val="000000" w:themeColor="text1"/>
              </w:rPr>
            </w:pPr>
            <w:r w:rsidRPr="0006680D">
              <w:rPr>
                <w:color w:val="000000" w:themeColor="text1"/>
              </w:rPr>
              <w:t xml:space="preserve">Actuarial </w:t>
            </w:r>
            <w:r w:rsidR="003E690F" w:rsidRPr="0006680D">
              <w:rPr>
                <w:color w:val="000000" w:themeColor="text1"/>
              </w:rPr>
              <w:t>gains/ losses arising from</w:t>
            </w:r>
            <w:r w:rsidR="00E01C36" w:rsidRPr="0006680D">
              <w:rPr>
                <w:color w:val="000000" w:themeColor="text1"/>
              </w:rPr>
              <w:t xml:space="preserve"> </w:t>
            </w:r>
            <w:r w:rsidR="003E690F" w:rsidRPr="0006680D">
              <w:rPr>
                <w:color w:val="000000" w:themeColor="text1"/>
              </w:rPr>
              <w:t>changes in financial assumptions</w:t>
            </w:r>
          </w:p>
        </w:tc>
        <w:tc>
          <w:tcPr>
            <w:tcW w:w="1133" w:type="pct"/>
            <w:vAlign w:val="center"/>
          </w:tcPr>
          <w:p w14:paraId="5BEB45A9" w14:textId="6CE2504C"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33" w:type="pct"/>
            <w:vAlign w:val="center"/>
          </w:tcPr>
          <w:p w14:paraId="6BDC5516" w14:textId="527DFB46"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3226131C" w14:textId="77777777" w:rsidTr="00B52F1D">
        <w:trPr>
          <w:trHeight w:val="576"/>
        </w:trPr>
        <w:tc>
          <w:tcPr>
            <w:tcW w:w="2734" w:type="pct"/>
            <w:vAlign w:val="bottom"/>
          </w:tcPr>
          <w:p w14:paraId="1C5BDEB7" w14:textId="28964A3A" w:rsidR="001D3836" w:rsidRPr="0006680D" w:rsidRDefault="001D3836" w:rsidP="00A509CA">
            <w:pPr>
              <w:pStyle w:val="Header"/>
              <w:tabs>
                <w:tab w:val="clear" w:pos="4320"/>
                <w:tab w:val="clear" w:pos="8640"/>
              </w:tabs>
              <w:spacing w:line="276" w:lineRule="auto"/>
              <w:rPr>
                <w:color w:val="000000" w:themeColor="text1"/>
              </w:rPr>
            </w:pPr>
            <w:r w:rsidRPr="0006680D">
              <w:rPr>
                <w:color w:val="000000" w:themeColor="text1"/>
              </w:rPr>
              <w:t xml:space="preserve">Actuarial </w:t>
            </w:r>
            <w:r w:rsidR="003E690F" w:rsidRPr="0006680D">
              <w:rPr>
                <w:color w:val="000000" w:themeColor="text1"/>
              </w:rPr>
              <w:t>gains and losses arising from experience adjustments</w:t>
            </w:r>
          </w:p>
        </w:tc>
        <w:tc>
          <w:tcPr>
            <w:tcW w:w="1133" w:type="pct"/>
            <w:vAlign w:val="center"/>
          </w:tcPr>
          <w:p w14:paraId="0B7BC091" w14:textId="77CE5E8D"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33" w:type="pct"/>
            <w:vAlign w:val="center"/>
          </w:tcPr>
          <w:p w14:paraId="259722FD" w14:textId="154458DE"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3E7FE08B" w14:textId="77777777" w:rsidTr="00B52F1D">
        <w:trPr>
          <w:trHeight w:val="58"/>
        </w:trPr>
        <w:tc>
          <w:tcPr>
            <w:tcW w:w="2734" w:type="pct"/>
            <w:vAlign w:val="center"/>
          </w:tcPr>
          <w:p w14:paraId="637013C0" w14:textId="2802334A" w:rsidR="001D3836" w:rsidRPr="0006680D" w:rsidRDefault="003E690F" w:rsidP="00DC01B4">
            <w:pPr>
              <w:pStyle w:val="Header"/>
              <w:tabs>
                <w:tab w:val="clear" w:pos="4320"/>
                <w:tab w:val="clear" w:pos="8640"/>
              </w:tabs>
              <w:spacing w:line="276" w:lineRule="auto"/>
              <w:rPr>
                <w:color w:val="000000" w:themeColor="text1"/>
              </w:rPr>
            </w:pPr>
            <w:r w:rsidRPr="0006680D">
              <w:rPr>
                <w:color w:val="000000" w:themeColor="text1"/>
              </w:rPr>
              <w:t>Others (specify)</w:t>
            </w:r>
          </w:p>
        </w:tc>
        <w:tc>
          <w:tcPr>
            <w:tcW w:w="1133" w:type="pct"/>
            <w:vAlign w:val="center"/>
          </w:tcPr>
          <w:p w14:paraId="5DB2A768" w14:textId="1FE4CE64"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33" w:type="pct"/>
            <w:vAlign w:val="center"/>
          </w:tcPr>
          <w:p w14:paraId="29CD27E2" w14:textId="3AC1AC8F"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35AD7F97" w14:textId="77777777" w:rsidTr="00B52F1D">
        <w:trPr>
          <w:trHeight w:val="71"/>
        </w:trPr>
        <w:tc>
          <w:tcPr>
            <w:tcW w:w="2734" w:type="pct"/>
            <w:vAlign w:val="bottom"/>
          </w:tcPr>
          <w:p w14:paraId="600F2037" w14:textId="16B387B1" w:rsidR="001D3836" w:rsidRPr="0006680D" w:rsidRDefault="001D3836" w:rsidP="00A509CA">
            <w:pPr>
              <w:pStyle w:val="Header"/>
              <w:tabs>
                <w:tab w:val="clear" w:pos="4320"/>
                <w:tab w:val="clear" w:pos="8640"/>
              </w:tabs>
              <w:spacing w:line="276" w:lineRule="auto"/>
              <w:rPr>
                <w:color w:val="000000" w:themeColor="text1"/>
              </w:rPr>
            </w:pPr>
            <w:r w:rsidRPr="0006680D">
              <w:rPr>
                <w:color w:val="000000" w:themeColor="text1"/>
              </w:rPr>
              <w:t xml:space="preserve">Adjustments </w:t>
            </w:r>
            <w:r w:rsidR="003E690F" w:rsidRPr="0006680D">
              <w:rPr>
                <w:color w:val="000000" w:themeColor="text1"/>
              </w:rPr>
              <w:t>for restrictions on the defined benefit asset</w:t>
            </w:r>
          </w:p>
        </w:tc>
        <w:tc>
          <w:tcPr>
            <w:tcW w:w="1133" w:type="pct"/>
            <w:vAlign w:val="center"/>
          </w:tcPr>
          <w:p w14:paraId="3F53DAE3" w14:textId="7CD38978"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33" w:type="pct"/>
            <w:vAlign w:val="center"/>
          </w:tcPr>
          <w:p w14:paraId="0F010871" w14:textId="728B73A2"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1D3836" w:rsidRPr="0006680D" w14:paraId="523641EC" w14:textId="77777777" w:rsidTr="00B52F1D">
        <w:trPr>
          <w:trHeight w:val="576"/>
        </w:trPr>
        <w:tc>
          <w:tcPr>
            <w:tcW w:w="2734" w:type="pct"/>
            <w:vAlign w:val="bottom"/>
          </w:tcPr>
          <w:p w14:paraId="79B7F2C8" w14:textId="6454B75F" w:rsidR="001D3836" w:rsidRPr="0006680D" w:rsidRDefault="001D3836" w:rsidP="00A509CA">
            <w:pPr>
              <w:pStyle w:val="Header"/>
              <w:tabs>
                <w:tab w:val="clear" w:pos="4320"/>
                <w:tab w:val="clear" w:pos="8640"/>
              </w:tabs>
              <w:spacing w:line="276" w:lineRule="auto"/>
              <w:rPr>
                <w:b/>
                <w:bCs/>
                <w:color w:val="000000" w:themeColor="text1"/>
              </w:rPr>
            </w:pPr>
            <w:r w:rsidRPr="0006680D">
              <w:rPr>
                <w:b/>
                <w:bCs/>
                <w:color w:val="000000" w:themeColor="text1"/>
              </w:rPr>
              <w:t xml:space="preserve">Remeasurement </w:t>
            </w:r>
            <w:r w:rsidR="003E690F" w:rsidRPr="0006680D">
              <w:rPr>
                <w:b/>
                <w:bCs/>
                <w:color w:val="000000" w:themeColor="text1"/>
              </w:rPr>
              <w:t>of the net defined benefit liability (asset)</w:t>
            </w:r>
          </w:p>
        </w:tc>
        <w:tc>
          <w:tcPr>
            <w:tcW w:w="1133" w:type="pct"/>
            <w:vAlign w:val="center"/>
          </w:tcPr>
          <w:p w14:paraId="20E9EC27" w14:textId="2C5D90BD"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33" w:type="pct"/>
            <w:vAlign w:val="center"/>
          </w:tcPr>
          <w:p w14:paraId="491553A2" w14:textId="6D7D1684" w:rsidR="001D3836" w:rsidRPr="0006680D" w:rsidRDefault="00A509CA" w:rsidP="00B52F1D">
            <w:pPr>
              <w:pStyle w:val="Header"/>
              <w:tabs>
                <w:tab w:val="clear" w:pos="4320"/>
                <w:tab w:val="clear" w:pos="8640"/>
              </w:tabs>
              <w:spacing w:line="276" w:lineRule="auto"/>
              <w:jc w:val="center"/>
              <w:rPr>
                <w:color w:val="000000" w:themeColor="text1"/>
              </w:rPr>
            </w:pPr>
            <w:r w:rsidRPr="0006680D">
              <w:rPr>
                <w:color w:val="000000" w:themeColor="text1"/>
              </w:rPr>
              <w:t>xxx</w:t>
            </w:r>
          </w:p>
        </w:tc>
      </w:tr>
    </w:tbl>
    <w:p w14:paraId="56D23E52" w14:textId="71318910" w:rsidR="00442475" w:rsidRPr="0006680D" w:rsidRDefault="00442475" w:rsidP="00954C73">
      <w:pPr>
        <w:numPr>
          <w:ilvl w:val="12"/>
          <w:numId w:val="0"/>
        </w:numPr>
        <w:tabs>
          <w:tab w:val="decimal" w:pos="7938"/>
        </w:tabs>
        <w:spacing w:line="360" w:lineRule="auto"/>
        <w:jc w:val="both"/>
        <w:rPr>
          <w:color w:val="000000" w:themeColor="text1"/>
          <w:sz w:val="12"/>
          <w:szCs w:val="12"/>
        </w:rPr>
      </w:pPr>
    </w:p>
    <w:p w14:paraId="14640BD9" w14:textId="5D273FFF"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45CF145F" w14:textId="344D4838"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13D85FAB" w14:textId="6EDAD5FF"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5C507E49" w14:textId="1709B108"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69D932B5" w14:textId="4C7B2970"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2BF185CE" w14:textId="6BA6FAB0"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7FEC1D62" w14:textId="203024BA"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71FDAB3D" w14:textId="2B9F41CA"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17ABBB53" w14:textId="323E29EF"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15DB73F1" w14:textId="1EFBAE48" w:rsidR="003E690F" w:rsidRPr="0006680D" w:rsidRDefault="003E690F" w:rsidP="00954C73">
      <w:pPr>
        <w:numPr>
          <w:ilvl w:val="12"/>
          <w:numId w:val="0"/>
        </w:numPr>
        <w:tabs>
          <w:tab w:val="decimal" w:pos="7938"/>
        </w:tabs>
        <w:spacing w:line="360" w:lineRule="auto"/>
        <w:jc w:val="both"/>
        <w:rPr>
          <w:color w:val="000000" w:themeColor="text1"/>
          <w:sz w:val="12"/>
          <w:szCs w:val="12"/>
        </w:rPr>
      </w:pPr>
    </w:p>
    <w:p w14:paraId="3859CFCE" w14:textId="20241A19" w:rsidR="007555AA" w:rsidRPr="0006680D" w:rsidRDefault="007555AA">
      <w:pPr>
        <w:autoSpaceDE/>
        <w:autoSpaceDN/>
        <w:rPr>
          <w:color w:val="000000" w:themeColor="text1"/>
          <w:sz w:val="12"/>
          <w:szCs w:val="12"/>
        </w:rPr>
      </w:pPr>
      <w:r w:rsidRPr="0006680D">
        <w:rPr>
          <w:color w:val="000000" w:themeColor="text1"/>
          <w:sz w:val="12"/>
          <w:szCs w:val="12"/>
        </w:rPr>
        <w:br w:type="page"/>
      </w:r>
    </w:p>
    <w:p w14:paraId="17DA64A5" w14:textId="1D144CE6" w:rsidR="00442475" w:rsidRPr="0006680D" w:rsidRDefault="00D04472" w:rsidP="00FF1B9B">
      <w:pPr>
        <w:pStyle w:val="ListParagraph"/>
        <w:numPr>
          <w:ilvl w:val="0"/>
          <w:numId w:val="26"/>
        </w:numPr>
        <w:tabs>
          <w:tab w:val="decimal" w:pos="7938"/>
        </w:tabs>
        <w:spacing w:line="360" w:lineRule="auto"/>
        <w:ind w:left="450"/>
        <w:jc w:val="both"/>
        <w:rPr>
          <w:b/>
          <w:bCs/>
          <w:color w:val="000000" w:themeColor="text1"/>
        </w:rPr>
      </w:pPr>
      <w:r w:rsidRPr="0006680D">
        <w:rPr>
          <w:b/>
          <w:bCs/>
          <w:color w:val="000000" w:themeColor="text1"/>
        </w:rPr>
        <w:lastRenderedPageBreak/>
        <w:t>Amounts recognised in the Statement of Financial Position</w:t>
      </w:r>
    </w:p>
    <w:p w14:paraId="5556BFE1" w14:textId="77777777" w:rsidR="00442475" w:rsidRPr="0006680D" w:rsidRDefault="00442475" w:rsidP="00954C73">
      <w:pPr>
        <w:numPr>
          <w:ilvl w:val="12"/>
          <w:numId w:val="0"/>
        </w:numPr>
        <w:tabs>
          <w:tab w:val="decimal" w:pos="7938"/>
        </w:tabs>
        <w:spacing w:line="360" w:lineRule="auto"/>
        <w:jc w:val="both"/>
        <w:rPr>
          <w:color w:val="000000" w:themeColor="text1"/>
          <w:sz w:val="12"/>
          <w:szCs w:val="12"/>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760"/>
        <w:gridCol w:w="2135"/>
        <w:gridCol w:w="2135"/>
      </w:tblGrid>
      <w:tr w:rsidR="0006680D" w:rsidRPr="0006680D" w14:paraId="609F5D9A" w14:textId="77777777" w:rsidTr="001B53B4">
        <w:trPr>
          <w:trHeight w:val="340"/>
        </w:trPr>
        <w:tc>
          <w:tcPr>
            <w:tcW w:w="2636" w:type="pct"/>
            <w:vMerge w:val="restart"/>
            <w:shd w:val="clear" w:color="auto" w:fill="0070C0"/>
            <w:vAlign w:val="center"/>
          </w:tcPr>
          <w:p w14:paraId="1FF310BE" w14:textId="5CF99F51" w:rsidR="00DC01B4" w:rsidRPr="0006680D" w:rsidRDefault="00DC01B4" w:rsidP="00DC01B4">
            <w:pPr>
              <w:pStyle w:val="Header"/>
              <w:spacing w:line="276" w:lineRule="auto"/>
              <w:rPr>
                <w:color w:val="000000" w:themeColor="text1"/>
              </w:rPr>
            </w:pPr>
            <w:r w:rsidRPr="0006680D">
              <w:rPr>
                <w:b/>
                <w:bCs/>
                <w:color w:val="000000" w:themeColor="text1"/>
              </w:rPr>
              <w:t>Description</w:t>
            </w:r>
          </w:p>
        </w:tc>
        <w:tc>
          <w:tcPr>
            <w:tcW w:w="1182" w:type="pct"/>
            <w:shd w:val="clear" w:color="auto" w:fill="0070C0"/>
            <w:vAlign w:val="center"/>
          </w:tcPr>
          <w:p w14:paraId="4AD60F88" w14:textId="00D93CD9" w:rsidR="00DC01B4" w:rsidRPr="0006680D" w:rsidRDefault="00DC01B4" w:rsidP="001B53B4">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182" w:type="pct"/>
            <w:shd w:val="clear" w:color="auto" w:fill="0070C0"/>
            <w:vAlign w:val="center"/>
          </w:tcPr>
          <w:p w14:paraId="578B651E" w14:textId="77777777" w:rsidR="001F62DB" w:rsidRPr="0006680D" w:rsidRDefault="001F62DB" w:rsidP="001B53B4">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11EAB54" w14:textId="19B313EE" w:rsidR="00DC01B4" w:rsidRPr="0006680D" w:rsidRDefault="001F62DB" w:rsidP="001B53B4">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24F757FB" w14:textId="77777777" w:rsidTr="001B53B4">
        <w:trPr>
          <w:trHeight w:val="340"/>
        </w:trPr>
        <w:tc>
          <w:tcPr>
            <w:tcW w:w="2636" w:type="pct"/>
            <w:vMerge/>
            <w:shd w:val="clear" w:color="auto" w:fill="0070C0"/>
            <w:vAlign w:val="bottom"/>
          </w:tcPr>
          <w:p w14:paraId="5CD6BD9A" w14:textId="0996103D" w:rsidR="00DC01B4" w:rsidRPr="0006680D" w:rsidRDefault="00DC01B4" w:rsidP="00A509CA">
            <w:pPr>
              <w:pStyle w:val="Header"/>
              <w:tabs>
                <w:tab w:val="clear" w:pos="4320"/>
                <w:tab w:val="clear" w:pos="8640"/>
              </w:tabs>
              <w:spacing w:line="276" w:lineRule="auto"/>
              <w:rPr>
                <w:color w:val="000000" w:themeColor="text1"/>
              </w:rPr>
            </w:pPr>
          </w:p>
        </w:tc>
        <w:tc>
          <w:tcPr>
            <w:tcW w:w="1182" w:type="pct"/>
            <w:shd w:val="clear" w:color="auto" w:fill="0070C0"/>
            <w:vAlign w:val="center"/>
          </w:tcPr>
          <w:p w14:paraId="3534A2EC" w14:textId="77777777" w:rsidR="00DC01B4" w:rsidRPr="0006680D" w:rsidRDefault="00DC01B4" w:rsidP="001B53B4">
            <w:pPr>
              <w:spacing w:line="276" w:lineRule="auto"/>
              <w:jc w:val="center"/>
              <w:rPr>
                <w:b/>
                <w:color w:val="000000" w:themeColor="text1"/>
              </w:rPr>
            </w:pPr>
            <w:r w:rsidRPr="0006680D">
              <w:rPr>
                <w:b/>
                <w:color w:val="000000" w:themeColor="text1"/>
              </w:rPr>
              <w:t>Kshs</w:t>
            </w:r>
          </w:p>
        </w:tc>
        <w:tc>
          <w:tcPr>
            <w:tcW w:w="1182" w:type="pct"/>
            <w:shd w:val="clear" w:color="auto" w:fill="0070C0"/>
            <w:vAlign w:val="center"/>
          </w:tcPr>
          <w:p w14:paraId="3F5B19BE" w14:textId="77777777" w:rsidR="00DC01B4" w:rsidRPr="0006680D" w:rsidRDefault="00DC01B4" w:rsidP="001B53B4">
            <w:pPr>
              <w:spacing w:line="276" w:lineRule="auto"/>
              <w:jc w:val="center"/>
              <w:rPr>
                <w:color w:val="000000" w:themeColor="text1"/>
              </w:rPr>
            </w:pPr>
            <w:r w:rsidRPr="0006680D">
              <w:rPr>
                <w:b/>
                <w:color w:val="000000" w:themeColor="text1"/>
              </w:rPr>
              <w:t>Kshs</w:t>
            </w:r>
          </w:p>
        </w:tc>
      </w:tr>
      <w:tr w:rsidR="0006680D" w:rsidRPr="0006680D" w14:paraId="016D58AC" w14:textId="77777777" w:rsidTr="001B53B4">
        <w:trPr>
          <w:trHeight w:val="340"/>
        </w:trPr>
        <w:tc>
          <w:tcPr>
            <w:tcW w:w="2636" w:type="pct"/>
            <w:vAlign w:val="bottom"/>
          </w:tcPr>
          <w:p w14:paraId="07340ECF" w14:textId="38E5DFC2" w:rsidR="00D04472" w:rsidRPr="0006680D" w:rsidRDefault="00C710A2" w:rsidP="00A509CA">
            <w:pPr>
              <w:pStyle w:val="Header"/>
              <w:tabs>
                <w:tab w:val="clear" w:pos="4320"/>
                <w:tab w:val="clear" w:pos="8640"/>
              </w:tabs>
              <w:spacing w:line="276" w:lineRule="auto"/>
              <w:rPr>
                <w:color w:val="000000" w:themeColor="text1"/>
              </w:rPr>
            </w:pPr>
            <w:r w:rsidRPr="0006680D">
              <w:rPr>
                <w:color w:val="000000" w:themeColor="text1"/>
              </w:rPr>
              <w:t xml:space="preserve">Present </w:t>
            </w:r>
            <w:r w:rsidR="003E690F" w:rsidRPr="0006680D">
              <w:rPr>
                <w:color w:val="000000" w:themeColor="text1"/>
              </w:rPr>
              <w:t>value of defined benefit obligations(a)</w:t>
            </w:r>
          </w:p>
        </w:tc>
        <w:tc>
          <w:tcPr>
            <w:tcW w:w="1182" w:type="pct"/>
            <w:vAlign w:val="center"/>
          </w:tcPr>
          <w:p w14:paraId="7328CB60" w14:textId="33E14875" w:rsidR="00D04472"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82" w:type="pct"/>
            <w:vAlign w:val="center"/>
          </w:tcPr>
          <w:p w14:paraId="7F0F1A35" w14:textId="3C745241" w:rsidR="00D04472"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08513EAD" w14:textId="77777777" w:rsidTr="001B53B4">
        <w:trPr>
          <w:trHeight w:val="134"/>
        </w:trPr>
        <w:tc>
          <w:tcPr>
            <w:tcW w:w="2636" w:type="pct"/>
            <w:vAlign w:val="bottom"/>
          </w:tcPr>
          <w:p w14:paraId="0CCCE23C" w14:textId="772434F4" w:rsidR="003C27CF" w:rsidRPr="0006680D" w:rsidRDefault="003C27CF" w:rsidP="00A509CA">
            <w:pPr>
              <w:pStyle w:val="Header"/>
              <w:tabs>
                <w:tab w:val="clear" w:pos="4320"/>
                <w:tab w:val="clear" w:pos="8640"/>
              </w:tabs>
              <w:spacing w:line="276" w:lineRule="auto"/>
              <w:rPr>
                <w:color w:val="000000" w:themeColor="text1"/>
              </w:rPr>
            </w:pPr>
            <w:r w:rsidRPr="0006680D">
              <w:rPr>
                <w:color w:val="000000" w:themeColor="text1"/>
              </w:rPr>
              <w:t xml:space="preserve">Fair </w:t>
            </w:r>
            <w:r w:rsidR="003E690F" w:rsidRPr="0006680D">
              <w:rPr>
                <w:color w:val="000000" w:themeColor="text1"/>
              </w:rPr>
              <w:t>value of plan assets(b)</w:t>
            </w:r>
          </w:p>
        </w:tc>
        <w:tc>
          <w:tcPr>
            <w:tcW w:w="1182" w:type="pct"/>
            <w:vAlign w:val="center"/>
          </w:tcPr>
          <w:p w14:paraId="2B0FDBD5" w14:textId="534A5A50" w:rsidR="003C27CF"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82" w:type="pct"/>
            <w:vAlign w:val="center"/>
          </w:tcPr>
          <w:p w14:paraId="1A715186" w14:textId="77AB2ABC" w:rsidR="003C27CF"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3DEF9118" w14:textId="77777777" w:rsidTr="001B53B4">
        <w:trPr>
          <w:trHeight w:val="161"/>
        </w:trPr>
        <w:tc>
          <w:tcPr>
            <w:tcW w:w="2636" w:type="pct"/>
            <w:vAlign w:val="bottom"/>
          </w:tcPr>
          <w:p w14:paraId="2813B612" w14:textId="040D2F30" w:rsidR="003C27CF" w:rsidRPr="0006680D" w:rsidRDefault="003E690F" w:rsidP="00A509CA">
            <w:pPr>
              <w:pStyle w:val="Header"/>
              <w:tabs>
                <w:tab w:val="clear" w:pos="4320"/>
                <w:tab w:val="clear" w:pos="8640"/>
              </w:tabs>
              <w:spacing w:line="276" w:lineRule="auto"/>
              <w:rPr>
                <w:color w:val="000000" w:themeColor="text1"/>
              </w:rPr>
            </w:pPr>
            <w:r w:rsidRPr="0006680D">
              <w:rPr>
                <w:color w:val="000000" w:themeColor="text1"/>
              </w:rPr>
              <w:t>Funded status</w:t>
            </w:r>
            <w:r w:rsidR="00DC01B4" w:rsidRPr="0006680D">
              <w:rPr>
                <w:color w:val="000000" w:themeColor="text1"/>
              </w:rPr>
              <w:t xml:space="preserve"> </w:t>
            </w:r>
            <w:r w:rsidRPr="0006680D">
              <w:rPr>
                <w:color w:val="000000" w:themeColor="text1"/>
              </w:rPr>
              <w:t>(=a-b)</w:t>
            </w:r>
          </w:p>
        </w:tc>
        <w:tc>
          <w:tcPr>
            <w:tcW w:w="1182" w:type="pct"/>
            <w:vAlign w:val="center"/>
          </w:tcPr>
          <w:p w14:paraId="173CA045" w14:textId="3FB24E49" w:rsidR="003C27CF" w:rsidRPr="0006680D" w:rsidRDefault="00A509CA" w:rsidP="001B53B4">
            <w:pPr>
              <w:pStyle w:val="Header"/>
              <w:tabs>
                <w:tab w:val="clear" w:pos="4320"/>
                <w:tab w:val="clear" w:pos="8640"/>
              </w:tabs>
              <w:spacing w:line="276" w:lineRule="auto"/>
              <w:jc w:val="center"/>
              <w:rPr>
                <w:b/>
                <w:bCs/>
                <w:color w:val="000000" w:themeColor="text1"/>
              </w:rPr>
            </w:pPr>
            <w:r w:rsidRPr="0006680D">
              <w:rPr>
                <w:b/>
                <w:bCs/>
                <w:color w:val="000000" w:themeColor="text1"/>
              </w:rPr>
              <w:t>xxx</w:t>
            </w:r>
          </w:p>
        </w:tc>
        <w:tc>
          <w:tcPr>
            <w:tcW w:w="1182" w:type="pct"/>
            <w:vAlign w:val="center"/>
          </w:tcPr>
          <w:p w14:paraId="0BDD2560" w14:textId="50146057" w:rsidR="003C27CF" w:rsidRPr="0006680D" w:rsidRDefault="00A509CA" w:rsidP="001B53B4">
            <w:pPr>
              <w:pStyle w:val="Header"/>
              <w:tabs>
                <w:tab w:val="clear" w:pos="4320"/>
                <w:tab w:val="clear" w:pos="8640"/>
              </w:tabs>
              <w:spacing w:line="276" w:lineRule="auto"/>
              <w:jc w:val="center"/>
              <w:rPr>
                <w:b/>
                <w:bCs/>
                <w:color w:val="000000" w:themeColor="text1"/>
              </w:rPr>
            </w:pPr>
            <w:r w:rsidRPr="0006680D">
              <w:rPr>
                <w:b/>
                <w:bCs/>
                <w:color w:val="000000" w:themeColor="text1"/>
              </w:rPr>
              <w:t>xxx</w:t>
            </w:r>
          </w:p>
        </w:tc>
      </w:tr>
      <w:tr w:rsidR="0006680D" w:rsidRPr="0006680D" w14:paraId="21E69F01" w14:textId="77777777" w:rsidTr="001B53B4">
        <w:trPr>
          <w:trHeight w:val="107"/>
        </w:trPr>
        <w:tc>
          <w:tcPr>
            <w:tcW w:w="2636" w:type="pct"/>
            <w:vAlign w:val="bottom"/>
          </w:tcPr>
          <w:p w14:paraId="4D170B5B" w14:textId="55379E30" w:rsidR="005974B9" w:rsidRPr="0006680D" w:rsidRDefault="005974B9" w:rsidP="00A509CA">
            <w:pPr>
              <w:pStyle w:val="Header"/>
              <w:tabs>
                <w:tab w:val="clear" w:pos="4320"/>
                <w:tab w:val="clear" w:pos="8640"/>
              </w:tabs>
              <w:spacing w:line="276" w:lineRule="auto"/>
              <w:rPr>
                <w:color w:val="000000" w:themeColor="text1"/>
              </w:rPr>
            </w:pPr>
            <w:r w:rsidRPr="0006680D">
              <w:rPr>
                <w:color w:val="000000" w:themeColor="text1"/>
              </w:rPr>
              <w:t xml:space="preserve">Restrictions </w:t>
            </w:r>
            <w:r w:rsidR="003E690F" w:rsidRPr="0006680D">
              <w:rPr>
                <w:color w:val="000000" w:themeColor="text1"/>
              </w:rPr>
              <w:t>on asset recognised</w:t>
            </w:r>
          </w:p>
        </w:tc>
        <w:tc>
          <w:tcPr>
            <w:tcW w:w="1182" w:type="pct"/>
            <w:vAlign w:val="center"/>
          </w:tcPr>
          <w:p w14:paraId="081B71F0" w14:textId="55A98300" w:rsidR="005974B9"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82" w:type="pct"/>
            <w:vAlign w:val="center"/>
          </w:tcPr>
          <w:p w14:paraId="1FEEA96E" w14:textId="7C44351E" w:rsidR="005974B9"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39518B80" w14:textId="77777777" w:rsidTr="001B53B4">
        <w:trPr>
          <w:trHeight w:val="58"/>
        </w:trPr>
        <w:tc>
          <w:tcPr>
            <w:tcW w:w="2636" w:type="pct"/>
            <w:vAlign w:val="bottom"/>
          </w:tcPr>
          <w:p w14:paraId="5AEF63DF" w14:textId="47B59333" w:rsidR="005974B9" w:rsidRPr="0006680D" w:rsidRDefault="003F24CD" w:rsidP="00A509CA">
            <w:pPr>
              <w:pStyle w:val="Header"/>
              <w:tabs>
                <w:tab w:val="clear" w:pos="4320"/>
                <w:tab w:val="clear" w:pos="8640"/>
              </w:tabs>
              <w:spacing w:line="276" w:lineRule="auto"/>
              <w:rPr>
                <w:color w:val="000000" w:themeColor="text1"/>
              </w:rPr>
            </w:pPr>
            <w:r w:rsidRPr="0006680D">
              <w:rPr>
                <w:color w:val="000000" w:themeColor="text1"/>
              </w:rPr>
              <w:t>Others</w:t>
            </w:r>
          </w:p>
        </w:tc>
        <w:tc>
          <w:tcPr>
            <w:tcW w:w="1182" w:type="pct"/>
            <w:vAlign w:val="center"/>
          </w:tcPr>
          <w:p w14:paraId="2CD7545B" w14:textId="01A6AF2E" w:rsidR="005974B9"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82" w:type="pct"/>
            <w:vAlign w:val="center"/>
          </w:tcPr>
          <w:p w14:paraId="5BCBED0A" w14:textId="43032292" w:rsidR="005974B9" w:rsidRPr="0006680D" w:rsidRDefault="00A509CA"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5974B9" w:rsidRPr="0006680D" w14:paraId="3A5A6FBA" w14:textId="77777777" w:rsidTr="001B53B4">
        <w:trPr>
          <w:trHeight w:val="340"/>
        </w:trPr>
        <w:tc>
          <w:tcPr>
            <w:tcW w:w="2636" w:type="pct"/>
            <w:vAlign w:val="bottom"/>
          </w:tcPr>
          <w:p w14:paraId="08617270" w14:textId="0C3944C1" w:rsidR="005974B9" w:rsidRPr="0006680D" w:rsidRDefault="003E690F" w:rsidP="00A509CA">
            <w:pPr>
              <w:pStyle w:val="Header"/>
              <w:tabs>
                <w:tab w:val="clear" w:pos="4320"/>
                <w:tab w:val="clear" w:pos="8640"/>
              </w:tabs>
              <w:spacing w:line="276" w:lineRule="auto"/>
              <w:rPr>
                <w:color w:val="000000" w:themeColor="text1"/>
              </w:rPr>
            </w:pPr>
            <w:r w:rsidRPr="0006680D">
              <w:rPr>
                <w:color w:val="000000" w:themeColor="text1"/>
              </w:rPr>
              <w:t>Net asset or liability arising from defined benefit obligation</w:t>
            </w:r>
          </w:p>
        </w:tc>
        <w:tc>
          <w:tcPr>
            <w:tcW w:w="1182" w:type="pct"/>
            <w:vAlign w:val="center"/>
          </w:tcPr>
          <w:p w14:paraId="1D6FEA5D" w14:textId="6B6D7C98" w:rsidR="005974B9" w:rsidRPr="0006680D" w:rsidRDefault="00A509CA" w:rsidP="001B53B4">
            <w:pPr>
              <w:pStyle w:val="Header"/>
              <w:tabs>
                <w:tab w:val="clear" w:pos="4320"/>
                <w:tab w:val="clear" w:pos="8640"/>
              </w:tabs>
              <w:spacing w:line="276" w:lineRule="auto"/>
              <w:jc w:val="center"/>
              <w:rPr>
                <w:b/>
                <w:bCs/>
                <w:color w:val="000000" w:themeColor="text1"/>
              </w:rPr>
            </w:pPr>
            <w:r w:rsidRPr="0006680D">
              <w:rPr>
                <w:b/>
                <w:bCs/>
                <w:color w:val="000000" w:themeColor="text1"/>
              </w:rPr>
              <w:t>xxx</w:t>
            </w:r>
          </w:p>
        </w:tc>
        <w:tc>
          <w:tcPr>
            <w:tcW w:w="1182" w:type="pct"/>
            <w:vAlign w:val="center"/>
          </w:tcPr>
          <w:p w14:paraId="697EA3AF" w14:textId="784B266D" w:rsidR="005974B9" w:rsidRPr="0006680D" w:rsidRDefault="00A509CA" w:rsidP="001B53B4">
            <w:pPr>
              <w:pStyle w:val="Header"/>
              <w:tabs>
                <w:tab w:val="clear" w:pos="4320"/>
                <w:tab w:val="clear" w:pos="8640"/>
              </w:tabs>
              <w:spacing w:line="276" w:lineRule="auto"/>
              <w:jc w:val="center"/>
              <w:rPr>
                <w:b/>
                <w:bCs/>
                <w:color w:val="000000" w:themeColor="text1"/>
              </w:rPr>
            </w:pPr>
            <w:r w:rsidRPr="0006680D">
              <w:rPr>
                <w:b/>
                <w:bCs/>
                <w:color w:val="000000" w:themeColor="text1"/>
              </w:rPr>
              <w:t>xxx</w:t>
            </w:r>
          </w:p>
        </w:tc>
      </w:tr>
    </w:tbl>
    <w:p w14:paraId="6B74DA13" w14:textId="77777777" w:rsidR="00A509CA" w:rsidRPr="0006680D" w:rsidRDefault="00A509CA" w:rsidP="00042283">
      <w:pPr>
        <w:pStyle w:val="Header"/>
        <w:tabs>
          <w:tab w:val="clear" w:pos="4320"/>
          <w:tab w:val="clear" w:pos="8640"/>
          <w:tab w:val="decimal" w:pos="5760"/>
          <w:tab w:val="decimal" w:pos="7200"/>
          <w:tab w:val="decimal" w:pos="7938"/>
          <w:tab w:val="decimal" w:pos="9000"/>
        </w:tabs>
        <w:spacing w:line="360" w:lineRule="auto"/>
        <w:jc w:val="both"/>
        <w:rPr>
          <w:color w:val="000000" w:themeColor="text1"/>
        </w:rPr>
      </w:pPr>
    </w:p>
    <w:p w14:paraId="4084197B" w14:textId="54CE9FB7" w:rsidR="00AB70CF" w:rsidRPr="0006680D" w:rsidRDefault="0006119D" w:rsidP="00D128F8">
      <w:pPr>
        <w:pStyle w:val="Header"/>
        <w:tabs>
          <w:tab w:val="clear" w:pos="4320"/>
          <w:tab w:val="clear" w:pos="8640"/>
          <w:tab w:val="decimal" w:pos="5760"/>
          <w:tab w:val="decimal" w:pos="7200"/>
          <w:tab w:val="decimal" w:pos="7938"/>
          <w:tab w:val="decimal" w:pos="9000"/>
        </w:tabs>
        <w:spacing w:line="360" w:lineRule="auto"/>
        <w:jc w:val="both"/>
        <w:rPr>
          <w:color w:val="000000" w:themeColor="text1"/>
        </w:rPr>
      </w:pPr>
      <w:r w:rsidRPr="0006680D">
        <w:rPr>
          <w:color w:val="000000" w:themeColor="text1"/>
        </w:rPr>
        <w:t xml:space="preserve">The </w:t>
      </w:r>
      <w:r w:rsidR="00E80625" w:rsidRPr="0006680D">
        <w:rPr>
          <w:color w:val="000000" w:themeColor="text1"/>
        </w:rPr>
        <w:t>Entity</w:t>
      </w:r>
      <w:r w:rsidRPr="0006680D">
        <w:rPr>
          <w:color w:val="000000" w:themeColor="text1"/>
        </w:rPr>
        <w:t xml:space="preserve"> also contributes to the statutory National Social Security Fund (NSSF). This is a defined contribution scheme registered under the National Social Security Act. The </w:t>
      </w:r>
      <w:r w:rsidR="00E80625" w:rsidRPr="0006680D">
        <w:rPr>
          <w:color w:val="000000" w:themeColor="text1"/>
        </w:rPr>
        <w:t>Entity</w:t>
      </w:r>
      <w:r w:rsidRPr="0006680D">
        <w:rPr>
          <w:color w:val="000000" w:themeColor="text1"/>
        </w:rPr>
        <w:t xml:space="preserve">’s obligation under the scheme is limited to specific contributions legislated from time to time and is currently at </w:t>
      </w:r>
      <w:r w:rsidR="00041BE1" w:rsidRPr="0006680D">
        <w:rPr>
          <w:color w:val="000000" w:themeColor="text1"/>
        </w:rPr>
        <w:t>K</w:t>
      </w:r>
      <w:r w:rsidR="00230210" w:rsidRPr="0006680D">
        <w:rPr>
          <w:color w:val="000000" w:themeColor="text1"/>
        </w:rPr>
        <w:t>s</w:t>
      </w:r>
      <w:r w:rsidR="00041BE1" w:rsidRPr="0006680D">
        <w:rPr>
          <w:color w:val="000000" w:themeColor="text1"/>
        </w:rPr>
        <w:t>hs. XXX</w:t>
      </w:r>
      <w:r w:rsidRPr="0006680D">
        <w:rPr>
          <w:color w:val="000000" w:themeColor="text1"/>
        </w:rPr>
        <w:t xml:space="preserve"> per employee per month.</w:t>
      </w:r>
      <w:r w:rsidR="00537E3E" w:rsidRPr="0006680D">
        <w:rPr>
          <w:color w:val="000000" w:themeColor="text1"/>
        </w:rPr>
        <w:t xml:space="preserve">  Other than NSSF the </w:t>
      </w:r>
      <w:r w:rsidR="00E80625" w:rsidRPr="0006680D">
        <w:rPr>
          <w:color w:val="000000" w:themeColor="text1"/>
        </w:rPr>
        <w:t>Entity</w:t>
      </w:r>
      <w:r w:rsidR="00537E3E" w:rsidRPr="0006680D">
        <w:rPr>
          <w:color w:val="000000" w:themeColor="text1"/>
        </w:rPr>
        <w:t xml:space="preserve"> also </w:t>
      </w:r>
      <w:r w:rsidR="007A2505" w:rsidRPr="0006680D">
        <w:rPr>
          <w:color w:val="000000" w:themeColor="text1"/>
        </w:rPr>
        <w:t>has a defined contribution schem</w:t>
      </w:r>
      <w:r w:rsidR="006B53AF" w:rsidRPr="0006680D">
        <w:rPr>
          <w:color w:val="000000" w:themeColor="text1"/>
        </w:rPr>
        <w:t>e operated by XXX</w:t>
      </w:r>
      <w:r w:rsidR="00041BE1" w:rsidRPr="0006680D">
        <w:rPr>
          <w:color w:val="000000" w:themeColor="text1"/>
        </w:rPr>
        <w:t xml:space="preserve"> Pension Fund. Employees contribute xx% while employers </w:t>
      </w:r>
      <w:r w:rsidR="006E4268" w:rsidRPr="0006680D">
        <w:rPr>
          <w:color w:val="000000" w:themeColor="text1"/>
        </w:rPr>
        <w:t>contribute xx% of basic salary. Employer contributions are recognised as expenses in the statement of financial performance within the period they are incurred.</w:t>
      </w:r>
    </w:p>
    <w:p w14:paraId="32784063" w14:textId="77777777" w:rsidR="00845013" w:rsidRPr="0006680D" w:rsidRDefault="00845013" w:rsidP="009D088E">
      <w:pPr>
        <w:pStyle w:val="ListParagraph"/>
        <w:spacing w:line="360" w:lineRule="auto"/>
        <w:ind w:left="1080" w:right="-20"/>
        <w:jc w:val="both"/>
        <w:rPr>
          <w:rFonts w:eastAsia="Arial"/>
          <w:b/>
          <w:bCs/>
          <w:color w:val="000000" w:themeColor="text1"/>
          <w:spacing w:val="3"/>
        </w:rPr>
      </w:pPr>
    </w:p>
    <w:p w14:paraId="33E2116B" w14:textId="0F9EC585" w:rsidR="00845013" w:rsidRPr="0006680D" w:rsidRDefault="009D088E"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b/>
          <w:bCs/>
          <w:color w:val="000000" w:themeColor="text1"/>
          <w:sz w:val="22"/>
          <w:szCs w:val="22"/>
          <w:lang w:val="en-US"/>
        </w:rPr>
        <w:t xml:space="preserve">Payments received in </w:t>
      </w:r>
      <w:r w:rsidR="0009016F" w:rsidRPr="0006680D">
        <w:rPr>
          <w:b/>
          <w:bCs/>
          <w:color w:val="000000" w:themeColor="text1"/>
          <w:sz w:val="22"/>
          <w:szCs w:val="22"/>
          <w:lang w:val="en-US"/>
        </w:rPr>
        <w:t>advance.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18"/>
        <w:gridCol w:w="2006"/>
        <w:gridCol w:w="2006"/>
      </w:tblGrid>
      <w:tr w:rsidR="0006680D" w:rsidRPr="0006680D" w14:paraId="4D69E6E0" w14:textId="77777777" w:rsidTr="001B53B4">
        <w:trPr>
          <w:trHeight w:val="340"/>
        </w:trPr>
        <w:tc>
          <w:tcPr>
            <w:tcW w:w="2777" w:type="pct"/>
            <w:vMerge w:val="restart"/>
            <w:shd w:val="clear" w:color="auto" w:fill="0070C0"/>
            <w:vAlign w:val="center"/>
          </w:tcPr>
          <w:p w14:paraId="1F3BC08D" w14:textId="77777777" w:rsidR="009D088E" w:rsidRPr="0006680D" w:rsidRDefault="009D088E">
            <w:pPr>
              <w:pStyle w:val="Header"/>
              <w:tabs>
                <w:tab w:val="clear" w:pos="4320"/>
                <w:tab w:val="clear" w:pos="8640"/>
              </w:tabs>
              <w:spacing w:line="276" w:lineRule="auto"/>
              <w:rPr>
                <w:color w:val="000000" w:themeColor="text1"/>
              </w:rPr>
            </w:pPr>
            <w:r w:rsidRPr="0006680D">
              <w:rPr>
                <w:color w:val="000000" w:themeColor="text1"/>
              </w:rPr>
              <w:t>Description</w:t>
            </w:r>
          </w:p>
        </w:tc>
        <w:tc>
          <w:tcPr>
            <w:tcW w:w="1111" w:type="pct"/>
            <w:shd w:val="clear" w:color="auto" w:fill="0070C0"/>
            <w:vAlign w:val="center"/>
          </w:tcPr>
          <w:p w14:paraId="52569EF6" w14:textId="77777777" w:rsidR="009D088E" w:rsidRPr="0006680D" w:rsidRDefault="009D088E" w:rsidP="001B53B4">
            <w:pPr>
              <w:spacing w:line="276" w:lineRule="auto"/>
              <w:jc w:val="center"/>
              <w:rPr>
                <w:b/>
                <w:bCs/>
                <w:color w:val="000000" w:themeColor="text1"/>
              </w:rPr>
            </w:pPr>
            <w:r w:rsidRPr="0006680D">
              <w:rPr>
                <w:b/>
                <w:bCs/>
                <w:color w:val="000000" w:themeColor="text1"/>
                <w:sz w:val="22"/>
                <w:szCs w:val="22"/>
                <w:lang w:val="en-US"/>
              </w:rPr>
              <w:t>Insert Current FY</w:t>
            </w:r>
          </w:p>
        </w:tc>
        <w:tc>
          <w:tcPr>
            <w:tcW w:w="1111" w:type="pct"/>
            <w:shd w:val="clear" w:color="auto" w:fill="0070C0"/>
            <w:vAlign w:val="center"/>
          </w:tcPr>
          <w:p w14:paraId="601D36FB" w14:textId="77777777" w:rsidR="009D088E" w:rsidRPr="0006680D" w:rsidRDefault="009D088E" w:rsidP="001B53B4">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BD31F70" w14:textId="77777777" w:rsidR="009D088E" w:rsidRPr="0006680D" w:rsidRDefault="009D088E" w:rsidP="001B53B4">
            <w:pPr>
              <w:spacing w:line="276" w:lineRule="auto"/>
              <w:jc w:val="center"/>
              <w:rPr>
                <w:b/>
                <w:bCs/>
                <w:color w:val="000000" w:themeColor="text1"/>
              </w:rPr>
            </w:pPr>
            <w:r w:rsidRPr="0006680D">
              <w:rPr>
                <w:b/>
                <w:bCs/>
                <w:color w:val="000000" w:themeColor="text1"/>
                <w:sz w:val="22"/>
                <w:szCs w:val="22"/>
                <w:lang w:val="en-US"/>
              </w:rPr>
              <w:t>Comparative FY</w:t>
            </w:r>
          </w:p>
        </w:tc>
      </w:tr>
      <w:tr w:rsidR="0006680D" w:rsidRPr="0006680D" w14:paraId="02D40781" w14:textId="77777777" w:rsidTr="001B53B4">
        <w:trPr>
          <w:trHeight w:val="340"/>
        </w:trPr>
        <w:tc>
          <w:tcPr>
            <w:tcW w:w="2777" w:type="pct"/>
            <w:vMerge/>
            <w:shd w:val="clear" w:color="auto" w:fill="0070C0"/>
          </w:tcPr>
          <w:p w14:paraId="72CAFB62" w14:textId="77777777" w:rsidR="009D088E" w:rsidRPr="0006680D" w:rsidRDefault="009D088E">
            <w:pPr>
              <w:pStyle w:val="Header"/>
              <w:tabs>
                <w:tab w:val="clear" w:pos="4320"/>
                <w:tab w:val="clear" w:pos="8640"/>
              </w:tabs>
              <w:spacing w:line="276" w:lineRule="auto"/>
              <w:rPr>
                <w:color w:val="000000" w:themeColor="text1"/>
              </w:rPr>
            </w:pPr>
          </w:p>
        </w:tc>
        <w:tc>
          <w:tcPr>
            <w:tcW w:w="1111" w:type="pct"/>
            <w:shd w:val="clear" w:color="auto" w:fill="0070C0"/>
            <w:vAlign w:val="center"/>
          </w:tcPr>
          <w:p w14:paraId="701AE0E6" w14:textId="77777777" w:rsidR="009D088E" w:rsidRPr="0006680D" w:rsidRDefault="009D088E" w:rsidP="001B53B4">
            <w:pPr>
              <w:spacing w:line="276" w:lineRule="auto"/>
              <w:jc w:val="center"/>
              <w:rPr>
                <w:b/>
                <w:color w:val="000000" w:themeColor="text1"/>
              </w:rPr>
            </w:pPr>
            <w:r w:rsidRPr="0006680D">
              <w:rPr>
                <w:b/>
                <w:color w:val="000000" w:themeColor="text1"/>
              </w:rPr>
              <w:t>Kshs</w:t>
            </w:r>
          </w:p>
        </w:tc>
        <w:tc>
          <w:tcPr>
            <w:tcW w:w="1111" w:type="pct"/>
            <w:shd w:val="clear" w:color="auto" w:fill="0070C0"/>
            <w:vAlign w:val="center"/>
          </w:tcPr>
          <w:p w14:paraId="5232D2F6" w14:textId="77777777" w:rsidR="009D088E" w:rsidRPr="0006680D" w:rsidRDefault="009D088E" w:rsidP="001B53B4">
            <w:pPr>
              <w:spacing w:line="276" w:lineRule="auto"/>
              <w:jc w:val="center"/>
              <w:rPr>
                <w:color w:val="000000" w:themeColor="text1"/>
              </w:rPr>
            </w:pPr>
            <w:r w:rsidRPr="0006680D">
              <w:rPr>
                <w:b/>
                <w:color w:val="000000" w:themeColor="text1"/>
              </w:rPr>
              <w:t>Kshs</w:t>
            </w:r>
          </w:p>
        </w:tc>
      </w:tr>
      <w:tr w:rsidR="0006680D" w:rsidRPr="0006680D" w14:paraId="253EC143" w14:textId="77777777" w:rsidTr="001B53B4">
        <w:trPr>
          <w:trHeight w:val="340"/>
        </w:trPr>
        <w:tc>
          <w:tcPr>
            <w:tcW w:w="2777" w:type="pct"/>
            <w:vAlign w:val="bottom"/>
          </w:tcPr>
          <w:p w14:paraId="1B309511" w14:textId="27113492" w:rsidR="009D088E" w:rsidRPr="0006680D" w:rsidRDefault="00110368">
            <w:pPr>
              <w:pStyle w:val="Header"/>
              <w:tabs>
                <w:tab w:val="clear" w:pos="4320"/>
                <w:tab w:val="clear" w:pos="8640"/>
              </w:tabs>
              <w:spacing w:line="276" w:lineRule="auto"/>
              <w:rPr>
                <w:color w:val="000000" w:themeColor="text1"/>
              </w:rPr>
            </w:pPr>
            <w:r w:rsidRPr="0006680D">
              <w:rPr>
                <w:color w:val="000000" w:themeColor="text1"/>
              </w:rPr>
              <w:t>Rent</w:t>
            </w:r>
          </w:p>
        </w:tc>
        <w:tc>
          <w:tcPr>
            <w:tcW w:w="1111" w:type="pct"/>
            <w:vAlign w:val="center"/>
          </w:tcPr>
          <w:p w14:paraId="31D35F4E"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1" w:type="pct"/>
            <w:vAlign w:val="center"/>
          </w:tcPr>
          <w:p w14:paraId="14FC11AC"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3DEEE20D" w14:textId="77777777" w:rsidTr="001B53B4">
        <w:trPr>
          <w:trHeight w:val="340"/>
        </w:trPr>
        <w:tc>
          <w:tcPr>
            <w:tcW w:w="2777" w:type="pct"/>
            <w:vAlign w:val="bottom"/>
          </w:tcPr>
          <w:p w14:paraId="7388EFA5" w14:textId="267A7751" w:rsidR="009D088E" w:rsidRPr="0006680D" w:rsidRDefault="00853456">
            <w:pPr>
              <w:pStyle w:val="Header"/>
              <w:tabs>
                <w:tab w:val="clear" w:pos="4320"/>
                <w:tab w:val="clear" w:pos="8640"/>
              </w:tabs>
              <w:spacing w:line="276" w:lineRule="auto"/>
              <w:rPr>
                <w:color w:val="000000" w:themeColor="text1"/>
              </w:rPr>
            </w:pPr>
            <w:r w:rsidRPr="0006680D">
              <w:rPr>
                <w:color w:val="000000" w:themeColor="text1"/>
              </w:rPr>
              <w:t>Water</w:t>
            </w:r>
          </w:p>
        </w:tc>
        <w:tc>
          <w:tcPr>
            <w:tcW w:w="1111" w:type="pct"/>
            <w:vAlign w:val="center"/>
          </w:tcPr>
          <w:p w14:paraId="675E71A5"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1" w:type="pct"/>
            <w:vAlign w:val="center"/>
          </w:tcPr>
          <w:p w14:paraId="2D3AA594"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7436682C" w14:textId="77777777" w:rsidTr="001B53B4">
        <w:trPr>
          <w:trHeight w:val="340"/>
        </w:trPr>
        <w:tc>
          <w:tcPr>
            <w:tcW w:w="2777" w:type="pct"/>
            <w:vAlign w:val="bottom"/>
          </w:tcPr>
          <w:p w14:paraId="1062EAE9" w14:textId="16AC294F" w:rsidR="009D088E" w:rsidRPr="0006680D" w:rsidRDefault="002A445C">
            <w:pPr>
              <w:pStyle w:val="Header"/>
              <w:tabs>
                <w:tab w:val="clear" w:pos="4320"/>
                <w:tab w:val="clear" w:pos="8640"/>
              </w:tabs>
              <w:spacing w:line="276" w:lineRule="auto"/>
              <w:rPr>
                <w:color w:val="000000" w:themeColor="text1"/>
              </w:rPr>
            </w:pPr>
            <w:r w:rsidRPr="0006680D">
              <w:rPr>
                <w:color w:val="000000" w:themeColor="text1"/>
              </w:rPr>
              <w:t>P</w:t>
            </w:r>
            <w:r w:rsidR="00C15678" w:rsidRPr="0006680D">
              <w:rPr>
                <w:color w:val="000000" w:themeColor="text1"/>
              </w:rPr>
              <w:t>arking</w:t>
            </w:r>
            <w:r w:rsidR="00F052B0" w:rsidRPr="0006680D">
              <w:rPr>
                <w:color w:val="000000" w:themeColor="text1"/>
              </w:rPr>
              <w:t xml:space="preserve"> fees</w:t>
            </w:r>
          </w:p>
        </w:tc>
        <w:tc>
          <w:tcPr>
            <w:tcW w:w="1111" w:type="pct"/>
            <w:vAlign w:val="center"/>
          </w:tcPr>
          <w:p w14:paraId="3DDAAC7C"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1" w:type="pct"/>
            <w:vAlign w:val="center"/>
          </w:tcPr>
          <w:p w14:paraId="0917E199"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724A3710" w14:textId="77777777" w:rsidTr="001B53B4">
        <w:trPr>
          <w:trHeight w:val="340"/>
        </w:trPr>
        <w:tc>
          <w:tcPr>
            <w:tcW w:w="2777" w:type="pct"/>
            <w:vAlign w:val="bottom"/>
          </w:tcPr>
          <w:p w14:paraId="0BA99BF9" w14:textId="703E931D" w:rsidR="002A445C" w:rsidRPr="0006680D" w:rsidRDefault="002A445C">
            <w:pPr>
              <w:pStyle w:val="Header"/>
              <w:tabs>
                <w:tab w:val="clear" w:pos="4320"/>
                <w:tab w:val="clear" w:pos="8640"/>
              </w:tabs>
              <w:spacing w:line="276" w:lineRule="auto"/>
              <w:rPr>
                <w:color w:val="000000" w:themeColor="text1"/>
              </w:rPr>
            </w:pPr>
            <w:r w:rsidRPr="0006680D">
              <w:rPr>
                <w:color w:val="000000" w:themeColor="text1"/>
              </w:rPr>
              <w:t>Licens</w:t>
            </w:r>
            <w:r w:rsidR="00F052B0" w:rsidRPr="0006680D">
              <w:rPr>
                <w:color w:val="000000" w:themeColor="text1"/>
              </w:rPr>
              <w:t>e fees</w:t>
            </w:r>
          </w:p>
        </w:tc>
        <w:tc>
          <w:tcPr>
            <w:tcW w:w="1111" w:type="pct"/>
            <w:vAlign w:val="center"/>
          </w:tcPr>
          <w:p w14:paraId="04D16512" w14:textId="457C6E7F" w:rsidR="002A445C" w:rsidRPr="0006680D" w:rsidRDefault="00F052B0"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1" w:type="pct"/>
            <w:vAlign w:val="center"/>
          </w:tcPr>
          <w:p w14:paraId="701F0D32" w14:textId="70A19D40" w:rsidR="002A445C" w:rsidRPr="0006680D" w:rsidRDefault="00F052B0"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7F071EA5" w14:textId="77777777" w:rsidTr="001B53B4">
        <w:trPr>
          <w:trHeight w:val="340"/>
        </w:trPr>
        <w:tc>
          <w:tcPr>
            <w:tcW w:w="2777" w:type="pct"/>
            <w:vAlign w:val="bottom"/>
          </w:tcPr>
          <w:p w14:paraId="664745A9" w14:textId="78D5CC9C" w:rsidR="009D088E" w:rsidRPr="0006680D" w:rsidRDefault="00C8459C">
            <w:pPr>
              <w:pStyle w:val="Header"/>
              <w:tabs>
                <w:tab w:val="clear" w:pos="4320"/>
                <w:tab w:val="clear" w:pos="8640"/>
              </w:tabs>
              <w:spacing w:line="276" w:lineRule="auto"/>
              <w:rPr>
                <w:color w:val="000000" w:themeColor="text1"/>
              </w:rPr>
            </w:pPr>
            <w:r w:rsidRPr="0006680D">
              <w:rPr>
                <w:color w:val="000000" w:themeColor="text1"/>
              </w:rPr>
              <w:t>Others</w:t>
            </w:r>
            <w:r w:rsidR="0082148A" w:rsidRPr="0006680D">
              <w:rPr>
                <w:color w:val="000000" w:themeColor="text1"/>
              </w:rPr>
              <w:t xml:space="preserve"> (</w:t>
            </w:r>
            <w:r w:rsidR="0082148A" w:rsidRPr="0006680D">
              <w:rPr>
                <w:i/>
                <w:iCs/>
                <w:color w:val="000000" w:themeColor="text1"/>
              </w:rPr>
              <w:t>Specify</w:t>
            </w:r>
            <w:r w:rsidR="0082148A" w:rsidRPr="0006680D">
              <w:rPr>
                <w:color w:val="000000" w:themeColor="text1"/>
              </w:rPr>
              <w:t>)</w:t>
            </w:r>
          </w:p>
        </w:tc>
        <w:tc>
          <w:tcPr>
            <w:tcW w:w="1111" w:type="pct"/>
            <w:vAlign w:val="center"/>
          </w:tcPr>
          <w:p w14:paraId="574850F7" w14:textId="5BB019C4"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1" w:type="pct"/>
            <w:vAlign w:val="center"/>
          </w:tcPr>
          <w:p w14:paraId="0C56F524" w14:textId="69341862"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9D088E" w:rsidRPr="0006680D" w14:paraId="3BE182B8" w14:textId="77777777" w:rsidTr="001B53B4">
        <w:trPr>
          <w:trHeight w:val="340"/>
        </w:trPr>
        <w:tc>
          <w:tcPr>
            <w:tcW w:w="2777" w:type="pct"/>
            <w:vAlign w:val="bottom"/>
          </w:tcPr>
          <w:p w14:paraId="4F2FA577" w14:textId="7A90D6F4" w:rsidR="009D088E" w:rsidRPr="0006680D" w:rsidRDefault="00C8459C">
            <w:pPr>
              <w:pStyle w:val="Header"/>
              <w:tabs>
                <w:tab w:val="clear" w:pos="4320"/>
                <w:tab w:val="clear" w:pos="8640"/>
              </w:tabs>
              <w:spacing w:line="276" w:lineRule="auto"/>
              <w:rPr>
                <w:color w:val="000000" w:themeColor="text1"/>
              </w:rPr>
            </w:pPr>
            <w:r w:rsidRPr="0006680D">
              <w:rPr>
                <w:color w:val="000000" w:themeColor="text1"/>
              </w:rPr>
              <w:t>Total</w:t>
            </w:r>
          </w:p>
        </w:tc>
        <w:tc>
          <w:tcPr>
            <w:tcW w:w="1111" w:type="pct"/>
            <w:vAlign w:val="center"/>
          </w:tcPr>
          <w:p w14:paraId="71EB93EE"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1" w:type="pct"/>
            <w:vAlign w:val="center"/>
          </w:tcPr>
          <w:p w14:paraId="7596F929" w14:textId="77777777" w:rsidR="009D088E" w:rsidRPr="0006680D" w:rsidRDefault="009D088E" w:rsidP="001B53B4">
            <w:pPr>
              <w:pStyle w:val="Header"/>
              <w:tabs>
                <w:tab w:val="clear" w:pos="4320"/>
                <w:tab w:val="clear" w:pos="8640"/>
              </w:tabs>
              <w:spacing w:line="276" w:lineRule="auto"/>
              <w:jc w:val="center"/>
              <w:rPr>
                <w:color w:val="000000" w:themeColor="text1"/>
              </w:rPr>
            </w:pPr>
            <w:r w:rsidRPr="0006680D">
              <w:rPr>
                <w:color w:val="000000" w:themeColor="text1"/>
              </w:rPr>
              <w:t>xxx</w:t>
            </w:r>
          </w:p>
        </w:tc>
      </w:tr>
    </w:tbl>
    <w:p w14:paraId="4A5FEABB" w14:textId="464C2DAC" w:rsidR="00FE3A5F" w:rsidRPr="0006680D" w:rsidRDefault="00FE3A5F" w:rsidP="00FE3A5F">
      <w:pPr>
        <w:spacing w:line="360" w:lineRule="auto"/>
        <w:ind w:right="-20"/>
        <w:jc w:val="both"/>
        <w:rPr>
          <w:rFonts w:eastAsia="Arial"/>
          <w:b/>
          <w:bCs/>
          <w:color w:val="000000" w:themeColor="text1"/>
          <w:spacing w:val="3"/>
        </w:rPr>
      </w:pPr>
    </w:p>
    <w:p w14:paraId="129A58C5" w14:textId="655530DE" w:rsidR="009D088E" w:rsidRPr="0006680D" w:rsidRDefault="00FE3A5F" w:rsidP="000F3BEB">
      <w:pPr>
        <w:autoSpaceDE/>
        <w:autoSpaceDN/>
        <w:rPr>
          <w:rFonts w:eastAsia="Arial"/>
          <w:b/>
          <w:bCs/>
          <w:color w:val="000000" w:themeColor="text1"/>
          <w:spacing w:val="3"/>
        </w:rPr>
      </w:pPr>
      <w:r w:rsidRPr="0006680D">
        <w:rPr>
          <w:rFonts w:eastAsia="Arial"/>
          <w:b/>
          <w:bCs/>
          <w:color w:val="000000" w:themeColor="text1"/>
          <w:spacing w:val="3"/>
        </w:rPr>
        <w:br w:type="page"/>
      </w:r>
    </w:p>
    <w:p w14:paraId="237EF237" w14:textId="4A4AD534" w:rsidR="00BF47C5"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Borrowings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70"/>
        <w:gridCol w:w="1981"/>
        <w:gridCol w:w="1979"/>
      </w:tblGrid>
      <w:tr w:rsidR="0006680D" w:rsidRPr="0006680D" w14:paraId="73FC67BC" w14:textId="77777777" w:rsidTr="001B53B4">
        <w:trPr>
          <w:trHeight w:val="340"/>
        </w:trPr>
        <w:tc>
          <w:tcPr>
            <w:tcW w:w="2807" w:type="pct"/>
            <w:shd w:val="clear" w:color="auto" w:fill="0070C0"/>
            <w:noWrap/>
            <w:vAlign w:val="bottom"/>
            <w:hideMark/>
          </w:tcPr>
          <w:p w14:paraId="25724DAF" w14:textId="77777777" w:rsidR="00F61A0E" w:rsidRPr="0006680D" w:rsidRDefault="00F61A0E" w:rsidP="00F61A0E">
            <w:pPr>
              <w:autoSpaceDE/>
              <w:autoSpaceDN/>
              <w:spacing w:line="276" w:lineRule="auto"/>
              <w:rPr>
                <w:b/>
                <w:bCs/>
                <w:color w:val="000000" w:themeColor="text1"/>
                <w:lang w:eastAsia="en-GB"/>
              </w:rPr>
            </w:pPr>
            <w:r w:rsidRPr="0006680D">
              <w:rPr>
                <w:b/>
                <w:bCs/>
                <w:color w:val="000000" w:themeColor="text1"/>
                <w:lang w:val="en-US"/>
              </w:rPr>
              <w:t>Description</w:t>
            </w:r>
          </w:p>
        </w:tc>
        <w:tc>
          <w:tcPr>
            <w:tcW w:w="1097" w:type="pct"/>
            <w:shd w:val="clear" w:color="auto" w:fill="0070C0"/>
            <w:vAlign w:val="center"/>
          </w:tcPr>
          <w:p w14:paraId="45B6CB8D" w14:textId="661EB8EA" w:rsidR="003A6AD0" w:rsidRPr="0006680D" w:rsidRDefault="00F61A0E" w:rsidP="001B53B4">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D1B01B3" w14:textId="2EB7369C" w:rsidR="00F61A0E" w:rsidRPr="0006680D" w:rsidRDefault="00F61A0E" w:rsidP="001B53B4">
            <w:pPr>
              <w:autoSpaceDE/>
              <w:autoSpaceDN/>
              <w:spacing w:line="276" w:lineRule="auto"/>
              <w:jc w:val="center"/>
              <w:rPr>
                <w:b/>
                <w:bCs/>
                <w:color w:val="000000" w:themeColor="text1"/>
                <w:lang w:val="en-US"/>
              </w:rPr>
            </w:pPr>
            <w:r w:rsidRPr="0006680D">
              <w:rPr>
                <w:b/>
                <w:bCs/>
                <w:color w:val="000000" w:themeColor="text1"/>
                <w:sz w:val="22"/>
                <w:szCs w:val="22"/>
                <w:lang w:val="en-US"/>
              </w:rPr>
              <w:t>Current FY</w:t>
            </w:r>
          </w:p>
        </w:tc>
        <w:tc>
          <w:tcPr>
            <w:tcW w:w="1097" w:type="pct"/>
            <w:shd w:val="clear" w:color="auto" w:fill="0070C0"/>
            <w:noWrap/>
            <w:vAlign w:val="center"/>
          </w:tcPr>
          <w:p w14:paraId="59C803AC" w14:textId="77777777" w:rsidR="001F62DB" w:rsidRPr="0006680D" w:rsidRDefault="001F62DB" w:rsidP="001B53B4">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001D02AD" w14:textId="6941BAC5" w:rsidR="00F61A0E" w:rsidRPr="0006680D" w:rsidRDefault="001F62DB" w:rsidP="001B53B4">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5B1DDD68" w14:textId="77777777" w:rsidTr="001B53B4">
        <w:trPr>
          <w:trHeight w:val="340"/>
        </w:trPr>
        <w:tc>
          <w:tcPr>
            <w:tcW w:w="2807" w:type="pct"/>
            <w:shd w:val="clear" w:color="auto" w:fill="0070C0"/>
            <w:noWrap/>
            <w:vAlign w:val="bottom"/>
            <w:hideMark/>
          </w:tcPr>
          <w:p w14:paraId="35247CAD" w14:textId="77777777" w:rsidR="00282880" w:rsidRPr="0006680D" w:rsidRDefault="00282880" w:rsidP="000F2281">
            <w:pPr>
              <w:autoSpaceDE/>
              <w:autoSpaceDN/>
              <w:spacing w:line="276" w:lineRule="auto"/>
              <w:rPr>
                <w:b/>
                <w:bCs/>
                <w:color w:val="000000" w:themeColor="text1"/>
                <w:lang w:eastAsia="en-GB"/>
              </w:rPr>
            </w:pPr>
          </w:p>
        </w:tc>
        <w:tc>
          <w:tcPr>
            <w:tcW w:w="1097" w:type="pct"/>
            <w:shd w:val="clear" w:color="auto" w:fill="0070C0"/>
            <w:noWrap/>
            <w:vAlign w:val="center"/>
            <w:hideMark/>
          </w:tcPr>
          <w:p w14:paraId="53CFD7EE" w14:textId="3050471D" w:rsidR="00282880" w:rsidRPr="0006680D" w:rsidRDefault="000F2281" w:rsidP="001B53B4">
            <w:pPr>
              <w:autoSpaceDE/>
              <w:autoSpaceDN/>
              <w:spacing w:line="276" w:lineRule="auto"/>
              <w:jc w:val="center"/>
              <w:rPr>
                <w:b/>
                <w:bCs/>
                <w:color w:val="000000" w:themeColor="text1"/>
                <w:lang w:val="en-US"/>
              </w:rPr>
            </w:pPr>
            <w:r w:rsidRPr="0006680D">
              <w:rPr>
                <w:b/>
                <w:bCs/>
                <w:color w:val="000000" w:themeColor="text1"/>
                <w:lang w:val="en-US"/>
              </w:rPr>
              <w:t>Kshs</w:t>
            </w:r>
          </w:p>
        </w:tc>
        <w:tc>
          <w:tcPr>
            <w:tcW w:w="1097" w:type="pct"/>
            <w:shd w:val="clear" w:color="auto" w:fill="0070C0"/>
            <w:noWrap/>
            <w:vAlign w:val="center"/>
            <w:hideMark/>
          </w:tcPr>
          <w:p w14:paraId="679BB28E" w14:textId="72BDD530" w:rsidR="00282880" w:rsidRPr="0006680D" w:rsidRDefault="000F2281" w:rsidP="001B53B4">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2BF734C0" w14:textId="77777777" w:rsidTr="001B53B4">
        <w:trPr>
          <w:trHeight w:val="340"/>
        </w:trPr>
        <w:tc>
          <w:tcPr>
            <w:tcW w:w="2807" w:type="pct"/>
            <w:noWrap/>
            <w:vAlign w:val="bottom"/>
          </w:tcPr>
          <w:p w14:paraId="13968A65" w14:textId="431C942F" w:rsidR="00BF47C5" w:rsidRPr="0006680D" w:rsidRDefault="00B61A06" w:rsidP="00E53D37">
            <w:pPr>
              <w:autoSpaceDE/>
              <w:autoSpaceDN/>
              <w:spacing w:line="276" w:lineRule="auto"/>
              <w:rPr>
                <w:b/>
                <w:bCs/>
                <w:color w:val="000000" w:themeColor="text1"/>
                <w:lang w:val="en-US"/>
              </w:rPr>
            </w:pPr>
            <w:r w:rsidRPr="0006680D">
              <w:rPr>
                <w:b/>
                <w:bCs/>
                <w:color w:val="000000" w:themeColor="text1"/>
                <w:lang w:val="en-US"/>
              </w:rPr>
              <w:t>Domestic borrowings</w:t>
            </w:r>
          </w:p>
        </w:tc>
        <w:tc>
          <w:tcPr>
            <w:tcW w:w="1097" w:type="pct"/>
            <w:noWrap/>
            <w:vAlign w:val="center"/>
          </w:tcPr>
          <w:p w14:paraId="1147FCE4" w14:textId="77777777" w:rsidR="00BF47C5" w:rsidRPr="0006680D" w:rsidRDefault="00BF47C5" w:rsidP="001B53B4">
            <w:pPr>
              <w:autoSpaceDE/>
              <w:autoSpaceDN/>
              <w:spacing w:line="276" w:lineRule="auto"/>
              <w:jc w:val="center"/>
              <w:rPr>
                <w:b/>
                <w:bCs/>
                <w:color w:val="000000" w:themeColor="text1"/>
                <w:lang w:val="en-US"/>
              </w:rPr>
            </w:pPr>
          </w:p>
        </w:tc>
        <w:tc>
          <w:tcPr>
            <w:tcW w:w="1097" w:type="pct"/>
            <w:noWrap/>
            <w:vAlign w:val="center"/>
          </w:tcPr>
          <w:p w14:paraId="11BD7326" w14:textId="77777777" w:rsidR="00BF47C5" w:rsidRPr="0006680D" w:rsidRDefault="00BF47C5" w:rsidP="001B53B4">
            <w:pPr>
              <w:autoSpaceDE/>
              <w:autoSpaceDN/>
              <w:spacing w:line="276" w:lineRule="auto"/>
              <w:jc w:val="center"/>
              <w:rPr>
                <w:b/>
                <w:bCs/>
                <w:color w:val="000000" w:themeColor="text1"/>
                <w:lang w:val="en-US"/>
              </w:rPr>
            </w:pPr>
          </w:p>
        </w:tc>
      </w:tr>
      <w:tr w:rsidR="0006680D" w:rsidRPr="0006680D" w14:paraId="6B421032" w14:textId="77777777" w:rsidTr="001B53B4">
        <w:trPr>
          <w:trHeight w:val="340"/>
        </w:trPr>
        <w:tc>
          <w:tcPr>
            <w:tcW w:w="2807" w:type="pct"/>
            <w:noWrap/>
            <w:vAlign w:val="bottom"/>
            <w:hideMark/>
          </w:tcPr>
          <w:p w14:paraId="0EF21300" w14:textId="4FC24731" w:rsidR="001E041C" w:rsidRPr="0006680D" w:rsidRDefault="001E041C" w:rsidP="000F2281">
            <w:pPr>
              <w:autoSpaceDE/>
              <w:autoSpaceDN/>
              <w:spacing w:line="276" w:lineRule="auto"/>
              <w:rPr>
                <w:color w:val="000000" w:themeColor="text1"/>
                <w:lang w:val="en-US"/>
              </w:rPr>
            </w:pPr>
            <w:r w:rsidRPr="0006680D">
              <w:rPr>
                <w:color w:val="000000" w:themeColor="text1"/>
                <w:lang w:val="en-US"/>
              </w:rPr>
              <w:t xml:space="preserve">Balance </w:t>
            </w:r>
            <w:r w:rsidR="00B61A06" w:rsidRPr="0006680D">
              <w:rPr>
                <w:color w:val="000000" w:themeColor="text1"/>
                <w:lang w:val="en-US"/>
              </w:rPr>
              <w:t>at beginning of the year</w:t>
            </w:r>
          </w:p>
        </w:tc>
        <w:tc>
          <w:tcPr>
            <w:tcW w:w="1097" w:type="pct"/>
            <w:noWrap/>
            <w:vAlign w:val="center"/>
            <w:hideMark/>
          </w:tcPr>
          <w:p w14:paraId="77CFA304" w14:textId="77777777" w:rsidR="001E041C" w:rsidRPr="0006680D" w:rsidRDefault="001E041C" w:rsidP="001B53B4">
            <w:pPr>
              <w:autoSpaceDE/>
              <w:autoSpaceDN/>
              <w:spacing w:line="276" w:lineRule="auto"/>
              <w:jc w:val="center"/>
              <w:rPr>
                <w:color w:val="000000" w:themeColor="text1"/>
                <w:lang w:val="en-US"/>
              </w:rPr>
            </w:pPr>
            <w:r w:rsidRPr="0006680D">
              <w:rPr>
                <w:color w:val="000000" w:themeColor="text1"/>
                <w:lang w:val="en-US"/>
              </w:rPr>
              <w:t>xxx</w:t>
            </w:r>
          </w:p>
        </w:tc>
        <w:tc>
          <w:tcPr>
            <w:tcW w:w="1097" w:type="pct"/>
            <w:noWrap/>
            <w:vAlign w:val="center"/>
            <w:hideMark/>
          </w:tcPr>
          <w:p w14:paraId="73ADBD3F" w14:textId="77777777" w:rsidR="001E041C" w:rsidRPr="0006680D" w:rsidRDefault="001E041C" w:rsidP="001B53B4">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4B69ACA" w14:textId="77777777" w:rsidTr="001B53B4">
        <w:trPr>
          <w:trHeight w:val="340"/>
        </w:trPr>
        <w:tc>
          <w:tcPr>
            <w:tcW w:w="2807" w:type="pct"/>
            <w:noWrap/>
            <w:vAlign w:val="bottom"/>
          </w:tcPr>
          <w:p w14:paraId="42BE04FD" w14:textId="7B172A52" w:rsidR="001E041C" w:rsidRPr="0006680D" w:rsidRDefault="001E041C" w:rsidP="000F2281">
            <w:pPr>
              <w:autoSpaceDE/>
              <w:autoSpaceDN/>
              <w:spacing w:line="276" w:lineRule="auto"/>
              <w:rPr>
                <w:color w:val="000000" w:themeColor="text1"/>
                <w:lang w:val="en-US"/>
              </w:rPr>
            </w:pPr>
            <w:r w:rsidRPr="0006680D">
              <w:rPr>
                <w:color w:val="000000" w:themeColor="text1"/>
                <w:lang w:val="en-US"/>
              </w:rPr>
              <w:t xml:space="preserve">Domestic </w:t>
            </w:r>
            <w:r w:rsidR="00B61A06" w:rsidRPr="0006680D">
              <w:rPr>
                <w:color w:val="000000" w:themeColor="text1"/>
                <w:lang w:val="en-US"/>
              </w:rPr>
              <w:t>borrowings during the year</w:t>
            </w:r>
          </w:p>
        </w:tc>
        <w:tc>
          <w:tcPr>
            <w:tcW w:w="1097" w:type="pct"/>
            <w:noWrap/>
            <w:vAlign w:val="center"/>
          </w:tcPr>
          <w:p w14:paraId="0ED230C9" w14:textId="17C8B0DE" w:rsidR="001E041C" w:rsidRPr="0006680D" w:rsidRDefault="001E041C" w:rsidP="001B53B4">
            <w:pPr>
              <w:autoSpaceDE/>
              <w:autoSpaceDN/>
              <w:spacing w:line="276" w:lineRule="auto"/>
              <w:jc w:val="center"/>
              <w:rPr>
                <w:color w:val="000000" w:themeColor="text1"/>
                <w:lang w:val="en-US"/>
              </w:rPr>
            </w:pPr>
            <w:r w:rsidRPr="0006680D">
              <w:rPr>
                <w:color w:val="000000" w:themeColor="text1"/>
                <w:lang w:val="en-US"/>
              </w:rPr>
              <w:t>xxx</w:t>
            </w:r>
          </w:p>
        </w:tc>
        <w:tc>
          <w:tcPr>
            <w:tcW w:w="1097" w:type="pct"/>
            <w:noWrap/>
            <w:vAlign w:val="center"/>
          </w:tcPr>
          <w:p w14:paraId="30A63E73" w14:textId="0935FD8F" w:rsidR="001E041C" w:rsidRPr="0006680D" w:rsidRDefault="001E041C" w:rsidP="001B53B4">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9E06486" w14:textId="77777777" w:rsidTr="001B53B4">
        <w:trPr>
          <w:trHeight w:val="340"/>
        </w:trPr>
        <w:tc>
          <w:tcPr>
            <w:tcW w:w="2807" w:type="pct"/>
            <w:vAlign w:val="bottom"/>
            <w:hideMark/>
          </w:tcPr>
          <w:p w14:paraId="7C8BA837" w14:textId="3D72ADC4" w:rsidR="001E041C" w:rsidRPr="0006680D" w:rsidRDefault="001E041C" w:rsidP="000F2281">
            <w:pPr>
              <w:autoSpaceDE/>
              <w:autoSpaceDN/>
              <w:spacing w:line="276" w:lineRule="auto"/>
              <w:rPr>
                <w:color w:val="000000" w:themeColor="text1"/>
                <w:lang w:val="en-US"/>
              </w:rPr>
            </w:pPr>
            <w:r w:rsidRPr="0006680D">
              <w:rPr>
                <w:color w:val="000000" w:themeColor="text1"/>
                <w:lang w:val="en-US"/>
              </w:rPr>
              <w:t xml:space="preserve">Repayments </w:t>
            </w:r>
            <w:r w:rsidR="00B61A06" w:rsidRPr="0006680D">
              <w:rPr>
                <w:color w:val="000000" w:themeColor="text1"/>
                <w:lang w:val="en-US"/>
              </w:rPr>
              <w:t>during the year</w:t>
            </w:r>
          </w:p>
        </w:tc>
        <w:tc>
          <w:tcPr>
            <w:tcW w:w="1097" w:type="pct"/>
            <w:noWrap/>
            <w:vAlign w:val="center"/>
            <w:hideMark/>
          </w:tcPr>
          <w:p w14:paraId="14C14A62" w14:textId="5E8E5F67" w:rsidR="001E041C" w:rsidRPr="0006680D" w:rsidRDefault="001E041C" w:rsidP="001B53B4">
            <w:pPr>
              <w:autoSpaceDE/>
              <w:autoSpaceDN/>
              <w:spacing w:line="276" w:lineRule="auto"/>
              <w:jc w:val="center"/>
              <w:rPr>
                <w:color w:val="000000" w:themeColor="text1"/>
                <w:lang w:val="en-US"/>
              </w:rPr>
            </w:pPr>
            <w:r w:rsidRPr="0006680D">
              <w:rPr>
                <w:color w:val="000000" w:themeColor="text1"/>
                <w:lang w:val="en-US"/>
              </w:rPr>
              <w:t>(xxx)</w:t>
            </w:r>
          </w:p>
        </w:tc>
        <w:tc>
          <w:tcPr>
            <w:tcW w:w="1097" w:type="pct"/>
            <w:noWrap/>
            <w:vAlign w:val="center"/>
            <w:hideMark/>
          </w:tcPr>
          <w:p w14:paraId="564F4394" w14:textId="66B3B3E2" w:rsidR="001E041C" w:rsidRPr="0006680D" w:rsidRDefault="001E041C" w:rsidP="001B53B4">
            <w:pPr>
              <w:autoSpaceDE/>
              <w:autoSpaceDN/>
              <w:spacing w:line="276" w:lineRule="auto"/>
              <w:jc w:val="center"/>
              <w:rPr>
                <w:color w:val="000000" w:themeColor="text1"/>
                <w:lang w:val="en-US"/>
              </w:rPr>
            </w:pPr>
            <w:r w:rsidRPr="0006680D">
              <w:rPr>
                <w:color w:val="000000" w:themeColor="text1"/>
                <w:lang w:val="en-US"/>
              </w:rPr>
              <w:t>(xxx)</w:t>
            </w:r>
          </w:p>
        </w:tc>
      </w:tr>
      <w:tr w:rsidR="00650C14" w:rsidRPr="0006680D" w14:paraId="5B145E64" w14:textId="77777777" w:rsidTr="001B53B4">
        <w:trPr>
          <w:trHeight w:val="340"/>
        </w:trPr>
        <w:tc>
          <w:tcPr>
            <w:tcW w:w="2807" w:type="pct"/>
            <w:noWrap/>
            <w:vAlign w:val="bottom"/>
            <w:hideMark/>
          </w:tcPr>
          <w:p w14:paraId="707D47C3" w14:textId="7D2AC8CC" w:rsidR="001E041C" w:rsidRPr="0006680D" w:rsidRDefault="00AE7153" w:rsidP="000F2281">
            <w:pPr>
              <w:autoSpaceDE/>
              <w:autoSpaceDN/>
              <w:spacing w:line="276" w:lineRule="auto"/>
              <w:rPr>
                <w:b/>
                <w:bCs/>
                <w:color w:val="000000" w:themeColor="text1"/>
                <w:lang w:val="en-US"/>
              </w:rPr>
            </w:pPr>
            <w:r w:rsidRPr="0006680D">
              <w:rPr>
                <w:b/>
                <w:bCs/>
                <w:color w:val="000000" w:themeColor="text1"/>
                <w:lang w:val="en-US"/>
              </w:rPr>
              <w:t xml:space="preserve">Balance </w:t>
            </w:r>
            <w:r w:rsidR="00B61A06" w:rsidRPr="0006680D">
              <w:rPr>
                <w:b/>
                <w:bCs/>
                <w:color w:val="000000" w:themeColor="text1"/>
                <w:lang w:val="en-US"/>
              </w:rPr>
              <w:t>at end of the year</w:t>
            </w:r>
          </w:p>
        </w:tc>
        <w:tc>
          <w:tcPr>
            <w:tcW w:w="1097" w:type="pct"/>
            <w:noWrap/>
            <w:vAlign w:val="center"/>
            <w:hideMark/>
          </w:tcPr>
          <w:p w14:paraId="1136F0F0" w14:textId="77777777" w:rsidR="001E041C" w:rsidRPr="0006680D" w:rsidRDefault="001E041C" w:rsidP="001B53B4">
            <w:pPr>
              <w:autoSpaceDE/>
              <w:autoSpaceDN/>
              <w:spacing w:line="276" w:lineRule="auto"/>
              <w:jc w:val="center"/>
              <w:rPr>
                <w:b/>
                <w:bCs/>
                <w:color w:val="000000" w:themeColor="text1"/>
              </w:rPr>
            </w:pPr>
            <w:r w:rsidRPr="0006680D">
              <w:rPr>
                <w:b/>
                <w:bCs/>
                <w:color w:val="000000" w:themeColor="text1"/>
              </w:rPr>
              <w:t>xxx</w:t>
            </w:r>
          </w:p>
        </w:tc>
        <w:tc>
          <w:tcPr>
            <w:tcW w:w="1097" w:type="pct"/>
            <w:noWrap/>
            <w:vAlign w:val="center"/>
            <w:hideMark/>
          </w:tcPr>
          <w:p w14:paraId="03C5ECA6" w14:textId="77777777" w:rsidR="001E041C" w:rsidRPr="0006680D" w:rsidRDefault="001E041C" w:rsidP="001B53B4">
            <w:pPr>
              <w:autoSpaceDE/>
              <w:autoSpaceDN/>
              <w:spacing w:line="276" w:lineRule="auto"/>
              <w:jc w:val="center"/>
              <w:rPr>
                <w:b/>
                <w:bCs/>
                <w:color w:val="000000" w:themeColor="text1"/>
              </w:rPr>
            </w:pPr>
            <w:r w:rsidRPr="0006680D">
              <w:rPr>
                <w:b/>
                <w:bCs/>
                <w:color w:val="000000" w:themeColor="text1"/>
              </w:rPr>
              <w:t>xxx</w:t>
            </w:r>
          </w:p>
        </w:tc>
      </w:tr>
    </w:tbl>
    <w:p w14:paraId="300B2351" w14:textId="77777777" w:rsidR="000F2281" w:rsidRPr="0006680D" w:rsidRDefault="000F2281" w:rsidP="00AE7153">
      <w:pPr>
        <w:autoSpaceDE/>
        <w:autoSpaceDN/>
        <w:spacing w:line="360" w:lineRule="auto"/>
        <w:rPr>
          <w:color w:val="000000" w:themeColor="text1"/>
          <w:lang w:val="en-US"/>
        </w:rPr>
      </w:pPr>
    </w:p>
    <w:p w14:paraId="20E0220C" w14:textId="01C99DCB" w:rsidR="00282880" w:rsidRPr="0006680D" w:rsidRDefault="00282880" w:rsidP="00AE7153">
      <w:pPr>
        <w:autoSpaceDE/>
        <w:autoSpaceDN/>
        <w:spacing w:line="360" w:lineRule="auto"/>
        <w:rPr>
          <w:color w:val="000000" w:themeColor="text1"/>
          <w:lang w:val="en-US"/>
        </w:rPr>
      </w:pPr>
      <w:r w:rsidRPr="0006680D">
        <w:rPr>
          <w:color w:val="000000" w:themeColor="text1"/>
          <w:lang w:val="en-US"/>
        </w:rPr>
        <w:t>The analys</w:t>
      </w:r>
      <w:r w:rsidR="003A6AD0" w:rsidRPr="0006680D">
        <w:rPr>
          <w:color w:val="000000" w:themeColor="text1"/>
          <w:lang w:val="en-US"/>
        </w:rPr>
        <w:t>is</w:t>
      </w:r>
      <w:r w:rsidRPr="0006680D">
        <w:rPr>
          <w:color w:val="000000" w:themeColor="text1"/>
          <w:lang w:val="en-US"/>
        </w:rPr>
        <w:t xml:space="preserve"> of domestic borrowing </w:t>
      </w:r>
      <w:r w:rsidR="003A6AD0" w:rsidRPr="0006680D">
        <w:rPr>
          <w:color w:val="000000" w:themeColor="text1"/>
          <w:lang w:val="en-US"/>
        </w:rPr>
        <w:t>is</w:t>
      </w:r>
      <w:r w:rsidRPr="0006680D">
        <w:rPr>
          <w:color w:val="000000" w:themeColor="text1"/>
          <w:lang w:val="en-US"/>
        </w:rPr>
        <w:t xml:space="preserve">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0"/>
        <w:gridCol w:w="1970"/>
        <w:gridCol w:w="1970"/>
      </w:tblGrid>
      <w:tr w:rsidR="0006680D" w:rsidRPr="0006680D" w14:paraId="302A28D2" w14:textId="77777777" w:rsidTr="001B53B4">
        <w:trPr>
          <w:trHeight w:val="397"/>
        </w:trPr>
        <w:tc>
          <w:tcPr>
            <w:tcW w:w="2817"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186F5EF" w14:textId="77777777" w:rsidR="00F61A0E" w:rsidRPr="0006680D" w:rsidRDefault="00F61A0E" w:rsidP="00F61A0E">
            <w:pPr>
              <w:autoSpaceDE/>
              <w:autoSpaceDN/>
              <w:spacing w:line="276" w:lineRule="auto"/>
              <w:rPr>
                <w:color w:val="000000" w:themeColor="text1"/>
                <w:lang w:val="en-US"/>
              </w:rPr>
            </w:pPr>
          </w:p>
        </w:tc>
        <w:tc>
          <w:tcPr>
            <w:tcW w:w="1091"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26D72BF2" w14:textId="43A8DE0C" w:rsidR="003A6AD0" w:rsidRPr="0006680D" w:rsidRDefault="00F61A0E" w:rsidP="001B53B4">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195A7EB" w14:textId="10ABB8A4" w:rsidR="00F61A0E" w:rsidRPr="0006680D" w:rsidRDefault="00F61A0E" w:rsidP="001B53B4">
            <w:pPr>
              <w:autoSpaceDE/>
              <w:autoSpaceDN/>
              <w:spacing w:line="276" w:lineRule="auto"/>
              <w:jc w:val="center"/>
              <w:rPr>
                <w:b/>
                <w:bCs/>
                <w:color w:val="000000" w:themeColor="text1"/>
                <w:lang w:val="en-US"/>
              </w:rPr>
            </w:pPr>
            <w:r w:rsidRPr="0006680D">
              <w:rPr>
                <w:b/>
                <w:bCs/>
                <w:color w:val="000000" w:themeColor="text1"/>
                <w:sz w:val="22"/>
                <w:szCs w:val="22"/>
                <w:lang w:val="en-US"/>
              </w:rPr>
              <w:t>Current FY</w:t>
            </w:r>
          </w:p>
        </w:tc>
        <w:tc>
          <w:tcPr>
            <w:tcW w:w="1091"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7E9E06E1" w14:textId="77777777" w:rsidR="001F62DB" w:rsidRPr="0006680D" w:rsidRDefault="001F62DB" w:rsidP="001B53B4">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557B0E6" w14:textId="0F7AE6D8" w:rsidR="00F61A0E" w:rsidRPr="0006680D" w:rsidRDefault="001F62DB" w:rsidP="001B53B4">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4C2F6420" w14:textId="77777777" w:rsidTr="001B53B4">
        <w:trPr>
          <w:trHeight w:val="397"/>
        </w:trPr>
        <w:tc>
          <w:tcPr>
            <w:tcW w:w="2817" w:type="pct"/>
            <w:tcBorders>
              <w:top w:val="single" w:sz="4" w:space="0" w:color="auto"/>
              <w:left w:val="single" w:sz="4" w:space="0" w:color="auto"/>
              <w:bottom w:val="single" w:sz="4" w:space="0" w:color="auto"/>
              <w:right w:val="single" w:sz="4" w:space="0" w:color="auto"/>
            </w:tcBorders>
            <w:shd w:val="clear" w:color="auto" w:fill="0070C0"/>
            <w:noWrap/>
            <w:vAlign w:val="bottom"/>
            <w:hideMark/>
          </w:tcPr>
          <w:p w14:paraId="5C6CBBC8" w14:textId="77777777" w:rsidR="00282880" w:rsidRPr="0006680D" w:rsidRDefault="00282880" w:rsidP="00AB70CF">
            <w:pPr>
              <w:autoSpaceDE/>
              <w:autoSpaceDN/>
              <w:spacing w:line="276" w:lineRule="auto"/>
              <w:rPr>
                <w:color w:val="000000" w:themeColor="text1"/>
                <w:lang w:val="en-US"/>
              </w:rPr>
            </w:pPr>
          </w:p>
        </w:tc>
        <w:tc>
          <w:tcPr>
            <w:tcW w:w="1091"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526CCA09" w14:textId="387A769B" w:rsidR="00282880" w:rsidRPr="0006680D" w:rsidRDefault="000F2281" w:rsidP="001B53B4">
            <w:pPr>
              <w:autoSpaceDE/>
              <w:autoSpaceDN/>
              <w:spacing w:line="276" w:lineRule="auto"/>
              <w:jc w:val="center"/>
              <w:rPr>
                <w:b/>
                <w:bCs/>
                <w:color w:val="000000" w:themeColor="text1"/>
                <w:lang w:val="en-US"/>
              </w:rPr>
            </w:pPr>
            <w:r w:rsidRPr="0006680D">
              <w:rPr>
                <w:b/>
                <w:bCs/>
                <w:color w:val="000000" w:themeColor="text1"/>
                <w:lang w:val="en-US"/>
              </w:rPr>
              <w:t>Kshs</w:t>
            </w:r>
          </w:p>
        </w:tc>
        <w:tc>
          <w:tcPr>
            <w:tcW w:w="1091" w:type="pct"/>
            <w:tcBorders>
              <w:top w:val="single" w:sz="4" w:space="0" w:color="auto"/>
              <w:left w:val="single" w:sz="4" w:space="0" w:color="auto"/>
              <w:bottom w:val="single" w:sz="4" w:space="0" w:color="auto"/>
              <w:right w:val="single" w:sz="4" w:space="0" w:color="auto"/>
            </w:tcBorders>
            <w:shd w:val="clear" w:color="auto" w:fill="0070C0"/>
            <w:noWrap/>
            <w:vAlign w:val="center"/>
            <w:hideMark/>
          </w:tcPr>
          <w:p w14:paraId="328FA811" w14:textId="1D536E83" w:rsidR="00282880" w:rsidRPr="0006680D" w:rsidRDefault="000F2281" w:rsidP="001B53B4">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476F43B0" w14:textId="77777777" w:rsidTr="001B53B4">
        <w:trPr>
          <w:trHeight w:val="397"/>
        </w:trPr>
        <w:tc>
          <w:tcPr>
            <w:tcW w:w="2817" w:type="pct"/>
            <w:noWrap/>
            <w:vAlign w:val="bottom"/>
            <w:hideMark/>
          </w:tcPr>
          <w:p w14:paraId="01261789" w14:textId="67AE5A78" w:rsidR="00282880" w:rsidRPr="0006680D" w:rsidRDefault="000F2281" w:rsidP="000F2281">
            <w:pPr>
              <w:autoSpaceDE/>
              <w:autoSpaceDN/>
              <w:spacing w:line="276" w:lineRule="auto"/>
              <w:rPr>
                <w:b/>
                <w:bCs/>
                <w:color w:val="000000" w:themeColor="text1"/>
                <w:lang w:val="en-US"/>
              </w:rPr>
            </w:pPr>
            <w:r w:rsidRPr="0006680D">
              <w:rPr>
                <w:b/>
                <w:bCs/>
                <w:color w:val="000000" w:themeColor="text1"/>
                <w:lang w:val="en-US"/>
              </w:rPr>
              <w:t>Domestic Borrowings</w:t>
            </w:r>
          </w:p>
        </w:tc>
        <w:tc>
          <w:tcPr>
            <w:tcW w:w="1091" w:type="pct"/>
            <w:noWrap/>
            <w:vAlign w:val="center"/>
            <w:hideMark/>
          </w:tcPr>
          <w:p w14:paraId="2D619DE4" w14:textId="77777777" w:rsidR="00282880" w:rsidRPr="0006680D" w:rsidRDefault="00282880" w:rsidP="001B53B4">
            <w:pPr>
              <w:autoSpaceDE/>
              <w:autoSpaceDN/>
              <w:spacing w:line="276" w:lineRule="auto"/>
              <w:jc w:val="center"/>
              <w:rPr>
                <w:color w:val="000000" w:themeColor="text1"/>
                <w:lang w:val="en-US"/>
              </w:rPr>
            </w:pPr>
          </w:p>
        </w:tc>
        <w:tc>
          <w:tcPr>
            <w:tcW w:w="1091" w:type="pct"/>
            <w:noWrap/>
            <w:vAlign w:val="center"/>
            <w:hideMark/>
          </w:tcPr>
          <w:p w14:paraId="14F2F35F" w14:textId="77777777" w:rsidR="00282880" w:rsidRPr="0006680D" w:rsidRDefault="00282880" w:rsidP="001B53B4">
            <w:pPr>
              <w:autoSpaceDE/>
              <w:autoSpaceDN/>
              <w:spacing w:line="276" w:lineRule="auto"/>
              <w:jc w:val="center"/>
              <w:rPr>
                <w:color w:val="000000" w:themeColor="text1"/>
                <w:lang w:val="en-US"/>
              </w:rPr>
            </w:pPr>
          </w:p>
        </w:tc>
      </w:tr>
      <w:tr w:rsidR="0006680D" w:rsidRPr="0006680D" w14:paraId="73BB6259" w14:textId="77777777" w:rsidTr="001B53B4">
        <w:trPr>
          <w:trHeight w:val="143"/>
        </w:trPr>
        <w:tc>
          <w:tcPr>
            <w:tcW w:w="2817" w:type="pct"/>
            <w:noWrap/>
            <w:vAlign w:val="bottom"/>
            <w:hideMark/>
          </w:tcPr>
          <w:p w14:paraId="128493AA" w14:textId="0EB459DE" w:rsidR="00282880" w:rsidRPr="0006680D" w:rsidRDefault="000F2281" w:rsidP="000F2281">
            <w:pPr>
              <w:autoSpaceDE/>
              <w:autoSpaceDN/>
              <w:spacing w:line="276" w:lineRule="auto"/>
              <w:rPr>
                <w:color w:val="000000" w:themeColor="text1"/>
                <w:lang w:val="en-US"/>
              </w:rPr>
            </w:pPr>
            <w:r w:rsidRPr="0006680D">
              <w:rPr>
                <w:color w:val="000000" w:themeColor="text1"/>
                <w:lang w:val="en-US"/>
              </w:rPr>
              <w:t xml:space="preserve">Loan </w:t>
            </w:r>
            <w:r w:rsidR="008A11CA" w:rsidRPr="0006680D">
              <w:rPr>
                <w:color w:val="000000" w:themeColor="text1"/>
                <w:lang w:val="en-US"/>
              </w:rPr>
              <w:t>f</w:t>
            </w:r>
            <w:r w:rsidRPr="0006680D">
              <w:rPr>
                <w:color w:val="000000" w:themeColor="text1"/>
                <w:lang w:val="en-US"/>
              </w:rPr>
              <w:t xml:space="preserve">rom </w:t>
            </w:r>
            <w:r w:rsidR="00282880" w:rsidRPr="0006680D">
              <w:rPr>
                <w:color w:val="000000" w:themeColor="text1"/>
                <w:lang w:val="en-US"/>
              </w:rPr>
              <w:t>KCB</w:t>
            </w:r>
          </w:p>
        </w:tc>
        <w:tc>
          <w:tcPr>
            <w:tcW w:w="1091" w:type="pct"/>
            <w:noWrap/>
            <w:vAlign w:val="center"/>
            <w:hideMark/>
          </w:tcPr>
          <w:p w14:paraId="03219EF4" w14:textId="063F7CB3" w:rsidR="00282880" w:rsidRPr="0006680D" w:rsidRDefault="000F2281" w:rsidP="001B53B4">
            <w:pPr>
              <w:autoSpaceDE/>
              <w:autoSpaceDN/>
              <w:spacing w:line="276" w:lineRule="auto"/>
              <w:jc w:val="center"/>
              <w:rPr>
                <w:color w:val="000000" w:themeColor="text1"/>
                <w:lang w:val="en-US"/>
              </w:rPr>
            </w:pPr>
            <w:r w:rsidRPr="0006680D">
              <w:rPr>
                <w:color w:val="000000" w:themeColor="text1"/>
                <w:lang w:val="en-US"/>
              </w:rPr>
              <w:t>xxx</w:t>
            </w:r>
          </w:p>
        </w:tc>
        <w:tc>
          <w:tcPr>
            <w:tcW w:w="1091" w:type="pct"/>
            <w:noWrap/>
            <w:vAlign w:val="center"/>
            <w:hideMark/>
          </w:tcPr>
          <w:p w14:paraId="3BDBA0FA" w14:textId="1F62A072" w:rsidR="00282880" w:rsidRPr="0006680D" w:rsidRDefault="000F2281" w:rsidP="001B53B4">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7627A18" w14:textId="77777777" w:rsidTr="001B53B4">
        <w:trPr>
          <w:trHeight w:val="58"/>
        </w:trPr>
        <w:tc>
          <w:tcPr>
            <w:tcW w:w="2817" w:type="pct"/>
            <w:vAlign w:val="bottom"/>
            <w:hideMark/>
          </w:tcPr>
          <w:p w14:paraId="76B8E4C5" w14:textId="5E963B15" w:rsidR="00282880" w:rsidRPr="0006680D" w:rsidRDefault="000F2281" w:rsidP="000F2281">
            <w:pPr>
              <w:autoSpaceDE/>
              <w:autoSpaceDN/>
              <w:spacing w:line="276" w:lineRule="auto"/>
              <w:rPr>
                <w:color w:val="000000" w:themeColor="text1"/>
                <w:lang w:val="en-US"/>
              </w:rPr>
            </w:pPr>
            <w:r w:rsidRPr="0006680D">
              <w:rPr>
                <w:color w:val="000000" w:themeColor="text1"/>
                <w:lang w:val="en-US"/>
              </w:rPr>
              <w:t xml:space="preserve">Loan </w:t>
            </w:r>
            <w:r w:rsidR="00CF38BA" w:rsidRPr="0006680D">
              <w:rPr>
                <w:color w:val="000000" w:themeColor="text1"/>
                <w:lang w:val="en-US"/>
              </w:rPr>
              <w:t>from</w:t>
            </w:r>
            <w:r w:rsidRPr="0006680D">
              <w:rPr>
                <w:color w:val="000000" w:themeColor="text1"/>
                <w:lang w:val="en-US"/>
              </w:rPr>
              <w:t xml:space="preserve"> </w:t>
            </w:r>
            <w:r w:rsidR="00E53D37" w:rsidRPr="0006680D">
              <w:rPr>
                <w:color w:val="000000" w:themeColor="text1"/>
                <w:lang w:val="en-US"/>
              </w:rPr>
              <w:t>ABSA</w:t>
            </w:r>
            <w:r w:rsidR="00282880" w:rsidRPr="0006680D">
              <w:rPr>
                <w:color w:val="000000" w:themeColor="text1"/>
                <w:lang w:val="en-US"/>
              </w:rPr>
              <w:t xml:space="preserve"> Bank</w:t>
            </w:r>
          </w:p>
        </w:tc>
        <w:tc>
          <w:tcPr>
            <w:tcW w:w="1091" w:type="pct"/>
            <w:noWrap/>
            <w:vAlign w:val="center"/>
            <w:hideMark/>
          </w:tcPr>
          <w:p w14:paraId="2E2D3DE6" w14:textId="3668572E" w:rsidR="00282880" w:rsidRPr="0006680D" w:rsidRDefault="000F2281" w:rsidP="001B53B4">
            <w:pPr>
              <w:autoSpaceDE/>
              <w:autoSpaceDN/>
              <w:spacing w:line="276" w:lineRule="auto"/>
              <w:jc w:val="center"/>
              <w:rPr>
                <w:color w:val="000000" w:themeColor="text1"/>
                <w:lang w:val="en-US"/>
              </w:rPr>
            </w:pPr>
            <w:r w:rsidRPr="0006680D">
              <w:rPr>
                <w:color w:val="000000" w:themeColor="text1"/>
                <w:lang w:val="en-US"/>
              </w:rPr>
              <w:t>xxx</w:t>
            </w:r>
          </w:p>
        </w:tc>
        <w:tc>
          <w:tcPr>
            <w:tcW w:w="1091" w:type="pct"/>
            <w:noWrap/>
            <w:vAlign w:val="center"/>
            <w:hideMark/>
          </w:tcPr>
          <w:p w14:paraId="18AC5C6D" w14:textId="08392CF1" w:rsidR="00282880" w:rsidRPr="0006680D" w:rsidRDefault="000F2281" w:rsidP="001B53B4">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14C8E5EF" w14:textId="77777777" w:rsidTr="001B53B4">
        <w:trPr>
          <w:trHeight w:val="125"/>
        </w:trPr>
        <w:tc>
          <w:tcPr>
            <w:tcW w:w="2817" w:type="pct"/>
            <w:vAlign w:val="bottom"/>
            <w:hideMark/>
          </w:tcPr>
          <w:p w14:paraId="07F2C2EA" w14:textId="703CBCB5" w:rsidR="00282880" w:rsidRPr="0006680D" w:rsidRDefault="000F2281" w:rsidP="000F2281">
            <w:pPr>
              <w:autoSpaceDE/>
              <w:autoSpaceDN/>
              <w:spacing w:line="276" w:lineRule="auto"/>
              <w:rPr>
                <w:color w:val="000000" w:themeColor="text1"/>
                <w:lang w:val="en-US"/>
              </w:rPr>
            </w:pPr>
            <w:r w:rsidRPr="0006680D">
              <w:rPr>
                <w:color w:val="000000" w:themeColor="text1"/>
                <w:lang w:val="en-US"/>
              </w:rPr>
              <w:t xml:space="preserve">Loan </w:t>
            </w:r>
            <w:r w:rsidR="00CF38BA" w:rsidRPr="0006680D">
              <w:rPr>
                <w:color w:val="000000" w:themeColor="text1"/>
                <w:lang w:val="en-US"/>
              </w:rPr>
              <w:t>from</w:t>
            </w:r>
            <w:r w:rsidRPr="0006680D">
              <w:rPr>
                <w:color w:val="000000" w:themeColor="text1"/>
                <w:lang w:val="en-US"/>
              </w:rPr>
              <w:t xml:space="preserve"> </w:t>
            </w:r>
            <w:r w:rsidR="00282880" w:rsidRPr="0006680D">
              <w:rPr>
                <w:color w:val="000000" w:themeColor="text1"/>
                <w:lang w:val="en-US"/>
              </w:rPr>
              <w:t>Consolidated Bank</w:t>
            </w:r>
          </w:p>
        </w:tc>
        <w:tc>
          <w:tcPr>
            <w:tcW w:w="1091" w:type="pct"/>
            <w:noWrap/>
            <w:vAlign w:val="center"/>
            <w:hideMark/>
          </w:tcPr>
          <w:p w14:paraId="072C3678" w14:textId="3A34EB72" w:rsidR="00282880" w:rsidRPr="0006680D" w:rsidRDefault="000F2281" w:rsidP="001B53B4">
            <w:pPr>
              <w:autoSpaceDE/>
              <w:autoSpaceDN/>
              <w:spacing w:line="276" w:lineRule="auto"/>
              <w:jc w:val="center"/>
              <w:rPr>
                <w:color w:val="000000" w:themeColor="text1"/>
                <w:lang w:val="en-US"/>
              </w:rPr>
            </w:pPr>
            <w:r w:rsidRPr="0006680D">
              <w:rPr>
                <w:color w:val="000000" w:themeColor="text1"/>
                <w:lang w:val="en-US"/>
              </w:rPr>
              <w:t>xxx</w:t>
            </w:r>
          </w:p>
        </w:tc>
        <w:tc>
          <w:tcPr>
            <w:tcW w:w="1091" w:type="pct"/>
            <w:noWrap/>
            <w:vAlign w:val="center"/>
            <w:hideMark/>
          </w:tcPr>
          <w:p w14:paraId="46325A8E" w14:textId="01B53731" w:rsidR="00282880" w:rsidRPr="0006680D" w:rsidRDefault="000F2281" w:rsidP="001B53B4">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FCBC169" w14:textId="77777777" w:rsidTr="001B53B4">
        <w:trPr>
          <w:trHeight w:val="62"/>
        </w:trPr>
        <w:tc>
          <w:tcPr>
            <w:tcW w:w="2817" w:type="pct"/>
            <w:noWrap/>
            <w:vAlign w:val="bottom"/>
          </w:tcPr>
          <w:p w14:paraId="6197EDFC" w14:textId="5521E1C7" w:rsidR="00E53D37" w:rsidRPr="0006680D" w:rsidRDefault="00E53D37" w:rsidP="00E53D37">
            <w:pPr>
              <w:autoSpaceDE/>
              <w:autoSpaceDN/>
              <w:spacing w:line="276" w:lineRule="auto"/>
              <w:rPr>
                <w:color w:val="000000" w:themeColor="text1"/>
                <w:lang w:val="en-US"/>
              </w:rPr>
            </w:pPr>
            <w:r w:rsidRPr="0006680D">
              <w:rPr>
                <w:color w:val="000000" w:themeColor="text1"/>
                <w:lang w:val="en-US"/>
              </w:rPr>
              <w:t>Others (</w:t>
            </w:r>
            <w:r w:rsidRPr="0006680D">
              <w:rPr>
                <w:i/>
                <w:iCs/>
                <w:color w:val="000000" w:themeColor="text1"/>
                <w:lang w:val="en-US"/>
              </w:rPr>
              <w:t>Specify</w:t>
            </w:r>
            <w:r w:rsidRPr="0006680D">
              <w:rPr>
                <w:color w:val="000000" w:themeColor="text1"/>
                <w:lang w:val="en-US"/>
              </w:rPr>
              <w:t>)</w:t>
            </w:r>
          </w:p>
        </w:tc>
        <w:tc>
          <w:tcPr>
            <w:tcW w:w="1091" w:type="pct"/>
            <w:noWrap/>
            <w:vAlign w:val="center"/>
          </w:tcPr>
          <w:p w14:paraId="1C91CF31" w14:textId="1AF281D5" w:rsidR="00E53D37" w:rsidRPr="0006680D" w:rsidRDefault="00E53D37" w:rsidP="001B53B4">
            <w:pPr>
              <w:autoSpaceDE/>
              <w:autoSpaceDN/>
              <w:spacing w:line="276" w:lineRule="auto"/>
              <w:jc w:val="center"/>
              <w:rPr>
                <w:b/>
                <w:bCs/>
                <w:color w:val="000000" w:themeColor="text1"/>
                <w:lang w:val="en-US"/>
              </w:rPr>
            </w:pPr>
            <w:r w:rsidRPr="0006680D">
              <w:rPr>
                <w:color w:val="000000" w:themeColor="text1"/>
                <w:lang w:val="en-US"/>
              </w:rPr>
              <w:t>xxx</w:t>
            </w:r>
          </w:p>
        </w:tc>
        <w:tc>
          <w:tcPr>
            <w:tcW w:w="1091" w:type="pct"/>
            <w:noWrap/>
            <w:vAlign w:val="center"/>
          </w:tcPr>
          <w:p w14:paraId="20C63AD5" w14:textId="646B86F1" w:rsidR="00E53D37" w:rsidRPr="0006680D" w:rsidRDefault="00E53D37" w:rsidP="001B53B4">
            <w:pPr>
              <w:autoSpaceDE/>
              <w:autoSpaceDN/>
              <w:spacing w:line="276" w:lineRule="auto"/>
              <w:jc w:val="center"/>
              <w:rPr>
                <w:b/>
                <w:bCs/>
                <w:color w:val="000000" w:themeColor="text1"/>
                <w:lang w:val="en-US"/>
              </w:rPr>
            </w:pPr>
            <w:r w:rsidRPr="0006680D">
              <w:rPr>
                <w:color w:val="000000" w:themeColor="text1"/>
                <w:lang w:val="en-US"/>
              </w:rPr>
              <w:t>xxx</w:t>
            </w:r>
          </w:p>
        </w:tc>
      </w:tr>
      <w:tr w:rsidR="00473C81" w:rsidRPr="0006680D" w14:paraId="26A991D4" w14:textId="77777777" w:rsidTr="001B53B4">
        <w:trPr>
          <w:trHeight w:val="62"/>
        </w:trPr>
        <w:tc>
          <w:tcPr>
            <w:tcW w:w="2817" w:type="pct"/>
            <w:noWrap/>
            <w:vAlign w:val="bottom"/>
            <w:hideMark/>
          </w:tcPr>
          <w:p w14:paraId="7A29CE53" w14:textId="6A7294D7" w:rsidR="00282880" w:rsidRPr="0006680D" w:rsidRDefault="00282880" w:rsidP="000F2281">
            <w:pPr>
              <w:autoSpaceDE/>
              <w:autoSpaceDN/>
              <w:spacing w:line="276" w:lineRule="auto"/>
              <w:rPr>
                <w:color w:val="000000" w:themeColor="text1"/>
                <w:lang w:val="en-US"/>
              </w:rPr>
            </w:pPr>
            <w:r w:rsidRPr="0006680D">
              <w:rPr>
                <w:color w:val="000000" w:themeColor="text1"/>
                <w:lang w:val="en-US"/>
              </w:rPr>
              <w:t xml:space="preserve">Total </w:t>
            </w:r>
            <w:r w:rsidR="000F2281" w:rsidRPr="0006680D">
              <w:rPr>
                <w:color w:val="000000" w:themeColor="text1"/>
                <w:lang w:val="en-US"/>
              </w:rPr>
              <w:t xml:space="preserve">Balance </w:t>
            </w:r>
            <w:r w:rsidR="00CF38BA" w:rsidRPr="0006680D">
              <w:rPr>
                <w:color w:val="000000" w:themeColor="text1"/>
                <w:lang w:val="en-US"/>
              </w:rPr>
              <w:t>at</w:t>
            </w:r>
            <w:r w:rsidR="000F2281" w:rsidRPr="0006680D">
              <w:rPr>
                <w:color w:val="000000" w:themeColor="text1"/>
                <w:lang w:val="en-US"/>
              </w:rPr>
              <w:t xml:space="preserve"> </w:t>
            </w:r>
            <w:r w:rsidR="008A11CA" w:rsidRPr="0006680D">
              <w:rPr>
                <w:color w:val="000000" w:themeColor="text1"/>
                <w:lang w:val="en-US"/>
              </w:rPr>
              <w:t>e</w:t>
            </w:r>
            <w:r w:rsidR="000F2281" w:rsidRPr="0006680D">
              <w:rPr>
                <w:color w:val="000000" w:themeColor="text1"/>
                <w:lang w:val="en-US"/>
              </w:rPr>
              <w:t xml:space="preserve">nd </w:t>
            </w:r>
            <w:r w:rsidR="008A11CA" w:rsidRPr="0006680D">
              <w:rPr>
                <w:color w:val="000000" w:themeColor="text1"/>
                <w:lang w:val="en-US"/>
              </w:rPr>
              <w:t>o</w:t>
            </w:r>
            <w:r w:rsidR="000F2281" w:rsidRPr="0006680D">
              <w:rPr>
                <w:color w:val="000000" w:themeColor="text1"/>
                <w:lang w:val="en-US"/>
              </w:rPr>
              <w:t xml:space="preserve">f </w:t>
            </w:r>
            <w:r w:rsidR="008A11CA" w:rsidRPr="0006680D">
              <w:rPr>
                <w:color w:val="000000" w:themeColor="text1"/>
                <w:lang w:val="en-US"/>
              </w:rPr>
              <w:t>t</w:t>
            </w:r>
            <w:r w:rsidR="000F2281" w:rsidRPr="0006680D">
              <w:rPr>
                <w:color w:val="000000" w:themeColor="text1"/>
                <w:lang w:val="en-US"/>
              </w:rPr>
              <w:t xml:space="preserve">he </w:t>
            </w:r>
            <w:r w:rsidR="008A11CA" w:rsidRPr="0006680D">
              <w:rPr>
                <w:color w:val="000000" w:themeColor="text1"/>
                <w:lang w:val="en-US"/>
              </w:rPr>
              <w:t>y</w:t>
            </w:r>
            <w:r w:rsidR="000F2281" w:rsidRPr="0006680D">
              <w:rPr>
                <w:color w:val="000000" w:themeColor="text1"/>
                <w:lang w:val="en-US"/>
              </w:rPr>
              <w:t>ear</w:t>
            </w:r>
          </w:p>
        </w:tc>
        <w:tc>
          <w:tcPr>
            <w:tcW w:w="1091" w:type="pct"/>
            <w:noWrap/>
            <w:vAlign w:val="center"/>
            <w:hideMark/>
          </w:tcPr>
          <w:p w14:paraId="30DD3173" w14:textId="167FB0FA" w:rsidR="00282880" w:rsidRPr="0006680D" w:rsidRDefault="000F2281" w:rsidP="001B53B4">
            <w:pPr>
              <w:autoSpaceDE/>
              <w:autoSpaceDN/>
              <w:spacing w:line="276" w:lineRule="auto"/>
              <w:jc w:val="center"/>
              <w:rPr>
                <w:b/>
                <w:bCs/>
                <w:color w:val="000000" w:themeColor="text1"/>
                <w:lang w:val="en-US"/>
              </w:rPr>
            </w:pPr>
            <w:r w:rsidRPr="0006680D">
              <w:rPr>
                <w:b/>
                <w:bCs/>
                <w:color w:val="000000" w:themeColor="text1"/>
                <w:lang w:val="en-US"/>
              </w:rPr>
              <w:t>xxx</w:t>
            </w:r>
          </w:p>
        </w:tc>
        <w:tc>
          <w:tcPr>
            <w:tcW w:w="1091" w:type="pct"/>
            <w:noWrap/>
            <w:vAlign w:val="center"/>
            <w:hideMark/>
          </w:tcPr>
          <w:p w14:paraId="30BEE6D0" w14:textId="2F0C1848" w:rsidR="00282880" w:rsidRPr="0006680D" w:rsidRDefault="000F2281" w:rsidP="001B53B4">
            <w:pPr>
              <w:autoSpaceDE/>
              <w:autoSpaceDN/>
              <w:spacing w:line="276" w:lineRule="auto"/>
              <w:jc w:val="center"/>
              <w:rPr>
                <w:b/>
                <w:bCs/>
                <w:color w:val="000000" w:themeColor="text1"/>
                <w:lang w:val="en-US"/>
              </w:rPr>
            </w:pPr>
            <w:r w:rsidRPr="0006680D">
              <w:rPr>
                <w:b/>
                <w:bCs/>
                <w:color w:val="000000" w:themeColor="text1"/>
                <w:lang w:val="en-US"/>
              </w:rPr>
              <w:t>xxx</w:t>
            </w:r>
          </w:p>
        </w:tc>
      </w:tr>
    </w:tbl>
    <w:p w14:paraId="4C1F96C0" w14:textId="7E31AD2C" w:rsidR="00AB70CF" w:rsidRPr="0006680D" w:rsidRDefault="00AB70CF">
      <w:pPr>
        <w:autoSpaceDE/>
        <w:autoSpaceDN/>
        <w:rPr>
          <w:b/>
          <w:color w:val="000000" w:themeColor="text1"/>
        </w:rPr>
      </w:pPr>
    </w:p>
    <w:p w14:paraId="524C4ACE" w14:textId="5D5FDBD1" w:rsidR="00282880" w:rsidRPr="0006680D" w:rsidRDefault="00282880" w:rsidP="00B2787A">
      <w:pPr>
        <w:autoSpaceDE/>
        <w:autoSpaceDN/>
        <w:spacing w:line="360" w:lineRule="auto"/>
        <w:rPr>
          <w:b/>
          <w:color w:val="000000" w:themeColor="text1"/>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820"/>
        <w:gridCol w:w="2330"/>
        <w:gridCol w:w="1880"/>
      </w:tblGrid>
      <w:tr w:rsidR="0006680D" w:rsidRPr="0006680D" w14:paraId="17379254" w14:textId="77777777" w:rsidTr="00F62E1A">
        <w:trPr>
          <w:trHeight w:val="179"/>
        </w:trPr>
        <w:tc>
          <w:tcPr>
            <w:tcW w:w="2669" w:type="pct"/>
            <w:vMerge w:val="restart"/>
            <w:shd w:val="clear" w:color="auto" w:fill="0070C0"/>
            <w:noWrap/>
            <w:vAlign w:val="center"/>
            <w:hideMark/>
          </w:tcPr>
          <w:p w14:paraId="53DEA40A" w14:textId="77777777" w:rsidR="00DC01B4" w:rsidRPr="0006680D" w:rsidRDefault="00DC01B4" w:rsidP="00DC01B4">
            <w:pPr>
              <w:autoSpaceDE/>
              <w:autoSpaceDN/>
              <w:spacing w:line="276" w:lineRule="auto"/>
              <w:rPr>
                <w:b/>
                <w:bCs/>
                <w:color w:val="000000" w:themeColor="text1"/>
                <w:lang w:eastAsia="en-GB"/>
              </w:rPr>
            </w:pPr>
            <w:r w:rsidRPr="0006680D">
              <w:rPr>
                <w:b/>
                <w:bCs/>
                <w:color w:val="000000" w:themeColor="text1"/>
                <w:lang w:val="en-US"/>
              </w:rPr>
              <w:t>Description</w:t>
            </w:r>
          </w:p>
        </w:tc>
        <w:tc>
          <w:tcPr>
            <w:tcW w:w="1290" w:type="pct"/>
            <w:shd w:val="clear" w:color="auto" w:fill="0070C0"/>
            <w:vAlign w:val="bottom"/>
          </w:tcPr>
          <w:p w14:paraId="0F5EE970" w14:textId="77777777" w:rsidR="00F62E1A" w:rsidRPr="0006680D" w:rsidRDefault="00DC01B4" w:rsidP="00F61A0E">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 xml:space="preserve">Insert </w:t>
            </w:r>
          </w:p>
          <w:p w14:paraId="1F48005B" w14:textId="3042D7D6" w:rsidR="00DC01B4" w:rsidRPr="0006680D" w:rsidRDefault="00DC01B4" w:rsidP="00F61A0E">
            <w:pPr>
              <w:autoSpaceDE/>
              <w:autoSpaceDN/>
              <w:spacing w:line="276" w:lineRule="auto"/>
              <w:jc w:val="center"/>
              <w:rPr>
                <w:b/>
                <w:bCs/>
                <w:color w:val="000000" w:themeColor="text1"/>
                <w:lang w:val="en-US"/>
              </w:rPr>
            </w:pPr>
            <w:r w:rsidRPr="0006680D">
              <w:rPr>
                <w:b/>
                <w:bCs/>
                <w:color w:val="000000" w:themeColor="text1"/>
                <w:sz w:val="22"/>
                <w:szCs w:val="22"/>
                <w:lang w:val="en-US"/>
              </w:rPr>
              <w:t>Current FY</w:t>
            </w:r>
          </w:p>
        </w:tc>
        <w:tc>
          <w:tcPr>
            <w:tcW w:w="1041" w:type="pct"/>
            <w:shd w:val="clear" w:color="auto" w:fill="0070C0"/>
            <w:noWrap/>
            <w:vAlign w:val="bottom"/>
          </w:tcPr>
          <w:p w14:paraId="1EDA1445" w14:textId="77777777" w:rsidR="001F62DB" w:rsidRPr="0006680D" w:rsidRDefault="001F62DB" w:rsidP="001F62D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28426C0A" w14:textId="2F48634C" w:rsidR="00DC01B4" w:rsidRPr="0006680D" w:rsidRDefault="001F62DB" w:rsidP="001F62DB">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1F15AFFD" w14:textId="77777777" w:rsidTr="00F62E1A">
        <w:trPr>
          <w:trHeight w:val="58"/>
        </w:trPr>
        <w:tc>
          <w:tcPr>
            <w:tcW w:w="2669" w:type="pct"/>
            <w:vMerge/>
            <w:shd w:val="clear" w:color="auto" w:fill="0070C0"/>
            <w:noWrap/>
            <w:vAlign w:val="bottom"/>
            <w:hideMark/>
          </w:tcPr>
          <w:p w14:paraId="49F55A0F" w14:textId="77777777" w:rsidR="00DC01B4" w:rsidRPr="0006680D" w:rsidRDefault="00DC01B4" w:rsidP="006C41C3">
            <w:pPr>
              <w:autoSpaceDE/>
              <w:autoSpaceDN/>
              <w:spacing w:line="276" w:lineRule="auto"/>
              <w:rPr>
                <w:b/>
                <w:bCs/>
                <w:color w:val="000000" w:themeColor="text1"/>
                <w:lang w:eastAsia="en-GB"/>
              </w:rPr>
            </w:pPr>
          </w:p>
        </w:tc>
        <w:tc>
          <w:tcPr>
            <w:tcW w:w="1290" w:type="pct"/>
            <w:shd w:val="clear" w:color="auto" w:fill="0070C0"/>
            <w:noWrap/>
            <w:vAlign w:val="bottom"/>
            <w:hideMark/>
          </w:tcPr>
          <w:p w14:paraId="648CDE78" w14:textId="0A0013D8" w:rsidR="00DC01B4" w:rsidRPr="0006680D" w:rsidRDefault="00DC01B4" w:rsidP="006C41C3">
            <w:pPr>
              <w:autoSpaceDE/>
              <w:autoSpaceDN/>
              <w:spacing w:line="276" w:lineRule="auto"/>
              <w:jc w:val="center"/>
              <w:rPr>
                <w:b/>
                <w:bCs/>
                <w:color w:val="000000" w:themeColor="text1"/>
                <w:lang w:val="en-US"/>
              </w:rPr>
            </w:pPr>
            <w:r w:rsidRPr="0006680D">
              <w:rPr>
                <w:b/>
                <w:bCs/>
                <w:color w:val="000000" w:themeColor="text1"/>
                <w:lang w:val="en-US"/>
              </w:rPr>
              <w:t>Kshs</w:t>
            </w:r>
          </w:p>
        </w:tc>
        <w:tc>
          <w:tcPr>
            <w:tcW w:w="1041" w:type="pct"/>
            <w:shd w:val="clear" w:color="auto" w:fill="0070C0"/>
            <w:noWrap/>
            <w:vAlign w:val="bottom"/>
            <w:hideMark/>
          </w:tcPr>
          <w:p w14:paraId="0B3F8673" w14:textId="41909D8D" w:rsidR="00DC01B4" w:rsidRPr="0006680D" w:rsidRDefault="00DC01B4" w:rsidP="006C41C3">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0CF12A2B" w14:textId="77777777" w:rsidTr="00F62E1A">
        <w:trPr>
          <w:trHeight w:val="269"/>
        </w:trPr>
        <w:tc>
          <w:tcPr>
            <w:tcW w:w="2669" w:type="pct"/>
            <w:noWrap/>
            <w:vAlign w:val="bottom"/>
            <w:hideMark/>
          </w:tcPr>
          <w:p w14:paraId="1E0D37F5" w14:textId="6C6E1300" w:rsidR="00AD4F19" w:rsidRPr="0006680D" w:rsidRDefault="00AD4F19" w:rsidP="006C41C3">
            <w:pPr>
              <w:autoSpaceDE/>
              <w:autoSpaceDN/>
              <w:spacing w:line="276" w:lineRule="auto"/>
              <w:rPr>
                <w:color w:val="000000" w:themeColor="text1"/>
                <w:lang w:val="en-US"/>
              </w:rPr>
            </w:pPr>
            <w:r w:rsidRPr="0006680D">
              <w:rPr>
                <w:color w:val="000000" w:themeColor="text1"/>
                <w:lang w:val="en-US"/>
              </w:rPr>
              <w:t xml:space="preserve">Short </w:t>
            </w:r>
            <w:r w:rsidR="006C41C3" w:rsidRPr="0006680D">
              <w:rPr>
                <w:color w:val="000000" w:themeColor="text1"/>
                <w:lang w:val="en-US"/>
              </w:rPr>
              <w:t>Term Borrowings (Current Portion)</w:t>
            </w:r>
          </w:p>
        </w:tc>
        <w:tc>
          <w:tcPr>
            <w:tcW w:w="1290" w:type="pct"/>
            <w:noWrap/>
            <w:vAlign w:val="bottom"/>
            <w:hideMark/>
          </w:tcPr>
          <w:p w14:paraId="7C286A92" w14:textId="77777777" w:rsidR="00AD4F19" w:rsidRPr="0006680D" w:rsidRDefault="00AD4F19" w:rsidP="00287471">
            <w:pPr>
              <w:autoSpaceDE/>
              <w:autoSpaceDN/>
              <w:spacing w:line="276" w:lineRule="auto"/>
              <w:jc w:val="right"/>
              <w:rPr>
                <w:color w:val="000000" w:themeColor="text1"/>
                <w:lang w:val="en-US"/>
              </w:rPr>
            </w:pPr>
            <w:r w:rsidRPr="0006680D">
              <w:rPr>
                <w:color w:val="000000" w:themeColor="text1"/>
                <w:lang w:val="en-US"/>
              </w:rPr>
              <w:t>xxx</w:t>
            </w:r>
          </w:p>
        </w:tc>
        <w:tc>
          <w:tcPr>
            <w:tcW w:w="1041" w:type="pct"/>
            <w:noWrap/>
            <w:vAlign w:val="bottom"/>
            <w:hideMark/>
          </w:tcPr>
          <w:p w14:paraId="358D6890" w14:textId="77777777" w:rsidR="00AD4F19" w:rsidRPr="0006680D" w:rsidRDefault="00F24F0D" w:rsidP="00287471">
            <w:pPr>
              <w:autoSpaceDE/>
              <w:autoSpaceDN/>
              <w:spacing w:line="276" w:lineRule="auto"/>
              <w:jc w:val="right"/>
              <w:rPr>
                <w:color w:val="000000" w:themeColor="text1"/>
                <w:lang w:val="en-US"/>
              </w:rPr>
            </w:pPr>
            <w:r w:rsidRPr="0006680D">
              <w:rPr>
                <w:color w:val="000000" w:themeColor="text1"/>
                <w:lang w:val="en-US"/>
              </w:rPr>
              <w:t>xxx</w:t>
            </w:r>
          </w:p>
        </w:tc>
      </w:tr>
      <w:tr w:rsidR="0006680D" w:rsidRPr="0006680D" w14:paraId="19E49A80" w14:textId="77777777" w:rsidTr="00F62E1A">
        <w:trPr>
          <w:trHeight w:val="215"/>
        </w:trPr>
        <w:tc>
          <w:tcPr>
            <w:tcW w:w="2669" w:type="pct"/>
            <w:noWrap/>
            <w:vAlign w:val="bottom"/>
            <w:hideMark/>
          </w:tcPr>
          <w:p w14:paraId="1AEB5C89" w14:textId="65CF8C16" w:rsidR="00AD4F19" w:rsidRPr="0006680D" w:rsidRDefault="00AD4F19" w:rsidP="006C41C3">
            <w:pPr>
              <w:autoSpaceDE/>
              <w:autoSpaceDN/>
              <w:spacing w:line="276" w:lineRule="auto"/>
              <w:rPr>
                <w:color w:val="000000" w:themeColor="text1"/>
                <w:lang w:val="en-US"/>
              </w:rPr>
            </w:pPr>
            <w:r w:rsidRPr="0006680D">
              <w:rPr>
                <w:color w:val="000000" w:themeColor="text1"/>
                <w:lang w:val="en-US"/>
              </w:rPr>
              <w:t xml:space="preserve">Long </w:t>
            </w:r>
            <w:r w:rsidR="006C41C3" w:rsidRPr="0006680D">
              <w:rPr>
                <w:color w:val="000000" w:themeColor="text1"/>
                <w:lang w:val="en-US"/>
              </w:rPr>
              <w:t>Term Borrowings</w:t>
            </w:r>
          </w:p>
        </w:tc>
        <w:tc>
          <w:tcPr>
            <w:tcW w:w="1290" w:type="pct"/>
            <w:noWrap/>
            <w:vAlign w:val="bottom"/>
            <w:hideMark/>
          </w:tcPr>
          <w:p w14:paraId="5249ADFD" w14:textId="77777777" w:rsidR="00AD4F19" w:rsidRPr="0006680D" w:rsidRDefault="00AD4F19" w:rsidP="00287471">
            <w:pPr>
              <w:autoSpaceDE/>
              <w:autoSpaceDN/>
              <w:spacing w:line="276" w:lineRule="auto"/>
              <w:jc w:val="right"/>
              <w:rPr>
                <w:color w:val="000000" w:themeColor="text1"/>
                <w:lang w:val="en-US"/>
              </w:rPr>
            </w:pPr>
            <w:r w:rsidRPr="0006680D">
              <w:rPr>
                <w:color w:val="000000" w:themeColor="text1"/>
                <w:lang w:val="en-US"/>
              </w:rPr>
              <w:t>xxx</w:t>
            </w:r>
          </w:p>
        </w:tc>
        <w:tc>
          <w:tcPr>
            <w:tcW w:w="1041" w:type="pct"/>
            <w:noWrap/>
            <w:vAlign w:val="bottom"/>
            <w:hideMark/>
          </w:tcPr>
          <w:p w14:paraId="6FA4A1EB" w14:textId="77777777" w:rsidR="00AD4F19" w:rsidRPr="0006680D" w:rsidRDefault="00F24F0D" w:rsidP="00287471">
            <w:pPr>
              <w:autoSpaceDE/>
              <w:autoSpaceDN/>
              <w:spacing w:line="276" w:lineRule="auto"/>
              <w:jc w:val="right"/>
              <w:rPr>
                <w:color w:val="000000" w:themeColor="text1"/>
                <w:lang w:val="en-US"/>
              </w:rPr>
            </w:pPr>
            <w:r w:rsidRPr="0006680D">
              <w:rPr>
                <w:color w:val="000000" w:themeColor="text1"/>
                <w:lang w:val="en-US"/>
              </w:rPr>
              <w:t>xxx</w:t>
            </w:r>
          </w:p>
        </w:tc>
      </w:tr>
      <w:tr w:rsidR="0006680D" w:rsidRPr="0006680D" w14:paraId="6D402B3E" w14:textId="77777777" w:rsidTr="00F62E1A">
        <w:trPr>
          <w:trHeight w:val="152"/>
        </w:trPr>
        <w:tc>
          <w:tcPr>
            <w:tcW w:w="2669" w:type="pct"/>
            <w:noWrap/>
            <w:vAlign w:val="bottom"/>
            <w:hideMark/>
          </w:tcPr>
          <w:p w14:paraId="7207EA27" w14:textId="77777777" w:rsidR="00AD4F19" w:rsidRPr="0006680D" w:rsidRDefault="00AD4F19" w:rsidP="006C41C3">
            <w:pPr>
              <w:autoSpaceDE/>
              <w:autoSpaceDN/>
              <w:spacing w:line="276" w:lineRule="auto"/>
              <w:rPr>
                <w:color w:val="000000" w:themeColor="text1"/>
                <w:lang w:val="en-US"/>
              </w:rPr>
            </w:pPr>
            <w:r w:rsidRPr="0006680D">
              <w:rPr>
                <w:color w:val="000000" w:themeColor="text1"/>
                <w:lang w:val="en-US"/>
              </w:rPr>
              <w:t>Total</w:t>
            </w:r>
          </w:p>
        </w:tc>
        <w:tc>
          <w:tcPr>
            <w:tcW w:w="1290" w:type="pct"/>
            <w:noWrap/>
            <w:vAlign w:val="bottom"/>
            <w:hideMark/>
          </w:tcPr>
          <w:p w14:paraId="34AEC936" w14:textId="77777777" w:rsidR="00AD4F19" w:rsidRPr="0006680D" w:rsidRDefault="00AD4F19" w:rsidP="00287471">
            <w:pPr>
              <w:autoSpaceDE/>
              <w:autoSpaceDN/>
              <w:spacing w:line="276" w:lineRule="auto"/>
              <w:jc w:val="right"/>
              <w:rPr>
                <w:b/>
                <w:bCs/>
                <w:color w:val="000000" w:themeColor="text1"/>
                <w:lang w:val="en-US"/>
              </w:rPr>
            </w:pPr>
            <w:r w:rsidRPr="0006680D">
              <w:rPr>
                <w:b/>
                <w:bCs/>
                <w:color w:val="000000" w:themeColor="text1"/>
                <w:lang w:val="en-US"/>
              </w:rPr>
              <w:t>xxx</w:t>
            </w:r>
          </w:p>
        </w:tc>
        <w:tc>
          <w:tcPr>
            <w:tcW w:w="1041" w:type="pct"/>
            <w:noWrap/>
            <w:vAlign w:val="bottom"/>
            <w:hideMark/>
          </w:tcPr>
          <w:p w14:paraId="3069FDF3" w14:textId="77777777" w:rsidR="00AD4F19" w:rsidRPr="0006680D" w:rsidRDefault="00F24F0D" w:rsidP="00287471">
            <w:pPr>
              <w:autoSpaceDE/>
              <w:autoSpaceDN/>
              <w:spacing w:line="276" w:lineRule="auto"/>
              <w:jc w:val="right"/>
              <w:rPr>
                <w:b/>
                <w:bCs/>
                <w:color w:val="000000" w:themeColor="text1"/>
                <w:lang w:val="en-US"/>
              </w:rPr>
            </w:pPr>
            <w:r w:rsidRPr="0006680D">
              <w:rPr>
                <w:b/>
                <w:bCs/>
                <w:color w:val="000000" w:themeColor="text1"/>
                <w:lang w:val="en-US"/>
              </w:rPr>
              <w:t>xxx</w:t>
            </w:r>
          </w:p>
        </w:tc>
      </w:tr>
    </w:tbl>
    <w:p w14:paraId="4162FCA1" w14:textId="4EC19794" w:rsidR="008E57EB" w:rsidRPr="0006680D" w:rsidRDefault="00F24F0D" w:rsidP="00D20794">
      <w:pPr>
        <w:autoSpaceDE/>
        <w:autoSpaceDN/>
        <w:jc w:val="both"/>
        <w:rPr>
          <w:bCs/>
          <w:i/>
          <w:color w:val="000000" w:themeColor="text1"/>
        </w:rPr>
      </w:pPr>
      <w:r w:rsidRPr="0006680D">
        <w:rPr>
          <w:bCs/>
          <w:i/>
          <w:color w:val="000000" w:themeColor="text1"/>
        </w:rPr>
        <w:t xml:space="preserve">(NB: the total of this statement should tie to note </w:t>
      </w:r>
      <w:r w:rsidR="00A35615">
        <w:rPr>
          <w:bCs/>
          <w:i/>
          <w:color w:val="000000" w:themeColor="text1"/>
        </w:rPr>
        <w:t>53</w:t>
      </w:r>
      <w:r w:rsidRPr="0006680D">
        <w:rPr>
          <w:bCs/>
          <w:i/>
          <w:color w:val="000000" w:themeColor="text1"/>
        </w:rPr>
        <w:t xml:space="preserve"> totals. Current portion of borrowings are those borrowings that are payable within one year or the next financial year. Additional disclosures on terms of borrowings, nature of borrowings, security and interest rates should be disclosed</w:t>
      </w:r>
      <w:r w:rsidR="00A0166D" w:rsidRPr="0006680D">
        <w:rPr>
          <w:bCs/>
          <w:i/>
          <w:color w:val="000000" w:themeColor="text1"/>
        </w:rPr>
        <w:t>). Borrowings</w:t>
      </w:r>
      <w:r w:rsidR="00D20794" w:rsidRPr="0006680D">
        <w:rPr>
          <w:bCs/>
          <w:i/>
          <w:color w:val="000000" w:themeColor="text1"/>
        </w:rPr>
        <w:t xml:space="preserve"> </w:t>
      </w:r>
      <w:r w:rsidR="00A0166D" w:rsidRPr="0006680D">
        <w:rPr>
          <w:bCs/>
          <w:i/>
          <w:color w:val="000000" w:themeColor="text1"/>
        </w:rPr>
        <w:t>should be measured at amortised cost as per IPSAS 41.</w:t>
      </w:r>
    </w:p>
    <w:p w14:paraId="3466F13B" w14:textId="31CF6C5D" w:rsidR="00D55E1B" w:rsidRPr="0006680D" w:rsidRDefault="00D55E1B">
      <w:pPr>
        <w:autoSpaceDE/>
        <w:autoSpaceDN/>
        <w:rPr>
          <w:bCs/>
          <w:i/>
          <w:color w:val="000000" w:themeColor="text1"/>
        </w:rPr>
      </w:pPr>
      <w:r w:rsidRPr="0006680D">
        <w:rPr>
          <w:bCs/>
          <w:i/>
          <w:color w:val="000000" w:themeColor="text1"/>
        </w:rPr>
        <w:br w:type="page"/>
      </w:r>
    </w:p>
    <w:p w14:paraId="7D7CED32" w14:textId="77777777" w:rsidR="00CF38BA" w:rsidRPr="0006680D" w:rsidRDefault="00CF38BA" w:rsidP="00CF38BA">
      <w:pPr>
        <w:autoSpaceDE/>
        <w:autoSpaceDN/>
        <w:spacing w:line="276" w:lineRule="auto"/>
        <w:jc w:val="both"/>
        <w:rPr>
          <w:bCs/>
          <w:i/>
          <w:color w:val="000000" w:themeColor="text1"/>
        </w:rPr>
      </w:pPr>
    </w:p>
    <w:p w14:paraId="6F3197DA" w14:textId="538ECD8F" w:rsidR="00F24F0D"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Service Concession Arrangements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382"/>
        <w:gridCol w:w="1824"/>
        <w:gridCol w:w="1824"/>
      </w:tblGrid>
      <w:tr w:rsidR="0006680D" w:rsidRPr="0006680D" w14:paraId="11759749" w14:textId="77777777" w:rsidTr="006F41C8">
        <w:trPr>
          <w:trHeight w:val="340"/>
        </w:trPr>
        <w:tc>
          <w:tcPr>
            <w:tcW w:w="2980" w:type="pct"/>
            <w:vMerge w:val="restart"/>
            <w:shd w:val="clear" w:color="auto" w:fill="0070C0"/>
            <w:noWrap/>
            <w:vAlign w:val="center"/>
            <w:hideMark/>
          </w:tcPr>
          <w:p w14:paraId="5C9B8952" w14:textId="77777777" w:rsidR="00DC01B4" w:rsidRPr="0006680D" w:rsidRDefault="00DC01B4" w:rsidP="00DC01B4">
            <w:pPr>
              <w:autoSpaceDE/>
              <w:autoSpaceDN/>
              <w:spacing w:line="276" w:lineRule="auto"/>
              <w:rPr>
                <w:b/>
                <w:bCs/>
                <w:color w:val="000000" w:themeColor="text1"/>
                <w:lang w:eastAsia="en-GB"/>
              </w:rPr>
            </w:pPr>
            <w:r w:rsidRPr="0006680D">
              <w:rPr>
                <w:b/>
                <w:bCs/>
                <w:color w:val="000000" w:themeColor="text1"/>
                <w:lang w:val="en-US"/>
              </w:rPr>
              <w:t>Description</w:t>
            </w:r>
          </w:p>
        </w:tc>
        <w:tc>
          <w:tcPr>
            <w:tcW w:w="1010" w:type="pct"/>
            <w:shd w:val="clear" w:color="auto" w:fill="0070C0"/>
            <w:vAlign w:val="center"/>
          </w:tcPr>
          <w:p w14:paraId="3AB22310" w14:textId="3E140779" w:rsidR="003D148B" w:rsidRPr="0006680D" w:rsidRDefault="00DC01B4"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5EFE3D5" w14:textId="68B674F7" w:rsidR="00DC01B4" w:rsidRPr="0006680D" w:rsidRDefault="00DC01B4" w:rsidP="006F41C8">
            <w:pPr>
              <w:autoSpaceDE/>
              <w:autoSpaceDN/>
              <w:spacing w:line="276" w:lineRule="auto"/>
              <w:jc w:val="center"/>
              <w:rPr>
                <w:b/>
                <w:bCs/>
                <w:color w:val="000000" w:themeColor="text1"/>
                <w:lang w:val="en-US"/>
              </w:rPr>
            </w:pPr>
            <w:r w:rsidRPr="0006680D">
              <w:rPr>
                <w:b/>
                <w:bCs/>
                <w:color w:val="000000" w:themeColor="text1"/>
                <w:sz w:val="22"/>
                <w:szCs w:val="22"/>
                <w:lang w:val="en-US"/>
              </w:rPr>
              <w:t>Current FY</w:t>
            </w:r>
          </w:p>
        </w:tc>
        <w:tc>
          <w:tcPr>
            <w:tcW w:w="1010" w:type="pct"/>
            <w:shd w:val="clear" w:color="auto" w:fill="0070C0"/>
            <w:noWrap/>
            <w:vAlign w:val="center"/>
          </w:tcPr>
          <w:p w14:paraId="00DAC651" w14:textId="77777777" w:rsidR="001F62DB" w:rsidRPr="0006680D" w:rsidRDefault="001F62DB"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F04426F" w14:textId="63F6BD42" w:rsidR="00DC01B4" w:rsidRPr="0006680D" w:rsidRDefault="001F62DB" w:rsidP="006F41C8">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6304D649" w14:textId="77777777" w:rsidTr="006F41C8">
        <w:trPr>
          <w:trHeight w:val="340"/>
        </w:trPr>
        <w:tc>
          <w:tcPr>
            <w:tcW w:w="2980" w:type="pct"/>
            <w:vMerge/>
            <w:shd w:val="clear" w:color="auto" w:fill="0070C0"/>
            <w:noWrap/>
            <w:vAlign w:val="bottom"/>
            <w:hideMark/>
          </w:tcPr>
          <w:p w14:paraId="673981D7" w14:textId="77777777" w:rsidR="00DC01B4" w:rsidRPr="0006680D" w:rsidRDefault="00DC01B4" w:rsidP="00DB570F">
            <w:pPr>
              <w:autoSpaceDE/>
              <w:autoSpaceDN/>
              <w:spacing w:line="276" w:lineRule="auto"/>
              <w:rPr>
                <w:b/>
                <w:bCs/>
                <w:color w:val="000000" w:themeColor="text1"/>
                <w:lang w:eastAsia="en-GB"/>
              </w:rPr>
            </w:pPr>
          </w:p>
        </w:tc>
        <w:tc>
          <w:tcPr>
            <w:tcW w:w="1010" w:type="pct"/>
            <w:shd w:val="clear" w:color="auto" w:fill="0070C0"/>
            <w:noWrap/>
            <w:vAlign w:val="center"/>
            <w:hideMark/>
          </w:tcPr>
          <w:p w14:paraId="24370965" w14:textId="42EA7FD7" w:rsidR="00DC01B4" w:rsidRPr="0006680D" w:rsidRDefault="00DC01B4" w:rsidP="006F41C8">
            <w:pPr>
              <w:autoSpaceDE/>
              <w:autoSpaceDN/>
              <w:spacing w:line="276" w:lineRule="auto"/>
              <w:jc w:val="center"/>
              <w:rPr>
                <w:b/>
                <w:bCs/>
                <w:color w:val="000000" w:themeColor="text1"/>
                <w:lang w:val="en-US"/>
              </w:rPr>
            </w:pPr>
            <w:r w:rsidRPr="0006680D">
              <w:rPr>
                <w:b/>
                <w:bCs/>
                <w:color w:val="000000" w:themeColor="text1"/>
                <w:lang w:val="en-US"/>
              </w:rPr>
              <w:t>Kshs</w:t>
            </w:r>
          </w:p>
        </w:tc>
        <w:tc>
          <w:tcPr>
            <w:tcW w:w="1010" w:type="pct"/>
            <w:shd w:val="clear" w:color="auto" w:fill="0070C0"/>
            <w:noWrap/>
            <w:vAlign w:val="center"/>
            <w:hideMark/>
          </w:tcPr>
          <w:p w14:paraId="6E703DEE" w14:textId="15C61BCA" w:rsidR="00DC01B4" w:rsidRPr="0006680D" w:rsidRDefault="00DC01B4" w:rsidP="006F41C8">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114494E3" w14:textId="77777777" w:rsidTr="006F41C8">
        <w:trPr>
          <w:trHeight w:val="340"/>
        </w:trPr>
        <w:tc>
          <w:tcPr>
            <w:tcW w:w="2980" w:type="pct"/>
            <w:noWrap/>
            <w:vAlign w:val="bottom"/>
            <w:hideMark/>
          </w:tcPr>
          <w:p w14:paraId="5C72E04E" w14:textId="77777777" w:rsidR="006F41C8" w:rsidRPr="0006680D" w:rsidRDefault="00F24F0D" w:rsidP="00DB570F">
            <w:pPr>
              <w:autoSpaceDE/>
              <w:autoSpaceDN/>
              <w:spacing w:line="276" w:lineRule="auto"/>
              <w:rPr>
                <w:color w:val="000000" w:themeColor="text1"/>
                <w:lang w:val="en-US"/>
              </w:rPr>
            </w:pPr>
            <w:r w:rsidRPr="0006680D">
              <w:rPr>
                <w:color w:val="000000" w:themeColor="text1"/>
                <w:lang w:val="en-US"/>
              </w:rPr>
              <w:t xml:space="preserve">Fair </w:t>
            </w:r>
            <w:r w:rsidR="004E1238" w:rsidRPr="0006680D">
              <w:rPr>
                <w:color w:val="000000" w:themeColor="text1"/>
                <w:lang w:val="en-US"/>
              </w:rPr>
              <w:t xml:space="preserve">value of service concession </w:t>
            </w:r>
          </w:p>
          <w:p w14:paraId="4B9D8E0D" w14:textId="1BBA7DA5" w:rsidR="00F24F0D" w:rsidRPr="0006680D" w:rsidRDefault="004E1238" w:rsidP="00DB570F">
            <w:pPr>
              <w:autoSpaceDE/>
              <w:autoSpaceDN/>
              <w:spacing w:line="276" w:lineRule="auto"/>
              <w:rPr>
                <w:color w:val="000000" w:themeColor="text1"/>
                <w:lang w:val="en-US"/>
              </w:rPr>
            </w:pPr>
            <w:r w:rsidRPr="0006680D">
              <w:rPr>
                <w:color w:val="000000" w:themeColor="text1"/>
                <w:lang w:val="en-US"/>
              </w:rPr>
              <w:t>assets recognized under PPE</w:t>
            </w:r>
          </w:p>
        </w:tc>
        <w:tc>
          <w:tcPr>
            <w:tcW w:w="1010" w:type="pct"/>
            <w:noWrap/>
            <w:vAlign w:val="center"/>
            <w:hideMark/>
          </w:tcPr>
          <w:p w14:paraId="765F7943" w14:textId="77777777" w:rsidR="00F24F0D" w:rsidRPr="0006680D" w:rsidRDefault="00F24F0D" w:rsidP="006F41C8">
            <w:pPr>
              <w:autoSpaceDE/>
              <w:autoSpaceDN/>
              <w:spacing w:line="276" w:lineRule="auto"/>
              <w:jc w:val="center"/>
              <w:rPr>
                <w:color w:val="000000" w:themeColor="text1"/>
                <w:lang w:val="en-US"/>
              </w:rPr>
            </w:pPr>
            <w:r w:rsidRPr="0006680D">
              <w:rPr>
                <w:color w:val="000000" w:themeColor="text1"/>
                <w:lang w:val="en-US"/>
              </w:rPr>
              <w:t>xxx</w:t>
            </w:r>
          </w:p>
        </w:tc>
        <w:tc>
          <w:tcPr>
            <w:tcW w:w="1010" w:type="pct"/>
            <w:noWrap/>
            <w:vAlign w:val="center"/>
            <w:hideMark/>
          </w:tcPr>
          <w:p w14:paraId="47BBF8CC" w14:textId="77777777" w:rsidR="00F24F0D" w:rsidRPr="0006680D" w:rsidRDefault="007D72A4" w:rsidP="006F41C8">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438EE7A" w14:textId="77777777" w:rsidTr="006F41C8">
        <w:trPr>
          <w:trHeight w:val="340"/>
        </w:trPr>
        <w:tc>
          <w:tcPr>
            <w:tcW w:w="2980" w:type="pct"/>
            <w:noWrap/>
            <w:vAlign w:val="bottom"/>
            <w:hideMark/>
          </w:tcPr>
          <w:p w14:paraId="0F1075BA" w14:textId="232E2CE7" w:rsidR="00F24F0D" w:rsidRPr="0006680D" w:rsidRDefault="00F24F0D" w:rsidP="00DB570F">
            <w:pPr>
              <w:autoSpaceDE/>
              <w:autoSpaceDN/>
              <w:spacing w:line="276" w:lineRule="auto"/>
              <w:rPr>
                <w:color w:val="000000" w:themeColor="text1"/>
                <w:lang w:val="en-US"/>
              </w:rPr>
            </w:pPr>
            <w:r w:rsidRPr="0006680D">
              <w:rPr>
                <w:color w:val="000000" w:themeColor="text1"/>
                <w:lang w:val="en-US"/>
              </w:rPr>
              <w:t xml:space="preserve">Accumulated </w:t>
            </w:r>
            <w:r w:rsidR="004E1238" w:rsidRPr="0006680D">
              <w:rPr>
                <w:color w:val="000000" w:themeColor="text1"/>
                <w:lang w:val="en-US"/>
              </w:rPr>
              <w:t>depreciation to date</w:t>
            </w:r>
          </w:p>
        </w:tc>
        <w:tc>
          <w:tcPr>
            <w:tcW w:w="1010" w:type="pct"/>
            <w:noWrap/>
            <w:vAlign w:val="center"/>
            <w:hideMark/>
          </w:tcPr>
          <w:p w14:paraId="058108F6" w14:textId="77777777" w:rsidR="00F24F0D" w:rsidRPr="0006680D" w:rsidRDefault="00F24F0D" w:rsidP="006F41C8">
            <w:pPr>
              <w:autoSpaceDE/>
              <w:autoSpaceDN/>
              <w:spacing w:line="276" w:lineRule="auto"/>
              <w:jc w:val="center"/>
              <w:rPr>
                <w:color w:val="000000" w:themeColor="text1"/>
                <w:lang w:val="en-US"/>
              </w:rPr>
            </w:pPr>
            <w:r w:rsidRPr="0006680D">
              <w:rPr>
                <w:color w:val="000000" w:themeColor="text1"/>
                <w:lang w:val="en-US"/>
              </w:rPr>
              <w:t>(xxx)</w:t>
            </w:r>
          </w:p>
        </w:tc>
        <w:tc>
          <w:tcPr>
            <w:tcW w:w="1010" w:type="pct"/>
            <w:noWrap/>
            <w:vAlign w:val="center"/>
            <w:hideMark/>
          </w:tcPr>
          <w:p w14:paraId="4241752C" w14:textId="77777777" w:rsidR="00F24F0D" w:rsidRPr="0006680D" w:rsidRDefault="0088053A" w:rsidP="006F41C8">
            <w:pPr>
              <w:autoSpaceDE/>
              <w:autoSpaceDN/>
              <w:spacing w:line="276" w:lineRule="auto"/>
              <w:jc w:val="center"/>
              <w:rPr>
                <w:color w:val="000000" w:themeColor="text1"/>
                <w:lang w:val="en-US"/>
              </w:rPr>
            </w:pPr>
            <w:r w:rsidRPr="0006680D">
              <w:rPr>
                <w:color w:val="000000" w:themeColor="text1"/>
                <w:lang w:val="en-US"/>
              </w:rPr>
              <w:t>(</w:t>
            </w:r>
            <w:r w:rsidR="007D72A4" w:rsidRPr="0006680D">
              <w:rPr>
                <w:color w:val="000000" w:themeColor="text1"/>
                <w:lang w:val="en-US"/>
              </w:rPr>
              <w:t>xxx</w:t>
            </w:r>
            <w:r w:rsidRPr="0006680D">
              <w:rPr>
                <w:color w:val="000000" w:themeColor="text1"/>
                <w:lang w:val="en-US"/>
              </w:rPr>
              <w:t>)</w:t>
            </w:r>
          </w:p>
        </w:tc>
      </w:tr>
      <w:tr w:rsidR="0006680D" w:rsidRPr="0006680D" w14:paraId="67F7866D" w14:textId="77777777" w:rsidTr="006F41C8">
        <w:trPr>
          <w:trHeight w:val="340"/>
        </w:trPr>
        <w:tc>
          <w:tcPr>
            <w:tcW w:w="2980" w:type="pct"/>
            <w:noWrap/>
            <w:vAlign w:val="bottom"/>
            <w:hideMark/>
          </w:tcPr>
          <w:p w14:paraId="7721A1D2" w14:textId="65B8BD48" w:rsidR="00F24F0D" w:rsidRPr="0006680D" w:rsidRDefault="00F24F0D" w:rsidP="00DB570F">
            <w:pPr>
              <w:autoSpaceDE/>
              <w:autoSpaceDN/>
              <w:spacing w:line="276" w:lineRule="auto"/>
              <w:rPr>
                <w:color w:val="000000" w:themeColor="text1"/>
                <w:lang w:val="en-US"/>
              </w:rPr>
            </w:pPr>
            <w:r w:rsidRPr="0006680D">
              <w:rPr>
                <w:color w:val="000000" w:themeColor="text1"/>
                <w:lang w:val="en-US"/>
              </w:rPr>
              <w:t xml:space="preserve">Net </w:t>
            </w:r>
            <w:r w:rsidR="004E1238" w:rsidRPr="0006680D">
              <w:rPr>
                <w:color w:val="000000" w:themeColor="text1"/>
                <w:lang w:val="en-US"/>
              </w:rPr>
              <w:t>carrying amount</w:t>
            </w:r>
          </w:p>
        </w:tc>
        <w:tc>
          <w:tcPr>
            <w:tcW w:w="1010" w:type="pct"/>
            <w:noWrap/>
            <w:vAlign w:val="center"/>
            <w:hideMark/>
          </w:tcPr>
          <w:p w14:paraId="6049FDE2" w14:textId="77777777" w:rsidR="00F24F0D" w:rsidRPr="0006680D" w:rsidRDefault="00F24F0D" w:rsidP="006F41C8">
            <w:pPr>
              <w:autoSpaceDE/>
              <w:autoSpaceDN/>
              <w:spacing w:line="276" w:lineRule="auto"/>
              <w:jc w:val="center"/>
              <w:rPr>
                <w:b/>
                <w:color w:val="000000" w:themeColor="text1"/>
                <w:u w:val="single"/>
                <w:lang w:val="en-US"/>
              </w:rPr>
            </w:pPr>
            <w:r w:rsidRPr="0006680D">
              <w:rPr>
                <w:b/>
                <w:color w:val="000000" w:themeColor="text1"/>
                <w:u w:val="single"/>
                <w:lang w:val="en-US"/>
              </w:rPr>
              <w:t>xxx</w:t>
            </w:r>
          </w:p>
        </w:tc>
        <w:tc>
          <w:tcPr>
            <w:tcW w:w="1010" w:type="pct"/>
            <w:noWrap/>
            <w:vAlign w:val="center"/>
            <w:hideMark/>
          </w:tcPr>
          <w:p w14:paraId="119DA60A" w14:textId="77777777" w:rsidR="00F24F0D" w:rsidRPr="0006680D" w:rsidRDefault="007D72A4" w:rsidP="006F41C8">
            <w:pPr>
              <w:autoSpaceDE/>
              <w:autoSpaceDN/>
              <w:spacing w:line="276" w:lineRule="auto"/>
              <w:jc w:val="center"/>
              <w:rPr>
                <w:b/>
                <w:color w:val="000000" w:themeColor="text1"/>
                <w:u w:val="single"/>
                <w:lang w:val="en-US"/>
              </w:rPr>
            </w:pPr>
            <w:r w:rsidRPr="0006680D">
              <w:rPr>
                <w:b/>
                <w:color w:val="000000" w:themeColor="text1"/>
                <w:u w:val="single"/>
                <w:lang w:val="en-US"/>
              </w:rPr>
              <w:t>xxx</w:t>
            </w:r>
          </w:p>
        </w:tc>
      </w:tr>
      <w:tr w:rsidR="0006680D" w:rsidRPr="0006680D" w14:paraId="3E72B5C2" w14:textId="77777777" w:rsidTr="006F41C8">
        <w:trPr>
          <w:trHeight w:val="340"/>
        </w:trPr>
        <w:tc>
          <w:tcPr>
            <w:tcW w:w="2980" w:type="pct"/>
            <w:vAlign w:val="bottom"/>
            <w:hideMark/>
          </w:tcPr>
          <w:p w14:paraId="1DECF7AA" w14:textId="3B960D08" w:rsidR="00F24F0D" w:rsidRPr="0006680D" w:rsidRDefault="00F24F0D" w:rsidP="00DB570F">
            <w:pPr>
              <w:autoSpaceDE/>
              <w:autoSpaceDN/>
              <w:spacing w:line="276" w:lineRule="auto"/>
              <w:rPr>
                <w:color w:val="000000" w:themeColor="text1"/>
                <w:lang w:eastAsia="en-GB"/>
              </w:rPr>
            </w:pPr>
            <w:r w:rsidRPr="0006680D">
              <w:rPr>
                <w:color w:val="000000" w:themeColor="text1"/>
                <w:lang w:eastAsia="en-GB"/>
              </w:rPr>
              <w:t xml:space="preserve">Service </w:t>
            </w:r>
            <w:r w:rsidR="004E1238" w:rsidRPr="0006680D">
              <w:rPr>
                <w:color w:val="000000" w:themeColor="text1"/>
                <w:lang w:eastAsia="en-GB"/>
              </w:rPr>
              <w:t>concession liability at beginning of the year</w:t>
            </w:r>
          </w:p>
        </w:tc>
        <w:tc>
          <w:tcPr>
            <w:tcW w:w="1010" w:type="pct"/>
            <w:noWrap/>
            <w:vAlign w:val="center"/>
            <w:hideMark/>
          </w:tcPr>
          <w:p w14:paraId="26E5F619" w14:textId="77777777" w:rsidR="00F24F0D" w:rsidRPr="0006680D" w:rsidRDefault="00F24F0D" w:rsidP="006F41C8">
            <w:pPr>
              <w:autoSpaceDE/>
              <w:autoSpaceDN/>
              <w:spacing w:line="276" w:lineRule="auto"/>
              <w:jc w:val="center"/>
              <w:rPr>
                <w:color w:val="000000" w:themeColor="text1"/>
                <w:lang w:val="en-US"/>
              </w:rPr>
            </w:pPr>
            <w:r w:rsidRPr="0006680D">
              <w:rPr>
                <w:color w:val="000000" w:themeColor="text1"/>
                <w:lang w:val="en-US"/>
              </w:rPr>
              <w:t>xxx</w:t>
            </w:r>
          </w:p>
        </w:tc>
        <w:tc>
          <w:tcPr>
            <w:tcW w:w="1010" w:type="pct"/>
            <w:noWrap/>
            <w:vAlign w:val="center"/>
            <w:hideMark/>
          </w:tcPr>
          <w:p w14:paraId="5F1EDF8B" w14:textId="77777777" w:rsidR="00F24F0D" w:rsidRPr="0006680D" w:rsidRDefault="007D72A4" w:rsidP="006F41C8">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2E2252C1" w14:textId="77777777" w:rsidTr="006F41C8">
        <w:trPr>
          <w:trHeight w:val="340"/>
        </w:trPr>
        <w:tc>
          <w:tcPr>
            <w:tcW w:w="2980" w:type="pct"/>
            <w:vAlign w:val="bottom"/>
            <w:hideMark/>
          </w:tcPr>
          <w:p w14:paraId="51B39A48" w14:textId="467B18D2" w:rsidR="00F24F0D" w:rsidRPr="0006680D" w:rsidRDefault="00F24F0D" w:rsidP="00DB570F">
            <w:pPr>
              <w:autoSpaceDE/>
              <w:autoSpaceDN/>
              <w:spacing w:line="276" w:lineRule="auto"/>
              <w:rPr>
                <w:color w:val="000000" w:themeColor="text1"/>
                <w:lang w:eastAsia="en-GB"/>
              </w:rPr>
            </w:pPr>
            <w:r w:rsidRPr="0006680D">
              <w:rPr>
                <w:color w:val="000000" w:themeColor="text1"/>
                <w:lang w:eastAsia="en-GB"/>
              </w:rPr>
              <w:t xml:space="preserve">Service </w:t>
            </w:r>
            <w:r w:rsidR="004E1238" w:rsidRPr="0006680D">
              <w:rPr>
                <w:color w:val="000000" w:themeColor="text1"/>
                <w:lang w:eastAsia="en-GB"/>
              </w:rPr>
              <w:t>concession revenue recognized</w:t>
            </w:r>
          </w:p>
        </w:tc>
        <w:tc>
          <w:tcPr>
            <w:tcW w:w="1010" w:type="pct"/>
            <w:noWrap/>
            <w:vAlign w:val="center"/>
            <w:hideMark/>
          </w:tcPr>
          <w:p w14:paraId="7232AEF2" w14:textId="2C6EF356" w:rsidR="00F24F0D" w:rsidRPr="0006680D" w:rsidRDefault="00781E6A" w:rsidP="006F41C8">
            <w:pPr>
              <w:autoSpaceDE/>
              <w:autoSpaceDN/>
              <w:spacing w:line="276" w:lineRule="auto"/>
              <w:jc w:val="center"/>
              <w:rPr>
                <w:color w:val="000000" w:themeColor="text1"/>
                <w:lang w:val="en-US"/>
              </w:rPr>
            </w:pPr>
            <w:r w:rsidRPr="0006680D">
              <w:rPr>
                <w:color w:val="000000" w:themeColor="text1"/>
                <w:lang w:val="en-US"/>
              </w:rPr>
              <w:t>(</w:t>
            </w:r>
            <w:r w:rsidR="00F24F0D" w:rsidRPr="0006680D">
              <w:rPr>
                <w:color w:val="000000" w:themeColor="text1"/>
                <w:lang w:val="en-US"/>
              </w:rPr>
              <w:t>xxx</w:t>
            </w:r>
            <w:r w:rsidRPr="0006680D">
              <w:rPr>
                <w:color w:val="000000" w:themeColor="text1"/>
                <w:lang w:val="en-US"/>
              </w:rPr>
              <w:t>)</w:t>
            </w:r>
          </w:p>
        </w:tc>
        <w:tc>
          <w:tcPr>
            <w:tcW w:w="1010" w:type="pct"/>
            <w:noWrap/>
            <w:vAlign w:val="center"/>
            <w:hideMark/>
          </w:tcPr>
          <w:p w14:paraId="1D6E5E3F" w14:textId="5D719D04" w:rsidR="00F24F0D" w:rsidRPr="0006680D" w:rsidRDefault="00781E6A" w:rsidP="006F41C8">
            <w:pPr>
              <w:autoSpaceDE/>
              <w:autoSpaceDN/>
              <w:spacing w:line="276" w:lineRule="auto"/>
              <w:jc w:val="center"/>
              <w:rPr>
                <w:color w:val="000000" w:themeColor="text1"/>
                <w:lang w:val="en-US"/>
              </w:rPr>
            </w:pPr>
            <w:r w:rsidRPr="0006680D">
              <w:rPr>
                <w:color w:val="000000" w:themeColor="text1"/>
                <w:lang w:val="en-US"/>
              </w:rPr>
              <w:t>(</w:t>
            </w:r>
            <w:r w:rsidR="007D72A4" w:rsidRPr="0006680D">
              <w:rPr>
                <w:color w:val="000000" w:themeColor="text1"/>
                <w:lang w:val="en-US"/>
              </w:rPr>
              <w:t>xxx</w:t>
            </w:r>
            <w:r w:rsidRPr="0006680D">
              <w:rPr>
                <w:color w:val="000000" w:themeColor="text1"/>
                <w:lang w:val="en-US"/>
              </w:rPr>
              <w:t>)</w:t>
            </w:r>
          </w:p>
        </w:tc>
      </w:tr>
      <w:tr w:rsidR="00D8773A" w:rsidRPr="0006680D" w14:paraId="2EBF88E6" w14:textId="77777777" w:rsidTr="006F41C8">
        <w:trPr>
          <w:trHeight w:val="340"/>
        </w:trPr>
        <w:tc>
          <w:tcPr>
            <w:tcW w:w="2980" w:type="pct"/>
            <w:noWrap/>
            <w:vAlign w:val="bottom"/>
            <w:hideMark/>
          </w:tcPr>
          <w:p w14:paraId="75CD94F8" w14:textId="2D1A2CA5" w:rsidR="00F24F0D" w:rsidRPr="0006680D" w:rsidRDefault="00F24F0D" w:rsidP="00DB570F">
            <w:pPr>
              <w:autoSpaceDE/>
              <w:autoSpaceDN/>
              <w:spacing w:line="276" w:lineRule="auto"/>
              <w:rPr>
                <w:color w:val="000000" w:themeColor="text1"/>
                <w:lang w:eastAsia="en-GB"/>
              </w:rPr>
            </w:pPr>
            <w:r w:rsidRPr="0006680D">
              <w:rPr>
                <w:color w:val="000000" w:themeColor="text1"/>
                <w:lang w:eastAsia="en-GB"/>
              </w:rPr>
              <w:t xml:space="preserve">Service </w:t>
            </w:r>
            <w:r w:rsidR="004E1238" w:rsidRPr="0006680D">
              <w:rPr>
                <w:color w:val="000000" w:themeColor="text1"/>
                <w:lang w:eastAsia="en-GB"/>
              </w:rPr>
              <w:t>concession liability at end of the year</w:t>
            </w:r>
          </w:p>
        </w:tc>
        <w:tc>
          <w:tcPr>
            <w:tcW w:w="1010" w:type="pct"/>
            <w:noWrap/>
            <w:vAlign w:val="center"/>
            <w:hideMark/>
          </w:tcPr>
          <w:p w14:paraId="6AD8ECA5" w14:textId="77777777" w:rsidR="00F24F0D" w:rsidRPr="0006680D" w:rsidRDefault="00F24F0D" w:rsidP="006F41C8">
            <w:pPr>
              <w:autoSpaceDE/>
              <w:autoSpaceDN/>
              <w:spacing w:line="276" w:lineRule="auto"/>
              <w:jc w:val="center"/>
              <w:rPr>
                <w:b/>
                <w:bCs/>
                <w:color w:val="000000" w:themeColor="text1"/>
                <w:u w:val="single"/>
                <w:lang w:val="en-US"/>
              </w:rPr>
            </w:pPr>
            <w:r w:rsidRPr="0006680D">
              <w:rPr>
                <w:b/>
                <w:bCs/>
                <w:color w:val="000000" w:themeColor="text1"/>
                <w:u w:val="single"/>
                <w:lang w:val="en-US"/>
              </w:rPr>
              <w:t>xxx</w:t>
            </w:r>
          </w:p>
        </w:tc>
        <w:tc>
          <w:tcPr>
            <w:tcW w:w="1010" w:type="pct"/>
            <w:noWrap/>
            <w:vAlign w:val="center"/>
            <w:hideMark/>
          </w:tcPr>
          <w:p w14:paraId="1EFB6E34" w14:textId="77777777" w:rsidR="00F24F0D" w:rsidRPr="0006680D" w:rsidRDefault="007D72A4" w:rsidP="006F41C8">
            <w:pPr>
              <w:autoSpaceDE/>
              <w:autoSpaceDN/>
              <w:spacing w:line="276" w:lineRule="auto"/>
              <w:jc w:val="center"/>
              <w:rPr>
                <w:b/>
                <w:bCs/>
                <w:color w:val="000000" w:themeColor="text1"/>
                <w:u w:val="single"/>
                <w:lang w:val="en-US"/>
              </w:rPr>
            </w:pPr>
            <w:r w:rsidRPr="0006680D">
              <w:rPr>
                <w:b/>
                <w:bCs/>
                <w:color w:val="000000" w:themeColor="text1"/>
                <w:u w:val="single"/>
                <w:lang w:val="en-US"/>
              </w:rPr>
              <w:t>xxx</w:t>
            </w:r>
          </w:p>
        </w:tc>
      </w:tr>
    </w:tbl>
    <w:p w14:paraId="72C9B0C1" w14:textId="3CA486F5" w:rsidR="00154840" w:rsidRPr="0006680D" w:rsidRDefault="00154840" w:rsidP="00DB570F">
      <w:pPr>
        <w:autoSpaceDE/>
        <w:autoSpaceDN/>
        <w:rPr>
          <w:b/>
          <w:bCs/>
          <w:color w:val="000000" w:themeColor="text1"/>
          <w:sz w:val="22"/>
          <w:szCs w:val="22"/>
          <w:lang w:eastAsia="en-GB"/>
        </w:rPr>
      </w:pPr>
    </w:p>
    <w:p w14:paraId="48F3FB76" w14:textId="2EDD7CD9" w:rsidR="009545CB" w:rsidRPr="0006680D" w:rsidRDefault="009545CB"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Surplus Remission</w:t>
      </w:r>
      <w:r w:rsidR="00687CC3" w:rsidRPr="0006680D">
        <w:rPr>
          <w:rFonts w:eastAsia="Arial"/>
          <w:b/>
          <w:bCs/>
          <w:color w:val="000000" w:themeColor="text1"/>
          <w:spacing w:val="3"/>
        </w:rPr>
        <w:t xml:space="preserve"> </w:t>
      </w:r>
      <w:r w:rsidR="00687CC3" w:rsidRPr="0006680D">
        <w:rPr>
          <w:rFonts w:eastAsia="Arial"/>
          <w:b/>
          <w:bCs/>
          <w:i/>
          <w:iCs/>
          <w:color w:val="000000" w:themeColor="text1"/>
          <w:spacing w:val="3"/>
        </w:rPr>
        <w:t>(</w:t>
      </w:r>
      <w:r w:rsidR="00886F7E" w:rsidRPr="0006680D">
        <w:rPr>
          <w:rFonts w:eastAsia="Arial"/>
          <w:b/>
          <w:bCs/>
          <w:i/>
          <w:iCs/>
          <w:color w:val="000000" w:themeColor="text1"/>
          <w:spacing w:val="3"/>
        </w:rPr>
        <w:t xml:space="preserve">for category 3 </w:t>
      </w:r>
      <w:r w:rsidR="002352C7" w:rsidRPr="0006680D">
        <w:rPr>
          <w:rFonts w:eastAsia="Arial"/>
          <w:b/>
          <w:bCs/>
          <w:i/>
          <w:iCs/>
          <w:color w:val="000000" w:themeColor="text1"/>
          <w:spacing w:val="3"/>
        </w:rPr>
        <w:t>entities)</w:t>
      </w:r>
    </w:p>
    <w:p w14:paraId="5302B4B5" w14:textId="74A36B50" w:rsidR="009545CB" w:rsidRPr="0006680D" w:rsidRDefault="009545CB" w:rsidP="00F27613">
      <w:pPr>
        <w:spacing w:line="276" w:lineRule="auto"/>
        <w:jc w:val="both"/>
        <w:rPr>
          <w:color w:val="000000" w:themeColor="text1"/>
        </w:rPr>
      </w:pPr>
      <w:r w:rsidRPr="0006680D">
        <w:rPr>
          <w:color w:val="000000" w:themeColor="text1"/>
        </w:rPr>
        <w:t>In accordance with Section 2</w:t>
      </w:r>
      <w:r w:rsidR="00957551" w:rsidRPr="0006680D">
        <w:rPr>
          <w:color w:val="000000" w:themeColor="text1"/>
        </w:rPr>
        <w:t>06</w:t>
      </w:r>
      <w:r w:rsidRPr="0006680D">
        <w:rPr>
          <w:color w:val="000000" w:themeColor="text1"/>
        </w:rPr>
        <w:t xml:space="preserve"> (</w:t>
      </w:r>
      <w:r w:rsidR="00D77041" w:rsidRPr="0006680D">
        <w:rPr>
          <w:color w:val="000000" w:themeColor="text1"/>
        </w:rPr>
        <w:t>2</w:t>
      </w:r>
      <w:r w:rsidRPr="0006680D">
        <w:rPr>
          <w:color w:val="000000" w:themeColor="text1"/>
        </w:rPr>
        <w:t xml:space="preserve">) of the Public Financial Management Act regulations, regulatory entities shall remit into </w:t>
      </w:r>
      <w:r w:rsidR="00D77041" w:rsidRPr="0006680D">
        <w:rPr>
          <w:color w:val="000000" w:themeColor="text1"/>
        </w:rPr>
        <w:t>County Revenue Fund</w:t>
      </w:r>
      <w:r w:rsidRPr="0006680D">
        <w:rPr>
          <w:color w:val="000000" w:themeColor="text1"/>
        </w:rPr>
        <w:t>, ninety per centum of its surplus funds reported in the audited financial statements after the end of each financial year.</w:t>
      </w:r>
      <w:r w:rsidRPr="0006680D">
        <w:rPr>
          <w:color w:val="000000" w:themeColor="text1"/>
          <w:sz w:val="22"/>
          <w:szCs w:val="22"/>
        </w:rPr>
        <w:t xml:space="preserve">  </w:t>
      </w:r>
      <w:r w:rsidRPr="0006680D">
        <w:rPr>
          <w:b/>
          <w:bCs/>
          <w:i/>
          <w:iCs/>
          <w:color w:val="000000" w:themeColor="text1"/>
          <w:sz w:val="22"/>
          <w:szCs w:val="22"/>
        </w:rPr>
        <w:t>In line with this legal requirement the Entity remitted Kshs xxx (Current FY Kshs xxx). Or The Entity did not make any surplus during the year (Previous FY Nil) and hence no remittance to the</w:t>
      </w:r>
      <w:r w:rsidR="006A5AD3" w:rsidRPr="0006680D">
        <w:rPr>
          <w:b/>
          <w:bCs/>
          <w:i/>
          <w:iCs/>
          <w:color w:val="000000" w:themeColor="text1"/>
          <w:sz w:val="22"/>
          <w:szCs w:val="22"/>
        </w:rPr>
        <w:t xml:space="preserve"> County Revenue </w:t>
      </w:r>
      <w:r w:rsidR="00424BB4" w:rsidRPr="0006680D">
        <w:rPr>
          <w:b/>
          <w:bCs/>
          <w:i/>
          <w:iCs/>
          <w:color w:val="000000" w:themeColor="text1"/>
          <w:sz w:val="22"/>
          <w:szCs w:val="22"/>
        </w:rPr>
        <w:t>F</w:t>
      </w:r>
      <w:r w:rsidR="006A5AD3" w:rsidRPr="0006680D">
        <w:rPr>
          <w:b/>
          <w:bCs/>
          <w:i/>
          <w:iCs/>
          <w:color w:val="000000" w:themeColor="text1"/>
          <w:sz w:val="22"/>
          <w:szCs w:val="22"/>
        </w:rPr>
        <w:t>und</w:t>
      </w:r>
      <w:r w:rsidR="00CE31CC" w:rsidRPr="0006680D">
        <w:rPr>
          <w:b/>
          <w:bCs/>
          <w:i/>
          <w:iCs/>
          <w:color w:val="000000" w:themeColor="text1"/>
          <w:sz w:val="22"/>
          <w:szCs w:val="22"/>
        </w:rPr>
        <w:t>.</w:t>
      </w:r>
      <w:r w:rsidR="00CE31CC" w:rsidRPr="0006680D">
        <w:rPr>
          <w:b/>
          <w:bCs/>
          <w:i/>
          <w:iCs/>
          <w:color w:val="000000" w:themeColor="text1"/>
        </w:rPr>
        <w:t xml:space="preserve"> [</w:t>
      </w:r>
      <w:r w:rsidRPr="0006680D">
        <w:rPr>
          <w:b/>
          <w:bCs/>
          <w:i/>
          <w:iCs/>
          <w:color w:val="000000" w:themeColor="text1"/>
        </w:rPr>
        <w:t xml:space="preserve"> Entities to edit accordingly</w:t>
      </w:r>
      <w:r w:rsidRPr="0006680D">
        <w:rPr>
          <w:color w:val="000000" w:themeColor="text1"/>
        </w:rPr>
        <w:t>].</w:t>
      </w:r>
    </w:p>
    <w:p w14:paraId="29DB719A" w14:textId="77777777" w:rsidR="009545CB" w:rsidRPr="0006680D" w:rsidRDefault="009545CB" w:rsidP="009545CB">
      <w:pPr>
        <w:spacing w:line="360" w:lineRule="auto"/>
        <w:jc w:val="both"/>
        <w:rPr>
          <w:color w:val="000000" w:themeColor="text1"/>
        </w:rPr>
      </w:pPr>
    </w:p>
    <w:p w14:paraId="62A1DF5C" w14:textId="2CF399A1" w:rsidR="009545CB" w:rsidRPr="0006680D" w:rsidRDefault="009545CB" w:rsidP="009545CB">
      <w:pPr>
        <w:spacing w:line="360" w:lineRule="auto"/>
        <w:jc w:val="both"/>
        <w:rPr>
          <w:color w:val="000000" w:themeColor="text1"/>
        </w:rPr>
      </w:pPr>
      <w:r w:rsidRPr="0006680D">
        <w:rPr>
          <w:color w:val="000000" w:themeColor="text1"/>
        </w:rPr>
        <w:t xml:space="preserve">The Surplus </w:t>
      </w:r>
      <w:r w:rsidR="00F11317" w:rsidRPr="0006680D">
        <w:rPr>
          <w:color w:val="000000" w:themeColor="text1"/>
        </w:rPr>
        <w:t>r</w:t>
      </w:r>
      <w:r w:rsidRPr="0006680D">
        <w:rPr>
          <w:color w:val="000000" w:themeColor="text1"/>
        </w:rPr>
        <w:t>emission has been computed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88"/>
        <w:gridCol w:w="2010"/>
        <w:gridCol w:w="1932"/>
      </w:tblGrid>
      <w:tr w:rsidR="0006680D" w:rsidRPr="0006680D" w14:paraId="6E27E29C" w14:textId="77777777" w:rsidTr="006F41C8">
        <w:trPr>
          <w:trHeight w:val="340"/>
        </w:trPr>
        <w:tc>
          <w:tcPr>
            <w:tcW w:w="2817" w:type="pct"/>
            <w:vMerge w:val="restart"/>
            <w:shd w:val="clear" w:color="auto" w:fill="0070C0"/>
            <w:vAlign w:val="center"/>
          </w:tcPr>
          <w:p w14:paraId="7702B206"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Description</w:t>
            </w:r>
          </w:p>
        </w:tc>
        <w:tc>
          <w:tcPr>
            <w:tcW w:w="1113" w:type="pct"/>
            <w:shd w:val="clear" w:color="auto" w:fill="0070C0"/>
            <w:vAlign w:val="center"/>
          </w:tcPr>
          <w:p w14:paraId="3D7475B5" w14:textId="77777777" w:rsidR="009545CB" w:rsidRPr="0006680D" w:rsidRDefault="009545CB" w:rsidP="006F41C8">
            <w:pPr>
              <w:spacing w:line="276" w:lineRule="auto"/>
              <w:jc w:val="center"/>
              <w:rPr>
                <w:b/>
                <w:bCs/>
                <w:color w:val="000000" w:themeColor="text1"/>
              </w:rPr>
            </w:pPr>
            <w:r w:rsidRPr="0006680D">
              <w:rPr>
                <w:b/>
                <w:bCs/>
                <w:color w:val="000000" w:themeColor="text1"/>
                <w:sz w:val="22"/>
                <w:szCs w:val="22"/>
                <w:lang w:val="en-US"/>
              </w:rPr>
              <w:t>Insert Current FY</w:t>
            </w:r>
          </w:p>
        </w:tc>
        <w:tc>
          <w:tcPr>
            <w:tcW w:w="1070" w:type="pct"/>
            <w:shd w:val="clear" w:color="auto" w:fill="0070C0"/>
            <w:vAlign w:val="center"/>
          </w:tcPr>
          <w:p w14:paraId="6D4C97B1" w14:textId="77777777" w:rsidR="001F62DB" w:rsidRPr="0006680D" w:rsidRDefault="001F62DB"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37D47F64" w14:textId="2E644568" w:rsidR="009545CB" w:rsidRPr="0006680D" w:rsidRDefault="001F62DB" w:rsidP="006F41C8">
            <w:pPr>
              <w:spacing w:line="276" w:lineRule="auto"/>
              <w:jc w:val="center"/>
              <w:rPr>
                <w:b/>
                <w:bCs/>
                <w:color w:val="000000" w:themeColor="text1"/>
              </w:rPr>
            </w:pPr>
            <w:r w:rsidRPr="0006680D">
              <w:rPr>
                <w:b/>
                <w:bCs/>
                <w:color w:val="000000" w:themeColor="text1"/>
                <w:sz w:val="22"/>
                <w:szCs w:val="22"/>
                <w:lang w:val="en-US"/>
              </w:rPr>
              <w:t>Comparative FY</w:t>
            </w:r>
          </w:p>
        </w:tc>
      </w:tr>
      <w:tr w:rsidR="0006680D" w:rsidRPr="0006680D" w14:paraId="0A4037A1" w14:textId="77777777" w:rsidTr="006F41C8">
        <w:trPr>
          <w:trHeight w:val="340"/>
        </w:trPr>
        <w:tc>
          <w:tcPr>
            <w:tcW w:w="2817" w:type="pct"/>
            <w:vMerge/>
            <w:shd w:val="clear" w:color="auto" w:fill="0070C0"/>
          </w:tcPr>
          <w:p w14:paraId="0B2D7F39" w14:textId="77777777" w:rsidR="009545CB" w:rsidRPr="0006680D" w:rsidRDefault="009545CB" w:rsidP="008509D1">
            <w:pPr>
              <w:pStyle w:val="Header"/>
              <w:tabs>
                <w:tab w:val="clear" w:pos="4320"/>
                <w:tab w:val="clear" w:pos="8640"/>
              </w:tabs>
              <w:spacing w:line="276" w:lineRule="auto"/>
              <w:rPr>
                <w:color w:val="000000" w:themeColor="text1"/>
              </w:rPr>
            </w:pPr>
          </w:p>
        </w:tc>
        <w:tc>
          <w:tcPr>
            <w:tcW w:w="1113" w:type="pct"/>
            <w:shd w:val="clear" w:color="auto" w:fill="0070C0"/>
            <w:vAlign w:val="center"/>
          </w:tcPr>
          <w:p w14:paraId="6B766D9E" w14:textId="77777777" w:rsidR="009545CB" w:rsidRPr="0006680D" w:rsidRDefault="009545CB" w:rsidP="006F41C8">
            <w:pPr>
              <w:spacing w:line="276" w:lineRule="auto"/>
              <w:jc w:val="center"/>
              <w:rPr>
                <w:b/>
                <w:color w:val="000000" w:themeColor="text1"/>
              </w:rPr>
            </w:pPr>
            <w:r w:rsidRPr="0006680D">
              <w:rPr>
                <w:b/>
                <w:color w:val="000000" w:themeColor="text1"/>
              </w:rPr>
              <w:t>Kshs</w:t>
            </w:r>
          </w:p>
        </w:tc>
        <w:tc>
          <w:tcPr>
            <w:tcW w:w="1070" w:type="pct"/>
            <w:shd w:val="clear" w:color="auto" w:fill="0070C0"/>
            <w:vAlign w:val="center"/>
          </w:tcPr>
          <w:p w14:paraId="39584447" w14:textId="77777777" w:rsidR="009545CB" w:rsidRPr="0006680D" w:rsidRDefault="009545CB" w:rsidP="006F41C8">
            <w:pPr>
              <w:spacing w:line="276" w:lineRule="auto"/>
              <w:jc w:val="center"/>
              <w:rPr>
                <w:color w:val="000000" w:themeColor="text1"/>
              </w:rPr>
            </w:pPr>
            <w:r w:rsidRPr="0006680D">
              <w:rPr>
                <w:b/>
                <w:color w:val="000000" w:themeColor="text1"/>
              </w:rPr>
              <w:t>Kshs</w:t>
            </w:r>
          </w:p>
        </w:tc>
      </w:tr>
      <w:tr w:rsidR="0006680D" w:rsidRPr="0006680D" w14:paraId="1A384F7A" w14:textId="77777777" w:rsidTr="006F41C8">
        <w:trPr>
          <w:trHeight w:val="340"/>
        </w:trPr>
        <w:tc>
          <w:tcPr>
            <w:tcW w:w="2817" w:type="pct"/>
            <w:vAlign w:val="bottom"/>
          </w:tcPr>
          <w:p w14:paraId="5CA2DB2D"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Surplus for the period</w:t>
            </w:r>
          </w:p>
        </w:tc>
        <w:tc>
          <w:tcPr>
            <w:tcW w:w="1113" w:type="pct"/>
            <w:vAlign w:val="center"/>
          </w:tcPr>
          <w:p w14:paraId="6EBF3652"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070" w:type="pct"/>
            <w:vAlign w:val="center"/>
          </w:tcPr>
          <w:p w14:paraId="3893D3FC"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06A75B02" w14:textId="77777777" w:rsidTr="006F41C8">
        <w:trPr>
          <w:trHeight w:val="340"/>
        </w:trPr>
        <w:tc>
          <w:tcPr>
            <w:tcW w:w="2817" w:type="pct"/>
            <w:vAlign w:val="bottom"/>
          </w:tcPr>
          <w:p w14:paraId="7D4DC87E" w14:textId="1057D686"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 xml:space="preserve">Less: Allowable deductions by </w:t>
            </w:r>
            <w:r w:rsidR="0000443B" w:rsidRPr="0006680D">
              <w:rPr>
                <w:color w:val="000000" w:themeColor="text1"/>
              </w:rPr>
              <w:t>County</w:t>
            </w:r>
            <w:r w:rsidR="002676BA" w:rsidRPr="0006680D">
              <w:rPr>
                <w:color w:val="000000" w:themeColor="text1"/>
              </w:rPr>
              <w:t xml:space="preserve"> Treasury</w:t>
            </w:r>
          </w:p>
        </w:tc>
        <w:tc>
          <w:tcPr>
            <w:tcW w:w="1113" w:type="pct"/>
            <w:vAlign w:val="center"/>
          </w:tcPr>
          <w:p w14:paraId="2C118D6D"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070" w:type="pct"/>
            <w:vAlign w:val="center"/>
          </w:tcPr>
          <w:p w14:paraId="386B479E"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9545CB" w:rsidRPr="0006680D" w14:paraId="06A76BAD" w14:textId="77777777" w:rsidTr="006F41C8">
        <w:trPr>
          <w:trHeight w:val="340"/>
        </w:trPr>
        <w:tc>
          <w:tcPr>
            <w:tcW w:w="2817" w:type="pct"/>
            <w:vAlign w:val="bottom"/>
          </w:tcPr>
          <w:p w14:paraId="5D5B10B3"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90% Computation (Included in Statement of Financial Performance)</w:t>
            </w:r>
          </w:p>
        </w:tc>
        <w:tc>
          <w:tcPr>
            <w:tcW w:w="1113" w:type="pct"/>
            <w:vAlign w:val="center"/>
          </w:tcPr>
          <w:p w14:paraId="099C8CFB"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070" w:type="pct"/>
            <w:vAlign w:val="center"/>
          </w:tcPr>
          <w:p w14:paraId="55D92684"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bl>
    <w:p w14:paraId="5FDA7787" w14:textId="77777777" w:rsidR="009545CB" w:rsidRPr="0006680D" w:rsidRDefault="009545CB" w:rsidP="009545CB">
      <w:pPr>
        <w:spacing w:line="360" w:lineRule="auto"/>
        <w:ind w:left="567"/>
        <w:jc w:val="both"/>
        <w:rPr>
          <w:color w:val="000000" w:themeColor="text1"/>
          <w:sz w:val="10"/>
          <w:szCs w:val="10"/>
        </w:rPr>
      </w:pPr>
    </w:p>
    <w:p w14:paraId="65B5359F" w14:textId="057D1FE7" w:rsidR="00D55E1B" w:rsidRPr="0006680D" w:rsidRDefault="00D55E1B">
      <w:pPr>
        <w:autoSpaceDE/>
        <w:autoSpaceDN/>
        <w:rPr>
          <w:b/>
          <w:bCs/>
          <w:color w:val="000000" w:themeColor="text1"/>
        </w:rPr>
      </w:pPr>
    </w:p>
    <w:p w14:paraId="39B4C76A" w14:textId="0EDA3F25" w:rsidR="009545CB" w:rsidRPr="0006680D" w:rsidRDefault="009545CB" w:rsidP="009545CB">
      <w:pPr>
        <w:spacing w:line="360" w:lineRule="auto"/>
        <w:jc w:val="both"/>
        <w:rPr>
          <w:b/>
          <w:bCs/>
          <w:color w:val="000000" w:themeColor="text1"/>
        </w:rPr>
      </w:pPr>
      <w:r w:rsidRPr="0006680D">
        <w:rPr>
          <w:b/>
          <w:bCs/>
          <w:color w:val="000000" w:themeColor="text1"/>
        </w:rPr>
        <w:t>Surplus Remission Payable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90"/>
        <w:gridCol w:w="1970"/>
        <w:gridCol w:w="1970"/>
      </w:tblGrid>
      <w:tr w:rsidR="0006680D" w:rsidRPr="0006680D" w14:paraId="594DD770" w14:textId="77777777" w:rsidTr="006F41C8">
        <w:trPr>
          <w:trHeight w:val="340"/>
        </w:trPr>
        <w:tc>
          <w:tcPr>
            <w:tcW w:w="2817" w:type="pct"/>
            <w:vMerge w:val="restart"/>
            <w:shd w:val="clear" w:color="auto" w:fill="0070C0"/>
            <w:vAlign w:val="center"/>
          </w:tcPr>
          <w:p w14:paraId="6752FB22"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Description</w:t>
            </w:r>
          </w:p>
        </w:tc>
        <w:tc>
          <w:tcPr>
            <w:tcW w:w="1091" w:type="pct"/>
            <w:shd w:val="clear" w:color="auto" w:fill="0070C0"/>
            <w:vAlign w:val="center"/>
          </w:tcPr>
          <w:p w14:paraId="75792815" w14:textId="77777777" w:rsidR="009545CB" w:rsidRPr="0006680D" w:rsidRDefault="009545CB" w:rsidP="006F41C8">
            <w:pPr>
              <w:spacing w:line="276" w:lineRule="auto"/>
              <w:jc w:val="center"/>
              <w:rPr>
                <w:b/>
                <w:bCs/>
                <w:color w:val="000000" w:themeColor="text1"/>
              </w:rPr>
            </w:pPr>
            <w:r w:rsidRPr="0006680D">
              <w:rPr>
                <w:b/>
                <w:bCs/>
                <w:color w:val="000000" w:themeColor="text1"/>
                <w:sz w:val="22"/>
                <w:szCs w:val="22"/>
                <w:lang w:val="en-US"/>
              </w:rPr>
              <w:t>Insert Current FY</w:t>
            </w:r>
          </w:p>
        </w:tc>
        <w:tc>
          <w:tcPr>
            <w:tcW w:w="1091" w:type="pct"/>
            <w:shd w:val="clear" w:color="auto" w:fill="0070C0"/>
            <w:vAlign w:val="center"/>
          </w:tcPr>
          <w:p w14:paraId="67EDC36C" w14:textId="77777777" w:rsidR="001F62DB" w:rsidRPr="0006680D" w:rsidRDefault="001F62DB"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4039A93" w14:textId="276EEDB6" w:rsidR="009545CB" w:rsidRPr="0006680D" w:rsidRDefault="001F62DB" w:rsidP="006F41C8">
            <w:pPr>
              <w:spacing w:line="276" w:lineRule="auto"/>
              <w:jc w:val="center"/>
              <w:rPr>
                <w:b/>
                <w:bCs/>
                <w:color w:val="000000" w:themeColor="text1"/>
              </w:rPr>
            </w:pPr>
            <w:r w:rsidRPr="0006680D">
              <w:rPr>
                <w:b/>
                <w:bCs/>
                <w:color w:val="000000" w:themeColor="text1"/>
                <w:sz w:val="22"/>
                <w:szCs w:val="22"/>
                <w:lang w:val="en-US"/>
              </w:rPr>
              <w:t>Comparative FY</w:t>
            </w:r>
          </w:p>
        </w:tc>
      </w:tr>
      <w:tr w:rsidR="0006680D" w:rsidRPr="0006680D" w14:paraId="22CAD2FB" w14:textId="77777777" w:rsidTr="006F41C8">
        <w:trPr>
          <w:trHeight w:val="340"/>
        </w:trPr>
        <w:tc>
          <w:tcPr>
            <w:tcW w:w="2817" w:type="pct"/>
            <w:vMerge/>
            <w:shd w:val="clear" w:color="auto" w:fill="0070C0"/>
          </w:tcPr>
          <w:p w14:paraId="1A4EBBF5" w14:textId="77777777" w:rsidR="009545CB" w:rsidRPr="0006680D" w:rsidRDefault="009545CB" w:rsidP="008509D1">
            <w:pPr>
              <w:pStyle w:val="Header"/>
              <w:tabs>
                <w:tab w:val="clear" w:pos="4320"/>
                <w:tab w:val="clear" w:pos="8640"/>
              </w:tabs>
              <w:spacing w:line="276" w:lineRule="auto"/>
              <w:rPr>
                <w:color w:val="000000" w:themeColor="text1"/>
              </w:rPr>
            </w:pPr>
          </w:p>
        </w:tc>
        <w:tc>
          <w:tcPr>
            <w:tcW w:w="1091" w:type="pct"/>
            <w:shd w:val="clear" w:color="auto" w:fill="0070C0"/>
            <w:vAlign w:val="center"/>
          </w:tcPr>
          <w:p w14:paraId="598D586E" w14:textId="77777777" w:rsidR="009545CB" w:rsidRPr="0006680D" w:rsidRDefault="009545CB" w:rsidP="006F41C8">
            <w:pPr>
              <w:spacing w:line="276" w:lineRule="auto"/>
              <w:jc w:val="center"/>
              <w:rPr>
                <w:b/>
                <w:color w:val="000000" w:themeColor="text1"/>
              </w:rPr>
            </w:pPr>
            <w:r w:rsidRPr="0006680D">
              <w:rPr>
                <w:b/>
                <w:color w:val="000000" w:themeColor="text1"/>
              </w:rPr>
              <w:t>Kshs</w:t>
            </w:r>
          </w:p>
        </w:tc>
        <w:tc>
          <w:tcPr>
            <w:tcW w:w="1091" w:type="pct"/>
            <w:shd w:val="clear" w:color="auto" w:fill="0070C0"/>
            <w:vAlign w:val="center"/>
          </w:tcPr>
          <w:p w14:paraId="1E86572B" w14:textId="77777777" w:rsidR="009545CB" w:rsidRPr="0006680D" w:rsidRDefault="009545CB" w:rsidP="006F41C8">
            <w:pPr>
              <w:spacing w:line="276" w:lineRule="auto"/>
              <w:jc w:val="center"/>
              <w:rPr>
                <w:color w:val="000000" w:themeColor="text1"/>
              </w:rPr>
            </w:pPr>
            <w:r w:rsidRPr="0006680D">
              <w:rPr>
                <w:b/>
                <w:color w:val="000000" w:themeColor="text1"/>
              </w:rPr>
              <w:t>Kshs</w:t>
            </w:r>
          </w:p>
        </w:tc>
      </w:tr>
      <w:tr w:rsidR="0006680D" w:rsidRPr="0006680D" w14:paraId="09193319" w14:textId="77777777" w:rsidTr="006F41C8">
        <w:trPr>
          <w:trHeight w:val="340"/>
        </w:trPr>
        <w:tc>
          <w:tcPr>
            <w:tcW w:w="2817" w:type="pct"/>
            <w:vAlign w:val="bottom"/>
          </w:tcPr>
          <w:p w14:paraId="5A0CB02A"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Payable at the beginning of the year</w:t>
            </w:r>
          </w:p>
        </w:tc>
        <w:tc>
          <w:tcPr>
            <w:tcW w:w="1091" w:type="pct"/>
            <w:vAlign w:val="center"/>
          </w:tcPr>
          <w:p w14:paraId="33CF11F3"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091" w:type="pct"/>
            <w:vAlign w:val="center"/>
          </w:tcPr>
          <w:p w14:paraId="29F07730"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2CC5E134" w14:textId="77777777" w:rsidTr="006F41C8">
        <w:trPr>
          <w:trHeight w:val="340"/>
        </w:trPr>
        <w:tc>
          <w:tcPr>
            <w:tcW w:w="2817" w:type="pct"/>
            <w:vAlign w:val="bottom"/>
          </w:tcPr>
          <w:p w14:paraId="26CA0493"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Paid during the year</w:t>
            </w:r>
          </w:p>
        </w:tc>
        <w:tc>
          <w:tcPr>
            <w:tcW w:w="1091" w:type="pct"/>
            <w:vAlign w:val="center"/>
          </w:tcPr>
          <w:p w14:paraId="2F1E419D"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091" w:type="pct"/>
            <w:vAlign w:val="center"/>
          </w:tcPr>
          <w:p w14:paraId="36C7DF14"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250512D6" w14:textId="77777777" w:rsidTr="006F41C8">
        <w:trPr>
          <w:trHeight w:val="340"/>
        </w:trPr>
        <w:tc>
          <w:tcPr>
            <w:tcW w:w="2817" w:type="pct"/>
            <w:vAlign w:val="bottom"/>
          </w:tcPr>
          <w:p w14:paraId="3E5D40B0" w14:textId="77777777" w:rsidR="009545CB" w:rsidRPr="0006680D" w:rsidRDefault="009545CB" w:rsidP="008509D1">
            <w:pPr>
              <w:pStyle w:val="Header"/>
              <w:tabs>
                <w:tab w:val="clear" w:pos="4320"/>
                <w:tab w:val="clear" w:pos="8640"/>
              </w:tabs>
              <w:spacing w:line="276" w:lineRule="auto"/>
              <w:rPr>
                <w:b/>
                <w:bCs/>
                <w:color w:val="000000" w:themeColor="text1"/>
              </w:rPr>
            </w:pPr>
            <w:r w:rsidRPr="0006680D">
              <w:rPr>
                <w:b/>
                <w:bCs/>
                <w:color w:val="000000" w:themeColor="text1"/>
              </w:rPr>
              <w:t>Payable at end of the year</w:t>
            </w:r>
          </w:p>
        </w:tc>
        <w:tc>
          <w:tcPr>
            <w:tcW w:w="1091" w:type="pct"/>
            <w:vAlign w:val="center"/>
          </w:tcPr>
          <w:p w14:paraId="1A876DA4" w14:textId="77777777" w:rsidR="009545CB" w:rsidRPr="0006680D" w:rsidRDefault="009545CB" w:rsidP="006F41C8">
            <w:pPr>
              <w:pStyle w:val="Header"/>
              <w:tabs>
                <w:tab w:val="clear" w:pos="4320"/>
                <w:tab w:val="clear" w:pos="8640"/>
              </w:tabs>
              <w:spacing w:line="276" w:lineRule="auto"/>
              <w:jc w:val="center"/>
              <w:rPr>
                <w:b/>
                <w:bCs/>
                <w:color w:val="000000" w:themeColor="text1"/>
              </w:rPr>
            </w:pPr>
            <w:r w:rsidRPr="0006680D">
              <w:rPr>
                <w:b/>
                <w:bCs/>
                <w:color w:val="000000" w:themeColor="text1"/>
              </w:rPr>
              <w:t>xxx</w:t>
            </w:r>
          </w:p>
        </w:tc>
        <w:tc>
          <w:tcPr>
            <w:tcW w:w="1091" w:type="pct"/>
            <w:vAlign w:val="center"/>
          </w:tcPr>
          <w:p w14:paraId="5885EDEA" w14:textId="77777777" w:rsidR="009545CB" w:rsidRPr="0006680D" w:rsidRDefault="009545CB" w:rsidP="006F41C8">
            <w:pPr>
              <w:pStyle w:val="Header"/>
              <w:tabs>
                <w:tab w:val="clear" w:pos="4320"/>
                <w:tab w:val="clear" w:pos="8640"/>
              </w:tabs>
              <w:spacing w:line="276" w:lineRule="auto"/>
              <w:jc w:val="center"/>
              <w:rPr>
                <w:b/>
                <w:bCs/>
                <w:color w:val="000000" w:themeColor="text1"/>
              </w:rPr>
            </w:pPr>
            <w:r w:rsidRPr="0006680D">
              <w:rPr>
                <w:b/>
                <w:bCs/>
                <w:color w:val="000000" w:themeColor="text1"/>
              </w:rPr>
              <w:t>xxx</w:t>
            </w:r>
          </w:p>
        </w:tc>
      </w:tr>
    </w:tbl>
    <w:p w14:paraId="3839A371" w14:textId="77777777" w:rsidR="00731C8C" w:rsidRPr="0006680D" w:rsidRDefault="00731C8C" w:rsidP="00731C8C">
      <w:pPr>
        <w:autoSpaceDE/>
        <w:autoSpaceDN/>
        <w:spacing w:line="360" w:lineRule="auto"/>
        <w:rPr>
          <w:b/>
          <w:bCs/>
          <w:color w:val="000000" w:themeColor="text1"/>
          <w:lang w:eastAsia="en-GB"/>
        </w:rPr>
      </w:pPr>
      <w:r w:rsidRPr="0006680D">
        <w:rPr>
          <w:i/>
          <w:iCs/>
          <w:color w:val="000000" w:themeColor="text1"/>
        </w:rPr>
        <w:t>(State the Regulation and how the entity has complied)</w:t>
      </w:r>
    </w:p>
    <w:p w14:paraId="4EB053A3" w14:textId="77777777" w:rsidR="009545CB" w:rsidRDefault="009545CB" w:rsidP="009545CB">
      <w:pPr>
        <w:autoSpaceDE/>
        <w:autoSpaceDN/>
        <w:rPr>
          <w:b/>
          <w:color w:val="000000" w:themeColor="text1"/>
        </w:rPr>
      </w:pPr>
    </w:p>
    <w:p w14:paraId="7641B37B" w14:textId="77777777" w:rsidR="00DC4756" w:rsidRPr="0006680D" w:rsidRDefault="00DC4756" w:rsidP="009545CB">
      <w:pPr>
        <w:autoSpaceDE/>
        <w:autoSpaceDN/>
        <w:rPr>
          <w:b/>
          <w:color w:val="000000" w:themeColor="text1"/>
        </w:rPr>
      </w:pPr>
    </w:p>
    <w:p w14:paraId="5D858162" w14:textId="65D658CF" w:rsidR="009545CB" w:rsidRPr="0006680D" w:rsidRDefault="009545CB"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Taxation</w:t>
      </w:r>
      <w:r w:rsidR="00861DCE">
        <w:rPr>
          <w:rFonts w:eastAsia="Arial"/>
          <w:b/>
          <w:bCs/>
          <w:color w:val="000000" w:themeColor="text1"/>
          <w:spacing w:val="3"/>
        </w:rPr>
        <w:t xml:space="preserve"> Payable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16"/>
        <w:gridCol w:w="2006"/>
        <w:gridCol w:w="2008"/>
      </w:tblGrid>
      <w:tr w:rsidR="0006680D" w:rsidRPr="0006680D" w14:paraId="7063D753" w14:textId="77777777" w:rsidTr="006F41C8">
        <w:trPr>
          <w:trHeight w:val="340"/>
        </w:trPr>
        <w:tc>
          <w:tcPr>
            <w:tcW w:w="2777" w:type="pct"/>
            <w:vMerge w:val="restart"/>
            <w:shd w:val="clear" w:color="auto" w:fill="0070C0"/>
            <w:vAlign w:val="center"/>
          </w:tcPr>
          <w:p w14:paraId="65C17F64"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Description</w:t>
            </w:r>
          </w:p>
        </w:tc>
        <w:tc>
          <w:tcPr>
            <w:tcW w:w="1111" w:type="pct"/>
            <w:shd w:val="clear" w:color="auto" w:fill="0070C0"/>
            <w:vAlign w:val="center"/>
          </w:tcPr>
          <w:p w14:paraId="4B4103A8" w14:textId="77777777" w:rsidR="009545CB" w:rsidRPr="0006680D" w:rsidRDefault="009545CB" w:rsidP="006F41C8">
            <w:pPr>
              <w:spacing w:line="276" w:lineRule="auto"/>
              <w:jc w:val="center"/>
              <w:rPr>
                <w:b/>
                <w:bCs/>
                <w:color w:val="000000" w:themeColor="text1"/>
              </w:rPr>
            </w:pPr>
            <w:r w:rsidRPr="0006680D">
              <w:rPr>
                <w:b/>
                <w:bCs/>
                <w:color w:val="000000" w:themeColor="text1"/>
                <w:sz w:val="22"/>
                <w:szCs w:val="22"/>
                <w:lang w:val="en-US"/>
              </w:rPr>
              <w:t>Insert Current FY</w:t>
            </w:r>
          </w:p>
        </w:tc>
        <w:tc>
          <w:tcPr>
            <w:tcW w:w="1112" w:type="pct"/>
            <w:shd w:val="clear" w:color="auto" w:fill="0070C0"/>
            <w:vAlign w:val="center"/>
          </w:tcPr>
          <w:p w14:paraId="295F09C1" w14:textId="77777777" w:rsidR="001F62DB" w:rsidRPr="0006680D" w:rsidRDefault="001F62DB"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18362631" w14:textId="3E05EA36" w:rsidR="009545CB" w:rsidRPr="0006680D" w:rsidRDefault="001F62DB" w:rsidP="006F41C8">
            <w:pPr>
              <w:spacing w:line="276" w:lineRule="auto"/>
              <w:jc w:val="center"/>
              <w:rPr>
                <w:b/>
                <w:bCs/>
                <w:color w:val="000000" w:themeColor="text1"/>
              </w:rPr>
            </w:pPr>
            <w:r w:rsidRPr="0006680D">
              <w:rPr>
                <w:b/>
                <w:bCs/>
                <w:color w:val="000000" w:themeColor="text1"/>
                <w:sz w:val="22"/>
                <w:szCs w:val="22"/>
                <w:lang w:val="en-US"/>
              </w:rPr>
              <w:t>Comparative FY</w:t>
            </w:r>
          </w:p>
        </w:tc>
      </w:tr>
      <w:tr w:rsidR="0006680D" w:rsidRPr="0006680D" w14:paraId="564E6311" w14:textId="77777777" w:rsidTr="006F41C8">
        <w:trPr>
          <w:trHeight w:val="340"/>
        </w:trPr>
        <w:tc>
          <w:tcPr>
            <w:tcW w:w="2777" w:type="pct"/>
            <w:vMerge/>
            <w:shd w:val="clear" w:color="auto" w:fill="0070C0"/>
          </w:tcPr>
          <w:p w14:paraId="41488DD4" w14:textId="77777777" w:rsidR="009545CB" w:rsidRPr="0006680D" w:rsidRDefault="009545CB" w:rsidP="008509D1">
            <w:pPr>
              <w:pStyle w:val="Header"/>
              <w:tabs>
                <w:tab w:val="clear" w:pos="4320"/>
                <w:tab w:val="clear" w:pos="8640"/>
              </w:tabs>
              <w:spacing w:line="276" w:lineRule="auto"/>
              <w:rPr>
                <w:color w:val="000000" w:themeColor="text1"/>
              </w:rPr>
            </w:pPr>
          </w:p>
        </w:tc>
        <w:tc>
          <w:tcPr>
            <w:tcW w:w="1111" w:type="pct"/>
            <w:shd w:val="clear" w:color="auto" w:fill="0070C0"/>
            <w:vAlign w:val="center"/>
          </w:tcPr>
          <w:p w14:paraId="1775CF77" w14:textId="77777777" w:rsidR="009545CB" w:rsidRPr="0006680D" w:rsidRDefault="009545CB" w:rsidP="006F41C8">
            <w:pPr>
              <w:spacing w:line="276" w:lineRule="auto"/>
              <w:jc w:val="center"/>
              <w:rPr>
                <w:b/>
                <w:color w:val="000000" w:themeColor="text1"/>
              </w:rPr>
            </w:pPr>
            <w:r w:rsidRPr="0006680D">
              <w:rPr>
                <w:b/>
                <w:color w:val="000000" w:themeColor="text1"/>
              </w:rPr>
              <w:t>Kshs</w:t>
            </w:r>
          </w:p>
        </w:tc>
        <w:tc>
          <w:tcPr>
            <w:tcW w:w="1112" w:type="pct"/>
            <w:shd w:val="clear" w:color="auto" w:fill="0070C0"/>
            <w:vAlign w:val="center"/>
          </w:tcPr>
          <w:p w14:paraId="1DA4CCB8" w14:textId="77777777" w:rsidR="009545CB" w:rsidRPr="0006680D" w:rsidRDefault="009545CB" w:rsidP="006F41C8">
            <w:pPr>
              <w:spacing w:line="276" w:lineRule="auto"/>
              <w:jc w:val="center"/>
              <w:rPr>
                <w:color w:val="000000" w:themeColor="text1"/>
              </w:rPr>
            </w:pPr>
            <w:r w:rsidRPr="0006680D">
              <w:rPr>
                <w:b/>
                <w:color w:val="000000" w:themeColor="text1"/>
              </w:rPr>
              <w:t>Kshs</w:t>
            </w:r>
          </w:p>
        </w:tc>
      </w:tr>
      <w:tr w:rsidR="0006680D" w:rsidRPr="0006680D" w14:paraId="0569FB56" w14:textId="77777777" w:rsidTr="006F41C8">
        <w:trPr>
          <w:trHeight w:val="340"/>
        </w:trPr>
        <w:tc>
          <w:tcPr>
            <w:tcW w:w="2777" w:type="pct"/>
            <w:vAlign w:val="bottom"/>
          </w:tcPr>
          <w:p w14:paraId="183B742C"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At beginning of the year</w:t>
            </w:r>
          </w:p>
        </w:tc>
        <w:tc>
          <w:tcPr>
            <w:tcW w:w="1111" w:type="pct"/>
            <w:vAlign w:val="center"/>
          </w:tcPr>
          <w:p w14:paraId="3BE46C2A"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2" w:type="pct"/>
            <w:vAlign w:val="center"/>
          </w:tcPr>
          <w:p w14:paraId="4516593B"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686EC3F9" w14:textId="77777777" w:rsidTr="006F41C8">
        <w:trPr>
          <w:trHeight w:val="340"/>
        </w:trPr>
        <w:tc>
          <w:tcPr>
            <w:tcW w:w="2777" w:type="pct"/>
            <w:vAlign w:val="bottom"/>
          </w:tcPr>
          <w:p w14:paraId="4DDBCFFC" w14:textId="500AD923"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 xml:space="preserve">Income tax charge for the year (note </w:t>
            </w:r>
            <w:r w:rsidR="006967D6">
              <w:rPr>
                <w:color w:val="000000" w:themeColor="text1"/>
              </w:rPr>
              <w:t>30</w:t>
            </w:r>
            <w:r w:rsidRPr="0006680D">
              <w:rPr>
                <w:color w:val="000000" w:themeColor="text1"/>
              </w:rPr>
              <w:t>)</w:t>
            </w:r>
          </w:p>
        </w:tc>
        <w:tc>
          <w:tcPr>
            <w:tcW w:w="1111" w:type="pct"/>
            <w:vAlign w:val="center"/>
          </w:tcPr>
          <w:p w14:paraId="04C6C3CD"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2" w:type="pct"/>
            <w:vAlign w:val="center"/>
          </w:tcPr>
          <w:p w14:paraId="58524D5D"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0E6197D7" w14:textId="77777777" w:rsidTr="006F41C8">
        <w:trPr>
          <w:trHeight w:val="340"/>
        </w:trPr>
        <w:tc>
          <w:tcPr>
            <w:tcW w:w="2777" w:type="pct"/>
            <w:vAlign w:val="bottom"/>
          </w:tcPr>
          <w:p w14:paraId="7C610377" w14:textId="37FE4744"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 xml:space="preserve">Under/(over) provision in prior year/s (note </w:t>
            </w:r>
            <w:r w:rsidR="006967D6">
              <w:rPr>
                <w:color w:val="000000" w:themeColor="text1"/>
              </w:rPr>
              <w:t>30</w:t>
            </w:r>
            <w:r w:rsidRPr="0006680D">
              <w:rPr>
                <w:color w:val="000000" w:themeColor="text1"/>
              </w:rPr>
              <w:t>)</w:t>
            </w:r>
          </w:p>
        </w:tc>
        <w:tc>
          <w:tcPr>
            <w:tcW w:w="1111" w:type="pct"/>
            <w:vAlign w:val="center"/>
          </w:tcPr>
          <w:p w14:paraId="30CEEE88"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2" w:type="pct"/>
            <w:vAlign w:val="center"/>
          </w:tcPr>
          <w:p w14:paraId="0DA1AC74"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18789652" w14:textId="77777777" w:rsidTr="006F41C8">
        <w:trPr>
          <w:trHeight w:val="340"/>
        </w:trPr>
        <w:tc>
          <w:tcPr>
            <w:tcW w:w="2777" w:type="pct"/>
            <w:vAlign w:val="bottom"/>
          </w:tcPr>
          <w:p w14:paraId="510AC156"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Income tax paid during the year</w:t>
            </w:r>
          </w:p>
        </w:tc>
        <w:tc>
          <w:tcPr>
            <w:tcW w:w="1111" w:type="pct"/>
            <w:vAlign w:val="center"/>
          </w:tcPr>
          <w:p w14:paraId="24A7DCDB"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2" w:type="pct"/>
            <w:vAlign w:val="center"/>
          </w:tcPr>
          <w:p w14:paraId="56D08484"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r w:rsidR="0006680D" w:rsidRPr="0006680D" w14:paraId="74512A02" w14:textId="77777777" w:rsidTr="006F41C8">
        <w:trPr>
          <w:trHeight w:val="340"/>
        </w:trPr>
        <w:tc>
          <w:tcPr>
            <w:tcW w:w="2777" w:type="pct"/>
            <w:vAlign w:val="bottom"/>
          </w:tcPr>
          <w:p w14:paraId="652B7D83"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At end of the year</w:t>
            </w:r>
          </w:p>
        </w:tc>
        <w:tc>
          <w:tcPr>
            <w:tcW w:w="1111" w:type="pct"/>
            <w:vAlign w:val="center"/>
          </w:tcPr>
          <w:p w14:paraId="507AED7F"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c>
          <w:tcPr>
            <w:tcW w:w="1112" w:type="pct"/>
            <w:vAlign w:val="center"/>
          </w:tcPr>
          <w:p w14:paraId="16F5F1FD" w14:textId="77777777" w:rsidR="009545CB" w:rsidRPr="0006680D" w:rsidRDefault="009545CB" w:rsidP="006F41C8">
            <w:pPr>
              <w:pStyle w:val="Header"/>
              <w:tabs>
                <w:tab w:val="clear" w:pos="4320"/>
                <w:tab w:val="clear" w:pos="8640"/>
              </w:tabs>
              <w:spacing w:line="276" w:lineRule="auto"/>
              <w:jc w:val="center"/>
              <w:rPr>
                <w:color w:val="000000" w:themeColor="text1"/>
              </w:rPr>
            </w:pPr>
            <w:r w:rsidRPr="0006680D">
              <w:rPr>
                <w:color w:val="000000" w:themeColor="text1"/>
              </w:rPr>
              <w:t>xxx</w:t>
            </w:r>
          </w:p>
        </w:tc>
      </w:tr>
    </w:tbl>
    <w:p w14:paraId="68C58A48" w14:textId="77777777" w:rsidR="009545CB" w:rsidRPr="0006680D" w:rsidRDefault="009545CB" w:rsidP="009545CB">
      <w:pPr>
        <w:pStyle w:val="Header"/>
        <w:tabs>
          <w:tab w:val="clear" w:pos="4320"/>
          <w:tab w:val="clear" w:pos="8640"/>
          <w:tab w:val="decimal" w:pos="5760"/>
          <w:tab w:val="decimal" w:pos="7200"/>
          <w:tab w:val="decimal" w:pos="7938"/>
          <w:tab w:val="decimal" w:pos="9000"/>
        </w:tabs>
        <w:spacing w:line="360" w:lineRule="auto"/>
        <w:rPr>
          <w:i/>
          <w:color w:val="000000" w:themeColor="text1"/>
        </w:rPr>
      </w:pPr>
      <w:r w:rsidRPr="0006680D">
        <w:rPr>
          <w:i/>
          <w:color w:val="000000" w:themeColor="text1"/>
        </w:rPr>
        <w:t>[Provide short appropriate explanations as necessary]</w:t>
      </w:r>
    </w:p>
    <w:p w14:paraId="07FEB665" w14:textId="17C9933D" w:rsidR="009545CB" w:rsidRPr="0006680D" w:rsidRDefault="009545CB" w:rsidP="00BE6950">
      <w:pPr>
        <w:autoSpaceDE/>
        <w:autoSpaceDN/>
        <w:rPr>
          <w:b/>
          <w:color w:val="000000" w:themeColor="text1"/>
        </w:rPr>
      </w:pPr>
    </w:p>
    <w:p w14:paraId="51A7F391" w14:textId="77777777" w:rsidR="009545CB" w:rsidRPr="0006680D" w:rsidRDefault="009545CB"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Deferred Tax Liability</w:t>
      </w:r>
    </w:p>
    <w:p w14:paraId="3337E854" w14:textId="77777777" w:rsidR="009545CB" w:rsidRPr="0006680D" w:rsidRDefault="009545CB" w:rsidP="009545CB">
      <w:pPr>
        <w:numPr>
          <w:ilvl w:val="12"/>
          <w:numId w:val="0"/>
        </w:numPr>
        <w:tabs>
          <w:tab w:val="decimal" w:pos="7938"/>
        </w:tabs>
        <w:spacing w:line="360" w:lineRule="auto"/>
        <w:jc w:val="both"/>
        <w:rPr>
          <w:color w:val="000000" w:themeColor="text1"/>
        </w:rPr>
      </w:pPr>
      <w:r w:rsidRPr="0006680D">
        <w:rPr>
          <w:color w:val="000000" w:themeColor="text1"/>
        </w:rPr>
        <w:t>Deferred tax is calculated on all temporary differences under the liability method using the enacted tax rate, currently 30%. The net deferred tax liability at year end is attributable to the following items: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082"/>
        <w:gridCol w:w="1974"/>
        <w:gridCol w:w="1974"/>
      </w:tblGrid>
      <w:tr w:rsidR="0006680D" w:rsidRPr="0006680D" w14:paraId="6A309490" w14:textId="77777777" w:rsidTr="006F41C8">
        <w:trPr>
          <w:trHeight w:val="340"/>
        </w:trPr>
        <w:tc>
          <w:tcPr>
            <w:tcW w:w="2814" w:type="pct"/>
            <w:vMerge w:val="restart"/>
            <w:shd w:val="clear" w:color="auto" w:fill="0070C0"/>
            <w:vAlign w:val="center"/>
          </w:tcPr>
          <w:p w14:paraId="02D8B284" w14:textId="77777777" w:rsidR="009545CB" w:rsidRPr="0006680D" w:rsidRDefault="009545CB" w:rsidP="008509D1">
            <w:pPr>
              <w:pStyle w:val="Header"/>
              <w:tabs>
                <w:tab w:val="clear" w:pos="4320"/>
                <w:tab w:val="clear" w:pos="8640"/>
              </w:tabs>
              <w:spacing w:line="276" w:lineRule="auto"/>
              <w:rPr>
                <w:color w:val="000000" w:themeColor="text1"/>
              </w:rPr>
            </w:pPr>
            <w:r w:rsidRPr="0006680D">
              <w:rPr>
                <w:color w:val="000000" w:themeColor="text1"/>
              </w:rPr>
              <w:t>Description</w:t>
            </w:r>
          </w:p>
        </w:tc>
        <w:tc>
          <w:tcPr>
            <w:tcW w:w="1093" w:type="pct"/>
            <w:shd w:val="clear" w:color="auto" w:fill="0070C0"/>
            <w:vAlign w:val="center"/>
          </w:tcPr>
          <w:p w14:paraId="4E4516D1" w14:textId="77777777" w:rsidR="009545CB" w:rsidRPr="0006680D" w:rsidRDefault="009545CB" w:rsidP="006F41C8">
            <w:pPr>
              <w:spacing w:line="276" w:lineRule="auto"/>
              <w:jc w:val="center"/>
              <w:rPr>
                <w:b/>
                <w:bCs/>
                <w:color w:val="000000" w:themeColor="text1"/>
              </w:rPr>
            </w:pPr>
            <w:r w:rsidRPr="0006680D">
              <w:rPr>
                <w:b/>
                <w:bCs/>
                <w:color w:val="000000" w:themeColor="text1"/>
                <w:sz w:val="22"/>
                <w:szCs w:val="22"/>
                <w:lang w:val="en-US"/>
              </w:rPr>
              <w:t>Insert Current FY</w:t>
            </w:r>
          </w:p>
        </w:tc>
        <w:tc>
          <w:tcPr>
            <w:tcW w:w="1093" w:type="pct"/>
            <w:shd w:val="clear" w:color="auto" w:fill="0070C0"/>
            <w:vAlign w:val="center"/>
          </w:tcPr>
          <w:p w14:paraId="750D52A6" w14:textId="77777777" w:rsidR="001F62DB" w:rsidRPr="0006680D" w:rsidRDefault="001F62DB" w:rsidP="006F41C8">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B8937DA" w14:textId="1B28936F" w:rsidR="009545CB" w:rsidRPr="0006680D" w:rsidRDefault="001F62DB" w:rsidP="006F41C8">
            <w:pPr>
              <w:spacing w:line="276" w:lineRule="auto"/>
              <w:jc w:val="center"/>
              <w:rPr>
                <w:b/>
                <w:bCs/>
                <w:color w:val="000000" w:themeColor="text1"/>
              </w:rPr>
            </w:pPr>
            <w:r w:rsidRPr="0006680D">
              <w:rPr>
                <w:b/>
                <w:bCs/>
                <w:color w:val="000000" w:themeColor="text1"/>
                <w:sz w:val="22"/>
                <w:szCs w:val="22"/>
                <w:lang w:val="en-US"/>
              </w:rPr>
              <w:t>Comparative FY</w:t>
            </w:r>
          </w:p>
        </w:tc>
      </w:tr>
      <w:tr w:rsidR="0006680D" w:rsidRPr="0006680D" w14:paraId="4B36F826" w14:textId="77777777" w:rsidTr="006F41C8">
        <w:trPr>
          <w:trHeight w:val="340"/>
        </w:trPr>
        <w:tc>
          <w:tcPr>
            <w:tcW w:w="2814" w:type="pct"/>
            <w:vMerge/>
            <w:shd w:val="clear" w:color="auto" w:fill="0070C0"/>
          </w:tcPr>
          <w:p w14:paraId="64C04781" w14:textId="77777777" w:rsidR="009545CB" w:rsidRPr="0006680D" w:rsidRDefault="009545CB" w:rsidP="008509D1">
            <w:pPr>
              <w:pStyle w:val="Header"/>
              <w:tabs>
                <w:tab w:val="clear" w:pos="4320"/>
                <w:tab w:val="clear" w:pos="8640"/>
              </w:tabs>
              <w:spacing w:line="276" w:lineRule="auto"/>
              <w:rPr>
                <w:color w:val="000000" w:themeColor="text1"/>
              </w:rPr>
            </w:pPr>
          </w:p>
        </w:tc>
        <w:tc>
          <w:tcPr>
            <w:tcW w:w="1093" w:type="pct"/>
            <w:shd w:val="clear" w:color="auto" w:fill="0070C0"/>
            <w:vAlign w:val="center"/>
          </w:tcPr>
          <w:p w14:paraId="3F840EFB" w14:textId="77777777" w:rsidR="009545CB" w:rsidRPr="0006680D" w:rsidRDefault="009545CB" w:rsidP="006F41C8">
            <w:pPr>
              <w:spacing w:line="276" w:lineRule="auto"/>
              <w:jc w:val="center"/>
              <w:rPr>
                <w:b/>
                <w:color w:val="000000" w:themeColor="text1"/>
              </w:rPr>
            </w:pPr>
            <w:r w:rsidRPr="0006680D">
              <w:rPr>
                <w:b/>
                <w:color w:val="000000" w:themeColor="text1"/>
              </w:rPr>
              <w:t>Kshs</w:t>
            </w:r>
          </w:p>
        </w:tc>
        <w:tc>
          <w:tcPr>
            <w:tcW w:w="1093" w:type="pct"/>
            <w:shd w:val="clear" w:color="auto" w:fill="0070C0"/>
            <w:vAlign w:val="center"/>
          </w:tcPr>
          <w:p w14:paraId="483F9B55" w14:textId="77777777" w:rsidR="009545CB" w:rsidRPr="0006680D" w:rsidRDefault="009545CB" w:rsidP="006F41C8">
            <w:pPr>
              <w:spacing w:line="276" w:lineRule="auto"/>
              <w:jc w:val="center"/>
              <w:rPr>
                <w:color w:val="000000" w:themeColor="text1"/>
              </w:rPr>
            </w:pPr>
            <w:r w:rsidRPr="0006680D">
              <w:rPr>
                <w:b/>
                <w:color w:val="000000" w:themeColor="text1"/>
              </w:rPr>
              <w:t>Kshs</w:t>
            </w:r>
          </w:p>
        </w:tc>
      </w:tr>
      <w:tr w:rsidR="00860810" w:rsidRPr="0006680D" w14:paraId="7F6B245B" w14:textId="77777777" w:rsidTr="000126BB">
        <w:trPr>
          <w:trHeight w:val="340"/>
        </w:trPr>
        <w:tc>
          <w:tcPr>
            <w:tcW w:w="2814" w:type="pct"/>
            <w:vAlign w:val="bottom"/>
          </w:tcPr>
          <w:p w14:paraId="341E410C" w14:textId="142FF24B" w:rsidR="00860810" w:rsidRPr="0006680D" w:rsidRDefault="00860810" w:rsidP="00860810">
            <w:pPr>
              <w:numPr>
                <w:ilvl w:val="12"/>
                <w:numId w:val="0"/>
              </w:numPr>
              <w:spacing w:line="276" w:lineRule="auto"/>
              <w:rPr>
                <w:color w:val="000000" w:themeColor="text1"/>
              </w:rPr>
            </w:pPr>
            <w:r w:rsidRPr="00861DCE">
              <w:rPr>
                <w:color w:val="000000" w:themeColor="text1"/>
              </w:rPr>
              <w:t>Accelerated capital allowances as per TPA</w:t>
            </w:r>
          </w:p>
        </w:tc>
        <w:tc>
          <w:tcPr>
            <w:tcW w:w="1093" w:type="pct"/>
            <w:vAlign w:val="bottom"/>
          </w:tcPr>
          <w:p w14:paraId="07B23065" w14:textId="0E6ED375" w:rsidR="00860810" w:rsidRPr="0006680D" w:rsidRDefault="00860810" w:rsidP="00860810">
            <w:pPr>
              <w:numPr>
                <w:ilvl w:val="12"/>
                <w:numId w:val="0"/>
              </w:numPr>
              <w:tabs>
                <w:tab w:val="decimal" w:pos="143"/>
              </w:tabs>
              <w:spacing w:line="276" w:lineRule="auto"/>
              <w:jc w:val="center"/>
              <w:rPr>
                <w:color w:val="000000" w:themeColor="text1"/>
              </w:rPr>
            </w:pPr>
            <w:r w:rsidRPr="00861DCE">
              <w:rPr>
                <w:color w:val="000000" w:themeColor="text1"/>
              </w:rPr>
              <w:t>xxx</w:t>
            </w:r>
          </w:p>
        </w:tc>
        <w:tc>
          <w:tcPr>
            <w:tcW w:w="1093" w:type="pct"/>
            <w:vAlign w:val="bottom"/>
          </w:tcPr>
          <w:p w14:paraId="59F74DA9" w14:textId="4CB2E96C" w:rsidR="00860810" w:rsidRPr="0006680D" w:rsidRDefault="00860810" w:rsidP="00860810">
            <w:pPr>
              <w:numPr>
                <w:ilvl w:val="12"/>
                <w:numId w:val="0"/>
              </w:numPr>
              <w:spacing w:line="276" w:lineRule="auto"/>
              <w:jc w:val="center"/>
              <w:rPr>
                <w:color w:val="000000" w:themeColor="text1"/>
              </w:rPr>
            </w:pPr>
            <w:r w:rsidRPr="00861DCE">
              <w:rPr>
                <w:color w:val="000000" w:themeColor="text1"/>
              </w:rPr>
              <w:t>xxx</w:t>
            </w:r>
          </w:p>
        </w:tc>
      </w:tr>
      <w:tr w:rsidR="00860810" w:rsidRPr="0006680D" w14:paraId="5021D6B0" w14:textId="77777777" w:rsidTr="006F41C8">
        <w:trPr>
          <w:trHeight w:val="340"/>
        </w:trPr>
        <w:tc>
          <w:tcPr>
            <w:tcW w:w="2814" w:type="pct"/>
            <w:vAlign w:val="bottom"/>
          </w:tcPr>
          <w:p w14:paraId="16DAB5B4"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Accelerated capital allowances</w:t>
            </w:r>
          </w:p>
        </w:tc>
        <w:tc>
          <w:tcPr>
            <w:tcW w:w="1093" w:type="pct"/>
            <w:vAlign w:val="center"/>
          </w:tcPr>
          <w:p w14:paraId="5F798372"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53B48A13"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1BA14F69" w14:textId="77777777" w:rsidTr="006F41C8">
        <w:trPr>
          <w:trHeight w:val="340"/>
        </w:trPr>
        <w:tc>
          <w:tcPr>
            <w:tcW w:w="2814" w:type="pct"/>
            <w:vAlign w:val="bottom"/>
          </w:tcPr>
          <w:p w14:paraId="3D360B55"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Unrealised exchange gains/(losses)</w:t>
            </w:r>
          </w:p>
        </w:tc>
        <w:tc>
          <w:tcPr>
            <w:tcW w:w="1093" w:type="pct"/>
            <w:vAlign w:val="center"/>
          </w:tcPr>
          <w:p w14:paraId="5D5D9D36"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6B64F895"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539B86F0" w14:textId="77777777" w:rsidTr="006F41C8">
        <w:trPr>
          <w:trHeight w:val="340"/>
        </w:trPr>
        <w:tc>
          <w:tcPr>
            <w:tcW w:w="2814" w:type="pct"/>
            <w:vAlign w:val="bottom"/>
          </w:tcPr>
          <w:p w14:paraId="16703C8C"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Revaluation surplus</w:t>
            </w:r>
          </w:p>
        </w:tc>
        <w:tc>
          <w:tcPr>
            <w:tcW w:w="1093" w:type="pct"/>
            <w:vAlign w:val="center"/>
          </w:tcPr>
          <w:p w14:paraId="6ACF92AF"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383B3CE2"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0C22A437" w14:textId="77777777" w:rsidTr="006F41C8">
        <w:trPr>
          <w:trHeight w:val="340"/>
        </w:trPr>
        <w:tc>
          <w:tcPr>
            <w:tcW w:w="2814" w:type="pct"/>
            <w:vAlign w:val="bottom"/>
          </w:tcPr>
          <w:p w14:paraId="1094810E"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Tax losses carried forward</w:t>
            </w:r>
          </w:p>
        </w:tc>
        <w:tc>
          <w:tcPr>
            <w:tcW w:w="1093" w:type="pct"/>
            <w:vAlign w:val="center"/>
          </w:tcPr>
          <w:p w14:paraId="2C279DB9"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06DA9F6C"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0EA25FFB" w14:textId="77777777" w:rsidTr="00A72412">
        <w:trPr>
          <w:trHeight w:val="340"/>
        </w:trPr>
        <w:tc>
          <w:tcPr>
            <w:tcW w:w="2814" w:type="pct"/>
            <w:vAlign w:val="bottom"/>
          </w:tcPr>
          <w:p w14:paraId="4F566C5A" w14:textId="6E23DBDE" w:rsidR="00860810" w:rsidRPr="004B30CC" w:rsidRDefault="00860810" w:rsidP="00860810">
            <w:pPr>
              <w:numPr>
                <w:ilvl w:val="12"/>
                <w:numId w:val="0"/>
              </w:numPr>
              <w:spacing w:line="276" w:lineRule="auto"/>
              <w:rPr>
                <w:color w:val="000000" w:themeColor="text1"/>
              </w:rPr>
            </w:pPr>
            <w:r w:rsidRPr="004B30CC">
              <w:rPr>
                <w:color w:val="000000" w:themeColor="text1"/>
              </w:rPr>
              <w:t>Under/over provision in prior years</w:t>
            </w:r>
          </w:p>
        </w:tc>
        <w:tc>
          <w:tcPr>
            <w:tcW w:w="1093" w:type="pct"/>
            <w:vAlign w:val="bottom"/>
          </w:tcPr>
          <w:p w14:paraId="41879FDF" w14:textId="70B6BBCC" w:rsidR="00860810" w:rsidRPr="004B30CC" w:rsidRDefault="00860810" w:rsidP="00860810">
            <w:pPr>
              <w:numPr>
                <w:ilvl w:val="12"/>
                <w:numId w:val="0"/>
              </w:numPr>
              <w:tabs>
                <w:tab w:val="decimal" w:pos="143"/>
              </w:tabs>
              <w:spacing w:line="276" w:lineRule="auto"/>
              <w:jc w:val="center"/>
              <w:rPr>
                <w:color w:val="000000" w:themeColor="text1"/>
              </w:rPr>
            </w:pPr>
            <w:r w:rsidRPr="004B30CC">
              <w:rPr>
                <w:color w:val="000000" w:themeColor="text1"/>
              </w:rPr>
              <w:t>(xxx)</w:t>
            </w:r>
          </w:p>
        </w:tc>
        <w:tc>
          <w:tcPr>
            <w:tcW w:w="1093" w:type="pct"/>
            <w:vAlign w:val="bottom"/>
          </w:tcPr>
          <w:p w14:paraId="0B0D0C6D" w14:textId="2D4F6D62" w:rsidR="00860810" w:rsidRPr="004B30CC" w:rsidRDefault="00860810" w:rsidP="00860810">
            <w:pPr>
              <w:numPr>
                <w:ilvl w:val="12"/>
                <w:numId w:val="0"/>
              </w:numPr>
              <w:spacing w:line="276" w:lineRule="auto"/>
              <w:jc w:val="center"/>
              <w:rPr>
                <w:color w:val="000000" w:themeColor="text1"/>
              </w:rPr>
            </w:pPr>
            <w:r w:rsidRPr="004B30CC">
              <w:rPr>
                <w:color w:val="000000" w:themeColor="text1"/>
              </w:rPr>
              <w:t>(xxx)</w:t>
            </w:r>
          </w:p>
        </w:tc>
      </w:tr>
      <w:tr w:rsidR="00860810" w:rsidRPr="0006680D" w14:paraId="1678FEE8" w14:textId="77777777" w:rsidTr="006F41C8">
        <w:trPr>
          <w:trHeight w:val="340"/>
        </w:trPr>
        <w:tc>
          <w:tcPr>
            <w:tcW w:w="2814" w:type="pct"/>
            <w:vAlign w:val="bottom"/>
          </w:tcPr>
          <w:p w14:paraId="28028B61"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Provisions for liabilities and charges</w:t>
            </w:r>
          </w:p>
        </w:tc>
        <w:tc>
          <w:tcPr>
            <w:tcW w:w="1093" w:type="pct"/>
            <w:vAlign w:val="center"/>
          </w:tcPr>
          <w:p w14:paraId="04A9C0F7"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7F5C6419"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0DF6E823" w14:textId="77777777" w:rsidTr="006F41C8">
        <w:trPr>
          <w:trHeight w:val="340"/>
        </w:trPr>
        <w:tc>
          <w:tcPr>
            <w:tcW w:w="2814" w:type="pct"/>
            <w:vAlign w:val="bottom"/>
          </w:tcPr>
          <w:p w14:paraId="3AD7CC72" w14:textId="77777777" w:rsidR="00860810" w:rsidRPr="0006680D" w:rsidRDefault="00860810" w:rsidP="00860810">
            <w:pPr>
              <w:pStyle w:val="Header"/>
              <w:tabs>
                <w:tab w:val="clear" w:pos="4320"/>
                <w:tab w:val="clear" w:pos="8640"/>
              </w:tabs>
              <w:spacing w:line="276" w:lineRule="auto"/>
              <w:rPr>
                <w:b/>
                <w:color w:val="000000" w:themeColor="text1"/>
              </w:rPr>
            </w:pPr>
            <w:r w:rsidRPr="0006680D">
              <w:rPr>
                <w:b/>
                <w:color w:val="000000" w:themeColor="text1"/>
              </w:rPr>
              <w:t>Net deferred tax liability/(asset)</w:t>
            </w:r>
          </w:p>
        </w:tc>
        <w:tc>
          <w:tcPr>
            <w:tcW w:w="1093" w:type="pct"/>
            <w:vAlign w:val="center"/>
          </w:tcPr>
          <w:p w14:paraId="03CAF3CE" w14:textId="77777777" w:rsidR="00860810" w:rsidRPr="0006680D" w:rsidRDefault="00860810" w:rsidP="00860810">
            <w:pPr>
              <w:pStyle w:val="Header"/>
              <w:tabs>
                <w:tab w:val="clear" w:pos="4320"/>
                <w:tab w:val="clear" w:pos="8640"/>
                <w:tab w:val="decimal" w:pos="143"/>
              </w:tabs>
              <w:spacing w:line="276" w:lineRule="auto"/>
              <w:jc w:val="center"/>
              <w:rPr>
                <w:b/>
                <w:bCs/>
                <w:color w:val="000000" w:themeColor="text1"/>
              </w:rPr>
            </w:pPr>
            <w:r w:rsidRPr="0006680D">
              <w:rPr>
                <w:b/>
                <w:bCs/>
                <w:color w:val="000000" w:themeColor="text1"/>
              </w:rPr>
              <w:t>xxx</w:t>
            </w:r>
          </w:p>
        </w:tc>
        <w:tc>
          <w:tcPr>
            <w:tcW w:w="1093" w:type="pct"/>
            <w:vAlign w:val="center"/>
          </w:tcPr>
          <w:p w14:paraId="1BF7D6C4" w14:textId="77777777" w:rsidR="00860810" w:rsidRPr="0006680D" w:rsidRDefault="00860810" w:rsidP="00860810">
            <w:pPr>
              <w:pStyle w:val="Header"/>
              <w:tabs>
                <w:tab w:val="clear" w:pos="4320"/>
                <w:tab w:val="clear" w:pos="8640"/>
                <w:tab w:val="decimal" w:pos="143"/>
              </w:tabs>
              <w:spacing w:line="276" w:lineRule="auto"/>
              <w:jc w:val="center"/>
              <w:rPr>
                <w:b/>
                <w:bCs/>
                <w:color w:val="000000" w:themeColor="text1"/>
              </w:rPr>
            </w:pPr>
            <w:r w:rsidRPr="0006680D">
              <w:rPr>
                <w:b/>
                <w:bCs/>
                <w:color w:val="000000" w:themeColor="text1"/>
              </w:rPr>
              <w:t>xxx</w:t>
            </w:r>
          </w:p>
        </w:tc>
      </w:tr>
      <w:tr w:rsidR="00860810" w:rsidRPr="0006680D" w14:paraId="2C320153" w14:textId="77777777" w:rsidTr="006F41C8">
        <w:trPr>
          <w:trHeight w:val="340"/>
        </w:trPr>
        <w:tc>
          <w:tcPr>
            <w:tcW w:w="2814" w:type="pct"/>
            <w:vAlign w:val="bottom"/>
          </w:tcPr>
          <w:p w14:paraId="54342C67" w14:textId="77777777" w:rsidR="00860810" w:rsidRPr="0006680D" w:rsidRDefault="00860810" w:rsidP="00860810">
            <w:pPr>
              <w:numPr>
                <w:ilvl w:val="12"/>
                <w:numId w:val="0"/>
              </w:numPr>
              <w:spacing w:line="276" w:lineRule="auto"/>
              <w:rPr>
                <w:b/>
                <w:bCs/>
                <w:color w:val="000000" w:themeColor="text1"/>
              </w:rPr>
            </w:pPr>
            <w:r w:rsidRPr="0006680D">
              <w:rPr>
                <w:b/>
                <w:bCs/>
                <w:color w:val="000000" w:themeColor="text1"/>
              </w:rPr>
              <w:t>The movement on the deferred tax account is as follows:</w:t>
            </w:r>
          </w:p>
        </w:tc>
        <w:tc>
          <w:tcPr>
            <w:tcW w:w="1093" w:type="pct"/>
            <w:vAlign w:val="center"/>
          </w:tcPr>
          <w:p w14:paraId="70985344" w14:textId="77777777" w:rsidR="00860810" w:rsidRPr="0006680D" w:rsidRDefault="00860810" w:rsidP="00860810">
            <w:pPr>
              <w:numPr>
                <w:ilvl w:val="12"/>
                <w:numId w:val="0"/>
              </w:numPr>
              <w:spacing w:line="276" w:lineRule="auto"/>
              <w:jc w:val="center"/>
              <w:rPr>
                <w:color w:val="000000" w:themeColor="text1"/>
              </w:rPr>
            </w:pPr>
          </w:p>
        </w:tc>
        <w:tc>
          <w:tcPr>
            <w:tcW w:w="1093" w:type="pct"/>
            <w:vAlign w:val="center"/>
          </w:tcPr>
          <w:p w14:paraId="1EBF4E78" w14:textId="77777777" w:rsidR="00860810" w:rsidRPr="0006680D" w:rsidRDefault="00860810" w:rsidP="00860810">
            <w:pPr>
              <w:numPr>
                <w:ilvl w:val="12"/>
                <w:numId w:val="0"/>
              </w:numPr>
              <w:spacing w:line="276" w:lineRule="auto"/>
              <w:jc w:val="center"/>
              <w:rPr>
                <w:color w:val="000000" w:themeColor="text1"/>
              </w:rPr>
            </w:pPr>
          </w:p>
        </w:tc>
      </w:tr>
      <w:tr w:rsidR="00860810" w:rsidRPr="0006680D" w14:paraId="650A9FF1" w14:textId="77777777" w:rsidTr="006F41C8">
        <w:trPr>
          <w:trHeight w:val="340"/>
        </w:trPr>
        <w:tc>
          <w:tcPr>
            <w:tcW w:w="2814" w:type="pct"/>
            <w:vAlign w:val="bottom"/>
          </w:tcPr>
          <w:p w14:paraId="15699BAE" w14:textId="77777777" w:rsidR="00860810" w:rsidRPr="0006680D" w:rsidRDefault="00860810" w:rsidP="00860810">
            <w:pPr>
              <w:numPr>
                <w:ilvl w:val="12"/>
                <w:numId w:val="0"/>
              </w:numPr>
              <w:spacing w:line="276" w:lineRule="auto"/>
              <w:rPr>
                <w:b/>
                <w:bCs/>
                <w:color w:val="000000" w:themeColor="text1"/>
              </w:rPr>
            </w:pPr>
            <w:r w:rsidRPr="0006680D">
              <w:rPr>
                <w:b/>
                <w:bCs/>
                <w:color w:val="000000" w:themeColor="text1"/>
              </w:rPr>
              <w:t>Balance at beginning of the year</w:t>
            </w:r>
          </w:p>
        </w:tc>
        <w:tc>
          <w:tcPr>
            <w:tcW w:w="1093" w:type="pct"/>
            <w:vAlign w:val="center"/>
          </w:tcPr>
          <w:p w14:paraId="0F86237A" w14:textId="77777777" w:rsidR="00860810" w:rsidRPr="0006680D" w:rsidRDefault="00860810" w:rsidP="00860810">
            <w:pPr>
              <w:numPr>
                <w:ilvl w:val="12"/>
                <w:numId w:val="0"/>
              </w:numPr>
              <w:tabs>
                <w:tab w:val="decimal" w:pos="143"/>
              </w:tabs>
              <w:spacing w:line="276" w:lineRule="auto"/>
              <w:jc w:val="center"/>
              <w:rPr>
                <w:b/>
                <w:bCs/>
                <w:color w:val="000000" w:themeColor="text1"/>
              </w:rPr>
            </w:pPr>
            <w:r w:rsidRPr="0006680D">
              <w:rPr>
                <w:b/>
                <w:bCs/>
                <w:color w:val="000000" w:themeColor="text1"/>
              </w:rPr>
              <w:t>xxx</w:t>
            </w:r>
          </w:p>
        </w:tc>
        <w:tc>
          <w:tcPr>
            <w:tcW w:w="1093" w:type="pct"/>
            <w:vAlign w:val="center"/>
          </w:tcPr>
          <w:p w14:paraId="280BBAD1" w14:textId="77777777" w:rsidR="00860810" w:rsidRPr="0006680D" w:rsidRDefault="00860810" w:rsidP="00860810">
            <w:pPr>
              <w:numPr>
                <w:ilvl w:val="12"/>
                <w:numId w:val="0"/>
              </w:numPr>
              <w:spacing w:line="276" w:lineRule="auto"/>
              <w:jc w:val="center"/>
              <w:rPr>
                <w:b/>
                <w:bCs/>
                <w:color w:val="000000" w:themeColor="text1"/>
              </w:rPr>
            </w:pPr>
            <w:r w:rsidRPr="0006680D">
              <w:rPr>
                <w:b/>
                <w:bCs/>
                <w:color w:val="000000" w:themeColor="text1"/>
              </w:rPr>
              <w:t>xxx</w:t>
            </w:r>
          </w:p>
        </w:tc>
      </w:tr>
      <w:tr w:rsidR="00860810" w:rsidRPr="0006680D" w14:paraId="1CE442DB" w14:textId="77777777" w:rsidTr="006F41C8">
        <w:trPr>
          <w:trHeight w:val="340"/>
        </w:trPr>
        <w:tc>
          <w:tcPr>
            <w:tcW w:w="2814" w:type="pct"/>
            <w:vAlign w:val="bottom"/>
          </w:tcPr>
          <w:p w14:paraId="63A6CD58"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Credit to revaluation reserve</w:t>
            </w:r>
          </w:p>
        </w:tc>
        <w:tc>
          <w:tcPr>
            <w:tcW w:w="1093" w:type="pct"/>
            <w:vAlign w:val="center"/>
          </w:tcPr>
          <w:p w14:paraId="11209F49"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2B8B5FBB"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5EA31906" w14:textId="77777777" w:rsidTr="006F41C8">
        <w:trPr>
          <w:trHeight w:val="340"/>
        </w:trPr>
        <w:tc>
          <w:tcPr>
            <w:tcW w:w="2814" w:type="pct"/>
            <w:vAlign w:val="bottom"/>
          </w:tcPr>
          <w:p w14:paraId="7BE58EB1"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Under provision in prior year</w:t>
            </w:r>
          </w:p>
        </w:tc>
        <w:tc>
          <w:tcPr>
            <w:tcW w:w="1093" w:type="pct"/>
            <w:vAlign w:val="center"/>
          </w:tcPr>
          <w:p w14:paraId="30A012EA"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0802632B"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5BA9CFFA" w14:textId="77777777" w:rsidTr="006F41C8">
        <w:trPr>
          <w:trHeight w:val="340"/>
        </w:trPr>
        <w:tc>
          <w:tcPr>
            <w:tcW w:w="2814" w:type="pct"/>
            <w:vAlign w:val="bottom"/>
          </w:tcPr>
          <w:p w14:paraId="3203E20F" w14:textId="77777777" w:rsidR="00860810" w:rsidRPr="0006680D" w:rsidRDefault="00860810" w:rsidP="00860810">
            <w:pPr>
              <w:numPr>
                <w:ilvl w:val="12"/>
                <w:numId w:val="0"/>
              </w:numPr>
              <w:spacing w:line="276" w:lineRule="auto"/>
              <w:rPr>
                <w:color w:val="000000" w:themeColor="text1"/>
              </w:rPr>
            </w:pPr>
            <w:r w:rsidRPr="0006680D">
              <w:rPr>
                <w:color w:val="000000" w:themeColor="text1"/>
              </w:rPr>
              <w:t>Income statement charge/(credit)</w:t>
            </w:r>
          </w:p>
        </w:tc>
        <w:tc>
          <w:tcPr>
            <w:tcW w:w="1093" w:type="pct"/>
            <w:vAlign w:val="center"/>
          </w:tcPr>
          <w:p w14:paraId="5A041BFC" w14:textId="77777777" w:rsidR="00860810" w:rsidRPr="0006680D" w:rsidRDefault="00860810" w:rsidP="00860810">
            <w:pPr>
              <w:numPr>
                <w:ilvl w:val="12"/>
                <w:numId w:val="0"/>
              </w:numPr>
              <w:tabs>
                <w:tab w:val="decimal" w:pos="143"/>
              </w:tabs>
              <w:spacing w:line="276" w:lineRule="auto"/>
              <w:jc w:val="center"/>
              <w:rPr>
                <w:color w:val="000000" w:themeColor="text1"/>
              </w:rPr>
            </w:pPr>
            <w:r w:rsidRPr="0006680D">
              <w:rPr>
                <w:color w:val="000000" w:themeColor="text1"/>
              </w:rPr>
              <w:t>xxx</w:t>
            </w:r>
          </w:p>
        </w:tc>
        <w:tc>
          <w:tcPr>
            <w:tcW w:w="1093" w:type="pct"/>
            <w:vAlign w:val="center"/>
          </w:tcPr>
          <w:p w14:paraId="6AB277C6" w14:textId="77777777" w:rsidR="00860810" w:rsidRPr="0006680D" w:rsidRDefault="00860810" w:rsidP="00860810">
            <w:pPr>
              <w:numPr>
                <w:ilvl w:val="12"/>
                <w:numId w:val="0"/>
              </w:numPr>
              <w:spacing w:line="276" w:lineRule="auto"/>
              <w:jc w:val="center"/>
              <w:rPr>
                <w:color w:val="000000" w:themeColor="text1"/>
              </w:rPr>
            </w:pPr>
            <w:r w:rsidRPr="0006680D">
              <w:rPr>
                <w:color w:val="000000" w:themeColor="text1"/>
              </w:rPr>
              <w:t>xxx</w:t>
            </w:r>
          </w:p>
        </w:tc>
      </w:tr>
      <w:tr w:rsidR="00860810" w:rsidRPr="0006680D" w14:paraId="7724BA6F" w14:textId="77777777" w:rsidTr="006F41C8">
        <w:trPr>
          <w:trHeight w:val="340"/>
        </w:trPr>
        <w:tc>
          <w:tcPr>
            <w:tcW w:w="2814" w:type="pct"/>
            <w:vAlign w:val="bottom"/>
          </w:tcPr>
          <w:p w14:paraId="1C9C9CFD" w14:textId="77777777" w:rsidR="00860810" w:rsidRPr="0006680D" w:rsidRDefault="00860810" w:rsidP="00860810">
            <w:pPr>
              <w:pStyle w:val="Header"/>
              <w:tabs>
                <w:tab w:val="clear" w:pos="4320"/>
                <w:tab w:val="clear" w:pos="8640"/>
              </w:tabs>
              <w:spacing w:line="276" w:lineRule="auto"/>
              <w:rPr>
                <w:b/>
                <w:bCs/>
                <w:color w:val="000000" w:themeColor="text1"/>
              </w:rPr>
            </w:pPr>
            <w:r w:rsidRPr="0006680D">
              <w:rPr>
                <w:b/>
                <w:bCs/>
                <w:color w:val="000000" w:themeColor="text1"/>
              </w:rPr>
              <w:t>Balance at end of the year</w:t>
            </w:r>
          </w:p>
        </w:tc>
        <w:tc>
          <w:tcPr>
            <w:tcW w:w="1093" w:type="pct"/>
            <w:vAlign w:val="center"/>
          </w:tcPr>
          <w:p w14:paraId="3F3F505B" w14:textId="77777777" w:rsidR="00860810" w:rsidRPr="0006680D" w:rsidRDefault="00860810" w:rsidP="00860810">
            <w:pPr>
              <w:pStyle w:val="Header"/>
              <w:tabs>
                <w:tab w:val="clear" w:pos="4320"/>
                <w:tab w:val="clear" w:pos="8640"/>
                <w:tab w:val="decimal" w:pos="143"/>
              </w:tabs>
              <w:spacing w:line="276" w:lineRule="auto"/>
              <w:jc w:val="center"/>
              <w:rPr>
                <w:b/>
                <w:bCs/>
                <w:color w:val="000000" w:themeColor="text1"/>
              </w:rPr>
            </w:pPr>
            <w:r w:rsidRPr="0006680D">
              <w:rPr>
                <w:b/>
                <w:bCs/>
                <w:color w:val="000000" w:themeColor="text1"/>
              </w:rPr>
              <w:t>xxx</w:t>
            </w:r>
          </w:p>
        </w:tc>
        <w:tc>
          <w:tcPr>
            <w:tcW w:w="1093" w:type="pct"/>
            <w:vAlign w:val="center"/>
          </w:tcPr>
          <w:p w14:paraId="7AFA809B" w14:textId="77777777" w:rsidR="00860810" w:rsidRPr="0006680D" w:rsidRDefault="00860810" w:rsidP="00860810">
            <w:pPr>
              <w:pStyle w:val="Header"/>
              <w:tabs>
                <w:tab w:val="clear" w:pos="4320"/>
                <w:tab w:val="clear" w:pos="8640"/>
                <w:tab w:val="decimal" w:pos="143"/>
              </w:tabs>
              <w:spacing w:line="276" w:lineRule="auto"/>
              <w:jc w:val="center"/>
              <w:rPr>
                <w:b/>
                <w:bCs/>
                <w:color w:val="000000" w:themeColor="text1"/>
              </w:rPr>
            </w:pPr>
            <w:r w:rsidRPr="0006680D">
              <w:rPr>
                <w:b/>
                <w:bCs/>
                <w:color w:val="000000" w:themeColor="text1"/>
              </w:rPr>
              <w:t>xxx</w:t>
            </w:r>
          </w:p>
        </w:tc>
      </w:tr>
    </w:tbl>
    <w:p w14:paraId="5711258A" w14:textId="77777777" w:rsidR="009545CB" w:rsidRPr="0006680D" w:rsidRDefault="009545CB" w:rsidP="009545CB">
      <w:pPr>
        <w:pStyle w:val="Header"/>
        <w:tabs>
          <w:tab w:val="clear" w:pos="4320"/>
          <w:tab w:val="clear" w:pos="8640"/>
          <w:tab w:val="decimal" w:pos="5760"/>
          <w:tab w:val="decimal" w:pos="7200"/>
          <w:tab w:val="decimal" w:pos="7938"/>
          <w:tab w:val="decimal" w:pos="9000"/>
        </w:tabs>
        <w:jc w:val="both"/>
        <w:rPr>
          <w:i/>
          <w:color w:val="000000" w:themeColor="text1"/>
        </w:rPr>
      </w:pPr>
      <w:r w:rsidRPr="0006680D">
        <w:rPr>
          <w:i/>
          <w:color w:val="000000" w:themeColor="text1"/>
        </w:rPr>
        <w:t>(In ordinary circumstances public sector entities under IPSAS are not expected to pay taxes on surplus funds. However, in specific cases where this is applicable an organisation is supposed to seek guidance on accounting for income taxes from IAS 12)</w:t>
      </w:r>
    </w:p>
    <w:p w14:paraId="0A466095" w14:textId="37715E21" w:rsidR="00E63C65" w:rsidRPr="0006680D" w:rsidRDefault="00E63C65">
      <w:pPr>
        <w:autoSpaceDE/>
        <w:autoSpaceDN/>
        <w:rPr>
          <w:b/>
          <w:color w:val="000000" w:themeColor="text1"/>
        </w:rPr>
      </w:pPr>
      <w:r w:rsidRPr="0006680D">
        <w:rPr>
          <w:b/>
          <w:color w:val="000000" w:themeColor="text1"/>
        </w:rPr>
        <w:br w:type="page"/>
      </w:r>
    </w:p>
    <w:p w14:paraId="641D6FBF" w14:textId="1BE92A99" w:rsidR="00F24F0D"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Cash Generated from Operations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54"/>
        <w:gridCol w:w="1937"/>
        <w:gridCol w:w="1939"/>
      </w:tblGrid>
      <w:tr w:rsidR="0006680D" w:rsidRPr="0006680D" w14:paraId="03648314" w14:textId="77777777" w:rsidTr="007136F1">
        <w:trPr>
          <w:trHeight w:val="340"/>
          <w:tblHeader/>
        </w:trPr>
        <w:tc>
          <w:tcPr>
            <w:tcW w:w="2259" w:type="pct"/>
            <w:vMerge w:val="restart"/>
            <w:shd w:val="clear" w:color="auto" w:fill="0070C0"/>
            <w:noWrap/>
            <w:vAlign w:val="center"/>
            <w:hideMark/>
          </w:tcPr>
          <w:p w14:paraId="5854D00C" w14:textId="620DA107" w:rsidR="00DC01B4" w:rsidRPr="0006680D" w:rsidRDefault="00DC01B4" w:rsidP="00DC01B4">
            <w:pPr>
              <w:autoSpaceDE/>
              <w:autoSpaceDN/>
              <w:spacing w:line="276" w:lineRule="auto"/>
              <w:rPr>
                <w:b/>
                <w:bCs/>
                <w:color w:val="000000" w:themeColor="text1"/>
                <w:lang w:eastAsia="en-GB"/>
              </w:rPr>
            </w:pPr>
            <w:r w:rsidRPr="0006680D">
              <w:rPr>
                <w:b/>
                <w:bCs/>
                <w:color w:val="000000" w:themeColor="text1"/>
                <w:lang w:eastAsia="en-GB"/>
              </w:rPr>
              <w:t>Description</w:t>
            </w:r>
          </w:p>
        </w:tc>
        <w:tc>
          <w:tcPr>
            <w:tcW w:w="1370" w:type="pct"/>
            <w:shd w:val="clear" w:color="auto" w:fill="0070C0"/>
            <w:vAlign w:val="bottom"/>
          </w:tcPr>
          <w:p w14:paraId="48BE3825" w14:textId="71059261" w:rsidR="00DC01B4" w:rsidRPr="0006680D" w:rsidRDefault="00DC01B4" w:rsidP="00F61A0E">
            <w:pPr>
              <w:autoSpaceDE/>
              <w:autoSpaceDN/>
              <w:spacing w:line="276" w:lineRule="auto"/>
              <w:jc w:val="center"/>
              <w:rPr>
                <w:b/>
                <w:bCs/>
                <w:color w:val="000000" w:themeColor="text1"/>
                <w:lang w:val="en-US"/>
              </w:rPr>
            </w:pPr>
            <w:r w:rsidRPr="0006680D">
              <w:rPr>
                <w:b/>
                <w:bCs/>
                <w:color w:val="000000" w:themeColor="text1"/>
                <w:sz w:val="22"/>
                <w:szCs w:val="22"/>
                <w:lang w:val="en-US"/>
              </w:rPr>
              <w:t>Insert Current FY</w:t>
            </w:r>
          </w:p>
        </w:tc>
        <w:tc>
          <w:tcPr>
            <w:tcW w:w="1371" w:type="pct"/>
            <w:shd w:val="clear" w:color="auto" w:fill="0070C0"/>
            <w:noWrap/>
            <w:vAlign w:val="bottom"/>
          </w:tcPr>
          <w:p w14:paraId="172847D6" w14:textId="77777777" w:rsidR="001F62DB" w:rsidRPr="0006680D" w:rsidRDefault="001F62DB" w:rsidP="001F62D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447CD0D6" w14:textId="7F588CEB" w:rsidR="00DC01B4" w:rsidRPr="0006680D" w:rsidRDefault="001F62DB" w:rsidP="001F62DB">
            <w:pPr>
              <w:autoSpaceDE/>
              <w:autoSpaceDN/>
              <w:spacing w:line="276" w:lineRule="auto"/>
              <w:jc w:val="center"/>
              <w:rPr>
                <w:b/>
                <w:bCs/>
                <w:color w:val="000000" w:themeColor="text1"/>
                <w:lang w:val="en-US"/>
              </w:rPr>
            </w:pPr>
            <w:r w:rsidRPr="0006680D">
              <w:rPr>
                <w:b/>
                <w:bCs/>
                <w:color w:val="000000" w:themeColor="text1"/>
                <w:sz w:val="22"/>
                <w:szCs w:val="22"/>
                <w:lang w:val="en-US"/>
              </w:rPr>
              <w:t>Comparative FY</w:t>
            </w:r>
          </w:p>
        </w:tc>
      </w:tr>
      <w:tr w:rsidR="0006680D" w:rsidRPr="0006680D" w14:paraId="1F0A473F" w14:textId="77777777" w:rsidTr="004E1238">
        <w:trPr>
          <w:trHeight w:val="340"/>
          <w:tblHeader/>
        </w:trPr>
        <w:tc>
          <w:tcPr>
            <w:tcW w:w="2259" w:type="pct"/>
            <w:vMerge/>
            <w:shd w:val="clear" w:color="auto" w:fill="0070C0"/>
            <w:noWrap/>
            <w:hideMark/>
          </w:tcPr>
          <w:p w14:paraId="420547DE" w14:textId="77777777" w:rsidR="00DC01B4" w:rsidRPr="0006680D" w:rsidRDefault="00DC01B4" w:rsidP="00BC2BD9">
            <w:pPr>
              <w:autoSpaceDE/>
              <w:autoSpaceDN/>
              <w:spacing w:line="276" w:lineRule="auto"/>
              <w:rPr>
                <w:b/>
                <w:bCs/>
                <w:color w:val="000000" w:themeColor="text1"/>
                <w:lang w:eastAsia="en-GB"/>
              </w:rPr>
            </w:pPr>
          </w:p>
        </w:tc>
        <w:tc>
          <w:tcPr>
            <w:tcW w:w="1370" w:type="pct"/>
            <w:shd w:val="clear" w:color="auto" w:fill="0070C0"/>
            <w:noWrap/>
            <w:vAlign w:val="bottom"/>
            <w:hideMark/>
          </w:tcPr>
          <w:p w14:paraId="5FA2F2ED" w14:textId="1A4B78B8" w:rsidR="00DC01B4" w:rsidRPr="0006680D" w:rsidRDefault="00DC01B4" w:rsidP="00B1235F">
            <w:pPr>
              <w:autoSpaceDE/>
              <w:autoSpaceDN/>
              <w:spacing w:line="276" w:lineRule="auto"/>
              <w:jc w:val="center"/>
              <w:rPr>
                <w:b/>
                <w:bCs/>
                <w:color w:val="000000" w:themeColor="text1"/>
                <w:lang w:val="en-US"/>
              </w:rPr>
            </w:pPr>
            <w:r w:rsidRPr="0006680D">
              <w:rPr>
                <w:b/>
                <w:bCs/>
                <w:color w:val="000000" w:themeColor="text1"/>
                <w:lang w:val="en-US"/>
              </w:rPr>
              <w:t>Kshs</w:t>
            </w:r>
          </w:p>
        </w:tc>
        <w:tc>
          <w:tcPr>
            <w:tcW w:w="1371" w:type="pct"/>
            <w:shd w:val="clear" w:color="auto" w:fill="0070C0"/>
            <w:noWrap/>
            <w:vAlign w:val="bottom"/>
            <w:hideMark/>
          </w:tcPr>
          <w:p w14:paraId="094E61CA" w14:textId="5AD4C07B" w:rsidR="00DC01B4" w:rsidRPr="0006680D" w:rsidRDefault="00DC01B4" w:rsidP="00B1235F">
            <w:pPr>
              <w:autoSpaceDE/>
              <w:autoSpaceDN/>
              <w:spacing w:line="276" w:lineRule="auto"/>
              <w:jc w:val="center"/>
              <w:rPr>
                <w:b/>
                <w:bCs/>
                <w:color w:val="000000" w:themeColor="text1"/>
                <w:lang w:val="en-US"/>
              </w:rPr>
            </w:pPr>
            <w:r w:rsidRPr="0006680D">
              <w:rPr>
                <w:b/>
                <w:bCs/>
                <w:color w:val="000000" w:themeColor="text1"/>
                <w:lang w:val="en-US"/>
              </w:rPr>
              <w:t>Kshs</w:t>
            </w:r>
          </w:p>
        </w:tc>
      </w:tr>
      <w:tr w:rsidR="0006680D" w:rsidRPr="0006680D" w14:paraId="5E98F8EA" w14:textId="77777777" w:rsidTr="004E1238">
        <w:trPr>
          <w:trHeight w:val="340"/>
        </w:trPr>
        <w:tc>
          <w:tcPr>
            <w:tcW w:w="2259" w:type="pct"/>
            <w:noWrap/>
            <w:vAlign w:val="bottom"/>
          </w:tcPr>
          <w:p w14:paraId="685BEC97" w14:textId="6EC90C14" w:rsidR="0088053A" w:rsidRPr="0006680D" w:rsidRDefault="0088053A" w:rsidP="00B1235F">
            <w:pPr>
              <w:autoSpaceDE/>
              <w:autoSpaceDN/>
              <w:spacing w:line="276" w:lineRule="auto"/>
              <w:rPr>
                <w:b/>
                <w:bCs/>
                <w:color w:val="000000" w:themeColor="text1"/>
                <w:lang w:val="en-US"/>
              </w:rPr>
            </w:pPr>
            <w:r w:rsidRPr="0006680D">
              <w:rPr>
                <w:b/>
                <w:bCs/>
                <w:color w:val="000000" w:themeColor="text1"/>
                <w:lang w:val="en-US"/>
              </w:rPr>
              <w:t xml:space="preserve">Surplus </w:t>
            </w:r>
            <w:r w:rsidR="004E1238" w:rsidRPr="0006680D">
              <w:rPr>
                <w:b/>
                <w:bCs/>
                <w:color w:val="000000" w:themeColor="text1"/>
                <w:lang w:val="en-US"/>
              </w:rPr>
              <w:t>for the year before tax</w:t>
            </w:r>
          </w:p>
        </w:tc>
        <w:tc>
          <w:tcPr>
            <w:tcW w:w="1370" w:type="pct"/>
            <w:noWrap/>
            <w:vAlign w:val="bottom"/>
          </w:tcPr>
          <w:p w14:paraId="2990393E" w14:textId="77777777" w:rsidR="0088053A" w:rsidRPr="0006680D" w:rsidRDefault="0088053A" w:rsidP="00B1235F">
            <w:pPr>
              <w:autoSpaceDE/>
              <w:autoSpaceDN/>
              <w:spacing w:line="276" w:lineRule="auto"/>
              <w:jc w:val="center"/>
              <w:rPr>
                <w:b/>
                <w:color w:val="000000" w:themeColor="text1"/>
                <w:lang w:val="en-US"/>
              </w:rPr>
            </w:pPr>
            <w:r w:rsidRPr="0006680D">
              <w:rPr>
                <w:b/>
                <w:color w:val="000000" w:themeColor="text1"/>
                <w:lang w:val="en-US"/>
              </w:rPr>
              <w:t>xxx</w:t>
            </w:r>
          </w:p>
        </w:tc>
        <w:tc>
          <w:tcPr>
            <w:tcW w:w="1371" w:type="pct"/>
            <w:noWrap/>
            <w:vAlign w:val="bottom"/>
          </w:tcPr>
          <w:p w14:paraId="1CF0D7F1" w14:textId="77777777" w:rsidR="0088053A" w:rsidRPr="0006680D" w:rsidRDefault="0088053A" w:rsidP="00B1235F">
            <w:pPr>
              <w:autoSpaceDE/>
              <w:autoSpaceDN/>
              <w:spacing w:line="276" w:lineRule="auto"/>
              <w:jc w:val="center"/>
              <w:rPr>
                <w:b/>
                <w:color w:val="000000" w:themeColor="text1"/>
                <w:lang w:val="en-US"/>
              </w:rPr>
            </w:pPr>
            <w:r w:rsidRPr="0006680D">
              <w:rPr>
                <w:b/>
                <w:color w:val="000000" w:themeColor="text1"/>
                <w:lang w:val="en-US"/>
              </w:rPr>
              <w:t>xxx</w:t>
            </w:r>
          </w:p>
        </w:tc>
      </w:tr>
      <w:tr w:rsidR="0006680D" w:rsidRPr="0006680D" w14:paraId="029484E2" w14:textId="77777777" w:rsidTr="004E1238">
        <w:trPr>
          <w:trHeight w:val="340"/>
        </w:trPr>
        <w:tc>
          <w:tcPr>
            <w:tcW w:w="2259" w:type="pct"/>
            <w:noWrap/>
            <w:vAlign w:val="bottom"/>
            <w:hideMark/>
          </w:tcPr>
          <w:p w14:paraId="2D9203F9" w14:textId="2D53BE35" w:rsidR="0088053A" w:rsidRPr="0006680D" w:rsidRDefault="0088053A" w:rsidP="00B1235F">
            <w:pPr>
              <w:autoSpaceDE/>
              <w:autoSpaceDN/>
              <w:spacing w:line="276" w:lineRule="auto"/>
              <w:rPr>
                <w:b/>
                <w:color w:val="000000" w:themeColor="text1"/>
                <w:lang w:eastAsia="en-GB"/>
              </w:rPr>
            </w:pPr>
            <w:r w:rsidRPr="0006680D">
              <w:rPr>
                <w:b/>
                <w:color w:val="000000" w:themeColor="text1"/>
                <w:lang w:eastAsia="en-GB"/>
              </w:rPr>
              <w:t xml:space="preserve">Adjusted </w:t>
            </w:r>
            <w:r w:rsidR="004E1238" w:rsidRPr="0006680D">
              <w:rPr>
                <w:b/>
                <w:color w:val="000000" w:themeColor="text1"/>
                <w:lang w:eastAsia="en-GB"/>
              </w:rPr>
              <w:t>for:</w:t>
            </w:r>
          </w:p>
        </w:tc>
        <w:tc>
          <w:tcPr>
            <w:tcW w:w="1370" w:type="pct"/>
            <w:noWrap/>
            <w:vAlign w:val="bottom"/>
            <w:hideMark/>
          </w:tcPr>
          <w:p w14:paraId="55AF2E90" w14:textId="77777777" w:rsidR="0088053A" w:rsidRPr="0006680D" w:rsidRDefault="0088053A" w:rsidP="00B1235F">
            <w:pPr>
              <w:autoSpaceDE/>
              <w:autoSpaceDN/>
              <w:spacing w:line="276" w:lineRule="auto"/>
              <w:jc w:val="center"/>
              <w:rPr>
                <w:color w:val="000000" w:themeColor="text1"/>
                <w:lang w:val="en-US"/>
              </w:rPr>
            </w:pPr>
          </w:p>
        </w:tc>
        <w:tc>
          <w:tcPr>
            <w:tcW w:w="1371" w:type="pct"/>
            <w:noWrap/>
            <w:vAlign w:val="bottom"/>
            <w:hideMark/>
          </w:tcPr>
          <w:p w14:paraId="3C9A329D" w14:textId="77777777" w:rsidR="0088053A" w:rsidRPr="0006680D" w:rsidRDefault="0088053A" w:rsidP="00B1235F">
            <w:pPr>
              <w:autoSpaceDE/>
              <w:autoSpaceDN/>
              <w:spacing w:line="276" w:lineRule="auto"/>
              <w:jc w:val="center"/>
              <w:rPr>
                <w:color w:val="000000" w:themeColor="text1"/>
                <w:lang w:val="en-US"/>
              </w:rPr>
            </w:pPr>
          </w:p>
        </w:tc>
      </w:tr>
      <w:tr w:rsidR="0006680D" w:rsidRPr="0006680D" w14:paraId="3CA8FA5A" w14:textId="77777777" w:rsidTr="004E1238">
        <w:trPr>
          <w:trHeight w:val="340"/>
        </w:trPr>
        <w:tc>
          <w:tcPr>
            <w:tcW w:w="2259" w:type="pct"/>
            <w:noWrap/>
            <w:vAlign w:val="bottom"/>
            <w:hideMark/>
          </w:tcPr>
          <w:p w14:paraId="16BA8F65" w14:textId="77777777"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Depreciation</w:t>
            </w:r>
          </w:p>
        </w:tc>
        <w:tc>
          <w:tcPr>
            <w:tcW w:w="1370" w:type="pct"/>
            <w:noWrap/>
            <w:vAlign w:val="bottom"/>
            <w:hideMark/>
          </w:tcPr>
          <w:p w14:paraId="0E1BDF80"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5E59F8C1"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01D87C1" w14:textId="77777777" w:rsidTr="004E1238">
        <w:trPr>
          <w:trHeight w:val="340"/>
        </w:trPr>
        <w:tc>
          <w:tcPr>
            <w:tcW w:w="2259" w:type="pct"/>
            <w:noWrap/>
            <w:vAlign w:val="bottom"/>
            <w:hideMark/>
          </w:tcPr>
          <w:p w14:paraId="39991A4C" w14:textId="317911E7"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Non</w:t>
            </w:r>
            <w:r w:rsidR="004E1238" w:rsidRPr="0006680D">
              <w:rPr>
                <w:color w:val="000000" w:themeColor="text1"/>
                <w:lang w:eastAsia="en-GB"/>
              </w:rPr>
              <w:t>-cash grants received</w:t>
            </w:r>
          </w:p>
        </w:tc>
        <w:tc>
          <w:tcPr>
            <w:tcW w:w="1370" w:type="pct"/>
            <w:noWrap/>
            <w:vAlign w:val="bottom"/>
            <w:hideMark/>
          </w:tcPr>
          <w:p w14:paraId="4192BA03"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34F6EE37"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907FB69" w14:textId="77777777" w:rsidTr="004E1238">
        <w:trPr>
          <w:trHeight w:val="340"/>
        </w:trPr>
        <w:tc>
          <w:tcPr>
            <w:tcW w:w="2259" w:type="pct"/>
            <w:vAlign w:val="bottom"/>
            <w:hideMark/>
          </w:tcPr>
          <w:p w14:paraId="07EDAD71" w14:textId="6FBBE300"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 xml:space="preserve">Contributed </w:t>
            </w:r>
            <w:r w:rsidR="004E1238" w:rsidRPr="0006680D">
              <w:rPr>
                <w:color w:val="000000" w:themeColor="text1"/>
                <w:lang w:eastAsia="en-GB"/>
              </w:rPr>
              <w:t>assets</w:t>
            </w:r>
          </w:p>
        </w:tc>
        <w:tc>
          <w:tcPr>
            <w:tcW w:w="1370" w:type="pct"/>
            <w:noWrap/>
            <w:vAlign w:val="bottom"/>
            <w:hideMark/>
          </w:tcPr>
          <w:p w14:paraId="44236F9D"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1E7DBEA8"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81084C7" w14:textId="77777777" w:rsidTr="004E1238">
        <w:trPr>
          <w:trHeight w:val="340"/>
        </w:trPr>
        <w:tc>
          <w:tcPr>
            <w:tcW w:w="2259" w:type="pct"/>
            <w:vAlign w:val="bottom"/>
            <w:hideMark/>
          </w:tcPr>
          <w:p w14:paraId="2244D6D2" w14:textId="77777777"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Impairment</w:t>
            </w:r>
          </w:p>
        </w:tc>
        <w:tc>
          <w:tcPr>
            <w:tcW w:w="1370" w:type="pct"/>
            <w:noWrap/>
            <w:vAlign w:val="bottom"/>
            <w:hideMark/>
          </w:tcPr>
          <w:p w14:paraId="45F1EA70"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6CBBB4B5"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79CFE812" w14:textId="77777777" w:rsidTr="004E1238">
        <w:trPr>
          <w:trHeight w:val="340"/>
        </w:trPr>
        <w:tc>
          <w:tcPr>
            <w:tcW w:w="2259" w:type="pct"/>
            <w:vAlign w:val="bottom"/>
            <w:hideMark/>
          </w:tcPr>
          <w:p w14:paraId="2CC2BE68" w14:textId="29F412A9"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 xml:space="preserve">Gains </w:t>
            </w:r>
            <w:r w:rsidR="004E1238" w:rsidRPr="0006680D">
              <w:rPr>
                <w:color w:val="000000" w:themeColor="text1"/>
                <w:lang w:eastAsia="en-GB"/>
              </w:rPr>
              <w:t>and losses on disposal of assets</w:t>
            </w:r>
          </w:p>
        </w:tc>
        <w:tc>
          <w:tcPr>
            <w:tcW w:w="1370" w:type="pct"/>
            <w:noWrap/>
            <w:vAlign w:val="bottom"/>
            <w:hideMark/>
          </w:tcPr>
          <w:p w14:paraId="460F55DA"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555D5D44"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8237370" w14:textId="77777777" w:rsidTr="004E1238">
        <w:trPr>
          <w:trHeight w:val="340"/>
        </w:trPr>
        <w:tc>
          <w:tcPr>
            <w:tcW w:w="2259" w:type="pct"/>
            <w:noWrap/>
            <w:vAlign w:val="bottom"/>
            <w:hideMark/>
          </w:tcPr>
          <w:p w14:paraId="3806E9BC" w14:textId="2E529B3A"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 xml:space="preserve">Contribution </w:t>
            </w:r>
            <w:r w:rsidR="004E1238" w:rsidRPr="0006680D">
              <w:rPr>
                <w:color w:val="000000" w:themeColor="text1"/>
                <w:lang w:eastAsia="en-GB"/>
              </w:rPr>
              <w:t>to provisions</w:t>
            </w:r>
          </w:p>
        </w:tc>
        <w:tc>
          <w:tcPr>
            <w:tcW w:w="1370" w:type="pct"/>
            <w:noWrap/>
            <w:vAlign w:val="bottom"/>
            <w:hideMark/>
          </w:tcPr>
          <w:p w14:paraId="7C419A0D"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7BBFCCDF"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688B0A63" w14:textId="77777777" w:rsidTr="004E1238">
        <w:trPr>
          <w:trHeight w:val="340"/>
        </w:trPr>
        <w:tc>
          <w:tcPr>
            <w:tcW w:w="2259" w:type="pct"/>
            <w:noWrap/>
            <w:vAlign w:val="bottom"/>
            <w:hideMark/>
          </w:tcPr>
          <w:p w14:paraId="53103CDE" w14:textId="21D59355"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 xml:space="preserve">Contribution </w:t>
            </w:r>
            <w:r w:rsidR="004E1238" w:rsidRPr="0006680D">
              <w:rPr>
                <w:color w:val="000000" w:themeColor="text1"/>
                <w:lang w:eastAsia="en-GB"/>
              </w:rPr>
              <w:t>to impairment allowance</w:t>
            </w:r>
          </w:p>
        </w:tc>
        <w:tc>
          <w:tcPr>
            <w:tcW w:w="1370" w:type="pct"/>
            <w:noWrap/>
            <w:vAlign w:val="bottom"/>
            <w:hideMark/>
          </w:tcPr>
          <w:p w14:paraId="30FBFECB"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4E6A8C09"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5CCDF7F6" w14:textId="77777777" w:rsidTr="004E1238">
        <w:trPr>
          <w:trHeight w:val="340"/>
        </w:trPr>
        <w:tc>
          <w:tcPr>
            <w:tcW w:w="2259" w:type="pct"/>
            <w:noWrap/>
            <w:vAlign w:val="bottom"/>
            <w:hideMark/>
          </w:tcPr>
          <w:p w14:paraId="2F1A0366" w14:textId="54140DEA" w:rsidR="0088053A" w:rsidRPr="0006680D" w:rsidRDefault="004E1238" w:rsidP="00B1235F">
            <w:pPr>
              <w:autoSpaceDE/>
              <w:autoSpaceDN/>
              <w:spacing w:line="276" w:lineRule="auto"/>
              <w:rPr>
                <w:b/>
                <w:color w:val="000000" w:themeColor="text1"/>
                <w:lang w:eastAsia="en-GB"/>
              </w:rPr>
            </w:pPr>
            <w:r w:rsidRPr="0006680D">
              <w:rPr>
                <w:b/>
                <w:color w:val="000000" w:themeColor="text1"/>
                <w:lang w:eastAsia="en-GB"/>
              </w:rPr>
              <w:t>Working capital adjustments</w:t>
            </w:r>
          </w:p>
        </w:tc>
        <w:tc>
          <w:tcPr>
            <w:tcW w:w="1370" w:type="pct"/>
            <w:noWrap/>
            <w:vAlign w:val="bottom"/>
            <w:hideMark/>
          </w:tcPr>
          <w:p w14:paraId="140129F0" w14:textId="77777777" w:rsidR="0088053A" w:rsidRPr="0006680D" w:rsidRDefault="0088053A" w:rsidP="00B1235F">
            <w:pPr>
              <w:autoSpaceDE/>
              <w:autoSpaceDN/>
              <w:spacing w:line="276" w:lineRule="auto"/>
              <w:jc w:val="center"/>
              <w:rPr>
                <w:color w:val="000000" w:themeColor="text1"/>
                <w:lang w:val="en-US"/>
              </w:rPr>
            </w:pPr>
          </w:p>
        </w:tc>
        <w:tc>
          <w:tcPr>
            <w:tcW w:w="1371" w:type="pct"/>
            <w:noWrap/>
            <w:vAlign w:val="bottom"/>
            <w:hideMark/>
          </w:tcPr>
          <w:p w14:paraId="0BB2936A" w14:textId="77777777" w:rsidR="0088053A" w:rsidRPr="0006680D" w:rsidRDefault="0088053A" w:rsidP="00B1235F">
            <w:pPr>
              <w:autoSpaceDE/>
              <w:autoSpaceDN/>
              <w:spacing w:line="276" w:lineRule="auto"/>
              <w:jc w:val="center"/>
              <w:rPr>
                <w:color w:val="000000" w:themeColor="text1"/>
                <w:lang w:val="en-US"/>
              </w:rPr>
            </w:pPr>
          </w:p>
        </w:tc>
      </w:tr>
      <w:tr w:rsidR="0006680D" w:rsidRPr="0006680D" w14:paraId="46B0DEB6" w14:textId="77777777" w:rsidTr="004E1238">
        <w:trPr>
          <w:trHeight w:val="340"/>
        </w:trPr>
        <w:tc>
          <w:tcPr>
            <w:tcW w:w="2259" w:type="pct"/>
            <w:noWrap/>
            <w:vAlign w:val="bottom"/>
            <w:hideMark/>
          </w:tcPr>
          <w:p w14:paraId="64AE89E2" w14:textId="5335E7CA"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Increase</w:t>
            </w:r>
            <w:r w:rsidR="00E478F7">
              <w:rPr>
                <w:color w:val="000000" w:themeColor="text1"/>
                <w:lang w:eastAsia="en-GB"/>
              </w:rPr>
              <w:t>/Decrease</w:t>
            </w:r>
            <w:r w:rsidRPr="0006680D">
              <w:rPr>
                <w:color w:val="000000" w:themeColor="text1"/>
                <w:lang w:eastAsia="en-GB"/>
              </w:rPr>
              <w:t xml:space="preserve"> </w:t>
            </w:r>
            <w:r w:rsidR="004E1238" w:rsidRPr="0006680D">
              <w:rPr>
                <w:color w:val="000000" w:themeColor="text1"/>
                <w:lang w:eastAsia="en-GB"/>
              </w:rPr>
              <w:t>in inventory</w:t>
            </w:r>
          </w:p>
        </w:tc>
        <w:tc>
          <w:tcPr>
            <w:tcW w:w="1370" w:type="pct"/>
            <w:noWrap/>
            <w:vAlign w:val="bottom"/>
            <w:hideMark/>
          </w:tcPr>
          <w:p w14:paraId="16EC8410" w14:textId="77777777" w:rsidR="0088053A" w:rsidRPr="0006680D" w:rsidRDefault="0088053A" w:rsidP="00B1235F">
            <w:pPr>
              <w:autoSpaceDE/>
              <w:autoSpaceDN/>
              <w:spacing w:line="276" w:lineRule="auto"/>
              <w:jc w:val="center"/>
              <w:rPr>
                <w:color w:val="000000" w:themeColor="text1"/>
                <w:lang w:eastAsia="en-GB"/>
              </w:rPr>
            </w:pPr>
            <w:r w:rsidRPr="0006680D">
              <w:rPr>
                <w:color w:val="000000" w:themeColor="text1"/>
                <w:lang w:eastAsia="en-GB"/>
              </w:rPr>
              <w:t>(xxx)</w:t>
            </w:r>
          </w:p>
        </w:tc>
        <w:tc>
          <w:tcPr>
            <w:tcW w:w="1371" w:type="pct"/>
            <w:noWrap/>
            <w:vAlign w:val="bottom"/>
            <w:hideMark/>
          </w:tcPr>
          <w:p w14:paraId="0A930EF1" w14:textId="77777777" w:rsidR="0088053A" w:rsidRPr="0006680D" w:rsidRDefault="0088053A" w:rsidP="00B1235F">
            <w:pPr>
              <w:autoSpaceDE/>
              <w:autoSpaceDN/>
              <w:spacing w:line="276" w:lineRule="auto"/>
              <w:jc w:val="center"/>
              <w:rPr>
                <w:color w:val="000000" w:themeColor="text1"/>
                <w:lang w:eastAsia="en-GB"/>
              </w:rPr>
            </w:pPr>
            <w:r w:rsidRPr="0006680D">
              <w:rPr>
                <w:color w:val="000000" w:themeColor="text1"/>
                <w:lang w:eastAsia="en-GB"/>
              </w:rPr>
              <w:t>(xxx)</w:t>
            </w:r>
          </w:p>
        </w:tc>
      </w:tr>
      <w:tr w:rsidR="0006680D" w:rsidRPr="0006680D" w14:paraId="30575A75" w14:textId="77777777" w:rsidTr="004E1238">
        <w:trPr>
          <w:trHeight w:val="340"/>
        </w:trPr>
        <w:tc>
          <w:tcPr>
            <w:tcW w:w="2259" w:type="pct"/>
            <w:noWrap/>
            <w:vAlign w:val="bottom"/>
            <w:hideMark/>
          </w:tcPr>
          <w:p w14:paraId="0A5CB793" w14:textId="6794D4D3"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Increase</w:t>
            </w:r>
            <w:r w:rsidR="00E478F7">
              <w:rPr>
                <w:color w:val="000000" w:themeColor="text1"/>
                <w:lang w:eastAsia="en-GB"/>
              </w:rPr>
              <w:t>/Decrease</w:t>
            </w:r>
            <w:r w:rsidRPr="0006680D">
              <w:rPr>
                <w:color w:val="000000" w:themeColor="text1"/>
                <w:lang w:eastAsia="en-GB"/>
              </w:rPr>
              <w:t xml:space="preserve"> </w:t>
            </w:r>
            <w:r w:rsidR="004E1238" w:rsidRPr="0006680D">
              <w:rPr>
                <w:color w:val="000000" w:themeColor="text1"/>
                <w:lang w:eastAsia="en-GB"/>
              </w:rPr>
              <w:t>in receivables</w:t>
            </w:r>
          </w:p>
        </w:tc>
        <w:tc>
          <w:tcPr>
            <w:tcW w:w="1370" w:type="pct"/>
            <w:noWrap/>
            <w:vAlign w:val="bottom"/>
            <w:hideMark/>
          </w:tcPr>
          <w:p w14:paraId="21FB3282" w14:textId="77777777" w:rsidR="0088053A" w:rsidRPr="0006680D" w:rsidRDefault="0088053A" w:rsidP="00B1235F">
            <w:pPr>
              <w:autoSpaceDE/>
              <w:autoSpaceDN/>
              <w:spacing w:line="276" w:lineRule="auto"/>
              <w:jc w:val="center"/>
              <w:rPr>
                <w:color w:val="000000" w:themeColor="text1"/>
                <w:lang w:eastAsia="en-GB"/>
              </w:rPr>
            </w:pPr>
            <w:r w:rsidRPr="0006680D">
              <w:rPr>
                <w:color w:val="000000" w:themeColor="text1"/>
                <w:lang w:eastAsia="en-GB"/>
              </w:rPr>
              <w:t>(xxx)</w:t>
            </w:r>
          </w:p>
        </w:tc>
        <w:tc>
          <w:tcPr>
            <w:tcW w:w="1371" w:type="pct"/>
            <w:noWrap/>
            <w:vAlign w:val="bottom"/>
            <w:hideMark/>
          </w:tcPr>
          <w:p w14:paraId="3CCD703B" w14:textId="77777777" w:rsidR="0088053A" w:rsidRPr="0006680D" w:rsidRDefault="0088053A" w:rsidP="00B1235F">
            <w:pPr>
              <w:autoSpaceDE/>
              <w:autoSpaceDN/>
              <w:spacing w:line="276" w:lineRule="auto"/>
              <w:jc w:val="center"/>
              <w:rPr>
                <w:color w:val="000000" w:themeColor="text1"/>
                <w:lang w:eastAsia="en-GB"/>
              </w:rPr>
            </w:pPr>
            <w:r w:rsidRPr="0006680D">
              <w:rPr>
                <w:color w:val="000000" w:themeColor="text1"/>
                <w:lang w:eastAsia="en-GB"/>
              </w:rPr>
              <w:t>(xxx)</w:t>
            </w:r>
          </w:p>
        </w:tc>
      </w:tr>
      <w:tr w:rsidR="0006680D" w:rsidRPr="0006680D" w14:paraId="40615445" w14:textId="77777777" w:rsidTr="004E1238">
        <w:trPr>
          <w:trHeight w:val="340"/>
        </w:trPr>
        <w:tc>
          <w:tcPr>
            <w:tcW w:w="2259" w:type="pct"/>
            <w:noWrap/>
            <w:vAlign w:val="bottom"/>
            <w:hideMark/>
          </w:tcPr>
          <w:p w14:paraId="2235F7DF" w14:textId="10E991AB"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Increase</w:t>
            </w:r>
            <w:r w:rsidR="00E478F7">
              <w:rPr>
                <w:color w:val="000000" w:themeColor="text1"/>
                <w:lang w:eastAsia="en-GB"/>
              </w:rPr>
              <w:t>/Decrease</w:t>
            </w:r>
            <w:r w:rsidRPr="0006680D">
              <w:rPr>
                <w:color w:val="000000" w:themeColor="text1"/>
                <w:lang w:eastAsia="en-GB"/>
              </w:rPr>
              <w:t xml:space="preserve"> </w:t>
            </w:r>
            <w:r w:rsidR="004E1238" w:rsidRPr="0006680D">
              <w:rPr>
                <w:color w:val="000000" w:themeColor="text1"/>
                <w:lang w:eastAsia="en-GB"/>
              </w:rPr>
              <w:t>in deferred income</w:t>
            </w:r>
          </w:p>
        </w:tc>
        <w:tc>
          <w:tcPr>
            <w:tcW w:w="1370" w:type="pct"/>
            <w:noWrap/>
            <w:vAlign w:val="bottom"/>
            <w:hideMark/>
          </w:tcPr>
          <w:p w14:paraId="0B72F6CA"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54724F84"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316811AA" w14:textId="77777777" w:rsidTr="004E1238">
        <w:trPr>
          <w:trHeight w:val="340"/>
        </w:trPr>
        <w:tc>
          <w:tcPr>
            <w:tcW w:w="2259" w:type="pct"/>
            <w:noWrap/>
            <w:vAlign w:val="bottom"/>
            <w:hideMark/>
          </w:tcPr>
          <w:p w14:paraId="70EAA252" w14:textId="7E44F397"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Increase</w:t>
            </w:r>
            <w:r w:rsidR="00E478F7">
              <w:rPr>
                <w:color w:val="000000" w:themeColor="text1"/>
                <w:lang w:eastAsia="en-GB"/>
              </w:rPr>
              <w:t>/Decrease</w:t>
            </w:r>
            <w:r w:rsidRPr="0006680D">
              <w:rPr>
                <w:color w:val="000000" w:themeColor="text1"/>
                <w:lang w:eastAsia="en-GB"/>
              </w:rPr>
              <w:t xml:space="preserve"> </w:t>
            </w:r>
            <w:r w:rsidR="004E1238" w:rsidRPr="0006680D">
              <w:rPr>
                <w:color w:val="000000" w:themeColor="text1"/>
                <w:lang w:eastAsia="en-GB"/>
              </w:rPr>
              <w:t>in payables</w:t>
            </w:r>
          </w:p>
        </w:tc>
        <w:tc>
          <w:tcPr>
            <w:tcW w:w="1370" w:type="pct"/>
            <w:noWrap/>
            <w:vAlign w:val="bottom"/>
            <w:hideMark/>
          </w:tcPr>
          <w:p w14:paraId="74621A06"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hideMark/>
          </w:tcPr>
          <w:p w14:paraId="728D4A4B"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A8ED082" w14:textId="77777777" w:rsidTr="004E1238">
        <w:trPr>
          <w:trHeight w:val="340"/>
        </w:trPr>
        <w:tc>
          <w:tcPr>
            <w:tcW w:w="2259" w:type="pct"/>
            <w:noWrap/>
            <w:vAlign w:val="bottom"/>
          </w:tcPr>
          <w:p w14:paraId="007A6853" w14:textId="289A7A10" w:rsidR="0088053A" w:rsidRPr="0006680D" w:rsidRDefault="0088053A" w:rsidP="00B1235F">
            <w:pPr>
              <w:autoSpaceDE/>
              <w:autoSpaceDN/>
              <w:spacing w:line="276" w:lineRule="auto"/>
              <w:rPr>
                <w:color w:val="000000" w:themeColor="text1"/>
                <w:lang w:eastAsia="en-GB"/>
              </w:rPr>
            </w:pPr>
            <w:r w:rsidRPr="0006680D">
              <w:rPr>
                <w:color w:val="000000" w:themeColor="text1"/>
                <w:lang w:eastAsia="en-GB"/>
              </w:rPr>
              <w:t>Increase</w:t>
            </w:r>
            <w:r w:rsidR="00E478F7">
              <w:rPr>
                <w:color w:val="000000" w:themeColor="text1"/>
                <w:lang w:eastAsia="en-GB"/>
              </w:rPr>
              <w:t>/</w:t>
            </w:r>
            <w:r w:rsidR="00D50FB0">
              <w:rPr>
                <w:color w:val="000000" w:themeColor="text1"/>
                <w:lang w:eastAsia="en-GB"/>
              </w:rPr>
              <w:t xml:space="preserve">Decrease </w:t>
            </w:r>
            <w:r w:rsidR="00D50FB0" w:rsidRPr="0006680D">
              <w:rPr>
                <w:color w:val="000000" w:themeColor="text1"/>
                <w:lang w:eastAsia="en-GB"/>
              </w:rPr>
              <w:t>in</w:t>
            </w:r>
            <w:r w:rsidR="004E1238" w:rsidRPr="0006680D">
              <w:rPr>
                <w:color w:val="000000" w:themeColor="text1"/>
                <w:lang w:eastAsia="en-GB"/>
              </w:rPr>
              <w:t xml:space="preserve"> payments received in advance</w:t>
            </w:r>
          </w:p>
        </w:tc>
        <w:tc>
          <w:tcPr>
            <w:tcW w:w="1370" w:type="pct"/>
            <w:noWrap/>
            <w:vAlign w:val="bottom"/>
          </w:tcPr>
          <w:p w14:paraId="7300E927"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c>
          <w:tcPr>
            <w:tcW w:w="1371" w:type="pct"/>
            <w:noWrap/>
            <w:vAlign w:val="bottom"/>
          </w:tcPr>
          <w:p w14:paraId="04FD756F" w14:textId="77777777" w:rsidR="0088053A" w:rsidRPr="0006680D" w:rsidRDefault="0088053A" w:rsidP="00B1235F">
            <w:pPr>
              <w:autoSpaceDE/>
              <w:autoSpaceDN/>
              <w:spacing w:line="276" w:lineRule="auto"/>
              <w:jc w:val="center"/>
              <w:rPr>
                <w:color w:val="000000" w:themeColor="text1"/>
                <w:lang w:val="en-US"/>
              </w:rPr>
            </w:pPr>
            <w:r w:rsidRPr="0006680D">
              <w:rPr>
                <w:color w:val="000000" w:themeColor="text1"/>
                <w:lang w:val="en-US"/>
              </w:rPr>
              <w:t>xxx</w:t>
            </w:r>
          </w:p>
        </w:tc>
      </w:tr>
      <w:tr w:rsidR="0006680D" w:rsidRPr="0006680D" w14:paraId="02B77C12" w14:textId="77777777" w:rsidTr="004E1238">
        <w:trPr>
          <w:trHeight w:val="340"/>
        </w:trPr>
        <w:tc>
          <w:tcPr>
            <w:tcW w:w="2259" w:type="pct"/>
            <w:noWrap/>
            <w:vAlign w:val="bottom"/>
          </w:tcPr>
          <w:p w14:paraId="23E1D303" w14:textId="458A9E15" w:rsidR="0088053A" w:rsidRPr="0006680D" w:rsidRDefault="0088053A" w:rsidP="00B1235F">
            <w:pPr>
              <w:autoSpaceDE/>
              <w:autoSpaceDN/>
              <w:spacing w:line="276" w:lineRule="auto"/>
              <w:rPr>
                <w:b/>
                <w:color w:val="000000" w:themeColor="text1"/>
                <w:lang w:eastAsia="en-GB"/>
              </w:rPr>
            </w:pPr>
            <w:r w:rsidRPr="0006680D">
              <w:rPr>
                <w:b/>
                <w:color w:val="000000" w:themeColor="text1"/>
                <w:lang w:eastAsia="en-GB"/>
              </w:rPr>
              <w:t xml:space="preserve">Net </w:t>
            </w:r>
            <w:r w:rsidR="004E1238" w:rsidRPr="0006680D">
              <w:rPr>
                <w:b/>
                <w:color w:val="000000" w:themeColor="text1"/>
                <w:lang w:eastAsia="en-GB"/>
              </w:rPr>
              <w:t>cash flow from operating activities</w:t>
            </w:r>
          </w:p>
        </w:tc>
        <w:tc>
          <w:tcPr>
            <w:tcW w:w="1370" w:type="pct"/>
            <w:noWrap/>
            <w:vAlign w:val="bottom"/>
          </w:tcPr>
          <w:p w14:paraId="2968CE04" w14:textId="77777777" w:rsidR="0088053A" w:rsidRPr="0006680D" w:rsidRDefault="0088053A" w:rsidP="00B1235F">
            <w:pPr>
              <w:autoSpaceDE/>
              <w:autoSpaceDN/>
              <w:spacing w:line="276" w:lineRule="auto"/>
              <w:jc w:val="center"/>
              <w:rPr>
                <w:b/>
                <w:color w:val="000000" w:themeColor="text1"/>
                <w:lang w:val="en-US"/>
              </w:rPr>
            </w:pPr>
            <w:r w:rsidRPr="0006680D">
              <w:rPr>
                <w:b/>
                <w:color w:val="000000" w:themeColor="text1"/>
                <w:lang w:val="en-US"/>
              </w:rPr>
              <w:t>xxx</w:t>
            </w:r>
          </w:p>
        </w:tc>
        <w:tc>
          <w:tcPr>
            <w:tcW w:w="1371" w:type="pct"/>
            <w:noWrap/>
            <w:vAlign w:val="bottom"/>
          </w:tcPr>
          <w:p w14:paraId="34B44493" w14:textId="77777777" w:rsidR="0088053A" w:rsidRPr="0006680D" w:rsidRDefault="0088053A" w:rsidP="00B1235F">
            <w:pPr>
              <w:autoSpaceDE/>
              <w:autoSpaceDN/>
              <w:spacing w:line="276" w:lineRule="auto"/>
              <w:jc w:val="center"/>
              <w:rPr>
                <w:b/>
                <w:color w:val="000000" w:themeColor="text1"/>
                <w:lang w:val="en-US"/>
              </w:rPr>
            </w:pPr>
            <w:r w:rsidRPr="0006680D">
              <w:rPr>
                <w:b/>
                <w:color w:val="000000" w:themeColor="text1"/>
                <w:lang w:val="en-US"/>
              </w:rPr>
              <w:t>xxx</w:t>
            </w:r>
          </w:p>
        </w:tc>
      </w:tr>
    </w:tbl>
    <w:p w14:paraId="69ED3AFF" w14:textId="226BC7AF" w:rsidR="007D72A4" w:rsidRPr="0006680D" w:rsidRDefault="007D72A4" w:rsidP="002B031C">
      <w:pPr>
        <w:autoSpaceDE/>
        <w:autoSpaceDN/>
        <w:spacing w:line="360" w:lineRule="auto"/>
        <w:jc w:val="both"/>
        <w:rPr>
          <w:bCs/>
          <w:i/>
          <w:color w:val="000000" w:themeColor="text1"/>
        </w:rPr>
      </w:pPr>
      <w:r w:rsidRPr="0006680D">
        <w:rPr>
          <w:bCs/>
          <w:i/>
          <w:color w:val="000000" w:themeColor="text1"/>
        </w:rPr>
        <w:t>(The total of this statement should tie to the cash flow section on net cash flows from/ used in operations)</w:t>
      </w:r>
    </w:p>
    <w:p w14:paraId="3E733AEF" w14:textId="77777777" w:rsidR="008E1326" w:rsidRPr="0006680D" w:rsidRDefault="008E1326" w:rsidP="002B031C">
      <w:pPr>
        <w:autoSpaceDE/>
        <w:autoSpaceDN/>
        <w:spacing w:line="360" w:lineRule="auto"/>
        <w:jc w:val="both"/>
        <w:rPr>
          <w:bCs/>
          <w:i/>
          <w:color w:val="000000" w:themeColor="text1"/>
        </w:rPr>
      </w:pPr>
    </w:p>
    <w:p w14:paraId="1947D346" w14:textId="23F539B1" w:rsidR="007D72A4" w:rsidRPr="0006680D" w:rsidRDefault="009A07FD"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Financial Risk Management</w:t>
      </w:r>
    </w:p>
    <w:p w14:paraId="403F996F" w14:textId="63C13F92" w:rsidR="002B031C" w:rsidRPr="0006680D" w:rsidRDefault="007D72A4" w:rsidP="008E1326">
      <w:pPr>
        <w:tabs>
          <w:tab w:val="left" w:pos="720"/>
          <w:tab w:val="left" w:pos="1260"/>
          <w:tab w:val="decimal" w:pos="5220"/>
          <w:tab w:val="decimal" w:pos="7200"/>
          <w:tab w:val="decimal" w:pos="8640"/>
        </w:tabs>
        <w:spacing w:line="360" w:lineRule="auto"/>
        <w:jc w:val="both"/>
        <w:rPr>
          <w:color w:val="000000" w:themeColor="text1"/>
        </w:rPr>
      </w:pPr>
      <w:r w:rsidRPr="0006680D">
        <w:rPr>
          <w:color w:val="000000" w:themeColor="text1"/>
        </w:rPr>
        <w:t xml:space="preserve">The </w:t>
      </w:r>
      <w:r w:rsidR="00AD4081" w:rsidRPr="0006680D">
        <w:rPr>
          <w:color w:val="000000" w:themeColor="text1"/>
        </w:rPr>
        <w:t>e</w:t>
      </w:r>
      <w:r w:rsidR="00E80625" w:rsidRPr="0006680D">
        <w:rPr>
          <w:color w:val="000000" w:themeColor="text1"/>
        </w:rPr>
        <w:t>ntity</w:t>
      </w:r>
      <w:r w:rsidRPr="0006680D">
        <w:rPr>
          <w:color w:val="000000" w:themeColor="text1"/>
        </w:rPr>
        <w:t xml:space="preserve">’s activities expose it to a variety of financial risks including credit and liquidity risks and effects of changes in foreign currency. The </w:t>
      </w:r>
      <w:r w:rsidR="00AD4081" w:rsidRPr="0006680D">
        <w:rPr>
          <w:color w:val="000000" w:themeColor="text1"/>
        </w:rPr>
        <w:t>e</w:t>
      </w:r>
      <w:r w:rsidR="00E80625" w:rsidRPr="0006680D">
        <w:rPr>
          <w:color w:val="000000" w:themeColor="text1"/>
        </w:rPr>
        <w:t>ntity</w:t>
      </w:r>
      <w:r w:rsidRPr="0006680D">
        <w:rPr>
          <w:color w:val="000000" w:themeColor="text1"/>
        </w:rPr>
        <w:t xml:space="preserve">’s overall risk management programme focuses on unpredictability of changes in the business environment and seeks to minimise the potential adverse effect of such risks on its performance by setting acceptable levels of risk. The </w:t>
      </w:r>
      <w:r w:rsidR="00091BD9" w:rsidRPr="0006680D">
        <w:rPr>
          <w:color w:val="000000" w:themeColor="text1"/>
        </w:rPr>
        <w:t>e</w:t>
      </w:r>
      <w:r w:rsidR="00E80625" w:rsidRPr="0006680D">
        <w:rPr>
          <w:color w:val="000000" w:themeColor="text1"/>
        </w:rPr>
        <w:t>ntity</w:t>
      </w:r>
      <w:r w:rsidRPr="0006680D">
        <w:rPr>
          <w:color w:val="000000" w:themeColor="text1"/>
        </w:rPr>
        <w:t xml:space="preserve"> does not hedge any risks and has in place policies to ensure that credit is only extended to customers with an established credit history.</w:t>
      </w:r>
      <w:r w:rsidR="00CF38BA" w:rsidRPr="0006680D">
        <w:rPr>
          <w:color w:val="000000" w:themeColor="text1"/>
        </w:rPr>
        <w:t xml:space="preserve"> </w:t>
      </w:r>
      <w:r w:rsidRPr="0006680D">
        <w:rPr>
          <w:color w:val="000000" w:themeColor="text1"/>
        </w:rPr>
        <w:t xml:space="preserve">The </w:t>
      </w:r>
      <w:r w:rsidR="00E80625" w:rsidRPr="0006680D">
        <w:rPr>
          <w:color w:val="000000" w:themeColor="text1"/>
        </w:rPr>
        <w:t>Entity</w:t>
      </w:r>
      <w:r w:rsidRPr="0006680D">
        <w:rPr>
          <w:color w:val="000000" w:themeColor="text1"/>
        </w:rPr>
        <w:t>’s financial risk management objectives and policies are detailed below:</w:t>
      </w:r>
    </w:p>
    <w:p w14:paraId="45E8F9EA" w14:textId="77777777" w:rsidR="008F14F5" w:rsidRPr="0006680D" w:rsidRDefault="008F14F5" w:rsidP="008F14F5">
      <w:pPr>
        <w:tabs>
          <w:tab w:val="left" w:pos="900"/>
        </w:tabs>
        <w:spacing w:line="360" w:lineRule="auto"/>
        <w:rPr>
          <w:b/>
          <w:color w:val="000000" w:themeColor="text1"/>
          <w:sz w:val="10"/>
          <w:szCs w:val="10"/>
        </w:rPr>
      </w:pPr>
    </w:p>
    <w:p w14:paraId="5BC448D8" w14:textId="0385FA89" w:rsidR="007D72A4" w:rsidRPr="0006680D" w:rsidRDefault="007D72A4" w:rsidP="00FF1B9B">
      <w:pPr>
        <w:pStyle w:val="ListParagraph"/>
        <w:numPr>
          <w:ilvl w:val="1"/>
          <w:numId w:val="25"/>
        </w:numPr>
        <w:tabs>
          <w:tab w:val="left" w:pos="900"/>
        </w:tabs>
        <w:spacing w:line="360" w:lineRule="auto"/>
        <w:ind w:left="1710" w:hanging="1620"/>
        <w:rPr>
          <w:b/>
          <w:color w:val="000000" w:themeColor="text1"/>
        </w:rPr>
      </w:pPr>
      <w:r w:rsidRPr="0006680D">
        <w:rPr>
          <w:b/>
          <w:color w:val="000000" w:themeColor="text1"/>
        </w:rPr>
        <w:t>Credit risk</w:t>
      </w:r>
    </w:p>
    <w:p w14:paraId="60F34C79" w14:textId="16FF0BD8" w:rsidR="00D83F1C" w:rsidRPr="0006680D" w:rsidRDefault="007D72A4" w:rsidP="002B031C">
      <w:pPr>
        <w:pStyle w:val="CommentText"/>
        <w:tabs>
          <w:tab w:val="left" w:pos="1440"/>
          <w:tab w:val="decimal" w:pos="7200"/>
          <w:tab w:val="decimal" w:pos="8640"/>
        </w:tabs>
        <w:spacing w:line="360" w:lineRule="auto"/>
        <w:jc w:val="both"/>
        <w:rPr>
          <w:color w:val="000000" w:themeColor="text1"/>
          <w:sz w:val="24"/>
          <w:szCs w:val="24"/>
        </w:rPr>
      </w:pPr>
      <w:r w:rsidRPr="0006680D">
        <w:rPr>
          <w:color w:val="000000" w:themeColor="text1"/>
          <w:sz w:val="24"/>
          <w:szCs w:val="24"/>
        </w:rPr>
        <w:t xml:space="preserve">The </w:t>
      </w:r>
      <w:r w:rsidR="00306663" w:rsidRPr="0006680D">
        <w:rPr>
          <w:color w:val="000000" w:themeColor="text1"/>
          <w:sz w:val="24"/>
          <w:szCs w:val="24"/>
        </w:rPr>
        <w:t>e</w:t>
      </w:r>
      <w:r w:rsidR="00E80625" w:rsidRPr="0006680D">
        <w:rPr>
          <w:color w:val="000000" w:themeColor="text1"/>
          <w:sz w:val="24"/>
          <w:szCs w:val="24"/>
        </w:rPr>
        <w:t>ntity</w:t>
      </w:r>
      <w:r w:rsidRPr="0006680D">
        <w:rPr>
          <w:color w:val="000000" w:themeColor="text1"/>
          <w:sz w:val="24"/>
          <w:szCs w:val="24"/>
        </w:rPr>
        <w:t xml:space="preserve"> has exposure to credit risk, which is the risk that a counterparty will be unable to pay amounts in full when due. Credit risk arises from cash and cash equivalents, and deposits with banks, as well as trade and other receivables and available-for-sale financial investments.</w:t>
      </w:r>
      <w:r w:rsidR="00154840" w:rsidRPr="0006680D">
        <w:rPr>
          <w:color w:val="000000" w:themeColor="text1"/>
          <w:sz w:val="24"/>
          <w:szCs w:val="24"/>
        </w:rPr>
        <w:t xml:space="preserve"> </w:t>
      </w:r>
      <w:r w:rsidRPr="0006680D">
        <w:rPr>
          <w:color w:val="000000" w:themeColor="text1"/>
          <w:sz w:val="24"/>
          <w:szCs w:val="24"/>
        </w:rPr>
        <w:t xml:space="preserve">Management assesses the credit quality of each customer, taking into account its financial </w:t>
      </w:r>
      <w:r w:rsidRPr="0006680D">
        <w:rPr>
          <w:color w:val="000000" w:themeColor="text1"/>
          <w:sz w:val="24"/>
          <w:szCs w:val="24"/>
        </w:rPr>
        <w:lastRenderedPageBreak/>
        <w:t>position, past experience and other factors. Individual risk limits are set based on internal or external assessment in accordance with limits set by the directors. The amounts presented in the statement of financial position</w:t>
      </w:r>
      <w:r w:rsidRPr="0006680D">
        <w:rPr>
          <w:snapToGrid w:val="0"/>
          <w:color w:val="000000" w:themeColor="text1"/>
          <w:sz w:val="24"/>
          <w:szCs w:val="24"/>
        </w:rPr>
        <w:t xml:space="preserve"> are net of allowances for doubtful receivables, estimated by the </w:t>
      </w:r>
      <w:r w:rsidR="0099710D" w:rsidRPr="0006680D">
        <w:rPr>
          <w:snapToGrid w:val="0"/>
          <w:color w:val="000000" w:themeColor="text1"/>
          <w:sz w:val="24"/>
          <w:szCs w:val="24"/>
        </w:rPr>
        <w:t>e</w:t>
      </w:r>
      <w:r w:rsidR="00E80625" w:rsidRPr="0006680D">
        <w:rPr>
          <w:snapToGrid w:val="0"/>
          <w:color w:val="000000" w:themeColor="text1"/>
          <w:sz w:val="24"/>
          <w:szCs w:val="24"/>
        </w:rPr>
        <w:t>ntity</w:t>
      </w:r>
      <w:r w:rsidRPr="0006680D">
        <w:rPr>
          <w:snapToGrid w:val="0"/>
          <w:color w:val="000000" w:themeColor="text1"/>
          <w:sz w:val="24"/>
          <w:szCs w:val="24"/>
        </w:rPr>
        <w:t>’s management based on prior experience and their assessment of the current economic environment.</w:t>
      </w:r>
    </w:p>
    <w:p w14:paraId="4041F785" w14:textId="6D91F6E2" w:rsidR="00952CC7" w:rsidRPr="0006680D" w:rsidRDefault="00952CC7" w:rsidP="00543770">
      <w:pPr>
        <w:autoSpaceDE/>
        <w:autoSpaceDN/>
        <w:rPr>
          <w:color w:val="000000" w:themeColor="text1"/>
        </w:rPr>
      </w:pPr>
    </w:p>
    <w:p w14:paraId="074E9DB0" w14:textId="17D116F9" w:rsidR="00952CC7" w:rsidRPr="0006680D" w:rsidRDefault="00154840" w:rsidP="004E1238">
      <w:pPr>
        <w:autoSpaceDE/>
        <w:autoSpaceDN/>
        <w:spacing w:line="360" w:lineRule="auto"/>
        <w:rPr>
          <w:rFonts w:eastAsia="Arial"/>
          <w:b/>
          <w:bCs/>
          <w:color w:val="000000" w:themeColor="text1"/>
          <w:spacing w:val="3"/>
        </w:rPr>
      </w:pPr>
      <w:r w:rsidRPr="0006680D">
        <w:rPr>
          <w:rFonts w:eastAsia="Arial"/>
          <w:b/>
          <w:bCs/>
          <w:color w:val="000000" w:themeColor="text1"/>
          <w:spacing w:val="3"/>
        </w:rPr>
        <w:t>Financial Risk Management</w:t>
      </w:r>
    </w:p>
    <w:p w14:paraId="7D1389BE" w14:textId="0632233D" w:rsidR="00D83F1C" w:rsidRPr="0006680D" w:rsidRDefault="00952CC7" w:rsidP="008F14F5">
      <w:pPr>
        <w:tabs>
          <w:tab w:val="left" w:pos="720"/>
          <w:tab w:val="decimal" w:pos="5220"/>
          <w:tab w:val="decimal" w:pos="7200"/>
          <w:tab w:val="decimal" w:pos="8640"/>
        </w:tabs>
        <w:spacing w:line="360" w:lineRule="auto"/>
        <w:jc w:val="both"/>
        <w:rPr>
          <w:color w:val="000000" w:themeColor="text1"/>
        </w:rPr>
      </w:pPr>
      <w:r w:rsidRPr="0006680D">
        <w:rPr>
          <w:snapToGrid w:val="0"/>
          <w:color w:val="000000" w:themeColor="text1"/>
        </w:rPr>
        <w:t xml:space="preserve">The carrying amount of financial assets recorded in the financial statements representing the </w:t>
      </w:r>
      <w:r w:rsidR="0099710D" w:rsidRPr="0006680D">
        <w:rPr>
          <w:snapToGrid w:val="0"/>
          <w:color w:val="000000" w:themeColor="text1"/>
        </w:rPr>
        <w:t>e</w:t>
      </w:r>
      <w:r w:rsidR="00E80625" w:rsidRPr="0006680D">
        <w:rPr>
          <w:snapToGrid w:val="0"/>
          <w:color w:val="000000" w:themeColor="text1"/>
        </w:rPr>
        <w:t>ntity</w:t>
      </w:r>
      <w:r w:rsidRPr="0006680D">
        <w:rPr>
          <w:snapToGrid w:val="0"/>
          <w:color w:val="000000" w:themeColor="text1"/>
        </w:rPr>
        <w:t>’s maximum exposure to credit risk without taking account of the value of any collateral obtained is made up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230"/>
        <w:gridCol w:w="1450"/>
        <w:gridCol w:w="1450"/>
        <w:gridCol w:w="1450"/>
        <w:gridCol w:w="1450"/>
      </w:tblGrid>
      <w:tr w:rsidR="0006680D" w:rsidRPr="0006680D" w14:paraId="39D25F1F" w14:textId="77777777" w:rsidTr="007136F1">
        <w:trPr>
          <w:trHeight w:val="340"/>
        </w:trPr>
        <w:tc>
          <w:tcPr>
            <w:tcW w:w="1788" w:type="pct"/>
            <w:vMerge w:val="restart"/>
            <w:shd w:val="clear" w:color="auto" w:fill="0070C0"/>
            <w:vAlign w:val="center"/>
            <w:hideMark/>
          </w:tcPr>
          <w:p w14:paraId="04E78FB6" w14:textId="65AB8EC8" w:rsidR="003C0A92" w:rsidRPr="0006680D" w:rsidRDefault="003C0A92" w:rsidP="003C0A92">
            <w:pPr>
              <w:spacing w:line="276" w:lineRule="auto"/>
              <w:rPr>
                <w:color w:val="000000" w:themeColor="text1"/>
              </w:rPr>
            </w:pPr>
            <w:r w:rsidRPr="0006680D">
              <w:rPr>
                <w:color w:val="000000" w:themeColor="text1"/>
              </w:rPr>
              <w:t>Description</w:t>
            </w:r>
          </w:p>
        </w:tc>
        <w:tc>
          <w:tcPr>
            <w:tcW w:w="803" w:type="pct"/>
            <w:shd w:val="clear" w:color="auto" w:fill="0070C0"/>
            <w:vAlign w:val="center"/>
          </w:tcPr>
          <w:p w14:paraId="66605C21" w14:textId="20418DBB" w:rsidR="003C0A92" w:rsidRPr="0006680D" w:rsidRDefault="003C0A92" w:rsidP="004E1238">
            <w:pPr>
              <w:spacing w:line="276" w:lineRule="auto"/>
              <w:jc w:val="center"/>
              <w:rPr>
                <w:b/>
                <w:color w:val="000000" w:themeColor="text1"/>
              </w:rPr>
            </w:pPr>
            <w:r w:rsidRPr="0006680D">
              <w:rPr>
                <w:b/>
                <w:color w:val="000000" w:themeColor="text1"/>
              </w:rPr>
              <w:t>Total amount</w:t>
            </w:r>
          </w:p>
        </w:tc>
        <w:tc>
          <w:tcPr>
            <w:tcW w:w="803" w:type="pct"/>
            <w:shd w:val="clear" w:color="auto" w:fill="0070C0"/>
            <w:vAlign w:val="center"/>
            <w:hideMark/>
          </w:tcPr>
          <w:p w14:paraId="19BB5E58" w14:textId="77777777" w:rsidR="003C0A92" w:rsidRPr="0006680D" w:rsidRDefault="003C0A92" w:rsidP="004E1238">
            <w:pPr>
              <w:spacing w:line="276" w:lineRule="auto"/>
              <w:jc w:val="center"/>
              <w:rPr>
                <w:b/>
                <w:color w:val="000000" w:themeColor="text1"/>
              </w:rPr>
            </w:pPr>
            <w:r w:rsidRPr="0006680D">
              <w:rPr>
                <w:b/>
                <w:color w:val="000000" w:themeColor="text1"/>
              </w:rPr>
              <w:t>Fully performing</w:t>
            </w:r>
          </w:p>
          <w:p w14:paraId="441F0F37" w14:textId="4C9078B8" w:rsidR="003C0A92" w:rsidRPr="0006680D" w:rsidRDefault="003C0A92" w:rsidP="004E1238">
            <w:pPr>
              <w:spacing w:line="276" w:lineRule="auto"/>
              <w:jc w:val="center"/>
              <w:rPr>
                <w:b/>
                <w:color w:val="000000" w:themeColor="text1"/>
              </w:rPr>
            </w:pPr>
          </w:p>
        </w:tc>
        <w:tc>
          <w:tcPr>
            <w:tcW w:w="803" w:type="pct"/>
            <w:shd w:val="clear" w:color="auto" w:fill="0070C0"/>
            <w:vAlign w:val="center"/>
            <w:hideMark/>
          </w:tcPr>
          <w:p w14:paraId="76978220" w14:textId="77777777" w:rsidR="003C0A92" w:rsidRPr="0006680D" w:rsidRDefault="003C0A92" w:rsidP="004E1238">
            <w:pPr>
              <w:spacing w:line="276" w:lineRule="auto"/>
              <w:jc w:val="center"/>
              <w:rPr>
                <w:b/>
                <w:color w:val="000000" w:themeColor="text1"/>
              </w:rPr>
            </w:pPr>
            <w:r w:rsidRPr="0006680D">
              <w:rPr>
                <w:b/>
                <w:color w:val="000000" w:themeColor="text1"/>
              </w:rPr>
              <w:t>Past due</w:t>
            </w:r>
          </w:p>
          <w:p w14:paraId="2D67FAF7" w14:textId="5D74067B" w:rsidR="003C0A92" w:rsidRPr="0006680D" w:rsidRDefault="003C0A92" w:rsidP="004E1238">
            <w:pPr>
              <w:spacing w:line="276" w:lineRule="auto"/>
              <w:jc w:val="center"/>
              <w:rPr>
                <w:b/>
                <w:color w:val="000000" w:themeColor="text1"/>
              </w:rPr>
            </w:pPr>
          </w:p>
        </w:tc>
        <w:tc>
          <w:tcPr>
            <w:tcW w:w="803" w:type="pct"/>
            <w:shd w:val="clear" w:color="auto" w:fill="0070C0"/>
            <w:vAlign w:val="center"/>
            <w:hideMark/>
          </w:tcPr>
          <w:p w14:paraId="09139A98" w14:textId="77777777" w:rsidR="003C0A92" w:rsidRPr="0006680D" w:rsidRDefault="003C0A92" w:rsidP="004E1238">
            <w:pPr>
              <w:spacing w:line="276" w:lineRule="auto"/>
              <w:jc w:val="center"/>
              <w:rPr>
                <w:b/>
                <w:color w:val="000000" w:themeColor="text1"/>
              </w:rPr>
            </w:pPr>
            <w:r w:rsidRPr="0006680D">
              <w:rPr>
                <w:b/>
                <w:color w:val="000000" w:themeColor="text1"/>
              </w:rPr>
              <w:t>Impaired</w:t>
            </w:r>
          </w:p>
          <w:p w14:paraId="501E69EC" w14:textId="47297C24" w:rsidR="003C0A92" w:rsidRPr="0006680D" w:rsidRDefault="003C0A92" w:rsidP="004E1238">
            <w:pPr>
              <w:spacing w:line="276" w:lineRule="auto"/>
              <w:jc w:val="center"/>
              <w:rPr>
                <w:b/>
                <w:color w:val="000000" w:themeColor="text1"/>
              </w:rPr>
            </w:pPr>
          </w:p>
        </w:tc>
      </w:tr>
      <w:tr w:rsidR="0006680D" w:rsidRPr="0006680D" w14:paraId="51B8E7CC" w14:textId="77777777" w:rsidTr="004E1238">
        <w:trPr>
          <w:trHeight w:val="340"/>
        </w:trPr>
        <w:tc>
          <w:tcPr>
            <w:tcW w:w="1788" w:type="pct"/>
            <w:vMerge/>
            <w:shd w:val="clear" w:color="auto" w:fill="0070C0"/>
            <w:noWrap/>
            <w:vAlign w:val="bottom"/>
            <w:hideMark/>
          </w:tcPr>
          <w:p w14:paraId="569800AD" w14:textId="77777777" w:rsidR="003C0A92" w:rsidRPr="0006680D" w:rsidRDefault="003C0A92" w:rsidP="00543770">
            <w:pPr>
              <w:spacing w:line="276" w:lineRule="auto"/>
              <w:rPr>
                <w:b/>
                <w:color w:val="000000" w:themeColor="text1"/>
              </w:rPr>
            </w:pPr>
          </w:p>
        </w:tc>
        <w:tc>
          <w:tcPr>
            <w:tcW w:w="803" w:type="pct"/>
            <w:shd w:val="clear" w:color="auto" w:fill="0070C0"/>
            <w:vAlign w:val="center"/>
          </w:tcPr>
          <w:p w14:paraId="205ED394" w14:textId="4BF53393" w:rsidR="003C0A92" w:rsidRPr="0006680D" w:rsidRDefault="003C0A92" w:rsidP="004E1238">
            <w:pPr>
              <w:spacing w:line="276" w:lineRule="auto"/>
              <w:jc w:val="center"/>
              <w:rPr>
                <w:color w:val="000000" w:themeColor="text1"/>
              </w:rPr>
            </w:pPr>
            <w:r w:rsidRPr="0006680D">
              <w:rPr>
                <w:b/>
                <w:color w:val="000000" w:themeColor="text1"/>
              </w:rPr>
              <w:t>Kshs</w:t>
            </w:r>
          </w:p>
        </w:tc>
        <w:tc>
          <w:tcPr>
            <w:tcW w:w="803" w:type="pct"/>
            <w:shd w:val="clear" w:color="auto" w:fill="0070C0"/>
            <w:vAlign w:val="center"/>
            <w:hideMark/>
          </w:tcPr>
          <w:p w14:paraId="70E7895D" w14:textId="18C87A9A" w:rsidR="003C0A92" w:rsidRPr="0006680D" w:rsidRDefault="003C0A92" w:rsidP="004E1238">
            <w:pPr>
              <w:spacing w:line="276" w:lineRule="auto"/>
              <w:jc w:val="center"/>
              <w:rPr>
                <w:color w:val="000000" w:themeColor="text1"/>
              </w:rPr>
            </w:pPr>
            <w:r w:rsidRPr="0006680D">
              <w:rPr>
                <w:b/>
                <w:color w:val="000000" w:themeColor="text1"/>
              </w:rPr>
              <w:t>Kshs</w:t>
            </w:r>
          </w:p>
        </w:tc>
        <w:tc>
          <w:tcPr>
            <w:tcW w:w="803" w:type="pct"/>
            <w:shd w:val="clear" w:color="auto" w:fill="0070C0"/>
            <w:vAlign w:val="center"/>
            <w:hideMark/>
          </w:tcPr>
          <w:p w14:paraId="7D8DA241" w14:textId="5E142482" w:rsidR="003C0A92" w:rsidRPr="0006680D" w:rsidRDefault="003C0A92" w:rsidP="004E1238">
            <w:pPr>
              <w:spacing w:line="276" w:lineRule="auto"/>
              <w:jc w:val="center"/>
              <w:rPr>
                <w:color w:val="000000" w:themeColor="text1"/>
              </w:rPr>
            </w:pPr>
            <w:r w:rsidRPr="0006680D">
              <w:rPr>
                <w:b/>
                <w:color w:val="000000" w:themeColor="text1"/>
              </w:rPr>
              <w:t>Kshs</w:t>
            </w:r>
          </w:p>
        </w:tc>
        <w:tc>
          <w:tcPr>
            <w:tcW w:w="803" w:type="pct"/>
            <w:shd w:val="clear" w:color="auto" w:fill="0070C0"/>
            <w:vAlign w:val="center"/>
            <w:hideMark/>
          </w:tcPr>
          <w:p w14:paraId="3D967FFD" w14:textId="45C982C4" w:rsidR="003C0A92" w:rsidRPr="0006680D" w:rsidRDefault="003C0A92" w:rsidP="004E1238">
            <w:pPr>
              <w:spacing w:line="276" w:lineRule="auto"/>
              <w:jc w:val="center"/>
              <w:rPr>
                <w:color w:val="000000" w:themeColor="text1"/>
              </w:rPr>
            </w:pPr>
            <w:r w:rsidRPr="0006680D">
              <w:rPr>
                <w:b/>
                <w:color w:val="000000" w:themeColor="text1"/>
              </w:rPr>
              <w:t>Kshs</w:t>
            </w:r>
          </w:p>
        </w:tc>
      </w:tr>
      <w:tr w:rsidR="0006680D" w:rsidRPr="0006680D" w14:paraId="5BCCE6F0" w14:textId="77777777" w:rsidTr="004E1238">
        <w:trPr>
          <w:trHeight w:val="340"/>
        </w:trPr>
        <w:tc>
          <w:tcPr>
            <w:tcW w:w="1788" w:type="pct"/>
            <w:noWrap/>
            <w:vAlign w:val="bottom"/>
            <w:hideMark/>
          </w:tcPr>
          <w:p w14:paraId="3DA1639D" w14:textId="093239A1" w:rsidR="00D83F1C" w:rsidRPr="0006680D" w:rsidRDefault="008E57EB" w:rsidP="00543770">
            <w:pPr>
              <w:spacing w:line="276" w:lineRule="auto"/>
              <w:rPr>
                <w:color w:val="000000" w:themeColor="text1"/>
              </w:rPr>
            </w:pPr>
            <w:r w:rsidRPr="0006680D">
              <w:rPr>
                <w:b/>
                <w:color w:val="000000" w:themeColor="text1"/>
              </w:rPr>
              <w:t xml:space="preserve">As </w:t>
            </w:r>
            <w:r w:rsidR="004E1238" w:rsidRPr="0006680D">
              <w:rPr>
                <w:b/>
                <w:color w:val="000000" w:themeColor="text1"/>
              </w:rPr>
              <w:t>at 30</w:t>
            </w:r>
            <w:r w:rsidR="008F14F5" w:rsidRPr="0006680D">
              <w:rPr>
                <w:b/>
                <w:color w:val="000000" w:themeColor="text1"/>
                <w:vertAlign w:val="superscript"/>
              </w:rPr>
              <w:t>th</w:t>
            </w:r>
            <w:r w:rsidR="008F14F5" w:rsidRPr="0006680D">
              <w:rPr>
                <w:b/>
                <w:color w:val="000000" w:themeColor="text1"/>
              </w:rPr>
              <w:t xml:space="preserve"> June</w:t>
            </w:r>
            <w:r w:rsidR="004E1238" w:rsidRPr="0006680D">
              <w:rPr>
                <w:b/>
                <w:color w:val="000000" w:themeColor="text1"/>
              </w:rPr>
              <w:t xml:space="preserve"> </w:t>
            </w:r>
            <w:r w:rsidR="008F14F5" w:rsidRPr="0006680D">
              <w:rPr>
                <w:b/>
                <w:color w:val="000000" w:themeColor="text1"/>
              </w:rPr>
              <w:t>(Current</w:t>
            </w:r>
            <w:r w:rsidR="002D4C98" w:rsidRPr="0006680D">
              <w:rPr>
                <w:b/>
                <w:color w:val="000000" w:themeColor="text1"/>
              </w:rPr>
              <w:t xml:space="preserve"> FY)</w:t>
            </w:r>
          </w:p>
        </w:tc>
        <w:tc>
          <w:tcPr>
            <w:tcW w:w="803" w:type="pct"/>
            <w:vAlign w:val="center"/>
          </w:tcPr>
          <w:p w14:paraId="73774417" w14:textId="77777777" w:rsidR="00D83F1C" w:rsidRPr="0006680D" w:rsidRDefault="00D83F1C" w:rsidP="004E1238">
            <w:pPr>
              <w:spacing w:line="276" w:lineRule="auto"/>
              <w:jc w:val="center"/>
              <w:rPr>
                <w:color w:val="000000" w:themeColor="text1"/>
              </w:rPr>
            </w:pPr>
          </w:p>
        </w:tc>
        <w:tc>
          <w:tcPr>
            <w:tcW w:w="803" w:type="pct"/>
            <w:vAlign w:val="center"/>
            <w:hideMark/>
          </w:tcPr>
          <w:p w14:paraId="417C2030" w14:textId="77777777" w:rsidR="00D83F1C" w:rsidRPr="0006680D" w:rsidRDefault="00D83F1C" w:rsidP="004E1238">
            <w:pPr>
              <w:spacing w:line="276" w:lineRule="auto"/>
              <w:jc w:val="center"/>
              <w:rPr>
                <w:color w:val="000000" w:themeColor="text1"/>
              </w:rPr>
            </w:pPr>
          </w:p>
        </w:tc>
        <w:tc>
          <w:tcPr>
            <w:tcW w:w="803" w:type="pct"/>
            <w:vAlign w:val="center"/>
            <w:hideMark/>
          </w:tcPr>
          <w:p w14:paraId="51EBB8C3" w14:textId="77777777" w:rsidR="00D83F1C" w:rsidRPr="0006680D" w:rsidRDefault="00D83F1C" w:rsidP="004E1238">
            <w:pPr>
              <w:spacing w:line="276" w:lineRule="auto"/>
              <w:jc w:val="center"/>
              <w:rPr>
                <w:color w:val="000000" w:themeColor="text1"/>
              </w:rPr>
            </w:pPr>
          </w:p>
        </w:tc>
        <w:tc>
          <w:tcPr>
            <w:tcW w:w="803" w:type="pct"/>
            <w:vAlign w:val="center"/>
            <w:hideMark/>
          </w:tcPr>
          <w:p w14:paraId="5B1BFD2F" w14:textId="77777777" w:rsidR="00D83F1C" w:rsidRPr="0006680D" w:rsidRDefault="00D83F1C" w:rsidP="004E1238">
            <w:pPr>
              <w:spacing w:line="276" w:lineRule="auto"/>
              <w:jc w:val="center"/>
              <w:rPr>
                <w:color w:val="000000" w:themeColor="text1"/>
              </w:rPr>
            </w:pPr>
          </w:p>
        </w:tc>
      </w:tr>
      <w:tr w:rsidR="0006680D" w:rsidRPr="0006680D" w14:paraId="11C5F7B0" w14:textId="77777777" w:rsidTr="004E1238">
        <w:trPr>
          <w:trHeight w:val="340"/>
        </w:trPr>
        <w:tc>
          <w:tcPr>
            <w:tcW w:w="1788" w:type="pct"/>
            <w:vAlign w:val="bottom"/>
            <w:hideMark/>
          </w:tcPr>
          <w:p w14:paraId="5EC4707C" w14:textId="1EC3A8FC" w:rsidR="00D83F1C" w:rsidRPr="0006680D" w:rsidRDefault="00D83F1C" w:rsidP="00543770">
            <w:pPr>
              <w:spacing w:line="276" w:lineRule="auto"/>
              <w:rPr>
                <w:color w:val="000000" w:themeColor="text1"/>
              </w:rPr>
            </w:pPr>
            <w:r w:rsidRPr="0006680D">
              <w:rPr>
                <w:color w:val="000000" w:themeColor="text1"/>
              </w:rPr>
              <w:t xml:space="preserve">Receivables </w:t>
            </w:r>
            <w:r w:rsidR="004E1238" w:rsidRPr="0006680D">
              <w:rPr>
                <w:color w:val="000000" w:themeColor="text1"/>
              </w:rPr>
              <w:t>from exchange transactions</w:t>
            </w:r>
          </w:p>
        </w:tc>
        <w:tc>
          <w:tcPr>
            <w:tcW w:w="803" w:type="pct"/>
            <w:vAlign w:val="center"/>
          </w:tcPr>
          <w:p w14:paraId="311C2315"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1F7AB4E6"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417A8DFB"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15A5B964" w14:textId="77777777" w:rsidR="00D83F1C" w:rsidRPr="0006680D" w:rsidRDefault="00D83F1C" w:rsidP="004E1238">
            <w:pPr>
              <w:spacing w:line="276" w:lineRule="auto"/>
              <w:jc w:val="center"/>
              <w:rPr>
                <w:color w:val="000000" w:themeColor="text1"/>
              </w:rPr>
            </w:pPr>
            <w:r w:rsidRPr="0006680D">
              <w:rPr>
                <w:color w:val="000000" w:themeColor="text1"/>
              </w:rPr>
              <w:t>xxx</w:t>
            </w:r>
          </w:p>
        </w:tc>
      </w:tr>
      <w:tr w:rsidR="0006680D" w:rsidRPr="0006680D" w14:paraId="64CD377D" w14:textId="77777777" w:rsidTr="004E1238">
        <w:trPr>
          <w:trHeight w:val="340"/>
        </w:trPr>
        <w:tc>
          <w:tcPr>
            <w:tcW w:w="1788" w:type="pct"/>
            <w:vAlign w:val="bottom"/>
            <w:hideMark/>
          </w:tcPr>
          <w:p w14:paraId="72BBE3EA" w14:textId="3EF0D3AE" w:rsidR="00D83F1C" w:rsidRPr="0006680D" w:rsidRDefault="00D83F1C" w:rsidP="00543770">
            <w:pPr>
              <w:spacing w:line="276" w:lineRule="auto"/>
              <w:rPr>
                <w:color w:val="000000" w:themeColor="text1"/>
              </w:rPr>
            </w:pPr>
            <w:r w:rsidRPr="0006680D">
              <w:rPr>
                <w:color w:val="000000" w:themeColor="text1"/>
              </w:rPr>
              <w:t xml:space="preserve">Receivables </w:t>
            </w:r>
            <w:r w:rsidR="004E1238" w:rsidRPr="0006680D">
              <w:rPr>
                <w:color w:val="000000" w:themeColor="text1"/>
              </w:rPr>
              <w:t>from non-exchange transactions</w:t>
            </w:r>
          </w:p>
        </w:tc>
        <w:tc>
          <w:tcPr>
            <w:tcW w:w="803" w:type="pct"/>
            <w:vAlign w:val="center"/>
          </w:tcPr>
          <w:p w14:paraId="2D238511"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46B496CC"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1909DDBD"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2A8C5608" w14:textId="77777777" w:rsidR="00D83F1C" w:rsidRPr="0006680D" w:rsidRDefault="00D83F1C" w:rsidP="004E1238">
            <w:pPr>
              <w:spacing w:line="276" w:lineRule="auto"/>
              <w:jc w:val="center"/>
              <w:rPr>
                <w:color w:val="000000" w:themeColor="text1"/>
              </w:rPr>
            </w:pPr>
            <w:r w:rsidRPr="0006680D">
              <w:rPr>
                <w:color w:val="000000" w:themeColor="text1"/>
              </w:rPr>
              <w:t>xxx</w:t>
            </w:r>
          </w:p>
        </w:tc>
      </w:tr>
      <w:tr w:rsidR="0006680D" w:rsidRPr="0006680D" w14:paraId="4A065D05" w14:textId="77777777" w:rsidTr="008F14F5">
        <w:trPr>
          <w:trHeight w:val="179"/>
        </w:trPr>
        <w:tc>
          <w:tcPr>
            <w:tcW w:w="1788" w:type="pct"/>
            <w:vAlign w:val="bottom"/>
            <w:hideMark/>
          </w:tcPr>
          <w:p w14:paraId="2FD6944C" w14:textId="777B95CB" w:rsidR="00D83F1C" w:rsidRPr="0006680D" w:rsidRDefault="00D83F1C" w:rsidP="00543770">
            <w:pPr>
              <w:spacing w:line="276" w:lineRule="auto"/>
              <w:rPr>
                <w:color w:val="000000" w:themeColor="text1"/>
              </w:rPr>
            </w:pPr>
            <w:r w:rsidRPr="0006680D">
              <w:rPr>
                <w:color w:val="000000" w:themeColor="text1"/>
              </w:rPr>
              <w:t xml:space="preserve">Bank </w:t>
            </w:r>
            <w:r w:rsidR="004E1238" w:rsidRPr="0006680D">
              <w:rPr>
                <w:color w:val="000000" w:themeColor="text1"/>
              </w:rPr>
              <w:t>balances</w:t>
            </w:r>
          </w:p>
        </w:tc>
        <w:tc>
          <w:tcPr>
            <w:tcW w:w="803" w:type="pct"/>
            <w:vAlign w:val="center"/>
          </w:tcPr>
          <w:p w14:paraId="5603F1F0"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70656538"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7CE8F7CC"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10774107" w14:textId="77777777" w:rsidR="00D83F1C" w:rsidRPr="0006680D" w:rsidRDefault="00D83F1C" w:rsidP="004E1238">
            <w:pPr>
              <w:spacing w:line="276" w:lineRule="auto"/>
              <w:jc w:val="center"/>
              <w:rPr>
                <w:color w:val="000000" w:themeColor="text1"/>
              </w:rPr>
            </w:pPr>
            <w:r w:rsidRPr="0006680D">
              <w:rPr>
                <w:color w:val="000000" w:themeColor="text1"/>
              </w:rPr>
              <w:t>xxx</w:t>
            </w:r>
          </w:p>
        </w:tc>
      </w:tr>
      <w:tr w:rsidR="0006680D" w:rsidRPr="0006680D" w14:paraId="64EB7DEF" w14:textId="77777777" w:rsidTr="008F14F5">
        <w:trPr>
          <w:trHeight w:val="116"/>
        </w:trPr>
        <w:tc>
          <w:tcPr>
            <w:tcW w:w="1788" w:type="pct"/>
            <w:vAlign w:val="bottom"/>
            <w:hideMark/>
          </w:tcPr>
          <w:p w14:paraId="712B5A7C" w14:textId="77777777" w:rsidR="00D83F1C" w:rsidRPr="0006680D" w:rsidRDefault="00D83F1C" w:rsidP="00543770">
            <w:pPr>
              <w:spacing w:line="276" w:lineRule="auto"/>
              <w:rPr>
                <w:b/>
                <w:color w:val="000000" w:themeColor="text1"/>
              </w:rPr>
            </w:pPr>
            <w:r w:rsidRPr="0006680D">
              <w:rPr>
                <w:b/>
                <w:color w:val="000000" w:themeColor="text1"/>
              </w:rPr>
              <w:t>Total</w:t>
            </w:r>
          </w:p>
        </w:tc>
        <w:tc>
          <w:tcPr>
            <w:tcW w:w="803" w:type="pct"/>
            <w:vAlign w:val="center"/>
          </w:tcPr>
          <w:p w14:paraId="273B46CD"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c>
          <w:tcPr>
            <w:tcW w:w="803" w:type="pct"/>
            <w:vAlign w:val="center"/>
            <w:hideMark/>
          </w:tcPr>
          <w:p w14:paraId="2817F4C6"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c>
          <w:tcPr>
            <w:tcW w:w="803" w:type="pct"/>
            <w:vAlign w:val="center"/>
            <w:hideMark/>
          </w:tcPr>
          <w:p w14:paraId="3A1622A7"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c>
          <w:tcPr>
            <w:tcW w:w="803" w:type="pct"/>
            <w:vAlign w:val="center"/>
            <w:hideMark/>
          </w:tcPr>
          <w:p w14:paraId="7E3C2885"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r>
      <w:tr w:rsidR="0006680D" w:rsidRPr="0006680D" w14:paraId="10098057" w14:textId="77777777" w:rsidTr="004E1238">
        <w:trPr>
          <w:trHeight w:val="340"/>
        </w:trPr>
        <w:tc>
          <w:tcPr>
            <w:tcW w:w="1788" w:type="pct"/>
            <w:noWrap/>
            <w:vAlign w:val="bottom"/>
            <w:hideMark/>
          </w:tcPr>
          <w:p w14:paraId="394B3156" w14:textId="410F07DD" w:rsidR="00D83F1C" w:rsidRPr="0006680D" w:rsidRDefault="00D83F1C" w:rsidP="00543770">
            <w:pPr>
              <w:spacing w:line="276" w:lineRule="auto"/>
              <w:rPr>
                <w:color w:val="000000" w:themeColor="text1"/>
              </w:rPr>
            </w:pPr>
            <w:r w:rsidRPr="0006680D">
              <w:rPr>
                <w:b/>
                <w:color w:val="000000" w:themeColor="text1"/>
              </w:rPr>
              <w:t>A</w:t>
            </w:r>
            <w:r w:rsidR="008E57EB" w:rsidRPr="0006680D">
              <w:rPr>
                <w:b/>
                <w:color w:val="000000" w:themeColor="text1"/>
              </w:rPr>
              <w:t xml:space="preserve">s </w:t>
            </w:r>
            <w:r w:rsidR="004E1238" w:rsidRPr="0006680D">
              <w:rPr>
                <w:b/>
                <w:color w:val="000000" w:themeColor="text1"/>
              </w:rPr>
              <w:t xml:space="preserve">at 30 June </w:t>
            </w:r>
            <w:r w:rsidR="002D4C98" w:rsidRPr="0006680D">
              <w:rPr>
                <w:b/>
                <w:color w:val="000000" w:themeColor="text1"/>
              </w:rPr>
              <w:t>(Previous FY)</w:t>
            </w:r>
          </w:p>
        </w:tc>
        <w:tc>
          <w:tcPr>
            <w:tcW w:w="803" w:type="pct"/>
            <w:vAlign w:val="center"/>
          </w:tcPr>
          <w:p w14:paraId="14B07F38" w14:textId="77777777" w:rsidR="00D83F1C" w:rsidRPr="0006680D" w:rsidRDefault="00D83F1C" w:rsidP="004E1238">
            <w:pPr>
              <w:spacing w:line="276" w:lineRule="auto"/>
              <w:jc w:val="center"/>
              <w:rPr>
                <w:color w:val="000000" w:themeColor="text1"/>
              </w:rPr>
            </w:pPr>
          </w:p>
        </w:tc>
        <w:tc>
          <w:tcPr>
            <w:tcW w:w="803" w:type="pct"/>
            <w:vAlign w:val="center"/>
            <w:hideMark/>
          </w:tcPr>
          <w:p w14:paraId="520D4C0D" w14:textId="77777777" w:rsidR="00D83F1C" w:rsidRPr="0006680D" w:rsidRDefault="00D83F1C" w:rsidP="004E1238">
            <w:pPr>
              <w:spacing w:line="276" w:lineRule="auto"/>
              <w:jc w:val="center"/>
              <w:rPr>
                <w:color w:val="000000" w:themeColor="text1"/>
              </w:rPr>
            </w:pPr>
          </w:p>
        </w:tc>
        <w:tc>
          <w:tcPr>
            <w:tcW w:w="803" w:type="pct"/>
            <w:vAlign w:val="center"/>
            <w:hideMark/>
          </w:tcPr>
          <w:p w14:paraId="632B7E37" w14:textId="77777777" w:rsidR="00D83F1C" w:rsidRPr="0006680D" w:rsidRDefault="00D83F1C" w:rsidP="004E1238">
            <w:pPr>
              <w:spacing w:line="276" w:lineRule="auto"/>
              <w:jc w:val="center"/>
              <w:rPr>
                <w:color w:val="000000" w:themeColor="text1"/>
              </w:rPr>
            </w:pPr>
          </w:p>
        </w:tc>
        <w:tc>
          <w:tcPr>
            <w:tcW w:w="803" w:type="pct"/>
            <w:vAlign w:val="center"/>
            <w:hideMark/>
          </w:tcPr>
          <w:p w14:paraId="1695E89D" w14:textId="77777777" w:rsidR="00D83F1C" w:rsidRPr="0006680D" w:rsidRDefault="00D83F1C" w:rsidP="004E1238">
            <w:pPr>
              <w:spacing w:line="276" w:lineRule="auto"/>
              <w:jc w:val="center"/>
              <w:rPr>
                <w:color w:val="000000" w:themeColor="text1"/>
              </w:rPr>
            </w:pPr>
          </w:p>
        </w:tc>
      </w:tr>
      <w:tr w:rsidR="0006680D" w:rsidRPr="0006680D" w14:paraId="3780728F" w14:textId="77777777" w:rsidTr="004E1238">
        <w:trPr>
          <w:trHeight w:val="340"/>
        </w:trPr>
        <w:tc>
          <w:tcPr>
            <w:tcW w:w="1788" w:type="pct"/>
            <w:noWrap/>
            <w:vAlign w:val="bottom"/>
            <w:hideMark/>
          </w:tcPr>
          <w:p w14:paraId="578D5103" w14:textId="49E2F901" w:rsidR="00D83F1C" w:rsidRPr="0006680D" w:rsidRDefault="00D83F1C" w:rsidP="00543770">
            <w:pPr>
              <w:spacing w:line="276" w:lineRule="auto"/>
              <w:rPr>
                <w:color w:val="000000" w:themeColor="text1"/>
              </w:rPr>
            </w:pPr>
            <w:r w:rsidRPr="0006680D">
              <w:rPr>
                <w:color w:val="000000" w:themeColor="text1"/>
              </w:rPr>
              <w:t xml:space="preserve">Receivables </w:t>
            </w:r>
            <w:r w:rsidR="004E1238" w:rsidRPr="0006680D">
              <w:rPr>
                <w:color w:val="000000" w:themeColor="text1"/>
              </w:rPr>
              <w:t>from exchange transactions</w:t>
            </w:r>
          </w:p>
        </w:tc>
        <w:tc>
          <w:tcPr>
            <w:tcW w:w="803" w:type="pct"/>
            <w:vAlign w:val="center"/>
          </w:tcPr>
          <w:p w14:paraId="6369BDE6"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hideMark/>
          </w:tcPr>
          <w:p w14:paraId="6AA70A47"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hideMark/>
          </w:tcPr>
          <w:p w14:paraId="25422AF3"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hideMark/>
          </w:tcPr>
          <w:p w14:paraId="767667FE" w14:textId="77777777" w:rsidR="00D83F1C" w:rsidRPr="0006680D" w:rsidRDefault="00D83F1C" w:rsidP="004E1238">
            <w:pPr>
              <w:spacing w:line="276" w:lineRule="auto"/>
              <w:jc w:val="center"/>
              <w:rPr>
                <w:color w:val="000000" w:themeColor="text1"/>
              </w:rPr>
            </w:pPr>
            <w:r w:rsidRPr="0006680D">
              <w:rPr>
                <w:color w:val="000000" w:themeColor="text1"/>
              </w:rPr>
              <w:t>xxx</w:t>
            </w:r>
          </w:p>
        </w:tc>
      </w:tr>
      <w:tr w:rsidR="0006680D" w:rsidRPr="0006680D" w14:paraId="236EE4C8" w14:textId="77777777" w:rsidTr="004E1238">
        <w:trPr>
          <w:trHeight w:val="340"/>
        </w:trPr>
        <w:tc>
          <w:tcPr>
            <w:tcW w:w="1788" w:type="pct"/>
            <w:vAlign w:val="bottom"/>
            <w:hideMark/>
          </w:tcPr>
          <w:p w14:paraId="55B7B862" w14:textId="617FFC70" w:rsidR="00D83F1C" w:rsidRPr="0006680D" w:rsidRDefault="00D83F1C" w:rsidP="00543770">
            <w:pPr>
              <w:spacing w:line="276" w:lineRule="auto"/>
              <w:rPr>
                <w:color w:val="000000" w:themeColor="text1"/>
              </w:rPr>
            </w:pPr>
            <w:r w:rsidRPr="0006680D">
              <w:rPr>
                <w:color w:val="000000" w:themeColor="text1"/>
              </w:rPr>
              <w:t xml:space="preserve">Receivables </w:t>
            </w:r>
            <w:r w:rsidR="004E1238" w:rsidRPr="0006680D">
              <w:rPr>
                <w:color w:val="000000" w:themeColor="text1"/>
              </w:rPr>
              <w:t>from non-exchange transactions</w:t>
            </w:r>
          </w:p>
        </w:tc>
        <w:tc>
          <w:tcPr>
            <w:tcW w:w="803" w:type="pct"/>
            <w:vAlign w:val="center"/>
          </w:tcPr>
          <w:p w14:paraId="042958AE"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413BACDB"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29631664"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595EC315" w14:textId="77777777" w:rsidR="00D83F1C" w:rsidRPr="0006680D" w:rsidRDefault="00D83F1C" w:rsidP="004E1238">
            <w:pPr>
              <w:spacing w:line="276" w:lineRule="auto"/>
              <w:jc w:val="center"/>
              <w:rPr>
                <w:color w:val="000000" w:themeColor="text1"/>
              </w:rPr>
            </w:pPr>
            <w:r w:rsidRPr="0006680D">
              <w:rPr>
                <w:color w:val="000000" w:themeColor="text1"/>
              </w:rPr>
              <w:t>xxx</w:t>
            </w:r>
          </w:p>
        </w:tc>
      </w:tr>
      <w:tr w:rsidR="0006680D" w:rsidRPr="0006680D" w14:paraId="10C09736" w14:textId="77777777" w:rsidTr="008F14F5">
        <w:trPr>
          <w:trHeight w:val="58"/>
        </w:trPr>
        <w:tc>
          <w:tcPr>
            <w:tcW w:w="1788" w:type="pct"/>
            <w:vAlign w:val="bottom"/>
            <w:hideMark/>
          </w:tcPr>
          <w:p w14:paraId="704B9290" w14:textId="22CDA8E6" w:rsidR="00D83F1C" w:rsidRPr="0006680D" w:rsidRDefault="00D83F1C" w:rsidP="00543770">
            <w:pPr>
              <w:spacing w:line="276" w:lineRule="auto"/>
              <w:rPr>
                <w:color w:val="000000" w:themeColor="text1"/>
              </w:rPr>
            </w:pPr>
            <w:r w:rsidRPr="0006680D">
              <w:rPr>
                <w:color w:val="000000" w:themeColor="text1"/>
              </w:rPr>
              <w:t xml:space="preserve">Bank </w:t>
            </w:r>
            <w:r w:rsidR="004E1238" w:rsidRPr="0006680D">
              <w:rPr>
                <w:color w:val="000000" w:themeColor="text1"/>
              </w:rPr>
              <w:t>balances</w:t>
            </w:r>
          </w:p>
        </w:tc>
        <w:tc>
          <w:tcPr>
            <w:tcW w:w="803" w:type="pct"/>
            <w:vAlign w:val="center"/>
          </w:tcPr>
          <w:p w14:paraId="1E428A36"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79BD02AB"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631C5E25" w14:textId="77777777" w:rsidR="00D83F1C" w:rsidRPr="0006680D" w:rsidRDefault="00D83F1C" w:rsidP="004E1238">
            <w:pPr>
              <w:spacing w:line="276" w:lineRule="auto"/>
              <w:jc w:val="center"/>
              <w:rPr>
                <w:color w:val="000000" w:themeColor="text1"/>
              </w:rPr>
            </w:pPr>
            <w:r w:rsidRPr="0006680D">
              <w:rPr>
                <w:color w:val="000000" w:themeColor="text1"/>
              </w:rPr>
              <w:t>xxx</w:t>
            </w:r>
          </w:p>
        </w:tc>
        <w:tc>
          <w:tcPr>
            <w:tcW w:w="803" w:type="pct"/>
            <w:vAlign w:val="center"/>
          </w:tcPr>
          <w:p w14:paraId="52548D61" w14:textId="77777777" w:rsidR="00D83F1C" w:rsidRPr="0006680D" w:rsidRDefault="00D83F1C" w:rsidP="004E1238">
            <w:pPr>
              <w:spacing w:line="276" w:lineRule="auto"/>
              <w:jc w:val="center"/>
              <w:rPr>
                <w:color w:val="000000" w:themeColor="text1"/>
              </w:rPr>
            </w:pPr>
            <w:r w:rsidRPr="0006680D">
              <w:rPr>
                <w:color w:val="000000" w:themeColor="text1"/>
              </w:rPr>
              <w:t>xxx</w:t>
            </w:r>
          </w:p>
        </w:tc>
      </w:tr>
      <w:tr w:rsidR="0006680D" w:rsidRPr="0006680D" w14:paraId="1391BC29" w14:textId="77777777" w:rsidTr="004E1238">
        <w:trPr>
          <w:trHeight w:val="340"/>
        </w:trPr>
        <w:tc>
          <w:tcPr>
            <w:tcW w:w="1788" w:type="pct"/>
            <w:vAlign w:val="bottom"/>
            <w:hideMark/>
          </w:tcPr>
          <w:p w14:paraId="4775A558" w14:textId="77777777" w:rsidR="00D83F1C" w:rsidRPr="0006680D" w:rsidRDefault="00D83F1C" w:rsidP="00543770">
            <w:pPr>
              <w:spacing w:line="276" w:lineRule="auto"/>
              <w:rPr>
                <w:b/>
                <w:color w:val="000000" w:themeColor="text1"/>
              </w:rPr>
            </w:pPr>
            <w:r w:rsidRPr="0006680D">
              <w:rPr>
                <w:b/>
                <w:color w:val="000000" w:themeColor="text1"/>
              </w:rPr>
              <w:t>Total</w:t>
            </w:r>
          </w:p>
        </w:tc>
        <w:tc>
          <w:tcPr>
            <w:tcW w:w="803" w:type="pct"/>
            <w:vAlign w:val="center"/>
          </w:tcPr>
          <w:p w14:paraId="0754F9B0"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c>
          <w:tcPr>
            <w:tcW w:w="803" w:type="pct"/>
            <w:vAlign w:val="center"/>
            <w:hideMark/>
          </w:tcPr>
          <w:p w14:paraId="61FB8ACF"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c>
          <w:tcPr>
            <w:tcW w:w="803" w:type="pct"/>
            <w:vAlign w:val="center"/>
            <w:hideMark/>
          </w:tcPr>
          <w:p w14:paraId="0A09180B"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c>
          <w:tcPr>
            <w:tcW w:w="803" w:type="pct"/>
            <w:vAlign w:val="center"/>
            <w:hideMark/>
          </w:tcPr>
          <w:p w14:paraId="19EC269B" w14:textId="77777777" w:rsidR="00D83F1C" w:rsidRPr="0006680D" w:rsidRDefault="00D83F1C" w:rsidP="004E1238">
            <w:pPr>
              <w:spacing w:line="276" w:lineRule="auto"/>
              <w:jc w:val="center"/>
              <w:rPr>
                <w:b/>
                <w:color w:val="000000" w:themeColor="text1"/>
              </w:rPr>
            </w:pPr>
            <w:r w:rsidRPr="0006680D">
              <w:rPr>
                <w:b/>
                <w:color w:val="000000" w:themeColor="text1"/>
              </w:rPr>
              <w:t>xxx</w:t>
            </w:r>
          </w:p>
        </w:tc>
      </w:tr>
    </w:tbl>
    <w:p w14:paraId="7A3B7424" w14:textId="6CBD7A97" w:rsidR="00D83F1C" w:rsidRPr="0006680D" w:rsidRDefault="00D83F1C" w:rsidP="008F14F5">
      <w:pPr>
        <w:jc w:val="both"/>
        <w:rPr>
          <w:bCs/>
          <w:i/>
          <w:color w:val="000000" w:themeColor="text1"/>
        </w:rPr>
      </w:pPr>
      <w:r w:rsidRPr="0006680D">
        <w:rPr>
          <w:bCs/>
          <w:i/>
          <w:color w:val="000000" w:themeColor="text1"/>
        </w:rPr>
        <w:t xml:space="preserve">(NB: The totals column should tie to the individual elements of credit risk disclosed in the </w:t>
      </w:r>
      <w:r w:rsidR="00E80625" w:rsidRPr="0006680D">
        <w:rPr>
          <w:bCs/>
          <w:i/>
          <w:color w:val="000000" w:themeColor="text1"/>
        </w:rPr>
        <w:t>Entity</w:t>
      </w:r>
      <w:r w:rsidRPr="0006680D">
        <w:rPr>
          <w:bCs/>
          <w:i/>
          <w:color w:val="000000" w:themeColor="text1"/>
        </w:rPr>
        <w:t>’s statement of financial position)</w:t>
      </w:r>
      <w:r w:rsidR="008F14F5" w:rsidRPr="0006680D">
        <w:rPr>
          <w:bCs/>
          <w:i/>
          <w:color w:val="000000" w:themeColor="text1"/>
        </w:rPr>
        <w:t>.</w:t>
      </w:r>
    </w:p>
    <w:p w14:paraId="12F16BA4" w14:textId="77777777" w:rsidR="00952CC7" w:rsidRPr="0006680D" w:rsidRDefault="00952CC7" w:rsidP="00952CC7">
      <w:pPr>
        <w:spacing w:line="360" w:lineRule="auto"/>
        <w:ind w:left="720"/>
        <w:jc w:val="both"/>
        <w:rPr>
          <w:color w:val="000000" w:themeColor="text1"/>
          <w:sz w:val="12"/>
          <w:szCs w:val="12"/>
        </w:rPr>
      </w:pPr>
    </w:p>
    <w:p w14:paraId="62FB78F5" w14:textId="01EC32E8" w:rsidR="00781E6A" w:rsidRPr="0006680D" w:rsidRDefault="00781E6A">
      <w:pPr>
        <w:autoSpaceDE/>
        <w:autoSpaceDN/>
        <w:rPr>
          <w:color w:val="000000" w:themeColor="text1"/>
        </w:rPr>
      </w:pPr>
      <w:r w:rsidRPr="0006680D">
        <w:rPr>
          <w:color w:val="000000" w:themeColor="text1"/>
        </w:rPr>
        <w:br w:type="page"/>
      </w:r>
    </w:p>
    <w:p w14:paraId="0F3661FF" w14:textId="77777777" w:rsidR="00781E6A" w:rsidRPr="0006680D" w:rsidRDefault="00781E6A" w:rsidP="00781E6A">
      <w:pPr>
        <w:spacing w:line="360" w:lineRule="auto"/>
        <w:ind w:right="-302"/>
        <w:rPr>
          <w:rFonts w:eastAsia="Arial"/>
          <w:b/>
          <w:bCs/>
          <w:color w:val="000000" w:themeColor="text1"/>
          <w:spacing w:val="3"/>
        </w:rPr>
      </w:pPr>
      <w:r w:rsidRPr="0006680D">
        <w:rPr>
          <w:rFonts w:eastAsia="Arial"/>
          <w:b/>
          <w:bCs/>
          <w:color w:val="000000" w:themeColor="text1"/>
          <w:spacing w:val="3"/>
        </w:rPr>
        <w:lastRenderedPageBreak/>
        <w:t>Financial Risk Management</w:t>
      </w:r>
    </w:p>
    <w:p w14:paraId="4E91FD93" w14:textId="70A36D8F" w:rsidR="00952CC7" w:rsidRPr="0006680D" w:rsidRDefault="00D83F1C" w:rsidP="00683CB2">
      <w:pPr>
        <w:spacing w:line="360" w:lineRule="auto"/>
        <w:jc w:val="both"/>
        <w:rPr>
          <w:color w:val="000000" w:themeColor="text1"/>
        </w:rPr>
      </w:pPr>
      <w:r w:rsidRPr="0006680D">
        <w:rPr>
          <w:color w:val="000000" w:themeColor="text1"/>
        </w:rPr>
        <w:t xml:space="preserve">The customers under the fully performing category are paying their debts as they continue trading. The credit risk associated with these receivables is minimal and the allowance for uncollectible amounts that the </w:t>
      </w:r>
      <w:r w:rsidR="0091281C" w:rsidRPr="0006680D">
        <w:rPr>
          <w:color w:val="000000" w:themeColor="text1"/>
        </w:rPr>
        <w:t>e</w:t>
      </w:r>
      <w:r w:rsidR="00E80625" w:rsidRPr="0006680D">
        <w:rPr>
          <w:color w:val="000000" w:themeColor="text1"/>
        </w:rPr>
        <w:t>ntity</w:t>
      </w:r>
      <w:r w:rsidRPr="0006680D">
        <w:rPr>
          <w:color w:val="000000" w:themeColor="text1"/>
        </w:rPr>
        <w:t xml:space="preserve"> has recognised in the financial statements is considered adequate to cover any potentially irrecoverable amounts.</w:t>
      </w:r>
      <w:r w:rsidR="0088053A" w:rsidRPr="0006680D">
        <w:rPr>
          <w:color w:val="000000" w:themeColor="text1"/>
        </w:rPr>
        <w:t xml:space="preserve"> </w:t>
      </w:r>
      <w:r w:rsidR="000518CE" w:rsidRPr="0006680D">
        <w:rPr>
          <w:color w:val="000000" w:themeColor="text1"/>
        </w:rPr>
        <w:t xml:space="preserve">The </w:t>
      </w:r>
      <w:r w:rsidR="0091281C" w:rsidRPr="0006680D">
        <w:rPr>
          <w:color w:val="000000" w:themeColor="text1"/>
        </w:rPr>
        <w:t>e</w:t>
      </w:r>
      <w:r w:rsidR="00E80625" w:rsidRPr="0006680D">
        <w:rPr>
          <w:color w:val="000000" w:themeColor="text1"/>
        </w:rPr>
        <w:t>ntity</w:t>
      </w:r>
      <w:r w:rsidRPr="0006680D">
        <w:rPr>
          <w:color w:val="000000" w:themeColor="text1"/>
        </w:rPr>
        <w:t xml:space="preserve"> has significant concentration of credit risk on amounts due from xxx</w:t>
      </w:r>
      <w:r w:rsidR="0088053A" w:rsidRPr="0006680D">
        <w:rPr>
          <w:color w:val="000000" w:themeColor="text1"/>
        </w:rPr>
        <w:t>.</w:t>
      </w:r>
      <w:r w:rsidR="00683CB2" w:rsidRPr="0006680D">
        <w:rPr>
          <w:color w:val="000000" w:themeColor="text1"/>
        </w:rPr>
        <w:t xml:space="preserve"> </w:t>
      </w:r>
      <w:r w:rsidR="000518CE" w:rsidRPr="0006680D">
        <w:rPr>
          <w:color w:val="000000" w:themeColor="text1"/>
        </w:rPr>
        <w:t>T</w:t>
      </w:r>
      <w:r w:rsidRPr="0006680D">
        <w:rPr>
          <w:color w:val="000000" w:themeColor="text1"/>
        </w:rPr>
        <w:t xml:space="preserve">he </w:t>
      </w:r>
      <w:r w:rsidR="0091281C" w:rsidRPr="0006680D">
        <w:rPr>
          <w:color w:val="000000" w:themeColor="text1"/>
        </w:rPr>
        <w:t>B</w:t>
      </w:r>
      <w:r w:rsidRPr="0006680D">
        <w:rPr>
          <w:color w:val="000000" w:themeColor="text1"/>
        </w:rPr>
        <w:t xml:space="preserve">oard of </w:t>
      </w:r>
      <w:r w:rsidR="0091281C" w:rsidRPr="0006680D">
        <w:rPr>
          <w:color w:val="000000" w:themeColor="text1"/>
        </w:rPr>
        <w:t>D</w:t>
      </w:r>
      <w:r w:rsidRPr="0006680D">
        <w:rPr>
          <w:color w:val="000000" w:themeColor="text1"/>
        </w:rPr>
        <w:t xml:space="preserve">irectors sets the </w:t>
      </w:r>
      <w:r w:rsidR="0091281C" w:rsidRPr="0006680D">
        <w:rPr>
          <w:color w:val="000000" w:themeColor="text1"/>
        </w:rPr>
        <w:t>e</w:t>
      </w:r>
      <w:r w:rsidR="00E80625" w:rsidRPr="0006680D">
        <w:rPr>
          <w:color w:val="000000" w:themeColor="text1"/>
        </w:rPr>
        <w:t>ntity</w:t>
      </w:r>
      <w:r w:rsidRPr="0006680D">
        <w:rPr>
          <w:color w:val="000000" w:themeColor="text1"/>
        </w:rPr>
        <w:t xml:space="preserve">’s credit policies and objectives and lays down parameters within which the various aspects of credit risk management are operated. </w:t>
      </w:r>
    </w:p>
    <w:p w14:paraId="3B180E89" w14:textId="78ACB0AC" w:rsidR="00BC2BD9" w:rsidRPr="0006680D" w:rsidRDefault="00BC2BD9">
      <w:pPr>
        <w:autoSpaceDE/>
        <w:autoSpaceDN/>
        <w:rPr>
          <w:b/>
          <w:color w:val="000000" w:themeColor="text1"/>
        </w:rPr>
      </w:pPr>
    </w:p>
    <w:p w14:paraId="68DA9F2D" w14:textId="306AF658" w:rsidR="000518CE" w:rsidRPr="0006680D" w:rsidRDefault="000518CE" w:rsidP="00FF1B9B">
      <w:pPr>
        <w:pStyle w:val="ListParagraph"/>
        <w:numPr>
          <w:ilvl w:val="1"/>
          <w:numId w:val="25"/>
        </w:numPr>
        <w:tabs>
          <w:tab w:val="left" w:pos="891"/>
        </w:tabs>
        <w:spacing w:line="360" w:lineRule="auto"/>
        <w:ind w:hanging="2138"/>
        <w:jc w:val="both"/>
        <w:rPr>
          <w:b/>
          <w:color w:val="000000" w:themeColor="text1"/>
        </w:rPr>
      </w:pPr>
      <w:r w:rsidRPr="0006680D">
        <w:rPr>
          <w:b/>
          <w:color w:val="000000" w:themeColor="text1"/>
        </w:rPr>
        <w:t>Liquidity risk management</w:t>
      </w:r>
    </w:p>
    <w:p w14:paraId="3DD0A0FF" w14:textId="6CB69624" w:rsidR="00952CC7" w:rsidRPr="0006680D" w:rsidRDefault="000518CE" w:rsidP="00EE4421">
      <w:pPr>
        <w:tabs>
          <w:tab w:val="left" w:pos="426"/>
          <w:tab w:val="decimal" w:pos="5220"/>
          <w:tab w:val="decimal" w:pos="7200"/>
          <w:tab w:val="decimal" w:pos="8640"/>
        </w:tabs>
        <w:spacing w:line="360" w:lineRule="auto"/>
        <w:jc w:val="both"/>
        <w:rPr>
          <w:color w:val="000000" w:themeColor="text1"/>
        </w:rPr>
      </w:pPr>
      <w:r w:rsidRPr="0006680D">
        <w:rPr>
          <w:color w:val="000000" w:themeColor="text1"/>
        </w:rPr>
        <w:t xml:space="preserve">Ultimate responsibility for liquidity risk management rests with the </w:t>
      </w:r>
      <w:r w:rsidR="00E80625" w:rsidRPr="0006680D">
        <w:rPr>
          <w:color w:val="000000" w:themeColor="text1"/>
        </w:rPr>
        <w:t>Entity</w:t>
      </w:r>
      <w:r w:rsidRPr="0006680D">
        <w:rPr>
          <w:color w:val="000000" w:themeColor="text1"/>
        </w:rPr>
        <w:t xml:space="preserve">’s </w:t>
      </w:r>
      <w:r w:rsidR="007C0601" w:rsidRPr="0006680D">
        <w:rPr>
          <w:color w:val="000000" w:themeColor="text1"/>
        </w:rPr>
        <w:t>D</w:t>
      </w:r>
      <w:r w:rsidRPr="0006680D">
        <w:rPr>
          <w:color w:val="000000" w:themeColor="text1"/>
        </w:rPr>
        <w:t xml:space="preserve">irectors, who have built an appropriate liquidity risk management framework for the management of the </w:t>
      </w:r>
      <w:r w:rsidR="00E80FCF" w:rsidRPr="0006680D">
        <w:rPr>
          <w:color w:val="000000" w:themeColor="text1"/>
        </w:rPr>
        <w:t>e</w:t>
      </w:r>
      <w:r w:rsidR="00E80625" w:rsidRPr="0006680D">
        <w:rPr>
          <w:color w:val="000000" w:themeColor="text1"/>
        </w:rPr>
        <w:t>ntity</w:t>
      </w:r>
      <w:r w:rsidRPr="0006680D">
        <w:rPr>
          <w:color w:val="000000" w:themeColor="text1"/>
        </w:rPr>
        <w:t xml:space="preserve">’s short, medium and long-term funding and liquidity management requirements. The </w:t>
      </w:r>
      <w:r w:rsidR="00E80625" w:rsidRPr="0006680D">
        <w:rPr>
          <w:color w:val="000000" w:themeColor="text1"/>
        </w:rPr>
        <w:t>Entity</w:t>
      </w:r>
      <w:r w:rsidRPr="0006680D">
        <w:rPr>
          <w:color w:val="000000" w:themeColor="text1"/>
        </w:rPr>
        <w:t xml:space="preserve"> manages liquidity risk through continuous monitoring of forecasts and actual cash flows.</w:t>
      </w:r>
      <w:r w:rsidR="00EE4421" w:rsidRPr="0006680D">
        <w:rPr>
          <w:color w:val="000000" w:themeColor="text1"/>
        </w:rPr>
        <w:t xml:space="preserve"> </w:t>
      </w:r>
      <w:r w:rsidRPr="0006680D">
        <w:rPr>
          <w:color w:val="000000" w:themeColor="text1"/>
        </w:rPr>
        <w:t xml:space="preserve">The table below represents cash flows payable by the </w:t>
      </w:r>
      <w:r w:rsidR="003840AA" w:rsidRPr="0006680D">
        <w:rPr>
          <w:color w:val="000000" w:themeColor="text1"/>
        </w:rPr>
        <w:t>e</w:t>
      </w:r>
      <w:r w:rsidR="00E80625" w:rsidRPr="0006680D">
        <w:rPr>
          <w:color w:val="000000" w:themeColor="text1"/>
        </w:rPr>
        <w:t>ntity</w:t>
      </w:r>
      <w:r w:rsidRPr="0006680D">
        <w:rPr>
          <w:color w:val="000000" w:themeColor="text1"/>
        </w:rPr>
        <w:t xml:space="preserve"> under non-derivative financial liabilities by their remaining contractual maturities at the reporting date. The amounts disclosed in the table are the contractual undiscounted cash flows.  Balances due within 12 months equal their carrying balances, as the impact of discounting is not significant.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214"/>
        <w:gridCol w:w="1454"/>
        <w:gridCol w:w="1454"/>
        <w:gridCol w:w="1454"/>
        <w:gridCol w:w="1454"/>
      </w:tblGrid>
      <w:tr w:rsidR="0006680D" w:rsidRPr="0006680D" w14:paraId="151FB977" w14:textId="77777777" w:rsidTr="004B54E6">
        <w:trPr>
          <w:trHeight w:val="634"/>
          <w:tblHeader/>
        </w:trPr>
        <w:tc>
          <w:tcPr>
            <w:tcW w:w="1780" w:type="pct"/>
            <w:vMerge w:val="restart"/>
            <w:shd w:val="clear" w:color="auto" w:fill="0070C0"/>
            <w:noWrap/>
            <w:vAlign w:val="center"/>
            <w:hideMark/>
          </w:tcPr>
          <w:p w14:paraId="4311F0ED" w14:textId="06C1678A" w:rsidR="003C0A92" w:rsidRPr="0006680D" w:rsidRDefault="003C0A92" w:rsidP="003C0A92">
            <w:pPr>
              <w:tabs>
                <w:tab w:val="left" w:pos="2020"/>
              </w:tabs>
              <w:spacing w:line="276" w:lineRule="auto"/>
              <w:rPr>
                <w:color w:val="000000" w:themeColor="text1"/>
              </w:rPr>
            </w:pPr>
            <w:r w:rsidRPr="0006680D">
              <w:rPr>
                <w:color w:val="000000" w:themeColor="text1"/>
              </w:rPr>
              <w:t>Description</w:t>
            </w:r>
          </w:p>
          <w:p w14:paraId="3A7360A0" w14:textId="77777777" w:rsidR="003C0A92" w:rsidRPr="0006680D" w:rsidRDefault="003C0A92" w:rsidP="003C0A92">
            <w:pPr>
              <w:spacing w:line="276" w:lineRule="auto"/>
              <w:rPr>
                <w:color w:val="000000" w:themeColor="text1"/>
              </w:rPr>
            </w:pPr>
          </w:p>
        </w:tc>
        <w:tc>
          <w:tcPr>
            <w:tcW w:w="805" w:type="pct"/>
            <w:tcBorders>
              <w:bottom w:val="single" w:sz="4" w:space="0" w:color="auto"/>
            </w:tcBorders>
            <w:shd w:val="clear" w:color="auto" w:fill="0070C0"/>
            <w:vAlign w:val="center"/>
            <w:hideMark/>
          </w:tcPr>
          <w:p w14:paraId="774EBC21" w14:textId="77777777" w:rsidR="003C0A92" w:rsidRPr="0006680D" w:rsidRDefault="003C0A92" w:rsidP="004B54E6">
            <w:pPr>
              <w:spacing w:line="276" w:lineRule="auto"/>
              <w:jc w:val="center"/>
              <w:rPr>
                <w:b/>
                <w:color w:val="000000" w:themeColor="text1"/>
              </w:rPr>
            </w:pPr>
            <w:r w:rsidRPr="0006680D">
              <w:rPr>
                <w:b/>
                <w:color w:val="000000" w:themeColor="text1"/>
              </w:rPr>
              <w:t>Less than 1 month</w:t>
            </w:r>
          </w:p>
        </w:tc>
        <w:tc>
          <w:tcPr>
            <w:tcW w:w="805" w:type="pct"/>
            <w:tcBorders>
              <w:bottom w:val="single" w:sz="4" w:space="0" w:color="auto"/>
            </w:tcBorders>
            <w:shd w:val="clear" w:color="auto" w:fill="0070C0"/>
            <w:vAlign w:val="center"/>
            <w:hideMark/>
          </w:tcPr>
          <w:p w14:paraId="22942E4F" w14:textId="77777777" w:rsidR="003C0A92" w:rsidRPr="0006680D" w:rsidRDefault="003C0A92" w:rsidP="004B54E6">
            <w:pPr>
              <w:spacing w:line="276" w:lineRule="auto"/>
              <w:jc w:val="center"/>
              <w:rPr>
                <w:b/>
                <w:color w:val="000000" w:themeColor="text1"/>
              </w:rPr>
            </w:pPr>
            <w:r w:rsidRPr="0006680D">
              <w:rPr>
                <w:b/>
                <w:color w:val="000000" w:themeColor="text1"/>
              </w:rPr>
              <w:t>Between 1-3 months</w:t>
            </w:r>
          </w:p>
        </w:tc>
        <w:tc>
          <w:tcPr>
            <w:tcW w:w="805" w:type="pct"/>
            <w:tcBorders>
              <w:bottom w:val="single" w:sz="4" w:space="0" w:color="auto"/>
            </w:tcBorders>
            <w:shd w:val="clear" w:color="auto" w:fill="0070C0"/>
            <w:vAlign w:val="center"/>
            <w:hideMark/>
          </w:tcPr>
          <w:p w14:paraId="29C14AF7" w14:textId="77777777" w:rsidR="003C0A92" w:rsidRPr="0006680D" w:rsidRDefault="003C0A92" w:rsidP="004B54E6">
            <w:pPr>
              <w:spacing w:line="276" w:lineRule="auto"/>
              <w:jc w:val="center"/>
              <w:rPr>
                <w:b/>
                <w:color w:val="000000" w:themeColor="text1"/>
              </w:rPr>
            </w:pPr>
            <w:r w:rsidRPr="0006680D">
              <w:rPr>
                <w:b/>
                <w:color w:val="000000" w:themeColor="text1"/>
              </w:rPr>
              <w:t>Over 5 months</w:t>
            </w:r>
          </w:p>
        </w:tc>
        <w:tc>
          <w:tcPr>
            <w:tcW w:w="805" w:type="pct"/>
            <w:tcBorders>
              <w:bottom w:val="single" w:sz="4" w:space="0" w:color="auto"/>
            </w:tcBorders>
            <w:shd w:val="clear" w:color="auto" w:fill="0070C0"/>
            <w:vAlign w:val="center"/>
            <w:hideMark/>
          </w:tcPr>
          <w:p w14:paraId="7765BD65" w14:textId="04C27A77" w:rsidR="003C0A92" w:rsidRPr="0006680D" w:rsidRDefault="003C0A92" w:rsidP="004B54E6">
            <w:pPr>
              <w:spacing w:line="276" w:lineRule="auto"/>
              <w:jc w:val="center"/>
              <w:rPr>
                <w:b/>
                <w:color w:val="000000" w:themeColor="text1"/>
              </w:rPr>
            </w:pPr>
            <w:r w:rsidRPr="0006680D">
              <w:rPr>
                <w:b/>
                <w:color w:val="000000" w:themeColor="text1"/>
              </w:rPr>
              <w:t>Total</w:t>
            </w:r>
          </w:p>
        </w:tc>
      </w:tr>
      <w:tr w:rsidR="0006680D" w:rsidRPr="0006680D" w14:paraId="07C8DC04" w14:textId="77777777" w:rsidTr="004B54E6">
        <w:trPr>
          <w:trHeight w:val="377"/>
          <w:tblHeader/>
        </w:trPr>
        <w:tc>
          <w:tcPr>
            <w:tcW w:w="1780" w:type="pct"/>
            <w:vMerge/>
            <w:shd w:val="clear" w:color="auto" w:fill="0070C0"/>
            <w:hideMark/>
          </w:tcPr>
          <w:p w14:paraId="5EFC2743" w14:textId="72DBB237" w:rsidR="003C0A92" w:rsidRPr="0006680D" w:rsidRDefault="003C0A92" w:rsidP="00BC2BD9">
            <w:pPr>
              <w:spacing w:line="276" w:lineRule="auto"/>
              <w:rPr>
                <w:color w:val="000000" w:themeColor="text1"/>
              </w:rPr>
            </w:pPr>
          </w:p>
        </w:tc>
        <w:tc>
          <w:tcPr>
            <w:tcW w:w="805" w:type="pct"/>
            <w:shd w:val="clear" w:color="auto" w:fill="0070C0"/>
            <w:vAlign w:val="center"/>
            <w:hideMark/>
          </w:tcPr>
          <w:p w14:paraId="0A7B122E" w14:textId="77777777" w:rsidR="003C0A92" w:rsidRPr="0006680D" w:rsidRDefault="003C0A92" w:rsidP="004B54E6">
            <w:pPr>
              <w:spacing w:line="276" w:lineRule="auto"/>
              <w:jc w:val="center"/>
              <w:rPr>
                <w:b/>
                <w:color w:val="000000" w:themeColor="text1"/>
              </w:rPr>
            </w:pPr>
            <w:r w:rsidRPr="0006680D">
              <w:rPr>
                <w:b/>
                <w:color w:val="000000" w:themeColor="text1"/>
              </w:rPr>
              <w:t>Kshs</w:t>
            </w:r>
          </w:p>
        </w:tc>
        <w:tc>
          <w:tcPr>
            <w:tcW w:w="805" w:type="pct"/>
            <w:shd w:val="clear" w:color="auto" w:fill="0070C0"/>
            <w:vAlign w:val="center"/>
            <w:hideMark/>
          </w:tcPr>
          <w:p w14:paraId="2E752436" w14:textId="77777777" w:rsidR="003C0A92" w:rsidRPr="0006680D" w:rsidRDefault="003C0A92" w:rsidP="004B54E6">
            <w:pPr>
              <w:spacing w:line="276" w:lineRule="auto"/>
              <w:jc w:val="center"/>
              <w:rPr>
                <w:b/>
                <w:color w:val="000000" w:themeColor="text1"/>
              </w:rPr>
            </w:pPr>
            <w:r w:rsidRPr="0006680D">
              <w:rPr>
                <w:b/>
                <w:color w:val="000000" w:themeColor="text1"/>
              </w:rPr>
              <w:t>Kshs</w:t>
            </w:r>
          </w:p>
        </w:tc>
        <w:tc>
          <w:tcPr>
            <w:tcW w:w="805" w:type="pct"/>
            <w:shd w:val="clear" w:color="auto" w:fill="0070C0"/>
            <w:vAlign w:val="center"/>
            <w:hideMark/>
          </w:tcPr>
          <w:p w14:paraId="5EFAF99E" w14:textId="77777777" w:rsidR="003C0A92" w:rsidRPr="0006680D" w:rsidRDefault="003C0A92" w:rsidP="004B54E6">
            <w:pPr>
              <w:spacing w:line="276" w:lineRule="auto"/>
              <w:jc w:val="center"/>
              <w:rPr>
                <w:b/>
                <w:color w:val="000000" w:themeColor="text1"/>
              </w:rPr>
            </w:pPr>
            <w:r w:rsidRPr="0006680D">
              <w:rPr>
                <w:b/>
                <w:color w:val="000000" w:themeColor="text1"/>
              </w:rPr>
              <w:t>Kshs</w:t>
            </w:r>
          </w:p>
        </w:tc>
        <w:tc>
          <w:tcPr>
            <w:tcW w:w="805" w:type="pct"/>
            <w:shd w:val="clear" w:color="auto" w:fill="0070C0"/>
            <w:vAlign w:val="center"/>
            <w:hideMark/>
          </w:tcPr>
          <w:p w14:paraId="5D46FF9C" w14:textId="77777777" w:rsidR="003C0A92" w:rsidRPr="0006680D" w:rsidRDefault="003C0A92" w:rsidP="004B54E6">
            <w:pPr>
              <w:spacing w:line="276" w:lineRule="auto"/>
              <w:jc w:val="center"/>
              <w:rPr>
                <w:b/>
                <w:color w:val="000000" w:themeColor="text1"/>
              </w:rPr>
            </w:pPr>
            <w:r w:rsidRPr="0006680D">
              <w:rPr>
                <w:b/>
                <w:color w:val="000000" w:themeColor="text1"/>
              </w:rPr>
              <w:t>Kshs</w:t>
            </w:r>
          </w:p>
        </w:tc>
      </w:tr>
      <w:tr w:rsidR="0006680D" w:rsidRPr="0006680D" w14:paraId="7DDB16F3" w14:textId="77777777" w:rsidTr="004B54E6">
        <w:trPr>
          <w:trHeight w:val="340"/>
        </w:trPr>
        <w:tc>
          <w:tcPr>
            <w:tcW w:w="1780" w:type="pct"/>
            <w:noWrap/>
            <w:vAlign w:val="bottom"/>
            <w:hideMark/>
          </w:tcPr>
          <w:p w14:paraId="3FAD3ED9" w14:textId="4220624C" w:rsidR="000518CE" w:rsidRPr="0006680D" w:rsidRDefault="003769AA" w:rsidP="00ED0036">
            <w:pPr>
              <w:spacing w:line="276" w:lineRule="auto"/>
              <w:ind w:left="-159" w:firstLine="159"/>
              <w:rPr>
                <w:b/>
                <w:color w:val="000000" w:themeColor="text1"/>
              </w:rPr>
            </w:pPr>
            <w:r w:rsidRPr="0006680D">
              <w:rPr>
                <w:b/>
                <w:color w:val="000000" w:themeColor="text1"/>
              </w:rPr>
              <w:t>A</w:t>
            </w:r>
            <w:r w:rsidR="008E57EB" w:rsidRPr="0006680D">
              <w:rPr>
                <w:b/>
                <w:color w:val="000000" w:themeColor="text1"/>
              </w:rPr>
              <w:t xml:space="preserve">s </w:t>
            </w:r>
            <w:r w:rsidR="004E1238" w:rsidRPr="0006680D">
              <w:rPr>
                <w:b/>
                <w:color w:val="000000" w:themeColor="text1"/>
              </w:rPr>
              <w:t>at 30</w:t>
            </w:r>
            <w:r w:rsidR="00AB431B" w:rsidRPr="0006680D">
              <w:rPr>
                <w:b/>
                <w:color w:val="000000" w:themeColor="text1"/>
                <w:vertAlign w:val="superscript"/>
              </w:rPr>
              <w:t>th</w:t>
            </w:r>
            <w:r w:rsidR="00AB431B" w:rsidRPr="0006680D">
              <w:rPr>
                <w:b/>
                <w:color w:val="000000" w:themeColor="text1"/>
              </w:rPr>
              <w:t xml:space="preserve"> June</w:t>
            </w:r>
            <w:r w:rsidR="004E1238" w:rsidRPr="0006680D">
              <w:rPr>
                <w:b/>
                <w:color w:val="000000" w:themeColor="text1"/>
              </w:rPr>
              <w:t xml:space="preserve"> </w:t>
            </w:r>
            <w:r w:rsidR="00AB431B" w:rsidRPr="0006680D">
              <w:rPr>
                <w:b/>
                <w:color w:val="000000" w:themeColor="text1"/>
              </w:rPr>
              <w:t>(Current FY)</w:t>
            </w:r>
          </w:p>
        </w:tc>
        <w:tc>
          <w:tcPr>
            <w:tcW w:w="805" w:type="pct"/>
            <w:noWrap/>
            <w:vAlign w:val="center"/>
            <w:hideMark/>
          </w:tcPr>
          <w:p w14:paraId="7450E9EA" w14:textId="77777777" w:rsidR="000518CE" w:rsidRPr="0006680D" w:rsidRDefault="000518CE" w:rsidP="004B54E6">
            <w:pPr>
              <w:spacing w:line="276" w:lineRule="auto"/>
              <w:jc w:val="center"/>
              <w:rPr>
                <w:color w:val="000000" w:themeColor="text1"/>
              </w:rPr>
            </w:pPr>
          </w:p>
        </w:tc>
        <w:tc>
          <w:tcPr>
            <w:tcW w:w="805" w:type="pct"/>
            <w:noWrap/>
            <w:vAlign w:val="center"/>
            <w:hideMark/>
          </w:tcPr>
          <w:p w14:paraId="5F2AA31A" w14:textId="77777777" w:rsidR="000518CE" w:rsidRPr="0006680D" w:rsidRDefault="000518CE" w:rsidP="004B54E6">
            <w:pPr>
              <w:spacing w:line="276" w:lineRule="auto"/>
              <w:jc w:val="center"/>
              <w:rPr>
                <w:color w:val="000000" w:themeColor="text1"/>
              </w:rPr>
            </w:pPr>
          </w:p>
        </w:tc>
        <w:tc>
          <w:tcPr>
            <w:tcW w:w="805" w:type="pct"/>
            <w:noWrap/>
            <w:vAlign w:val="center"/>
            <w:hideMark/>
          </w:tcPr>
          <w:p w14:paraId="01C00845" w14:textId="77777777" w:rsidR="000518CE" w:rsidRPr="0006680D" w:rsidRDefault="000518CE" w:rsidP="004B54E6">
            <w:pPr>
              <w:spacing w:line="276" w:lineRule="auto"/>
              <w:jc w:val="center"/>
              <w:rPr>
                <w:color w:val="000000" w:themeColor="text1"/>
              </w:rPr>
            </w:pPr>
          </w:p>
        </w:tc>
        <w:tc>
          <w:tcPr>
            <w:tcW w:w="805" w:type="pct"/>
            <w:vAlign w:val="center"/>
            <w:hideMark/>
          </w:tcPr>
          <w:p w14:paraId="3F0A0127" w14:textId="77777777" w:rsidR="000518CE" w:rsidRPr="0006680D" w:rsidRDefault="000518CE" w:rsidP="004B54E6">
            <w:pPr>
              <w:spacing w:line="276" w:lineRule="auto"/>
              <w:jc w:val="center"/>
              <w:rPr>
                <w:color w:val="000000" w:themeColor="text1"/>
              </w:rPr>
            </w:pPr>
          </w:p>
        </w:tc>
      </w:tr>
      <w:tr w:rsidR="0006680D" w:rsidRPr="0006680D" w14:paraId="264DDA77" w14:textId="77777777" w:rsidTr="004B54E6">
        <w:trPr>
          <w:trHeight w:val="340"/>
        </w:trPr>
        <w:tc>
          <w:tcPr>
            <w:tcW w:w="1780" w:type="pct"/>
            <w:vAlign w:val="bottom"/>
            <w:hideMark/>
          </w:tcPr>
          <w:p w14:paraId="590C5AB1" w14:textId="1FADB604" w:rsidR="000518CE" w:rsidRPr="0006680D" w:rsidRDefault="000518CE" w:rsidP="00ED0036">
            <w:pPr>
              <w:spacing w:line="276" w:lineRule="auto"/>
              <w:rPr>
                <w:color w:val="000000" w:themeColor="text1"/>
              </w:rPr>
            </w:pPr>
            <w:r w:rsidRPr="0006680D">
              <w:rPr>
                <w:color w:val="000000" w:themeColor="text1"/>
              </w:rPr>
              <w:t xml:space="preserve">Trade </w:t>
            </w:r>
            <w:r w:rsidR="004E1238" w:rsidRPr="0006680D">
              <w:rPr>
                <w:color w:val="000000" w:themeColor="text1"/>
              </w:rPr>
              <w:t>payables</w:t>
            </w:r>
          </w:p>
        </w:tc>
        <w:tc>
          <w:tcPr>
            <w:tcW w:w="805" w:type="pct"/>
            <w:vAlign w:val="center"/>
          </w:tcPr>
          <w:p w14:paraId="4A00203A"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01E12871"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35D92296"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noWrap/>
            <w:vAlign w:val="center"/>
          </w:tcPr>
          <w:p w14:paraId="66109C6C"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2CDAB42D" w14:textId="77777777" w:rsidTr="004B54E6">
        <w:trPr>
          <w:trHeight w:val="340"/>
        </w:trPr>
        <w:tc>
          <w:tcPr>
            <w:tcW w:w="1780" w:type="pct"/>
            <w:vAlign w:val="bottom"/>
            <w:hideMark/>
          </w:tcPr>
          <w:p w14:paraId="13C2CB0B" w14:textId="50CCE11B" w:rsidR="000518CE" w:rsidRPr="0006680D" w:rsidRDefault="000518CE" w:rsidP="00ED0036">
            <w:pPr>
              <w:spacing w:line="276" w:lineRule="auto"/>
              <w:rPr>
                <w:color w:val="000000" w:themeColor="text1"/>
              </w:rPr>
            </w:pPr>
            <w:r w:rsidRPr="0006680D">
              <w:rPr>
                <w:color w:val="000000" w:themeColor="text1"/>
              </w:rPr>
              <w:t xml:space="preserve">Current </w:t>
            </w:r>
            <w:r w:rsidR="004E1238" w:rsidRPr="0006680D">
              <w:rPr>
                <w:color w:val="000000" w:themeColor="text1"/>
              </w:rPr>
              <w:t>portion of borrowings</w:t>
            </w:r>
          </w:p>
        </w:tc>
        <w:tc>
          <w:tcPr>
            <w:tcW w:w="805" w:type="pct"/>
            <w:vAlign w:val="center"/>
          </w:tcPr>
          <w:p w14:paraId="32F4273C"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5B91F226"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09039558"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noWrap/>
            <w:vAlign w:val="center"/>
          </w:tcPr>
          <w:p w14:paraId="6984F5E8"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2757ADAD" w14:textId="77777777" w:rsidTr="004B54E6">
        <w:trPr>
          <w:trHeight w:val="340"/>
        </w:trPr>
        <w:tc>
          <w:tcPr>
            <w:tcW w:w="1780" w:type="pct"/>
            <w:vAlign w:val="bottom"/>
            <w:hideMark/>
          </w:tcPr>
          <w:p w14:paraId="5D3EF597" w14:textId="77777777" w:rsidR="000518CE" w:rsidRPr="0006680D" w:rsidRDefault="000518CE" w:rsidP="00ED0036">
            <w:pPr>
              <w:spacing w:line="276" w:lineRule="auto"/>
              <w:rPr>
                <w:color w:val="000000" w:themeColor="text1"/>
              </w:rPr>
            </w:pPr>
            <w:r w:rsidRPr="0006680D">
              <w:rPr>
                <w:color w:val="000000" w:themeColor="text1"/>
              </w:rPr>
              <w:t>Provisions</w:t>
            </w:r>
          </w:p>
        </w:tc>
        <w:tc>
          <w:tcPr>
            <w:tcW w:w="805" w:type="pct"/>
            <w:vAlign w:val="center"/>
          </w:tcPr>
          <w:p w14:paraId="53609A7D"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3C13982F"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56C216B1"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noWrap/>
            <w:vAlign w:val="center"/>
          </w:tcPr>
          <w:p w14:paraId="6EED7969"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548C6841" w14:textId="77777777" w:rsidTr="004B54E6">
        <w:trPr>
          <w:trHeight w:val="340"/>
        </w:trPr>
        <w:tc>
          <w:tcPr>
            <w:tcW w:w="1780" w:type="pct"/>
            <w:vAlign w:val="bottom"/>
            <w:hideMark/>
          </w:tcPr>
          <w:p w14:paraId="69AE9B7D" w14:textId="06E40D97" w:rsidR="000518CE" w:rsidRPr="0006680D" w:rsidRDefault="000518CE" w:rsidP="00ED0036">
            <w:pPr>
              <w:spacing w:line="276" w:lineRule="auto"/>
              <w:rPr>
                <w:color w:val="000000" w:themeColor="text1"/>
              </w:rPr>
            </w:pPr>
            <w:r w:rsidRPr="0006680D">
              <w:rPr>
                <w:color w:val="000000" w:themeColor="text1"/>
              </w:rPr>
              <w:t xml:space="preserve">Deferred </w:t>
            </w:r>
            <w:r w:rsidR="004E1238" w:rsidRPr="0006680D">
              <w:rPr>
                <w:color w:val="000000" w:themeColor="text1"/>
              </w:rPr>
              <w:t>income</w:t>
            </w:r>
          </w:p>
        </w:tc>
        <w:tc>
          <w:tcPr>
            <w:tcW w:w="805" w:type="pct"/>
            <w:vAlign w:val="center"/>
            <w:hideMark/>
          </w:tcPr>
          <w:p w14:paraId="6A8FFBD9"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30BDB42F"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78B64EAE"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04F560BA"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2493EE54" w14:textId="77777777" w:rsidTr="004B54E6">
        <w:trPr>
          <w:trHeight w:val="340"/>
        </w:trPr>
        <w:tc>
          <w:tcPr>
            <w:tcW w:w="1780" w:type="pct"/>
            <w:vAlign w:val="bottom"/>
            <w:hideMark/>
          </w:tcPr>
          <w:p w14:paraId="298877A8" w14:textId="2D95B87E" w:rsidR="000518CE" w:rsidRPr="0006680D" w:rsidRDefault="000518CE" w:rsidP="00ED0036">
            <w:pPr>
              <w:spacing w:line="276" w:lineRule="auto"/>
              <w:rPr>
                <w:color w:val="000000" w:themeColor="text1"/>
              </w:rPr>
            </w:pPr>
            <w:r w:rsidRPr="0006680D">
              <w:rPr>
                <w:color w:val="000000" w:themeColor="text1"/>
              </w:rPr>
              <w:t xml:space="preserve">Employee </w:t>
            </w:r>
            <w:r w:rsidR="004E1238" w:rsidRPr="0006680D">
              <w:rPr>
                <w:color w:val="000000" w:themeColor="text1"/>
              </w:rPr>
              <w:t>benefit obligation</w:t>
            </w:r>
          </w:p>
        </w:tc>
        <w:tc>
          <w:tcPr>
            <w:tcW w:w="805" w:type="pct"/>
            <w:vAlign w:val="center"/>
            <w:hideMark/>
          </w:tcPr>
          <w:p w14:paraId="73632D0A"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3EC3BDA3"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764EEA5B"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4C81A496"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51AED4E7" w14:textId="77777777" w:rsidTr="004B54E6">
        <w:trPr>
          <w:trHeight w:val="340"/>
        </w:trPr>
        <w:tc>
          <w:tcPr>
            <w:tcW w:w="1780" w:type="pct"/>
            <w:vAlign w:val="bottom"/>
            <w:hideMark/>
          </w:tcPr>
          <w:p w14:paraId="5A2ACC34" w14:textId="77777777" w:rsidR="000518CE" w:rsidRPr="0006680D" w:rsidRDefault="000518CE" w:rsidP="00ED0036">
            <w:pPr>
              <w:spacing w:line="276" w:lineRule="auto"/>
              <w:rPr>
                <w:b/>
                <w:color w:val="000000" w:themeColor="text1"/>
              </w:rPr>
            </w:pPr>
            <w:r w:rsidRPr="0006680D">
              <w:rPr>
                <w:b/>
                <w:color w:val="000000" w:themeColor="text1"/>
              </w:rPr>
              <w:t>Total</w:t>
            </w:r>
          </w:p>
        </w:tc>
        <w:tc>
          <w:tcPr>
            <w:tcW w:w="805" w:type="pct"/>
            <w:vAlign w:val="center"/>
            <w:hideMark/>
          </w:tcPr>
          <w:p w14:paraId="36E8CFDE"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c>
          <w:tcPr>
            <w:tcW w:w="805" w:type="pct"/>
            <w:vAlign w:val="center"/>
            <w:hideMark/>
          </w:tcPr>
          <w:p w14:paraId="1C7B3D7C"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c>
          <w:tcPr>
            <w:tcW w:w="805" w:type="pct"/>
            <w:vAlign w:val="center"/>
            <w:hideMark/>
          </w:tcPr>
          <w:p w14:paraId="3EF27C9D"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c>
          <w:tcPr>
            <w:tcW w:w="805" w:type="pct"/>
            <w:vAlign w:val="center"/>
            <w:hideMark/>
          </w:tcPr>
          <w:p w14:paraId="77A36035"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r>
      <w:tr w:rsidR="0006680D" w:rsidRPr="0006680D" w14:paraId="23FE56AF" w14:textId="77777777" w:rsidTr="004B54E6">
        <w:trPr>
          <w:trHeight w:val="340"/>
        </w:trPr>
        <w:tc>
          <w:tcPr>
            <w:tcW w:w="1780" w:type="pct"/>
            <w:vAlign w:val="bottom"/>
            <w:hideMark/>
          </w:tcPr>
          <w:p w14:paraId="3B2A814D" w14:textId="0CDE3C7A" w:rsidR="000518CE" w:rsidRPr="0006680D" w:rsidRDefault="003769AA" w:rsidP="00ED0036">
            <w:pPr>
              <w:spacing w:line="276" w:lineRule="auto"/>
              <w:rPr>
                <w:b/>
                <w:color w:val="000000" w:themeColor="text1"/>
              </w:rPr>
            </w:pPr>
            <w:r w:rsidRPr="0006680D">
              <w:rPr>
                <w:b/>
                <w:color w:val="000000" w:themeColor="text1"/>
              </w:rPr>
              <w:t>A</w:t>
            </w:r>
            <w:r w:rsidR="008E57EB" w:rsidRPr="0006680D">
              <w:rPr>
                <w:b/>
                <w:color w:val="000000" w:themeColor="text1"/>
              </w:rPr>
              <w:t xml:space="preserve">s </w:t>
            </w:r>
            <w:r w:rsidR="004E1238" w:rsidRPr="0006680D">
              <w:rPr>
                <w:b/>
                <w:color w:val="000000" w:themeColor="text1"/>
              </w:rPr>
              <w:t>at 30</w:t>
            </w:r>
            <w:r w:rsidR="00EE4421" w:rsidRPr="0006680D">
              <w:rPr>
                <w:b/>
                <w:color w:val="000000" w:themeColor="text1"/>
                <w:vertAlign w:val="superscript"/>
              </w:rPr>
              <w:t>th</w:t>
            </w:r>
            <w:r w:rsidR="00EE4421" w:rsidRPr="0006680D">
              <w:rPr>
                <w:b/>
                <w:color w:val="000000" w:themeColor="text1"/>
              </w:rPr>
              <w:t xml:space="preserve"> June</w:t>
            </w:r>
            <w:r w:rsidR="004E1238" w:rsidRPr="0006680D">
              <w:rPr>
                <w:b/>
                <w:color w:val="000000" w:themeColor="text1"/>
              </w:rPr>
              <w:t xml:space="preserve"> </w:t>
            </w:r>
            <w:r w:rsidR="00AB431B" w:rsidRPr="0006680D">
              <w:rPr>
                <w:b/>
                <w:color w:val="000000" w:themeColor="text1"/>
              </w:rPr>
              <w:t>(Previous FY)</w:t>
            </w:r>
          </w:p>
        </w:tc>
        <w:tc>
          <w:tcPr>
            <w:tcW w:w="805" w:type="pct"/>
            <w:vAlign w:val="center"/>
            <w:hideMark/>
          </w:tcPr>
          <w:p w14:paraId="68AF4993" w14:textId="77777777" w:rsidR="000518CE" w:rsidRPr="0006680D" w:rsidRDefault="000518CE" w:rsidP="004B54E6">
            <w:pPr>
              <w:spacing w:line="276" w:lineRule="auto"/>
              <w:jc w:val="center"/>
              <w:rPr>
                <w:color w:val="000000" w:themeColor="text1"/>
              </w:rPr>
            </w:pPr>
          </w:p>
        </w:tc>
        <w:tc>
          <w:tcPr>
            <w:tcW w:w="805" w:type="pct"/>
            <w:vAlign w:val="center"/>
            <w:hideMark/>
          </w:tcPr>
          <w:p w14:paraId="27A68E1B" w14:textId="77777777" w:rsidR="000518CE" w:rsidRPr="0006680D" w:rsidRDefault="000518CE" w:rsidP="004B54E6">
            <w:pPr>
              <w:spacing w:line="276" w:lineRule="auto"/>
              <w:jc w:val="center"/>
              <w:rPr>
                <w:color w:val="000000" w:themeColor="text1"/>
              </w:rPr>
            </w:pPr>
          </w:p>
        </w:tc>
        <w:tc>
          <w:tcPr>
            <w:tcW w:w="805" w:type="pct"/>
            <w:vAlign w:val="center"/>
            <w:hideMark/>
          </w:tcPr>
          <w:p w14:paraId="3BA66565" w14:textId="77777777" w:rsidR="000518CE" w:rsidRPr="0006680D" w:rsidRDefault="000518CE" w:rsidP="004B54E6">
            <w:pPr>
              <w:spacing w:line="276" w:lineRule="auto"/>
              <w:jc w:val="center"/>
              <w:rPr>
                <w:color w:val="000000" w:themeColor="text1"/>
              </w:rPr>
            </w:pPr>
          </w:p>
        </w:tc>
        <w:tc>
          <w:tcPr>
            <w:tcW w:w="805" w:type="pct"/>
            <w:vAlign w:val="center"/>
            <w:hideMark/>
          </w:tcPr>
          <w:p w14:paraId="798CA762" w14:textId="77777777" w:rsidR="000518CE" w:rsidRPr="0006680D" w:rsidRDefault="000518CE" w:rsidP="004B54E6">
            <w:pPr>
              <w:spacing w:line="276" w:lineRule="auto"/>
              <w:jc w:val="center"/>
              <w:rPr>
                <w:color w:val="000000" w:themeColor="text1"/>
              </w:rPr>
            </w:pPr>
          </w:p>
        </w:tc>
      </w:tr>
      <w:tr w:rsidR="0006680D" w:rsidRPr="0006680D" w14:paraId="31E10851" w14:textId="77777777" w:rsidTr="004B54E6">
        <w:trPr>
          <w:trHeight w:val="340"/>
        </w:trPr>
        <w:tc>
          <w:tcPr>
            <w:tcW w:w="1780" w:type="pct"/>
            <w:vAlign w:val="bottom"/>
            <w:hideMark/>
          </w:tcPr>
          <w:p w14:paraId="6F50499E" w14:textId="6721465B" w:rsidR="000518CE" w:rsidRPr="0006680D" w:rsidRDefault="000518CE" w:rsidP="00ED0036">
            <w:pPr>
              <w:spacing w:line="276" w:lineRule="auto"/>
              <w:rPr>
                <w:color w:val="000000" w:themeColor="text1"/>
              </w:rPr>
            </w:pPr>
            <w:r w:rsidRPr="0006680D">
              <w:rPr>
                <w:color w:val="000000" w:themeColor="text1"/>
              </w:rPr>
              <w:t xml:space="preserve">Trade </w:t>
            </w:r>
            <w:r w:rsidR="004E1238" w:rsidRPr="0006680D">
              <w:rPr>
                <w:color w:val="000000" w:themeColor="text1"/>
              </w:rPr>
              <w:t>payables</w:t>
            </w:r>
          </w:p>
        </w:tc>
        <w:tc>
          <w:tcPr>
            <w:tcW w:w="805" w:type="pct"/>
            <w:vAlign w:val="center"/>
          </w:tcPr>
          <w:p w14:paraId="76252EA0"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0B7AB6A0"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7DBCCD65"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tcPr>
          <w:p w14:paraId="4F20A183"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7AF9CBE1" w14:textId="77777777" w:rsidTr="004B54E6">
        <w:trPr>
          <w:trHeight w:val="340"/>
        </w:trPr>
        <w:tc>
          <w:tcPr>
            <w:tcW w:w="1780" w:type="pct"/>
            <w:vAlign w:val="bottom"/>
            <w:hideMark/>
          </w:tcPr>
          <w:p w14:paraId="2108CA38" w14:textId="2A4E59D3" w:rsidR="000518CE" w:rsidRPr="0006680D" w:rsidRDefault="000518CE" w:rsidP="00ED0036">
            <w:pPr>
              <w:spacing w:line="276" w:lineRule="auto"/>
              <w:rPr>
                <w:color w:val="000000" w:themeColor="text1"/>
              </w:rPr>
            </w:pPr>
            <w:r w:rsidRPr="0006680D">
              <w:rPr>
                <w:color w:val="000000" w:themeColor="text1"/>
              </w:rPr>
              <w:t xml:space="preserve">Current </w:t>
            </w:r>
            <w:r w:rsidR="004E1238" w:rsidRPr="0006680D">
              <w:rPr>
                <w:color w:val="000000" w:themeColor="text1"/>
              </w:rPr>
              <w:t>portion of borrowings</w:t>
            </w:r>
          </w:p>
        </w:tc>
        <w:tc>
          <w:tcPr>
            <w:tcW w:w="805" w:type="pct"/>
            <w:vAlign w:val="center"/>
            <w:hideMark/>
          </w:tcPr>
          <w:p w14:paraId="6942820F"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378470BC"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6EE5BCBA"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7E862301"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327A713B" w14:textId="77777777" w:rsidTr="004B54E6">
        <w:trPr>
          <w:trHeight w:val="340"/>
        </w:trPr>
        <w:tc>
          <w:tcPr>
            <w:tcW w:w="1780" w:type="pct"/>
            <w:vAlign w:val="bottom"/>
            <w:hideMark/>
          </w:tcPr>
          <w:p w14:paraId="5C0F73F1" w14:textId="77777777" w:rsidR="000518CE" w:rsidRPr="0006680D" w:rsidRDefault="000518CE" w:rsidP="00ED0036">
            <w:pPr>
              <w:spacing w:line="276" w:lineRule="auto"/>
              <w:rPr>
                <w:color w:val="000000" w:themeColor="text1"/>
              </w:rPr>
            </w:pPr>
            <w:r w:rsidRPr="0006680D">
              <w:rPr>
                <w:color w:val="000000" w:themeColor="text1"/>
              </w:rPr>
              <w:t>Provisions</w:t>
            </w:r>
          </w:p>
        </w:tc>
        <w:tc>
          <w:tcPr>
            <w:tcW w:w="805" w:type="pct"/>
            <w:vAlign w:val="center"/>
            <w:hideMark/>
          </w:tcPr>
          <w:p w14:paraId="57DFD278"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409A3157"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7663B816"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6A9A09E4"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5A427B7F" w14:textId="77777777" w:rsidTr="004B54E6">
        <w:trPr>
          <w:trHeight w:val="340"/>
        </w:trPr>
        <w:tc>
          <w:tcPr>
            <w:tcW w:w="1780" w:type="pct"/>
            <w:vAlign w:val="bottom"/>
            <w:hideMark/>
          </w:tcPr>
          <w:p w14:paraId="1E56B283" w14:textId="0A0B468E" w:rsidR="000518CE" w:rsidRPr="0006680D" w:rsidRDefault="000518CE" w:rsidP="00ED0036">
            <w:pPr>
              <w:spacing w:line="276" w:lineRule="auto"/>
              <w:rPr>
                <w:color w:val="000000" w:themeColor="text1"/>
              </w:rPr>
            </w:pPr>
            <w:r w:rsidRPr="0006680D">
              <w:rPr>
                <w:color w:val="000000" w:themeColor="text1"/>
              </w:rPr>
              <w:t xml:space="preserve">Deferred </w:t>
            </w:r>
            <w:r w:rsidR="004E1238" w:rsidRPr="0006680D">
              <w:rPr>
                <w:color w:val="000000" w:themeColor="text1"/>
              </w:rPr>
              <w:t>income</w:t>
            </w:r>
          </w:p>
        </w:tc>
        <w:tc>
          <w:tcPr>
            <w:tcW w:w="805" w:type="pct"/>
            <w:vAlign w:val="center"/>
            <w:hideMark/>
          </w:tcPr>
          <w:p w14:paraId="7F0B0967"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6574AF00"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486A7322"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36CFBAEA"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06680D" w:rsidRPr="0006680D" w14:paraId="7F95DA96" w14:textId="77777777" w:rsidTr="004B54E6">
        <w:trPr>
          <w:trHeight w:val="340"/>
        </w:trPr>
        <w:tc>
          <w:tcPr>
            <w:tcW w:w="1780" w:type="pct"/>
            <w:vAlign w:val="bottom"/>
            <w:hideMark/>
          </w:tcPr>
          <w:p w14:paraId="4388A4D5" w14:textId="731726A0" w:rsidR="000518CE" w:rsidRPr="0006680D" w:rsidRDefault="000518CE" w:rsidP="00ED0036">
            <w:pPr>
              <w:spacing w:line="276" w:lineRule="auto"/>
              <w:rPr>
                <w:color w:val="000000" w:themeColor="text1"/>
              </w:rPr>
            </w:pPr>
            <w:r w:rsidRPr="0006680D">
              <w:rPr>
                <w:color w:val="000000" w:themeColor="text1"/>
              </w:rPr>
              <w:t xml:space="preserve">Employee </w:t>
            </w:r>
            <w:r w:rsidR="004E1238" w:rsidRPr="0006680D">
              <w:rPr>
                <w:color w:val="000000" w:themeColor="text1"/>
              </w:rPr>
              <w:t>benefit obligation</w:t>
            </w:r>
          </w:p>
        </w:tc>
        <w:tc>
          <w:tcPr>
            <w:tcW w:w="805" w:type="pct"/>
            <w:vAlign w:val="center"/>
            <w:hideMark/>
          </w:tcPr>
          <w:p w14:paraId="6C285638"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62809030"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7928665D" w14:textId="77777777" w:rsidR="000518CE" w:rsidRPr="0006680D" w:rsidRDefault="000518CE" w:rsidP="004B54E6">
            <w:pPr>
              <w:spacing w:line="276" w:lineRule="auto"/>
              <w:jc w:val="center"/>
              <w:rPr>
                <w:color w:val="000000" w:themeColor="text1"/>
              </w:rPr>
            </w:pPr>
            <w:r w:rsidRPr="0006680D">
              <w:rPr>
                <w:color w:val="000000" w:themeColor="text1"/>
              </w:rPr>
              <w:t>xxx</w:t>
            </w:r>
          </w:p>
        </w:tc>
        <w:tc>
          <w:tcPr>
            <w:tcW w:w="805" w:type="pct"/>
            <w:vAlign w:val="center"/>
            <w:hideMark/>
          </w:tcPr>
          <w:p w14:paraId="1DEBF154" w14:textId="77777777" w:rsidR="000518CE" w:rsidRPr="0006680D" w:rsidRDefault="000518CE" w:rsidP="004B54E6">
            <w:pPr>
              <w:spacing w:line="276" w:lineRule="auto"/>
              <w:jc w:val="center"/>
              <w:rPr>
                <w:color w:val="000000" w:themeColor="text1"/>
              </w:rPr>
            </w:pPr>
            <w:r w:rsidRPr="0006680D">
              <w:rPr>
                <w:color w:val="000000" w:themeColor="text1"/>
              </w:rPr>
              <w:t>xxx</w:t>
            </w:r>
          </w:p>
        </w:tc>
      </w:tr>
      <w:tr w:rsidR="00CA2DA0" w:rsidRPr="0006680D" w14:paraId="1B3F1D34" w14:textId="77777777" w:rsidTr="004B54E6">
        <w:trPr>
          <w:trHeight w:val="340"/>
        </w:trPr>
        <w:tc>
          <w:tcPr>
            <w:tcW w:w="1780" w:type="pct"/>
            <w:vAlign w:val="bottom"/>
            <w:hideMark/>
          </w:tcPr>
          <w:p w14:paraId="32EF99BD" w14:textId="77777777" w:rsidR="000518CE" w:rsidRPr="0006680D" w:rsidRDefault="000518CE" w:rsidP="00ED0036">
            <w:pPr>
              <w:spacing w:line="276" w:lineRule="auto"/>
              <w:rPr>
                <w:b/>
                <w:color w:val="000000" w:themeColor="text1"/>
              </w:rPr>
            </w:pPr>
            <w:r w:rsidRPr="0006680D">
              <w:rPr>
                <w:b/>
                <w:color w:val="000000" w:themeColor="text1"/>
              </w:rPr>
              <w:t>Total</w:t>
            </w:r>
          </w:p>
        </w:tc>
        <w:tc>
          <w:tcPr>
            <w:tcW w:w="805" w:type="pct"/>
            <w:vAlign w:val="center"/>
            <w:hideMark/>
          </w:tcPr>
          <w:p w14:paraId="2CE9BB35"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c>
          <w:tcPr>
            <w:tcW w:w="805" w:type="pct"/>
            <w:vAlign w:val="center"/>
            <w:hideMark/>
          </w:tcPr>
          <w:p w14:paraId="1DBFA80A"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c>
          <w:tcPr>
            <w:tcW w:w="805" w:type="pct"/>
            <w:vAlign w:val="center"/>
            <w:hideMark/>
          </w:tcPr>
          <w:p w14:paraId="5C9E3B8F"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c>
          <w:tcPr>
            <w:tcW w:w="805" w:type="pct"/>
            <w:vAlign w:val="center"/>
            <w:hideMark/>
          </w:tcPr>
          <w:p w14:paraId="3D5FB211" w14:textId="77777777" w:rsidR="000518CE" w:rsidRPr="0006680D" w:rsidRDefault="000518CE" w:rsidP="004B54E6">
            <w:pPr>
              <w:spacing w:line="276" w:lineRule="auto"/>
              <w:jc w:val="center"/>
              <w:rPr>
                <w:b/>
                <w:color w:val="000000" w:themeColor="text1"/>
              </w:rPr>
            </w:pPr>
            <w:r w:rsidRPr="0006680D">
              <w:rPr>
                <w:b/>
                <w:color w:val="000000" w:themeColor="text1"/>
              </w:rPr>
              <w:t>xxx</w:t>
            </w:r>
          </w:p>
        </w:tc>
      </w:tr>
    </w:tbl>
    <w:p w14:paraId="7E7C8CD3" w14:textId="2308C513" w:rsidR="00781E6A" w:rsidRPr="0006680D" w:rsidRDefault="00781E6A">
      <w:pPr>
        <w:autoSpaceDE/>
        <w:autoSpaceDN/>
        <w:rPr>
          <w:b/>
          <w:color w:val="000000" w:themeColor="text1"/>
        </w:rPr>
      </w:pPr>
    </w:p>
    <w:p w14:paraId="485DC1B8" w14:textId="787535AE" w:rsidR="00BC2BD9" w:rsidRPr="0006680D" w:rsidRDefault="00781E6A" w:rsidP="004B0FC2">
      <w:pPr>
        <w:spacing w:line="360" w:lineRule="auto"/>
        <w:ind w:right="-302"/>
        <w:rPr>
          <w:rFonts w:eastAsia="Arial"/>
          <w:b/>
          <w:bCs/>
          <w:color w:val="000000" w:themeColor="text1"/>
          <w:spacing w:val="3"/>
        </w:rPr>
      </w:pPr>
      <w:r w:rsidRPr="0006680D">
        <w:rPr>
          <w:rFonts w:eastAsia="Arial"/>
          <w:b/>
          <w:bCs/>
          <w:color w:val="000000" w:themeColor="text1"/>
          <w:spacing w:val="3"/>
        </w:rPr>
        <w:t>Financial Risk Management</w:t>
      </w:r>
    </w:p>
    <w:p w14:paraId="4AAECF5D" w14:textId="79FF3EB9" w:rsidR="000518CE" w:rsidRPr="0006680D" w:rsidRDefault="000518CE" w:rsidP="00FF1B9B">
      <w:pPr>
        <w:pStyle w:val="ListParagraph"/>
        <w:numPr>
          <w:ilvl w:val="1"/>
          <w:numId w:val="25"/>
        </w:numPr>
        <w:tabs>
          <w:tab w:val="left" w:pos="909"/>
        </w:tabs>
        <w:spacing w:line="360" w:lineRule="auto"/>
        <w:ind w:left="540" w:hanging="567"/>
        <w:rPr>
          <w:b/>
          <w:color w:val="000000" w:themeColor="text1"/>
        </w:rPr>
      </w:pPr>
      <w:r w:rsidRPr="0006680D">
        <w:rPr>
          <w:b/>
          <w:color w:val="000000" w:themeColor="text1"/>
        </w:rPr>
        <w:t>Market risk</w:t>
      </w:r>
    </w:p>
    <w:p w14:paraId="3558932B" w14:textId="77777777" w:rsidR="00EE4421" w:rsidRPr="0006680D" w:rsidRDefault="00EE4421" w:rsidP="006D100D">
      <w:pPr>
        <w:tabs>
          <w:tab w:val="left" w:pos="720"/>
          <w:tab w:val="decimal" w:pos="5220"/>
          <w:tab w:val="decimal" w:pos="7200"/>
          <w:tab w:val="decimal" w:pos="8640"/>
        </w:tabs>
        <w:spacing w:line="360" w:lineRule="auto"/>
        <w:jc w:val="both"/>
        <w:rPr>
          <w:color w:val="000000" w:themeColor="text1"/>
          <w:sz w:val="10"/>
          <w:szCs w:val="10"/>
        </w:rPr>
      </w:pPr>
    </w:p>
    <w:p w14:paraId="53C82B8C" w14:textId="457A4471" w:rsidR="00EE4421" w:rsidRPr="0006680D" w:rsidRDefault="000518CE" w:rsidP="006D100D">
      <w:pPr>
        <w:tabs>
          <w:tab w:val="left" w:pos="720"/>
          <w:tab w:val="decimal" w:pos="5220"/>
          <w:tab w:val="decimal" w:pos="7200"/>
          <w:tab w:val="decimal" w:pos="8640"/>
        </w:tabs>
        <w:spacing w:line="360" w:lineRule="auto"/>
        <w:jc w:val="both"/>
        <w:rPr>
          <w:color w:val="000000" w:themeColor="text1"/>
        </w:rPr>
      </w:pPr>
      <w:r w:rsidRPr="0006680D">
        <w:rPr>
          <w:color w:val="000000" w:themeColor="text1"/>
        </w:rPr>
        <w:t xml:space="preserve">The </w:t>
      </w:r>
      <w:r w:rsidR="00024494" w:rsidRPr="0006680D">
        <w:rPr>
          <w:i/>
          <w:iCs/>
          <w:color w:val="000000" w:themeColor="text1"/>
        </w:rPr>
        <w:t>e</w:t>
      </w:r>
      <w:r w:rsidR="00E80625" w:rsidRPr="0006680D">
        <w:rPr>
          <w:i/>
          <w:iCs/>
          <w:color w:val="000000" w:themeColor="text1"/>
        </w:rPr>
        <w:t>ntity</w:t>
      </w:r>
      <w:r w:rsidRPr="0006680D">
        <w:rPr>
          <w:color w:val="000000" w:themeColor="text1"/>
        </w:rPr>
        <w:t xml:space="preserve"> has put in place an internal audit function to assist it in assessing the risk faced by the </w:t>
      </w:r>
      <w:r w:rsidR="00024494" w:rsidRPr="0006680D">
        <w:rPr>
          <w:color w:val="000000" w:themeColor="text1"/>
        </w:rPr>
        <w:t>e</w:t>
      </w:r>
      <w:r w:rsidR="00E80625" w:rsidRPr="0006680D">
        <w:rPr>
          <w:color w:val="000000" w:themeColor="text1"/>
        </w:rPr>
        <w:t>ntity</w:t>
      </w:r>
      <w:r w:rsidRPr="0006680D">
        <w:rPr>
          <w:color w:val="000000" w:themeColor="text1"/>
        </w:rPr>
        <w:t xml:space="preserve"> on an ongoing basis, evaluate and test the design and effectiveness of its internal accounting and operational </w:t>
      </w:r>
      <w:r w:rsidR="00EE4421" w:rsidRPr="0006680D">
        <w:rPr>
          <w:color w:val="000000" w:themeColor="text1"/>
        </w:rPr>
        <w:t>controls. Market</w:t>
      </w:r>
      <w:r w:rsidRPr="0006680D">
        <w:rPr>
          <w:color w:val="000000" w:themeColor="text1"/>
        </w:rPr>
        <w:t xml:space="preserve"> risk is the risk arising from changes in market prices, such as interest rate, equity prices and foreign exchan</w:t>
      </w:r>
      <w:r w:rsidR="00997145" w:rsidRPr="0006680D">
        <w:rPr>
          <w:color w:val="000000" w:themeColor="text1"/>
        </w:rPr>
        <w:t xml:space="preserve">ge rates which will affect the </w:t>
      </w:r>
      <w:r w:rsidR="00024494" w:rsidRPr="0006680D">
        <w:rPr>
          <w:color w:val="000000" w:themeColor="text1"/>
        </w:rPr>
        <w:t>e</w:t>
      </w:r>
      <w:r w:rsidR="00E80625" w:rsidRPr="0006680D">
        <w:rPr>
          <w:color w:val="000000" w:themeColor="text1"/>
        </w:rPr>
        <w:t>ntity</w:t>
      </w:r>
      <w:r w:rsidRPr="0006680D">
        <w:rPr>
          <w:color w:val="000000" w:themeColor="text1"/>
        </w:rPr>
        <w:t xml:space="preserve">’s income or the value of its holding of financial instruments. The objective of market risk management is to manage and control market risk exposures within acceptable parameters, while optimising the return. Overall responsibility for managing market risk rests with the Audit and Risk Management </w:t>
      </w:r>
      <w:r w:rsidR="003B0770" w:rsidRPr="0006680D">
        <w:rPr>
          <w:color w:val="000000" w:themeColor="text1"/>
        </w:rPr>
        <w:t>Committee. The</w:t>
      </w:r>
      <w:r w:rsidRPr="0006680D">
        <w:rPr>
          <w:color w:val="000000" w:themeColor="text1"/>
        </w:rPr>
        <w:t xml:space="preserve"> </w:t>
      </w:r>
      <w:r w:rsidR="00E80625" w:rsidRPr="0006680D">
        <w:rPr>
          <w:color w:val="000000" w:themeColor="text1"/>
        </w:rPr>
        <w:t>Entity</w:t>
      </w:r>
      <w:r w:rsidRPr="0006680D">
        <w:rPr>
          <w:color w:val="000000" w:themeColor="text1"/>
        </w:rPr>
        <w:t xml:space="preserve">’s Finance Department is responsible for the development of detailed risk management policies (subject to review and approval by Audit and Risk Management Committee) and for the </w:t>
      </w:r>
      <w:r w:rsidR="00954DDB" w:rsidRPr="0006680D">
        <w:rPr>
          <w:color w:val="000000" w:themeColor="text1"/>
        </w:rPr>
        <w:t>day-to-day</w:t>
      </w:r>
      <w:r w:rsidRPr="0006680D">
        <w:rPr>
          <w:color w:val="000000" w:themeColor="text1"/>
        </w:rPr>
        <w:t xml:space="preserve"> implementation of those </w:t>
      </w:r>
      <w:r w:rsidR="00ED0036" w:rsidRPr="0006680D">
        <w:rPr>
          <w:color w:val="000000" w:themeColor="text1"/>
        </w:rPr>
        <w:t>policies. There</w:t>
      </w:r>
      <w:r w:rsidRPr="0006680D">
        <w:rPr>
          <w:color w:val="000000" w:themeColor="text1"/>
        </w:rPr>
        <w:t xml:space="preserve"> has been no change to the</w:t>
      </w:r>
      <w:r w:rsidR="00997145" w:rsidRPr="0006680D">
        <w:rPr>
          <w:color w:val="000000" w:themeColor="text1"/>
        </w:rPr>
        <w:t xml:space="preserve"> </w:t>
      </w:r>
      <w:r w:rsidR="00C770C1" w:rsidRPr="0006680D">
        <w:rPr>
          <w:color w:val="000000" w:themeColor="text1"/>
        </w:rPr>
        <w:t>e</w:t>
      </w:r>
      <w:r w:rsidR="00E80625" w:rsidRPr="0006680D">
        <w:rPr>
          <w:color w:val="000000" w:themeColor="text1"/>
        </w:rPr>
        <w:t>ntity</w:t>
      </w:r>
      <w:r w:rsidR="00997145" w:rsidRPr="0006680D">
        <w:rPr>
          <w:color w:val="000000" w:themeColor="text1"/>
        </w:rPr>
        <w:t>’s</w:t>
      </w:r>
      <w:r w:rsidRPr="0006680D">
        <w:rPr>
          <w:color w:val="000000" w:themeColor="text1"/>
        </w:rPr>
        <w:t xml:space="preserve"> exposure to market risks or the </w:t>
      </w:r>
      <w:r w:rsidR="00EE4421" w:rsidRPr="0006680D">
        <w:rPr>
          <w:color w:val="000000" w:themeColor="text1"/>
        </w:rPr>
        <w:t>way</w:t>
      </w:r>
      <w:r w:rsidRPr="0006680D">
        <w:rPr>
          <w:color w:val="000000" w:themeColor="text1"/>
        </w:rPr>
        <w:t xml:space="preserve"> it manages and measures the risk.</w:t>
      </w:r>
    </w:p>
    <w:p w14:paraId="41697525" w14:textId="70B5CBE1" w:rsidR="00EE4421" w:rsidRPr="0006680D" w:rsidRDefault="00997145" w:rsidP="00FF1B9B">
      <w:pPr>
        <w:pStyle w:val="ListParagraph"/>
        <w:numPr>
          <w:ilvl w:val="0"/>
          <w:numId w:val="11"/>
        </w:numPr>
        <w:autoSpaceDE/>
        <w:autoSpaceDN/>
        <w:spacing w:line="360" w:lineRule="auto"/>
        <w:ind w:left="810" w:hanging="810"/>
        <w:jc w:val="both"/>
        <w:rPr>
          <w:b/>
          <w:bCs/>
          <w:color w:val="000000" w:themeColor="text1"/>
        </w:rPr>
      </w:pPr>
      <w:r w:rsidRPr="0006680D">
        <w:rPr>
          <w:b/>
          <w:bCs/>
          <w:color w:val="000000" w:themeColor="text1"/>
        </w:rPr>
        <w:t>Foreign currency risk</w:t>
      </w:r>
    </w:p>
    <w:p w14:paraId="7F7A10CB" w14:textId="6C968E37" w:rsidR="00954DDB" w:rsidRPr="0006680D" w:rsidRDefault="00997145" w:rsidP="006D100D">
      <w:pPr>
        <w:tabs>
          <w:tab w:val="decimal" w:pos="5220"/>
          <w:tab w:val="decimal" w:pos="7200"/>
          <w:tab w:val="decimal" w:pos="8640"/>
        </w:tabs>
        <w:spacing w:line="360" w:lineRule="auto"/>
        <w:jc w:val="both"/>
        <w:rPr>
          <w:color w:val="000000" w:themeColor="text1"/>
        </w:rPr>
      </w:pPr>
      <w:r w:rsidRPr="0006680D">
        <w:rPr>
          <w:color w:val="000000" w:themeColor="text1"/>
        </w:rPr>
        <w:t xml:space="preserve">The </w:t>
      </w:r>
      <w:r w:rsidR="00E80625" w:rsidRPr="0006680D">
        <w:rPr>
          <w:i/>
          <w:iCs/>
          <w:color w:val="000000" w:themeColor="text1"/>
        </w:rPr>
        <w:t>Entity</w:t>
      </w:r>
      <w:r w:rsidRPr="0006680D">
        <w:rPr>
          <w:color w:val="000000" w:themeColor="text1"/>
        </w:rPr>
        <w:t xml:space="preserve"> has transactional currency exposures. Such exposure arises through purchases of goods and services that are done in currencies other than the local currency. Invoices denominated in foreign currencies are paid after 30 days from the date of the invoice and conversion at the time of payment is done using the prevailing exchange rate.</w:t>
      </w:r>
      <w:r w:rsidR="006D100D" w:rsidRPr="0006680D">
        <w:rPr>
          <w:color w:val="000000" w:themeColor="text1"/>
        </w:rPr>
        <w:t xml:space="preserve"> </w:t>
      </w:r>
      <w:r w:rsidR="002E14D7" w:rsidRPr="0006680D">
        <w:rPr>
          <w:color w:val="000000" w:themeColor="text1"/>
        </w:rPr>
        <w:t xml:space="preserve">The </w:t>
      </w:r>
      <w:r w:rsidR="00E80625" w:rsidRPr="0006680D">
        <w:rPr>
          <w:i/>
          <w:iCs/>
          <w:color w:val="000000" w:themeColor="text1"/>
        </w:rPr>
        <w:t>Entity</w:t>
      </w:r>
      <w:r w:rsidR="002E14D7" w:rsidRPr="0006680D">
        <w:rPr>
          <w:color w:val="000000" w:themeColor="text1"/>
        </w:rPr>
        <w:t xml:space="preserve"> manages foreign exchange risk f</w:t>
      </w:r>
      <w:r w:rsidR="007A0CD4" w:rsidRPr="0006680D">
        <w:rPr>
          <w:color w:val="000000" w:themeColor="text1"/>
        </w:rPr>
        <w:t>ro</w:t>
      </w:r>
      <w:r w:rsidR="002E14D7" w:rsidRPr="0006680D">
        <w:rPr>
          <w:color w:val="000000" w:themeColor="text1"/>
        </w:rPr>
        <w:t>m future commercial transactions and recognised assets and liabilities by projecting for expected sales proceeds and matching the same with expected payments</w:t>
      </w:r>
      <w:r w:rsidR="004E1238" w:rsidRPr="0006680D">
        <w:rPr>
          <w:color w:val="000000" w:themeColor="text1"/>
        </w:rPr>
        <w:t>.</w:t>
      </w:r>
    </w:p>
    <w:p w14:paraId="123D370F" w14:textId="501A0C19" w:rsidR="00921128" w:rsidRPr="0006680D" w:rsidRDefault="00921128">
      <w:pPr>
        <w:autoSpaceDE/>
        <w:autoSpaceDN/>
        <w:rPr>
          <w:color w:val="000000" w:themeColor="text1"/>
          <w:sz w:val="12"/>
          <w:szCs w:val="12"/>
        </w:rPr>
      </w:pPr>
      <w:r w:rsidRPr="0006680D">
        <w:rPr>
          <w:color w:val="000000" w:themeColor="text1"/>
          <w:sz w:val="12"/>
          <w:szCs w:val="12"/>
        </w:rPr>
        <w:br w:type="page"/>
      </w:r>
    </w:p>
    <w:p w14:paraId="5E331176" w14:textId="4E7EF1C5" w:rsidR="00954DDB" w:rsidRPr="0006680D" w:rsidRDefault="00954DDB" w:rsidP="00ED0036">
      <w:pPr>
        <w:spacing w:line="360" w:lineRule="auto"/>
        <w:ind w:right="-302"/>
        <w:rPr>
          <w:rFonts w:eastAsia="Arial"/>
          <w:b/>
          <w:bCs/>
          <w:color w:val="000000" w:themeColor="text1"/>
          <w:spacing w:val="3"/>
        </w:rPr>
      </w:pPr>
      <w:r w:rsidRPr="0006680D">
        <w:rPr>
          <w:rFonts w:eastAsia="Arial"/>
          <w:b/>
          <w:bCs/>
          <w:color w:val="000000" w:themeColor="text1"/>
          <w:spacing w:val="3"/>
        </w:rPr>
        <w:lastRenderedPageBreak/>
        <w:t>Financial Risk Management</w:t>
      </w:r>
    </w:p>
    <w:p w14:paraId="470D9D90" w14:textId="5F836CCE" w:rsidR="00997145" w:rsidRPr="0006680D" w:rsidRDefault="00997145" w:rsidP="00C140E5">
      <w:pPr>
        <w:tabs>
          <w:tab w:val="decimal" w:pos="5220"/>
          <w:tab w:val="decimal" w:pos="7200"/>
          <w:tab w:val="decimal" w:pos="8640"/>
        </w:tabs>
        <w:spacing w:line="360" w:lineRule="auto"/>
        <w:jc w:val="both"/>
        <w:rPr>
          <w:color w:val="000000" w:themeColor="text1"/>
        </w:rPr>
      </w:pPr>
      <w:r w:rsidRPr="0006680D">
        <w:rPr>
          <w:color w:val="000000" w:themeColor="text1"/>
        </w:rPr>
        <w:t xml:space="preserve">The carrying amount of the </w:t>
      </w:r>
      <w:r w:rsidR="00E80625" w:rsidRPr="0006680D">
        <w:rPr>
          <w:i/>
          <w:iCs/>
          <w:color w:val="000000" w:themeColor="text1"/>
        </w:rPr>
        <w:t>Entity</w:t>
      </w:r>
      <w:r w:rsidRPr="0006680D">
        <w:rPr>
          <w:i/>
          <w:iCs/>
          <w:color w:val="000000" w:themeColor="text1"/>
        </w:rPr>
        <w:t>’s</w:t>
      </w:r>
      <w:r w:rsidRPr="0006680D">
        <w:rPr>
          <w:color w:val="000000" w:themeColor="text1"/>
        </w:rPr>
        <w:t xml:space="preserve"> foreign currency denominated monetary assets and monetary liabilities at the end of the reporting period are as follows:</w:t>
      </w:r>
    </w:p>
    <w:p w14:paraId="706282B0" w14:textId="0860CA59" w:rsidR="00997145" w:rsidRPr="0006680D" w:rsidRDefault="008274C4" w:rsidP="00C140E5">
      <w:pPr>
        <w:tabs>
          <w:tab w:val="left" w:pos="720"/>
          <w:tab w:val="decimal" w:pos="5220"/>
          <w:tab w:val="decimal" w:pos="7200"/>
          <w:tab w:val="decimal" w:pos="8640"/>
        </w:tabs>
        <w:spacing w:line="360" w:lineRule="auto"/>
        <w:jc w:val="both"/>
        <w:rPr>
          <w:b/>
          <w:bCs/>
          <w:color w:val="000000" w:themeColor="text1"/>
          <w:u w:val="single"/>
        </w:rPr>
      </w:pPr>
      <w:r w:rsidRPr="0006680D">
        <w:rPr>
          <w:b/>
          <w:bCs/>
          <w:color w:val="000000" w:themeColor="text1"/>
          <w:u w:val="single"/>
        </w:rPr>
        <w:t xml:space="preserve">Current </w:t>
      </w:r>
      <w:r w:rsidR="002E14D7" w:rsidRPr="0006680D">
        <w:rPr>
          <w:b/>
          <w:bCs/>
          <w:color w:val="000000" w:themeColor="text1"/>
          <w:u w:val="single"/>
        </w:rPr>
        <w:t xml:space="preserve">FY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3909"/>
        <w:gridCol w:w="1707"/>
        <w:gridCol w:w="1707"/>
        <w:gridCol w:w="1707"/>
      </w:tblGrid>
      <w:tr w:rsidR="0006680D" w:rsidRPr="0006680D" w14:paraId="290B27C7" w14:textId="77777777" w:rsidTr="006F41C8">
        <w:trPr>
          <w:trHeight w:val="340"/>
        </w:trPr>
        <w:tc>
          <w:tcPr>
            <w:tcW w:w="2164" w:type="pct"/>
            <w:vMerge w:val="restart"/>
            <w:shd w:val="clear" w:color="auto" w:fill="0070C0"/>
            <w:noWrap/>
            <w:vAlign w:val="center"/>
            <w:hideMark/>
          </w:tcPr>
          <w:p w14:paraId="0E3C90ED" w14:textId="170C06C9" w:rsidR="003C0A92" w:rsidRPr="0006680D" w:rsidRDefault="003C0A92" w:rsidP="00BC2BD9">
            <w:pPr>
              <w:spacing w:line="276" w:lineRule="auto"/>
              <w:jc w:val="both"/>
              <w:rPr>
                <w:b/>
                <w:bCs/>
                <w:color w:val="000000" w:themeColor="text1"/>
                <w:sz w:val="22"/>
                <w:szCs w:val="22"/>
                <w:lang w:val="en-US"/>
              </w:rPr>
            </w:pPr>
            <w:r w:rsidRPr="0006680D">
              <w:rPr>
                <w:b/>
                <w:bCs/>
                <w:color w:val="000000" w:themeColor="text1"/>
                <w:sz w:val="22"/>
                <w:szCs w:val="22"/>
                <w:lang w:val="en-US"/>
              </w:rPr>
              <w:t>Description</w:t>
            </w:r>
          </w:p>
        </w:tc>
        <w:tc>
          <w:tcPr>
            <w:tcW w:w="945" w:type="pct"/>
            <w:shd w:val="clear" w:color="auto" w:fill="0070C0"/>
            <w:noWrap/>
            <w:vAlign w:val="center"/>
            <w:hideMark/>
          </w:tcPr>
          <w:p w14:paraId="449098A8" w14:textId="1F67300E" w:rsidR="003C0A92" w:rsidRPr="0006680D" w:rsidRDefault="003C0A92" w:rsidP="006F41C8">
            <w:pPr>
              <w:spacing w:line="276" w:lineRule="auto"/>
              <w:jc w:val="center"/>
              <w:rPr>
                <w:b/>
                <w:color w:val="000000" w:themeColor="text1"/>
                <w:sz w:val="22"/>
                <w:szCs w:val="22"/>
                <w:lang w:val="en-US"/>
              </w:rPr>
            </w:pPr>
            <w:r w:rsidRPr="0006680D">
              <w:rPr>
                <w:b/>
                <w:color w:val="000000" w:themeColor="text1"/>
                <w:sz w:val="22"/>
                <w:szCs w:val="22"/>
              </w:rPr>
              <w:t>In Kshs</w:t>
            </w:r>
          </w:p>
        </w:tc>
        <w:tc>
          <w:tcPr>
            <w:tcW w:w="945" w:type="pct"/>
            <w:shd w:val="clear" w:color="auto" w:fill="0070C0"/>
            <w:noWrap/>
            <w:vAlign w:val="center"/>
            <w:hideMark/>
          </w:tcPr>
          <w:p w14:paraId="7A3D4696" w14:textId="77777777" w:rsidR="003C0A92" w:rsidRPr="0006680D" w:rsidRDefault="003C0A92" w:rsidP="006F41C8">
            <w:pPr>
              <w:spacing w:line="276" w:lineRule="auto"/>
              <w:jc w:val="center"/>
              <w:rPr>
                <w:b/>
                <w:color w:val="000000" w:themeColor="text1"/>
                <w:sz w:val="22"/>
                <w:szCs w:val="22"/>
                <w:lang w:val="en-US"/>
              </w:rPr>
            </w:pPr>
            <w:r w:rsidRPr="0006680D">
              <w:rPr>
                <w:b/>
                <w:color w:val="000000" w:themeColor="text1"/>
                <w:sz w:val="22"/>
                <w:szCs w:val="22"/>
              </w:rPr>
              <w:t>Other currencies</w:t>
            </w:r>
          </w:p>
        </w:tc>
        <w:tc>
          <w:tcPr>
            <w:tcW w:w="945" w:type="pct"/>
            <w:shd w:val="clear" w:color="auto" w:fill="0070C0"/>
            <w:noWrap/>
            <w:vAlign w:val="center"/>
            <w:hideMark/>
          </w:tcPr>
          <w:p w14:paraId="1BC9D55E" w14:textId="77777777" w:rsidR="003C0A92" w:rsidRPr="0006680D" w:rsidRDefault="003C0A92" w:rsidP="006F41C8">
            <w:pPr>
              <w:spacing w:line="276" w:lineRule="auto"/>
              <w:jc w:val="center"/>
              <w:rPr>
                <w:b/>
                <w:color w:val="000000" w:themeColor="text1"/>
                <w:sz w:val="22"/>
                <w:szCs w:val="22"/>
                <w:lang w:val="en-US"/>
              </w:rPr>
            </w:pPr>
            <w:r w:rsidRPr="0006680D">
              <w:rPr>
                <w:b/>
                <w:color w:val="000000" w:themeColor="text1"/>
                <w:sz w:val="22"/>
                <w:szCs w:val="22"/>
              </w:rPr>
              <w:t>Total</w:t>
            </w:r>
          </w:p>
        </w:tc>
      </w:tr>
      <w:tr w:rsidR="0006680D" w:rsidRPr="0006680D" w14:paraId="6991FCAF" w14:textId="77777777" w:rsidTr="006F41C8">
        <w:trPr>
          <w:trHeight w:val="340"/>
        </w:trPr>
        <w:tc>
          <w:tcPr>
            <w:tcW w:w="2164" w:type="pct"/>
            <w:vMerge/>
            <w:shd w:val="clear" w:color="auto" w:fill="0070C0"/>
            <w:noWrap/>
            <w:vAlign w:val="center"/>
            <w:hideMark/>
          </w:tcPr>
          <w:p w14:paraId="2C01D2B6" w14:textId="77777777" w:rsidR="003C0A92" w:rsidRPr="0006680D" w:rsidRDefault="003C0A92" w:rsidP="00BC2BD9">
            <w:pPr>
              <w:spacing w:line="276" w:lineRule="auto"/>
              <w:jc w:val="both"/>
              <w:rPr>
                <w:color w:val="000000" w:themeColor="text1"/>
                <w:sz w:val="22"/>
                <w:szCs w:val="22"/>
                <w:lang w:val="en-US"/>
              </w:rPr>
            </w:pPr>
          </w:p>
        </w:tc>
        <w:tc>
          <w:tcPr>
            <w:tcW w:w="945" w:type="pct"/>
            <w:shd w:val="clear" w:color="auto" w:fill="0070C0"/>
            <w:noWrap/>
            <w:vAlign w:val="center"/>
            <w:hideMark/>
          </w:tcPr>
          <w:p w14:paraId="5CFD6CA7" w14:textId="77777777" w:rsidR="003C0A92" w:rsidRPr="0006680D" w:rsidRDefault="003C0A92" w:rsidP="006F41C8">
            <w:pPr>
              <w:spacing w:line="276" w:lineRule="auto"/>
              <w:jc w:val="center"/>
              <w:rPr>
                <w:b/>
                <w:color w:val="000000" w:themeColor="text1"/>
                <w:sz w:val="22"/>
                <w:szCs w:val="22"/>
                <w:lang w:val="en-US"/>
              </w:rPr>
            </w:pPr>
            <w:r w:rsidRPr="0006680D">
              <w:rPr>
                <w:b/>
                <w:color w:val="000000" w:themeColor="text1"/>
                <w:sz w:val="22"/>
                <w:szCs w:val="22"/>
                <w:lang w:val="en-US"/>
              </w:rPr>
              <w:t>Kshs</w:t>
            </w:r>
          </w:p>
        </w:tc>
        <w:tc>
          <w:tcPr>
            <w:tcW w:w="945" w:type="pct"/>
            <w:shd w:val="clear" w:color="auto" w:fill="0070C0"/>
            <w:noWrap/>
            <w:vAlign w:val="center"/>
            <w:hideMark/>
          </w:tcPr>
          <w:p w14:paraId="013E2906" w14:textId="77777777" w:rsidR="003C0A92" w:rsidRPr="0006680D" w:rsidRDefault="003C0A92" w:rsidP="006F41C8">
            <w:pPr>
              <w:spacing w:line="276" w:lineRule="auto"/>
              <w:jc w:val="center"/>
              <w:rPr>
                <w:b/>
                <w:color w:val="000000" w:themeColor="text1"/>
                <w:sz w:val="22"/>
                <w:szCs w:val="22"/>
                <w:lang w:val="en-US"/>
              </w:rPr>
            </w:pPr>
            <w:r w:rsidRPr="0006680D">
              <w:rPr>
                <w:b/>
                <w:color w:val="000000" w:themeColor="text1"/>
                <w:sz w:val="22"/>
                <w:szCs w:val="22"/>
                <w:lang w:val="en-US"/>
              </w:rPr>
              <w:t>Kshs</w:t>
            </w:r>
          </w:p>
        </w:tc>
        <w:tc>
          <w:tcPr>
            <w:tcW w:w="945" w:type="pct"/>
            <w:shd w:val="clear" w:color="auto" w:fill="0070C0"/>
            <w:noWrap/>
            <w:vAlign w:val="center"/>
            <w:hideMark/>
          </w:tcPr>
          <w:p w14:paraId="48B8834D" w14:textId="77777777" w:rsidR="003C0A92" w:rsidRPr="0006680D" w:rsidRDefault="003C0A92" w:rsidP="006F41C8">
            <w:pPr>
              <w:spacing w:line="276" w:lineRule="auto"/>
              <w:jc w:val="center"/>
              <w:rPr>
                <w:b/>
                <w:color w:val="000000" w:themeColor="text1"/>
                <w:sz w:val="22"/>
                <w:szCs w:val="22"/>
                <w:lang w:val="en-US"/>
              </w:rPr>
            </w:pPr>
            <w:r w:rsidRPr="0006680D">
              <w:rPr>
                <w:b/>
                <w:color w:val="000000" w:themeColor="text1"/>
                <w:sz w:val="22"/>
                <w:szCs w:val="22"/>
                <w:lang w:val="en-US"/>
              </w:rPr>
              <w:t>Kshs</w:t>
            </w:r>
          </w:p>
        </w:tc>
      </w:tr>
      <w:tr w:rsidR="0006680D" w:rsidRPr="0006680D" w14:paraId="1F34E76E" w14:textId="77777777" w:rsidTr="006F41C8">
        <w:trPr>
          <w:trHeight w:val="340"/>
        </w:trPr>
        <w:tc>
          <w:tcPr>
            <w:tcW w:w="2164" w:type="pct"/>
            <w:noWrap/>
            <w:vAlign w:val="bottom"/>
            <w:hideMark/>
          </w:tcPr>
          <w:p w14:paraId="2097B778" w14:textId="798B6024" w:rsidR="00997145" w:rsidRPr="0006680D" w:rsidRDefault="00997145" w:rsidP="00BC2BD9">
            <w:pPr>
              <w:spacing w:line="276" w:lineRule="auto"/>
              <w:rPr>
                <w:b/>
                <w:color w:val="000000" w:themeColor="text1"/>
                <w:sz w:val="22"/>
                <w:szCs w:val="22"/>
                <w:lang w:val="en-US"/>
              </w:rPr>
            </w:pPr>
            <w:r w:rsidRPr="0006680D">
              <w:rPr>
                <w:b/>
                <w:color w:val="000000" w:themeColor="text1"/>
                <w:sz w:val="22"/>
                <w:szCs w:val="22"/>
              </w:rPr>
              <w:t>A</w:t>
            </w:r>
            <w:r w:rsidR="008E57EB" w:rsidRPr="0006680D">
              <w:rPr>
                <w:b/>
                <w:color w:val="000000" w:themeColor="text1"/>
                <w:sz w:val="22"/>
                <w:szCs w:val="22"/>
              </w:rPr>
              <w:t xml:space="preserve">s </w:t>
            </w:r>
            <w:r w:rsidR="008274C4" w:rsidRPr="0006680D">
              <w:rPr>
                <w:b/>
                <w:color w:val="000000" w:themeColor="text1"/>
                <w:sz w:val="22"/>
                <w:szCs w:val="22"/>
              </w:rPr>
              <w:t>a</w:t>
            </w:r>
            <w:r w:rsidR="00ED0036" w:rsidRPr="0006680D">
              <w:rPr>
                <w:b/>
                <w:color w:val="000000" w:themeColor="text1"/>
                <w:sz w:val="22"/>
                <w:szCs w:val="22"/>
              </w:rPr>
              <w:t>t 30</w:t>
            </w:r>
            <w:r w:rsidR="008274C4" w:rsidRPr="0006680D">
              <w:rPr>
                <w:b/>
                <w:color w:val="000000" w:themeColor="text1"/>
                <w:sz w:val="22"/>
                <w:szCs w:val="22"/>
                <w:vertAlign w:val="superscript"/>
              </w:rPr>
              <w:t>th</w:t>
            </w:r>
            <w:r w:rsidR="008274C4" w:rsidRPr="0006680D">
              <w:rPr>
                <w:b/>
                <w:color w:val="000000" w:themeColor="text1"/>
                <w:sz w:val="22"/>
                <w:szCs w:val="22"/>
              </w:rPr>
              <w:t xml:space="preserve"> June</w:t>
            </w:r>
            <w:r w:rsidRPr="0006680D">
              <w:rPr>
                <w:b/>
                <w:color w:val="000000" w:themeColor="text1"/>
                <w:sz w:val="22"/>
                <w:szCs w:val="22"/>
              </w:rPr>
              <w:t xml:space="preserve"> </w:t>
            </w:r>
            <w:r w:rsidR="008274C4" w:rsidRPr="0006680D">
              <w:rPr>
                <w:b/>
                <w:color w:val="000000" w:themeColor="text1"/>
                <w:sz w:val="22"/>
                <w:szCs w:val="22"/>
              </w:rPr>
              <w:t>(Current FY)</w:t>
            </w:r>
          </w:p>
        </w:tc>
        <w:tc>
          <w:tcPr>
            <w:tcW w:w="945" w:type="pct"/>
            <w:noWrap/>
            <w:vAlign w:val="center"/>
            <w:hideMark/>
          </w:tcPr>
          <w:p w14:paraId="77662DAA" w14:textId="77777777" w:rsidR="00997145" w:rsidRPr="0006680D" w:rsidRDefault="00997145" w:rsidP="006F41C8">
            <w:pPr>
              <w:spacing w:line="276" w:lineRule="auto"/>
              <w:jc w:val="center"/>
              <w:rPr>
                <w:color w:val="000000" w:themeColor="text1"/>
                <w:sz w:val="22"/>
                <w:szCs w:val="22"/>
                <w:lang w:val="en-US"/>
              </w:rPr>
            </w:pPr>
          </w:p>
        </w:tc>
        <w:tc>
          <w:tcPr>
            <w:tcW w:w="945" w:type="pct"/>
            <w:noWrap/>
            <w:vAlign w:val="center"/>
            <w:hideMark/>
          </w:tcPr>
          <w:p w14:paraId="25F2C001" w14:textId="77777777" w:rsidR="00997145" w:rsidRPr="0006680D" w:rsidRDefault="00997145" w:rsidP="006F41C8">
            <w:pPr>
              <w:spacing w:line="276" w:lineRule="auto"/>
              <w:jc w:val="center"/>
              <w:rPr>
                <w:color w:val="000000" w:themeColor="text1"/>
                <w:sz w:val="22"/>
                <w:szCs w:val="22"/>
                <w:lang w:val="en-US"/>
              </w:rPr>
            </w:pPr>
          </w:p>
        </w:tc>
        <w:tc>
          <w:tcPr>
            <w:tcW w:w="945" w:type="pct"/>
            <w:noWrap/>
            <w:vAlign w:val="center"/>
            <w:hideMark/>
          </w:tcPr>
          <w:p w14:paraId="6CBCB9E8" w14:textId="77777777" w:rsidR="00997145" w:rsidRPr="0006680D" w:rsidRDefault="00997145" w:rsidP="006F41C8">
            <w:pPr>
              <w:spacing w:line="276" w:lineRule="auto"/>
              <w:jc w:val="center"/>
              <w:rPr>
                <w:color w:val="000000" w:themeColor="text1"/>
                <w:sz w:val="22"/>
                <w:szCs w:val="22"/>
                <w:lang w:val="en-US"/>
              </w:rPr>
            </w:pPr>
          </w:p>
        </w:tc>
      </w:tr>
      <w:tr w:rsidR="0006680D" w:rsidRPr="0006680D" w14:paraId="1BE2AF17" w14:textId="77777777" w:rsidTr="006F41C8">
        <w:trPr>
          <w:trHeight w:val="340"/>
        </w:trPr>
        <w:tc>
          <w:tcPr>
            <w:tcW w:w="2164" w:type="pct"/>
            <w:noWrap/>
            <w:vAlign w:val="bottom"/>
            <w:hideMark/>
          </w:tcPr>
          <w:p w14:paraId="4B9F1B09" w14:textId="59218F63" w:rsidR="00997145" w:rsidRPr="0006680D" w:rsidRDefault="00997145" w:rsidP="00BC2BD9">
            <w:pPr>
              <w:spacing w:line="276" w:lineRule="auto"/>
              <w:rPr>
                <w:b/>
                <w:color w:val="000000" w:themeColor="text1"/>
                <w:sz w:val="22"/>
                <w:szCs w:val="22"/>
                <w:lang w:val="en-US"/>
              </w:rPr>
            </w:pPr>
            <w:r w:rsidRPr="0006680D">
              <w:rPr>
                <w:b/>
                <w:color w:val="000000" w:themeColor="text1"/>
                <w:sz w:val="22"/>
                <w:szCs w:val="22"/>
              </w:rPr>
              <w:t xml:space="preserve">Financial </w:t>
            </w:r>
            <w:r w:rsidR="00ED0036" w:rsidRPr="0006680D">
              <w:rPr>
                <w:b/>
                <w:color w:val="000000" w:themeColor="text1"/>
                <w:sz w:val="22"/>
                <w:szCs w:val="22"/>
              </w:rPr>
              <w:t>Assets</w:t>
            </w:r>
          </w:p>
        </w:tc>
        <w:tc>
          <w:tcPr>
            <w:tcW w:w="945" w:type="pct"/>
            <w:noWrap/>
            <w:vAlign w:val="center"/>
          </w:tcPr>
          <w:p w14:paraId="31DD0B53" w14:textId="77777777" w:rsidR="00997145" w:rsidRPr="0006680D" w:rsidRDefault="00997145"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08084DF1" w14:textId="77777777" w:rsidR="00997145" w:rsidRPr="0006680D" w:rsidRDefault="00997145"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41A2C169" w14:textId="77777777" w:rsidR="00997145" w:rsidRPr="0006680D" w:rsidRDefault="00997145"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82F212B" w14:textId="77777777" w:rsidTr="006F41C8">
        <w:trPr>
          <w:trHeight w:val="340"/>
        </w:trPr>
        <w:tc>
          <w:tcPr>
            <w:tcW w:w="2164" w:type="pct"/>
            <w:noWrap/>
            <w:vAlign w:val="bottom"/>
            <w:hideMark/>
          </w:tcPr>
          <w:p w14:paraId="6263C5F1" w14:textId="77777777" w:rsidR="0088053A" w:rsidRPr="0006680D" w:rsidRDefault="0088053A" w:rsidP="00BC2BD9">
            <w:pPr>
              <w:spacing w:line="276" w:lineRule="auto"/>
              <w:rPr>
                <w:color w:val="000000" w:themeColor="text1"/>
                <w:sz w:val="22"/>
                <w:szCs w:val="22"/>
                <w:lang w:val="en-US"/>
              </w:rPr>
            </w:pPr>
            <w:r w:rsidRPr="0006680D">
              <w:rPr>
                <w:color w:val="000000" w:themeColor="text1"/>
                <w:sz w:val="22"/>
                <w:szCs w:val="22"/>
                <w:lang w:val="en-US"/>
              </w:rPr>
              <w:t>Investments</w:t>
            </w:r>
          </w:p>
        </w:tc>
        <w:tc>
          <w:tcPr>
            <w:tcW w:w="945" w:type="pct"/>
            <w:noWrap/>
            <w:vAlign w:val="center"/>
            <w:hideMark/>
          </w:tcPr>
          <w:p w14:paraId="28AD9E6C"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hideMark/>
          </w:tcPr>
          <w:p w14:paraId="27A34FFB"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hideMark/>
          </w:tcPr>
          <w:p w14:paraId="3F40133F"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6FB5D3E0" w14:textId="77777777" w:rsidTr="006F41C8">
        <w:trPr>
          <w:trHeight w:val="340"/>
        </w:trPr>
        <w:tc>
          <w:tcPr>
            <w:tcW w:w="2164" w:type="pct"/>
            <w:noWrap/>
            <w:vAlign w:val="bottom"/>
          </w:tcPr>
          <w:p w14:paraId="63183AD2" w14:textId="77777777" w:rsidR="0088053A" w:rsidRPr="0006680D" w:rsidRDefault="0088053A" w:rsidP="00BC2BD9">
            <w:pPr>
              <w:spacing w:line="276" w:lineRule="auto"/>
              <w:rPr>
                <w:color w:val="000000" w:themeColor="text1"/>
                <w:sz w:val="22"/>
                <w:szCs w:val="22"/>
                <w:lang w:val="en-US"/>
              </w:rPr>
            </w:pPr>
            <w:r w:rsidRPr="0006680D">
              <w:rPr>
                <w:color w:val="000000" w:themeColor="text1"/>
                <w:sz w:val="22"/>
                <w:szCs w:val="22"/>
                <w:lang w:val="en-US"/>
              </w:rPr>
              <w:t>Cash</w:t>
            </w:r>
          </w:p>
        </w:tc>
        <w:tc>
          <w:tcPr>
            <w:tcW w:w="945" w:type="pct"/>
            <w:noWrap/>
            <w:vAlign w:val="center"/>
          </w:tcPr>
          <w:p w14:paraId="33958014"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095F476D"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2743D101"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94E67C5" w14:textId="77777777" w:rsidTr="006F41C8">
        <w:trPr>
          <w:trHeight w:val="340"/>
        </w:trPr>
        <w:tc>
          <w:tcPr>
            <w:tcW w:w="2164" w:type="pct"/>
            <w:noWrap/>
            <w:vAlign w:val="bottom"/>
          </w:tcPr>
          <w:p w14:paraId="2D8E2147" w14:textId="77777777" w:rsidR="0088053A" w:rsidRPr="0006680D" w:rsidRDefault="0088053A" w:rsidP="00BC2BD9">
            <w:pPr>
              <w:spacing w:line="276" w:lineRule="auto"/>
              <w:rPr>
                <w:color w:val="000000" w:themeColor="text1"/>
                <w:sz w:val="22"/>
                <w:szCs w:val="22"/>
                <w:lang w:val="en-US"/>
              </w:rPr>
            </w:pPr>
            <w:r w:rsidRPr="0006680D">
              <w:rPr>
                <w:color w:val="000000" w:themeColor="text1"/>
                <w:sz w:val="22"/>
                <w:szCs w:val="22"/>
                <w:lang w:val="en-US"/>
              </w:rPr>
              <w:t>Debtors</w:t>
            </w:r>
          </w:p>
        </w:tc>
        <w:tc>
          <w:tcPr>
            <w:tcW w:w="945" w:type="pct"/>
            <w:noWrap/>
            <w:vAlign w:val="center"/>
          </w:tcPr>
          <w:p w14:paraId="409F5FA8"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3D259915"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666E876E"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F814CF6" w14:textId="77777777" w:rsidTr="006F41C8">
        <w:trPr>
          <w:trHeight w:val="340"/>
        </w:trPr>
        <w:tc>
          <w:tcPr>
            <w:tcW w:w="2164" w:type="pct"/>
            <w:noWrap/>
            <w:vAlign w:val="bottom"/>
          </w:tcPr>
          <w:p w14:paraId="0FEFBE1F" w14:textId="354FF8FF" w:rsidR="0088053A" w:rsidRPr="0006680D" w:rsidRDefault="0088053A" w:rsidP="00BC2BD9">
            <w:pPr>
              <w:spacing w:line="276" w:lineRule="auto"/>
              <w:rPr>
                <w:b/>
                <w:color w:val="000000" w:themeColor="text1"/>
                <w:sz w:val="22"/>
                <w:szCs w:val="22"/>
                <w:lang w:val="en-US"/>
              </w:rPr>
            </w:pPr>
            <w:r w:rsidRPr="0006680D">
              <w:rPr>
                <w:b/>
                <w:color w:val="000000" w:themeColor="text1"/>
                <w:sz w:val="22"/>
                <w:szCs w:val="22"/>
                <w:lang w:val="en-US"/>
              </w:rPr>
              <w:t xml:space="preserve">Total </w:t>
            </w:r>
            <w:r w:rsidR="00ED0036" w:rsidRPr="0006680D">
              <w:rPr>
                <w:b/>
                <w:color w:val="000000" w:themeColor="text1"/>
                <w:sz w:val="22"/>
                <w:szCs w:val="22"/>
                <w:lang w:val="en-US"/>
              </w:rPr>
              <w:t>Financial Assets</w:t>
            </w:r>
          </w:p>
        </w:tc>
        <w:tc>
          <w:tcPr>
            <w:tcW w:w="945" w:type="pct"/>
            <w:noWrap/>
            <w:vAlign w:val="center"/>
          </w:tcPr>
          <w:p w14:paraId="7B5D5EA9"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45" w:type="pct"/>
            <w:noWrap/>
            <w:vAlign w:val="center"/>
          </w:tcPr>
          <w:p w14:paraId="48056A76"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45" w:type="pct"/>
            <w:noWrap/>
            <w:vAlign w:val="center"/>
          </w:tcPr>
          <w:p w14:paraId="12D20E75"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r>
      <w:tr w:rsidR="0006680D" w:rsidRPr="0006680D" w14:paraId="011FABA6" w14:textId="77777777" w:rsidTr="006F41C8">
        <w:trPr>
          <w:trHeight w:val="340"/>
        </w:trPr>
        <w:tc>
          <w:tcPr>
            <w:tcW w:w="2164" w:type="pct"/>
            <w:noWrap/>
            <w:vAlign w:val="bottom"/>
            <w:hideMark/>
          </w:tcPr>
          <w:p w14:paraId="3E724485" w14:textId="7F7D5B86" w:rsidR="0088053A" w:rsidRPr="0006680D" w:rsidRDefault="00ED0036" w:rsidP="00BC2BD9">
            <w:pPr>
              <w:spacing w:line="276" w:lineRule="auto"/>
              <w:rPr>
                <w:b/>
                <w:color w:val="000000" w:themeColor="text1"/>
                <w:sz w:val="22"/>
                <w:szCs w:val="22"/>
                <w:lang w:val="en-US"/>
              </w:rPr>
            </w:pPr>
            <w:r w:rsidRPr="0006680D">
              <w:rPr>
                <w:b/>
                <w:color w:val="000000" w:themeColor="text1"/>
                <w:sz w:val="22"/>
                <w:szCs w:val="22"/>
              </w:rPr>
              <w:t>Financial Liabilities</w:t>
            </w:r>
          </w:p>
        </w:tc>
        <w:tc>
          <w:tcPr>
            <w:tcW w:w="945" w:type="pct"/>
            <w:noWrap/>
            <w:vAlign w:val="center"/>
            <w:hideMark/>
          </w:tcPr>
          <w:p w14:paraId="40BB8346" w14:textId="77777777" w:rsidR="0088053A" w:rsidRPr="0006680D" w:rsidRDefault="0088053A" w:rsidP="006F41C8">
            <w:pPr>
              <w:spacing w:line="276" w:lineRule="auto"/>
              <w:jc w:val="center"/>
              <w:rPr>
                <w:color w:val="000000" w:themeColor="text1"/>
                <w:sz w:val="22"/>
                <w:szCs w:val="22"/>
                <w:lang w:val="en-US"/>
              </w:rPr>
            </w:pPr>
          </w:p>
        </w:tc>
        <w:tc>
          <w:tcPr>
            <w:tcW w:w="945" w:type="pct"/>
            <w:noWrap/>
            <w:vAlign w:val="center"/>
            <w:hideMark/>
          </w:tcPr>
          <w:p w14:paraId="74A7EFEA" w14:textId="77777777" w:rsidR="0088053A" w:rsidRPr="0006680D" w:rsidRDefault="0088053A" w:rsidP="006F41C8">
            <w:pPr>
              <w:spacing w:line="276" w:lineRule="auto"/>
              <w:jc w:val="center"/>
              <w:rPr>
                <w:color w:val="000000" w:themeColor="text1"/>
                <w:sz w:val="22"/>
                <w:szCs w:val="22"/>
                <w:lang w:val="en-US"/>
              </w:rPr>
            </w:pPr>
          </w:p>
        </w:tc>
        <w:tc>
          <w:tcPr>
            <w:tcW w:w="945" w:type="pct"/>
            <w:noWrap/>
            <w:vAlign w:val="center"/>
            <w:hideMark/>
          </w:tcPr>
          <w:p w14:paraId="69ABDBE4" w14:textId="77777777" w:rsidR="0088053A" w:rsidRPr="0006680D" w:rsidRDefault="0088053A" w:rsidP="006F41C8">
            <w:pPr>
              <w:spacing w:line="276" w:lineRule="auto"/>
              <w:jc w:val="center"/>
              <w:rPr>
                <w:color w:val="000000" w:themeColor="text1"/>
                <w:sz w:val="22"/>
                <w:szCs w:val="22"/>
                <w:lang w:val="en-US"/>
              </w:rPr>
            </w:pPr>
          </w:p>
        </w:tc>
      </w:tr>
      <w:tr w:rsidR="0006680D" w:rsidRPr="0006680D" w14:paraId="492C29A5" w14:textId="77777777" w:rsidTr="006F41C8">
        <w:trPr>
          <w:trHeight w:val="340"/>
        </w:trPr>
        <w:tc>
          <w:tcPr>
            <w:tcW w:w="2164" w:type="pct"/>
            <w:noWrap/>
            <w:vAlign w:val="bottom"/>
            <w:hideMark/>
          </w:tcPr>
          <w:p w14:paraId="3708AF69" w14:textId="23029CB6" w:rsidR="0088053A" w:rsidRPr="0006680D" w:rsidRDefault="0088053A" w:rsidP="00BC2BD9">
            <w:pPr>
              <w:spacing w:line="276" w:lineRule="auto"/>
              <w:rPr>
                <w:color w:val="000000" w:themeColor="text1"/>
                <w:sz w:val="22"/>
                <w:szCs w:val="22"/>
                <w:lang w:val="en-US"/>
              </w:rPr>
            </w:pPr>
            <w:r w:rsidRPr="0006680D">
              <w:rPr>
                <w:color w:val="000000" w:themeColor="text1"/>
                <w:sz w:val="22"/>
                <w:szCs w:val="22"/>
              </w:rPr>
              <w:t xml:space="preserve">Trade </w:t>
            </w:r>
            <w:r w:rsidR="00A34BD0" w:rsidRPr="0006680D">
              <w:rPr>
                <w:color w:val="000000" w:themeColor="text1"/>
                <w:sz w:val="22"/>
                <w:szCs w:val="22"/>
              </w:rPr>
              <w:t>a</w:t>
            </w:r>
            <w:r w:rsidR="00ED0036" w:rsidRPr="0006680D">
              <w:rPr>
                <w:color w:val="000000" w:themeColor="text1"/>
                <w:sz w:val="22"/>
                <w:szCs w:val="22"/>
              </w:rPr>
              <w:t xml:space="preserve">nd </w:t>
            </w:r>
            <w:r w:rsidR="00A34BD0" w:rsidRPr="0006680D">
              <w:rPr>
                <w:color w:val="000000" w:themeColor="text1"/>
                <w:sz w:val="22"/>
                <w:szCs w:val="22"/>
              </w:rPr>
              <w:t>o</w:t>
            </w:r>
            <w:r w:rsidR="00ED0036" w:rsidRPr="0006680D">
              <w:rPr>
                <w:color w:val="000000" w:themeColor="text1"/>
                <w:sz w:val="22"/>
                <w:szCs w:val="22"/>
              </w:rPr>
              <w:t>ther Payables</w:t>
            </w:r>
          </w:p>
        </w:tc>
        <w:tc>
          <w:tcPr>
            <w:tcW w:w="945" w:type="pct"/>
            <w:noWrap/>
            <w:vAlign w:val="center"/>
          </w:tcPr>
          <w:p w14:paraId="633E1A26"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607E024A"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tcPr>
          <w:p w14:paraId="5D2AAC98"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12D7C82D" w14:textId="77777777" w:rsidTr="006F41C8">
        <w:trPr>
          <w:trHeight w:val="340"/>
        </w:trPr>
        <w:tc>
          <w:tcPr>
            <w:tcW w:w="2164" w:type="pct"/>
            <w:noWrap/>
            <w:vAlign w:val="bottom"/>
            <w:hideMark/>
          </w:tcPr>
          <w:p w14:paraId="3E468465" w14:textId="77777777" w:rsidR="0088053A" w:rsidRPr="0006680D" w:rsidRDefault="0088053A" w:rsidP="00BC2BD9">
            <w:pPr>
              <w:spacing w:line="276" w:lineRule="auto"/>
              <w:rPr>
                <w:color w:val="000000" w:themeColor="text1"/>
                <w:sz w:val="22"/>
                <w:szCs w:val="22"/>
                <w:lang w:val="en-US"/>
              </w:rPr>
            </w:pPr>
            <w:r w:rsidRPr="0006680D">
              <w:rPr>
                <w:color w:val="000000" w:themeColor="text1"/>
                <w:sz w:val="22"/>
                <w:szCs w:val="22"/>
                <w:lang w:val="en-US"/>
              </w:rPr>
              <w:t>Borrowings</w:t>
            </w:r>
          </w:p>
        </w:tc>
        <w:tc>
          <w:tcPr>
            <w:tcW w:w="945" w:type="pct"/>
            <w:noWrap/>
            <w:vAlign w:val="center"/>
            <w:hideMark/>
          </w:tcPr>
          <w:p w14:paraId="3251EE49"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hideMark/>
          </w:tcPr>
          <w:p w14:paraId="0C2F26F6"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45" w:type="pct"/>
            <w:noWrap/>
            <w:vAlign w:val="center"/>
            <w:hideMark/>
          </w:tcPr>
          <w:p w14:paraId="07F666F0"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72EADC05" w14:textId="77777777" w:rsidTr="006F41C8">
        <w:trPr>
          <w:trHeight w:val="340"/>
        </w:trPr>
        <w:tc>
          <w:tcPr>
            <w:tcW w:w="2164" w:type="pct"/>
            <w:noWrap/>
            <w:vAlign w:val="bottom"/>
            <w:hideMark/>
          </w:tcPr>
          <w:p w14:paraId="7B2728A8" w14:textId="66C162A5" w:rsidR="0088053A" w:rsidRPr="0006680D" w:rsidRDefault="0088053A" w:rsidP="00BC2BD9">
            <w:pPr>
              <w:spacing w:line="276" w:lineRule="auto"/>
              <w:rPr>
                <w:b/>
                <w:color w:val="000000" w:themeColor="text1"/>
                <w:sz w:val="22"/>
                <w:szCs w:val="22"/>
                <w:lang w:val="en-US"/>
              </w:rPr>
            </w:pPr>
            <w:r w:rsidRPr="0006680D">
              <w:rPr>
                <w:b/>
                <w:color w:val="000000" w:themeColor="text1"/>
                <w:sz w:val="22"/>
                <w:szCs w:val="22"/>
                <w:lang w:val="en-US"/>
              </w:rPr>
              <w:t xml:space="preserve">Total </w:t>
            </w:r>
            <w:r w:rsidR="00ED0036" w:rsidRPr="0006680D">
              <w:rPr>
                <w:b/>
                <w:color w:val="000000" w:themeColor="text1"/>
                <w:sz w:val="22"/>
                <w:szCs w:val="22"/>
                <w:lang w:val="en-US"/>
              </w:rPr>
              <w:t>Financial Liabilities</w:t>
            </w:r>
          </w:p>
        </w:tc>
        <w:tc>
          <w:tcPr>
            <w:tcW w:w="945" w:type="pct"/>
            <w:noWrap/>
            <w:vAlign w:val="center"/>
            <w:hideMark/>
          </w:tcPr>
          <w:p w14:paraId="284FABB8"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45" w:type="pct"/>
            <w:noWrap/>
            <w:vAlign w:val="center"/>
            <w:hideMark/>
          </w:tcPr>
          <w:p w14:paraId="137B80E5"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45" w:type="pct"/>
            <w:noWrap/>
            <w:vAlign w:val="center"/>
            <w:hideMark/>
          </w:tcPr>
          <w:p w14:paraId="040C9CDF"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r>
      <w:tr w:rsidR="00CA2DA0" w:rsidRPr="0006680D" w14:paraId="38DC5ED6" w14:textId="77777777" w:rsidTr="006F41C8">
        <w:trPr>
          <w:trHeight w:val="340"/>
        </w:trPr>
        <w:tc>
          <w:tcPr>
            <w:tcW w:w="2164" w:type="pct"/>
            <w:noWrap/>
            <w:vAlign w:val="bottom"/>
            <w:hideMark/>
          </w:tcPr>
          <w:p w14:paraId="370790D2" w14:textId="2522B424" w:rsidR="0088053A" w:rsidRPr="0006680D" w:rsidRDefault="0088053A" w:rsidP="00BC2BD9">
            <w:pPr>
              <w:spacing w:line="276" w:lineRule="auto"/>
              <w:rPr>
                <w:b/>
                <w:color w:val="000000" w:themeColor="text1"/>
                <w:sz w:val="22"/>
                <w:szCs w:val="22"/>
                <w:lang w:val="en-US"/>
              </w:rPr>
            </w:pPr>
            <w:r w:rsidRPr="0006680D">
              <w:rPr>
                <w:b/>
                <w:color w:val="000000" w:themeColor="text1"/>
                <w:sz w:val="22"/>
                <w:szCs w:val="22"/>
              </w:rPr>
              <w:t xml:space="preserve">Net </w:t>
            </w:r>
            <w:r w:rsidR="00ED0036" w:rsidRPr="0006680D">
              <w:rPr>
                <w:b/>
                <w:color w:val="000000" w:themeColor="text1"/>
                <w:sz w:val="22"/>
                <w:szCs w:val="22"/>
              </w:rPr>
              <w:t>Foreign Currency Asset/(Liability)</w:t>
            </w:r>
          </w:p>
        </w:tc>
        <w:tc>
          <w:tcPr>
            <w:tcW w:w="945" w:type="pct"/>
            <w:noWrap/>
            <w:vAlign w:val="center"/>
          </w:tcPr>
          <w:p w14:paraId="384B9C6F"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45" w:type="pct"/>
            <w:noWrap/>
            <w:vAlign w:val="center"/>
          </w:tcPr>
          <w:p w14:paraId="47BD277D"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45" w:type="pct"/>
            <w:noWrap/>
            <w:vAlign w:val="center"/>
          </w:tcPr>
          <w:p w14:paraId="3EA0C618"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r>
    </w:tbl>
    <w:p w14:paraId="7CEC4C59" w14:textId="77777777" w:rsidR="00954DDB" w:rsidRPr="0006680D" w:rsidRDefault="00954DDB" w:rsidP="00954DDB">
      <w:pPr>
        <w:tabs>
          <w:tab w:val="decimal" w:pos="5220"/>
          <w:tab w:val="decimal" w:pos="7200"/>
        </w:tabs>
        <w:spacing w:line="360" w:lineRule="auto"/>
        <w:ind w:left="720"/>
        <w:jc w:val="both"/>
        <w:rPr>
          <w:color w:val="000000" w:themeColor="text1"/>
          <w:sz w:val="12"/>
          <w:szCs w:val="12"/>
        </w:rPr>
      </w:pPr>
    </w:p>
    <w:p w14:paraId="5932DC5D" w14:textId="72DEF4C3" w:rsidR="00570245" w:rsidRPr="0006680D" w:rsidRDefault="00570245">
      <w:pPr>
        <w:autoSpaceDE/>
        <w:autoSpaceDN/>
        <w:rPr>
          <w:b/>
          <w:bCs/>
          <w:color w:val="000000" w:themeColor="text1"/>
          <w:u w:val="single"/>
        </w:rPr>
      </w:pPr>
    </w:p>
    <w:p w14:paraId="62762C5F" w14:textId="4DA12DA1" w:rsidR="00767490" w:rsidRPr="0006680D" w:rsidRDefault="00570245" w:rsidP="00570245">
      <w:pPr>
        <w:tabs>
          <w:tab w:val="left" w:pos="1440"/>
        </w:tabs>
        <w:adjustRightInd w:val="0"/>
        <w:spacing w:line="360" w:lineRule="auto"/>
        <w:jc w:val="both"/>
        <w:rPr>
          <w:b/>
          <w:color w:val="000000" w:themeColor="text1"/>
        </w:rPr>
      </w:pPr>
      <w:r w:rsidRPr="0006680D">
        <w:rPr>
          <w:b/>
          <w:color w:val="000000" w:themeColor="text1"/>
        </w:rPr>
        <w:t>Foreign currency sensitivity analysis</w:t>
      </w:r>
    </w:p>
    <w:p w14:paraId="10F65BCB" w14:textId="77777777" w:rsidR="008274C4" w:rsidRPr="0006680D" w:rsidRDefault="008274C4" w:rsidP="008274C4">
      <w:pPr>
        <w:tabs>
          <w:tab w:val="left" w:pos="720"/>
          <w:tab w:val="decimal" w:pos="5220"/>
          <w:tab w:val="decimal" w:pos="7200"/>
          <w:tab w:val="decimal" w:pos="8640"/>
        </w:tabs>
        <w:spacing w:line="360" w:lineRule="auto"/>
        <w:jc w:val="both"/>
        <w:rPr>
          <w:b/>
          <w:bCs/>
          <w:color w:val="000000" w:themeColor="text1"/>
          <w:u w:val="single"/>
        </w:rPr>
      </w:pPr>
      <w:r w:rsidRPr="0006680D">
        <w:rPr>
          <w:b/>
          <w:bCs/>
          <w:color w:val="000000" w:themeColor="text1"/>
          <w:u w:val="single"/>
        </w:rPr>
        <w:t xml:space="preserve">Current FY </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64"/>
        <w:gridCol w:w="1677"/>
        <w:gridCol w:w="1811"/>
        <w:gridCol w:w="1678"/>
      </w:tblGrid>
      <w:tr w:rsidR="0006680D" w:rsidRPr="0006680D" w14:paraId="654706D2" w14:textId="77777777" w:rsidTr="006F41C8">
        <w:trPr>
          <w:trHeight w:val="340"/>
        </w:trPr>
        <w:tc>
          <w:tcPr>
            <w:tcW w:w="2023" w:type="pct"/>
            <w:vMerge w:val="restart"/>
            <w:shd w:val="clear" w:color="auto" w:fill="0070C0"/>
            <w:noWrap/>
            <w:vAlign w:val="center"/>
            <w:hideMark/>
          </w:tcPr>
          <w:p w14:paraId="34E71FCC" w14:textId="5480C929" w:rsidR="003C0A92" w:rsidRPr="0006680D" w:rsidRDefault="00EE4421" w:rsidP="007136F1">
            <w:pPr>
              <w:spacing w:line="276" w:lineRule="auto"/>
              <w:rPr>
                <w:b/>
                <w:bCs/>
                <w:color w:val="000000" w:themeColor="text1"/>
                <w:sz w:val="22"/>
                <w:szCs w:val="22"/>
                <w:lang w:val="en-US"/>
              </w:rPr>
            </w:pPr>
            <w:r w:rsidRPr="0006680D">
              <w:rPr>
                <w:b/>
                <w:bCs/>
                <w:color w:val="000000" w:themeColor="text1"/>
                <w:sz w:val="22"/>
                <w:szCs w:val="22"/>
                <w:lang w:val="en-US"/>
              </w:rPr>
              <w:t>D</w:t>
            </w:r>
            <w:r w:rsidR="003C0A92" w:rsidRPr="0006680D">
              <w:rPr>
                <w:b/>
                <w:bCs/>
                <w:color w:val="000000" w:themeColor="text1"/>
                <w:sz w:val="22"/>
                <w:szCs w:val="22"/>
                <w:lang w:val="en-US"/>
              </w:rPr>
              <w:t>escription</w:t>
            </w:r>
          </w:p>
          <w:p w14:paraId="600B12B2" w14:textId="56FCA231" w:rsidR="003C0A92" w:rsidRPr="0006680D" w:rsidRDefault="003C0A92" w:rsidP="003C0A92">
            <w:pPr>
              <w:spacing w:line="276" w:lineRule="auto"/>
              <w:rPr>
                <w:b/>
                <w:bCs/>
                <w:color w:val="000000" w:themeColor="text1"/>
                <w:sz w:val="22"/>
                <w:szCs w:val="22"/>
                <w:lang w:val="en-US"/>
              </w:rPr>
            </w:pPr>
          </w:p>
        </w:tc>
        <w:tc>
          <w:tcPr>
            <w:tcW w:w="992" w:type="pct"/>
            <w:shd w:val="clear" w:color="auto" w:fill="0070C0"/>
            <w:noWrap/>
            <w:vAlign w:val="center"/>
            <w:hideMark/>
          </w:tcPr>
          <w:p w14:paraId="23D92E54" w14:textId="185CEA8C" w:rsidR="003C0A92" w:rsidRPr="0006680D" w:rsidRDefault="003C0A92" w:rsidP="006F41C8">
            <w:pPr>
              <w:spacing w:line="276" w:lineRule="auto"/>
              <w:jc w:val="center"/>
              <w:rPr>
                <w:b/>
                <w:bCs/>
                <w:color w:val="000000" w:themeColor="text1"/>
                <w:sz w:val="22"/>
                <w:szCs w:val="22"/>
                <w:lang w:val="en-US"/>
              </w:rPr>
            </w:pPr>
            <w:r w:rsidRPr="0006680D">
              <w:rPr>
                <w:b/>
                <w:bCs/>
                <w:color w:val="000000" w:themeColor="text1"/>
                <w:sz w:val="22"/>
                <w:szCs w:val="22"/>
              </w:rPr>
              <w:t>In Kshs</w:t>
            </w:r>
          </w:p>
        </w:tc>
        <w:tc>
          <w:tcPr>
            <w:tcW w:w="992" w:type="pct"/>
            <w:shd w:val="clear" w:color="auto" w:fill="0070C0"/>
            <w:noWrap/>
            <w:vAlign w:val="center"/>
            <w:hideMark/>
          </w:tcPr>
          <w:p w14:paraId="5DD30310" w14:textId="77777777" w:rsidR="003C0A92" w:rsidRPr="0006680D" w:rsidRDefault="003C0A92" w:rsidP="006F41C8">
            <w:pPr>
              <w:spacing w:line="276" w:lineRule="auto"/>
              <w:jc w:val="center"/>
              <w:rPr>
                <w:b/>
                <w:bCs/>
                <w:color w:val="000000" w:themeColor="text1"/>
                <w:sz w:val="22"/>
                <w:szCs w:val="22"/>
                <w:lang w:val="en-US"/>
              </w:rPr>
            </w:pPr>
            <w:r w:rsidRPr="0006680D">
              <w:rPr>
                <w:b/>
                <w:bCs/>
                <w:color w:val="000000" w:themeColor="text1"/>
                <w:sz w:val="22"/>
                <w:szCs w:val="22"/>
              </w:rPr>
              <w:t>Other currencies</w:t>
            </w:r>
          </w:p>
        </w:tc>
        <w:tc>
          <w:tcPr>
            <w:tcW w:w="992" w:type="pct"/>
            <w:shd w:val="clear" w:color="auto" w:fill="0070C0"/>
            <w:noWrap/>
            <w:vAlign w:val="center"/>
            <w:hideMark/>
          </w:tcPr>
          <w:p w14:paraId="03295FA6" w14:textId="77777777" w:rsidR="003C0A92" w:rsidRPr="0006680D" w:rsidRDefault="003C0A92" w:rsidP="006F41C8">
            <w:pPr>
              <w:spacing w:line="276" w:lineRule="auto"/>
              <w:jc w:val="center"/>
              <w:rPr>
                <w:b/>
                <w:bCs/>
                <w:color w:val="000000" w:themeColor="text1"/>
                <w:sz w:val="22"/>
                <w:szCs w:val="22"/>
                <w:lang w:val="en-US"/>
              </w:rPr>
            </w:pPr>
            <w:r w:rsidRPr="0006680D">
              <w:rPr>
                <w:b/>
                <w:bCs/>
                <w:color w:val="000000" w:themeColor="text1"/>
                <w:sz w:val="22"/>
                <w:szCs w:val="22"/>
              </w:rPr>
              <w:t>Total</w:t>
            </w:r>
          </w:p>
        </w:tc>
      </w:tr>
      <w:tr w:rsidR="0006680D" w:rsidRPr="0006680D" w14:paraId="3E8EB91A" w14:textId="77777777" w:rsidTr="006F41C8">
        <w:trPr>
          <w:trHeight w:val="340"/>
        </w:trPr>
        <w:tc>
          <w:tcPr>
            <w:tcW w:w="2023" w:type="pct"/>
            <w:vMerge/>
            <w:shd w:val="clear" w:color="auto" w:fill="0070C0"/>
            <w:noWrap/>
            <w:vAlign w:val="center"/>
            <w:hideMark/>
          </w:tcPr>
          <w:p w14:paraId="70DD83E0" w14:textId="77777777" w:rsidR="003C0A92" w:rsidRPr="0006680D" w:rsidRDefault="003C0A92" w:rsidP="00BC2BD9">
            <w:pPr>
              <w:spacing w:line="276" w:lineRule="auto"/>
              <w:jc w:val="both"/>
              <w:rPr>
                <w:b/>
                <w:bCs/>
                <w:color w:val="000000" w:themeColor="text1"/>
                <w:sz w:val="22"/>
                <w:szCs w:val="22"/>
                <w:lang w:val="en-US"/>
              </w:rPr>
            </w:pPr>
          </w:p>
        </w:tc>
        <w:tc>
          <w:tcPr>
            <w:tcW w:w="992" w:type="pct"/>
            <w:shd w:val="clear" w:color="auto" w:fill="0070C0"/>
            <w:noWrap/>
            <w:vAlign w:val="center"/>
            <w:hideMark/>
          </w:tcPr>
          <w:p w14:paraId="7D191432" w14:textId="77777777" w:rsidR="003C0A92" w:rsidRPr="0006680D" w:rsidRDefault="003C0A92" w:rsidP="006F41C8">
            <w:pPr>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992" w:type="pct"/>
            <w:shd w:val="clear" w:color="auto" w:fill="0070C0"/>
            <w:noWrap/>
            <w:vAlign w:val="center"/>
            <w:hideMark/>
          </w:tcPr>
          <w:p w14:paraId="4628AAB0" w14:textId="77777777" w:rsidR="003C0A92" w:rsidRPr="0006680D" w:rsidRDefault="003C0A92" w:rsidP="006F41C8">
            <w:pPr>
              <w:spacing w:line="276" w:lineRule="auto"/>
              <w:jc w:val="center"/>
              <w:rPr>
                <w:b/>
                <w:bCs/>
                <w:color w:val="000000" w:themeColor="text1"/>
                <w:sz w:val="22"/>
                <w:szCs w:val="22"/>
                <w:lang w:val="en-US"/>
              </w:rPr>
            </w:pPr>
            <w:r w:rsidRPr="0006680D">
              <w:rPr>
                <w:b/>
                <w:bCs/>
                <w:color w:val="000000" w:themeColor="text1"/>
                <w:sz w:val="22"/>
                <w:szCs w:val="22"/>
                <w:lang w:val="en-US"/>
              </w:rPr>
              <w:t>Kshs</w:t>
            </w:r>
          </w:p>
        </w:tc>
        <w:tc>
          <w:tcPr>
            <w:tcW w:w="992" w:type="pct"/>
            <w:shd w:val="clear" w:color="auto" w:fill="0070C0"/>
            <w:noWrap/>
            <w:vAlign w:val="center"/>
            <w:hideMark/>
          </w:tcPr>
          <w:p w14:paraId="21290AC4" w14:textId="77777777" w:rsidR="003C0A92" w:rsidRPr="0006680D" w:rsidRDefault="003C0A92" w:rsidP="006F41C8">
            <w:pPr>
              <w:spacing w:line="276" w:lineRule="auto"/>
              <w:jc w:val="center"/>
              <w:rPr>
                <w:b/>
                <w:bCs/>
                <w:color w:val="000000" w:themeColor="text1"/>
                <w:sz w:val="22"/>
                <w:szCs w:val="22"/>
                <w:lang w:val="en-US"/>
              </w:rPr>
            </w:pPr>
            <w:r w:rsidRPr="0006680D">
              <w:rPr>
                <w:b/>
                <w:bCs/>
                <w:color w:val="000000" w:themeColor="text1"/>
                <w:sz w:val="22"/>
                <w:szCs w:val="22"/>
                <w:lang w:val="en-US"/>
              </w:rPr>
              <w:t>Kshs</w:t>
            </w:r>
          </w:p>
        </w:tc>
      </w:tr>
      <w:tr w:rsidR="0006680D" w:rsidRPr="0006680D" w14:paraId="40014D71" w14:textId="77777777" w:rsidTr="006F41C8">
        <w:trPr>
          <w:trHeight w:val="340"/>
        </w:trPr>
        <w:tc>
          <w:tcPr>
            <w:tcW w:w="2023" w:type="pct"/>
            <w:noWrap/>
            <w:vAlign w:val="bottom"/>
            <w:hideMark/>
          </w:tcPr>
          <w:p w14:paraId="045FE142" w14:textId="233B5914" w:rsidR="00997145" w:rsidRPr="0006680D" w:rsidRDefault="008274C4" w:rsidP="00767490">
            <w:pPr>
              <w:tabs>
                <w:tab w:val="left" w:pos="3605"/>
              </w:tabs>
              <w:spacing w:line="276" w:lineRule="auto"/>
              <w:rPr>
                <w:b/>
                <w:color w:val="000000" w:themeColor="text1"/>
                <w:sz w:val="22"/>
                <w:szCs w:val="22"/>
                <w:lang w:val="en-US"/>
              </w:rPr>
            </w:pPr>
            <w:r w:rsidRPr="0006680D">
              <w:rPr>
                <w:b/>
                <w:color w:val="000000" w:themeColor="text1"/>
                <w:sz w:val="22"/>
                <w:szCs w:val="22"/>
              </w:rPr>
              <w:t>As at 30</w:t>
            </w:r>
            <w:r w:rsidRPr="0006680D">
              <w:rPr>
                <w:b/>
                <w:color w:val="000000" w:themeColor="text1"/>
                <w:sz w:val="22"/>
                <w:szCs w:val="22"/>
                <w:vertAlign w:val="superscript"/>
              </w:rPr>
              <w:t>th</w:t>
            </w:r>
            <w:r w:rsidRPr="0006680D">
              <w:rPr>
                <w:b/>
                <w:color w:val="000000" w:themeColor="text1"/>
                <w:sz w:val="22"/>
                <w:szCs w:val="22"/>
              </w:rPr>
              <w:t xml:space="preserve"> June (Current FY)</w:t>
            </w:r>
          </w:p>
        </w:tc>
        <w:tc>
          <w:tcPr>
            <w:tcW w:w="992" w:type="pct"/>
            <w:noWrap/>
            <w:vAlign w:val="center"/>
            <w:hideMark/>
          </w:tcPr>
          <w:p w14:paraId="6D51470A" w14:textId="77777777" w:rsidR="00997145" w:rsidRPr="0006680D" w:rsidRDefault="00997145" w:rsidP="006F41C8">
            <w:pPr>
              <w:spacing w:line="276" w:lineRule="auto"/>
              <w:jc w:val="center"/>
              <w:rPr>
                <w:color w:val="000000" w:themeColor="text1"/>
                <w:sz w:val="22"/>
                <w:szCs w:val="22"/>
                <w:lang w:val="en-US"/>
              </w:rPr>
            </w:pPr>
          </w:p>
        </w:tc>
        <w:tc>
          <w:tcPr>
            <w:tcW w:w="992" w:type="pct"/>
            <w:noWrap/>
            <w:vAlign w:val="center"/>
            <w:hideMark/>
          </w:tcPr>
          <w:p w14:paraId="621F2EF6" w14:textId="77777777" w:rsidR="00997145" w:rsidRPr="0006680D" w:rsidRDefault="00997145" w:rsidP="006F41C8">
            <w:pPr>
              <w:spacing w:line="276" w:lineRule="auto"/>
              <w:jc w:val="center"/>
              <w:rPr>
                <w:color w:val="000000" w:themeColor="text1"/>
                <w:sz w:val="22"/>
                <w:szCs w:val="22"/>
                <w:lang w:val="en-US"/>
              </w:rPr>
            </w:pPr>
          </w:p>
        </w:tc>
        <w:tc>
          <w:tcPr>
            <w:tcW w:w="992" w:type="pct"/>
            <w:noWrap/>
            <w:vAlign w:val="center"/>
            <w:hideMark/>
          </w:tcPr>
          <w:p w14:paraId="61597599" w14:textId="77777777" w:rsidR="00997145" w:rsidRPr="0006680D" w:rsidRDefault="00997145" w:rsidP="006F41C8">
            <w:pPr>
              <w:spacing w:line="276" w:lineRule="auto"/>
              <w:jc w:val="center"/>
              <w:rPr>
                <w:color w:val="000000" w:themeColor="text1"/>
                <w:sz w:val="22"/>
                <w:szCs w:val="22"/>
                <w:lang w:val="en-US"/>
              </w:rPr>
            </w:pPr>
          </w:p>
        </w:tc>
      </w:tr>
      <w:tr w:rsidR="0006680D" w:rsidRPr="0006680D" w14:paraId="27E6D3B9" w14:textId="77777777" w:rsidTr="006F41C8">
        <w:trPr>
          <w:trHeight w:val="340"/>
        </w:trPr>
        <w:tc>
          <w:tcPr>
            <w:tcW w:w="2023" w:type="pct"/>
            <w:noWrap/>
            <w:vAlign w:val="bottom"/>
            <w:hideMark/>
          </w:tcPr>
          <w:p w14:paraId="0D04C03F" w14:textId="34052B98" w:rsidR="00997145" w:rsidRPr="0006680D" w:rsidRDefault="00997145" w:rsidP="00767490">
            <w:pPr>
              <w:spacing w:line="276" w:lineRule="auto"/>
              <w:rPr>
                <w:b/>
                <w:color w:val="000000" w:themeColor="text1"/>
                <w:sz w:val="22"/>
                <w:szCs w:val="22"/>
                <w:lang w:val="en-US"/>
              </w:rPr>
            </w:pPr>
            <w:r w:rsidRPr="0006680D">
              <w:rPr>
                <w:b/>
                <w:color w:val="000000" w:themeColor="text1"/>
                <w:sz w:val="22"/>
                <w:szCs w:val="22"/>
              </w:rPr>
              <w:t xml:space="preserve">Financial </w:t>
            </w:r>
            <w:r w:rsidR="00767490" w:rsidRPr="0006680D">
              <w:rPr>
                <w:b/>
                <w:color w:val="000000" w:themeColor="text1"/>
                <w:sz w:val="22"/>
                <w:szCs w:val="22"/>
              </w:rPr>
              <w:t>Assets</w:t>
            </w:r>
          </w:p>
        </w:tc>
        <w:tc>
          <w:tcPr>
            <w:tcW w:w="992" w:type="pct"/>
            <w:noWrap/>
            <w:vAlign w:val="center"/>
          </w:tcPr>
          <w:p w14:paraId="0A4FDC59" w14:textId="77777777" w:rsidR="00997145" w:rsidRPr="0006680D" w:rsidRDefault="00997145"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34C5034C" w14:textId="77777777" w:rsidR="00997145" w:rsidRPr="0006680D" w:rsidRDefault="00997145"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051C4099" w14:textId="77777777" w:rsidR="00997145" w:rsidRPr="0006680D" w:rsidRDefault="00997145"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4B78CE8B" w14:textId="77777777" w:rsidTr="006F41C8">
        <w:trPr>
          <w:trHeight w:val="340"/>
        </w:trPr>
        <w:tc>
          <w:tcPr>
            <w:tcW w:w="2023" w:type="pct"/>
            <w:noWrap/>
            <w:vAlign w:val="bottom"/>
          </w:tcPr>
          <w:p w14:paraId="5D552524" w14:textId="77777777" w:rsidR="0088053A" w:rsidRPr="0006680D" w:rsidRDefault="0088053A" w:rsidP="00767490">
            <w:pPr>
              <w:spacing w:line="276" w:lineRule="auto"/>
              <w:rPr>
                <w:color w:val="000000" w:themeColor="text1"/>
                <w:sz w:val="22"/>
                <w:szCs w:val="22"/>
              </w:rPr>
            </w:pPr>
            <w:r w:rsidRPr="0006680D">
              <w:rPr>
                <w:color w:val="000000" w:themeColor="text1"/>
                <w:sz w:val="22"/>
                <w:szCs w:val="22"/>
                <w:lang w:val="en-US"/>
              </w:rPr>
              <w:t>Investments</w:t>
            </w:r>
          </w:p>
        </w:tc>
        <w:tc>
          <w:tcPr>
            <w:tcW w:w="992" w:type="pct"/>
            <w:noWrap/>
            <w:vAlign w:val="center"/>
          </w:tcPr>
          <w:p w14:paraId="267EB41D"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65D094CC"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0DE95544"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6B7C7D3" w14:textId="77777777" w:rsidTr="006F41C8">
        <w:trPr>
          <w:trHeight w:val="340"/>
        </w:trPr>
        <w:tc>
          <w:tcPr>
            <w:tcW w:w="2023" w:type="pct"/>
            <w:noWrap/>
            <w:vAlign w:val="bottom"/>
          </w:tcPr>
          <w:p w14:paraId="74989737" w14:textId="77777777" w:rsidR="0088053A" w:rsidRPr="0006680D" w:rsidRDefault="0088053A" w:rsidP="00767490">
            <w:pPr>
              <w:spacing w:line="276" w:lineRule="auto"/>
              <w:rPr>
                <w:color w:val="000000" w:themeColor="text1"/>
                <w:sz w:val="22"/>
                <w:szCs w:val="22"/>
                <w:lang w:val="en-US"/>
              </w:rPr>
            </w:pPr>
            <w:r w:rsidRPr="0006680D">
              <w:rPr>
                <w:color w:val="000000" w:themeColor="text1"/>
                <w:sz w:val="22"/>
                <w:szCs w:val="22"/>
                <w:lang w:val="en-US"/>
              </w:rPr>
              <w:t>Cash</w:t>
            </w:r>
          </w:p>
        </w:tc>
        <w:tc>
          <w:tcPr>
            <w:tcW w:w="992" w:type="pct"/>
            <w:noWrap/>
            <w:vAlign w:val="center"/>
          </w:tcPr>
          <w:p w14:paraId="1CEE0854"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72C22EFE"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1E91B41F"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4A52A22" w14:textId="77777777" w:rsidTr="006F41C8">
        <w:trPr>
          <w:trHeight w:val="340"/>
        </w:trPr>
        <w:tc>
          <w:tcPr>
            <w:tcW w:w="2023" w:type="pct"/>
            <w:noWrap/>
            <w:vAlign w:val="bottom"/>
          </w:tcPr>
          <w:p w14:paraId="6379DD31" w14:textId="77777777" w:rsidR="0088053A" w:rsidRPr="0006680D" w:rsidRDefault="0088053A" w:rsidP="00767490">
            <w:pPr>
              <w:spacing w:line="276" w:lineRule="auto"/>
              <w:rPr>
                <w:color w:val="000000" w:themeColor="text1"/>
                <w:sz w:val="22"/>
                <w:szCs w:val="22"/>
              </w:rPr>
            </w:pPr>
            <w:r w:rsidRPr="0006680D">
              <w:rPr>
                <w:color w:val="000000" w:themeColor="text1"/>
                <w:sz w:val="22"/>
                <w:szCs w:val="22"/>
                <w:lang w:val="en-US"/>
              </w:rPr>
              <w:t>Debtors</w:t>
            </w:r>
          </w:p>
        </w:tc>
        <w:tc>
          <w:tcPr>
            <w:tcW w:w="992" w:type="pct"/>
            <w:noWrap/>
            <w:vAlign w:val="center"/>
          </w:tcPr>
          <w:p w14:paraId="55277E16"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671CF14D"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5C61F29C"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2B0E9044" w14:textId="77777777" w:rsidTr="006F41C8">
        <w:trPr>
          <w:trHeight w:val="340"/>
        </w:trPr>
        <w:tc>
          <w:tcPr>
            <w:tcW w:w="2023" w:type="pct"/>
            <w:noWrap/>
            <w:vAlign w:val="bottom"/>
          </w:tcPr>
          <w:p w14:paraId="3F4E1D90" w14:textId="062AFBBE" w:rsidR="0088053A" w:rsidRPr="0006680D" w:rsidRDefault="0088053A" w:rsidP="00767490">
            <w:pPr>
              <w:spacing w:line="276" w:lineRule="auto"/>
              <w:rPr>
                <w:color w:val="000000" w:themeColor="text1"/>
                <w:sz w:val="22"/>
                <w:szCs w:val="22"/>
                <w:lang w:val="en-US"/>
              </w:rPr>
            </w:pPr>
            <w:r w:rsidRPr="0006680D">
              <w:rPr>
                <w:b/>
                <w:color w:val="000000" w:themeColor="text1"/>
                <w:sz w:val="22"/>
                <w:szCs w:val="22"/>
                <w:lang w:val="en-US"/>
              </w:rPr>
              <w:t xml:space="preserve">Total </w:t>
            </w:r>
            <w:r w:rsidR="00767490" w:rsidRPr="0006680D">
              <w:rPr>
                <w:b/>
                <w:color w:val="000000" w:themeColor="text1"/>
                <w:sz w:val="22"/>
                <w:szCs w:val="22"/>
                <w:lang w:val="en-US"/>
              </w:rPr>
              <w:t>Financial Assets</w:t>
            </w:r>
          </w:p>
        </w:tc>
        <w:tc>
          <w:tcPr>
            <w:tcW w:w="992" w:type="pct"/>
            <w:noWrap/>
            <w:vAlign w:val="center"/>
          </w:tcPr>
          <w:p w14:paraId="32D0F488"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92" w:type="pct"/>
            <w:noWrap/>
            <w:vAlign w:val="center"/>
          </w:tcPr>
          <w:p w14:paraId="1541C95F"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92" w:type="pct"/>
            <w:noWrap/>
            <w:vAlign w:val="center"/>
          </w:tcPr>
          <w:p w14:paraId="17D6EB53"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r>
      <w:tr w:rsidR="0006680D" w:rsidRPr="0006680D" w14:paraId="04DAB108" w14:textId="77777777" w:rsidTr="006F41C8">
        <w:trPr>
          <w:trHeight w:val="340"/>
        </w:trPr>
        <w:tc>
          <w:tcPr>
            <w:tcW w:w="2023" w:type="pct"/>
            <w:noWrap/>
            <w:vAlign w:val="bottom"/>
            <w:hideMark/>
          </w:tcPr>
          <w:p w14:paraId="68C1549F" w14:textId="6D3B0B35" w:rsidR="0088053A" w:rsidRPr="0006680D" w:rsidRDefault="00767490" w:rsidP="00767490">
            <w:pPr>
              <w:spacing w:line="276" w:lineRule="auto"/>
              <w:rPr>
                <w:b/>
                <w:color w:val="000000" w:themeColor="text1"/>
                <w:sz w:val="22"/>
                <w:szCs w:val="22"/>
                <w:lang w:val="en-US"/>
              </w:rPr>
            </w:pPr>
            <w:r w:rsidRPr="0006680D">
              <w:rPr>
                <w:b/>
                <w:color w:val="000000" w:themeColor="text1"/>
                <w:sz w:val="22"/>
                <w:szCs w:val="22"/>
              </w:rPr>
              <w:t>Financial Liabilities</w:t>
            </w:r>
          </w:p>
        </w:tc>
        <w:tc>
          <w:tcPr>
            <w:tcW w:w="992" w:type="pct"/>
            <w:noWrap/>
            <w:vAlign w:val="center"/>
            <w:hideMark/>
          </w:tcPr>
          <w:p w14:paraId="5BD84262" w14:textId="77777777" w:rsidR="0088053A" w:rsidRPr="0006680D" w:rsidRDefault="0088053A" w:rsidP="006F41C8">
            <w:pPr>
              <w:spacing w:line="276" w:lineRule="auto"/>
              <w:jc w:val="center"/>
              <w:rPr>
                <w:color w:val="000000" w:themeColor="text1"/>
                <w:sz w:val="22"/>
                <w:szCs w:val="22"/>
                <w:lang w:val="en-US"/>
              </w:rPr>
            </w:pPr>
          </w:p>
        </w:tc>
        <w:tc>
          <w:tcPr>
            <w:tcW w:w="992" w:type="pct"/>
            <w:noWrap/>
            <w:vAlign w:val="center"/>
            <w:hideMark/>
          </w:tcPr>
          <w:p w14:paraId="127795A7" w14:textId="77777777" w:rsidR="0088053A" w:rsidRPr="0006680D" w:rsidRDefault="0088053A" w:rsidP="006F41C8">
            <w:pPr>
              <w:spacing w:line="276" w:lineRule="auto"/>
              <w:jc w:val="center"/>
              <w:rPr>
                <w:color w:val="000000" w:themeColor="text1"/>
                <w:sz w:val="22"/>
                <w:szCs w:val="22"/>
                <w:lang w:val="en-US"/>
              </w:rPr>
            </w:pPr>
          </w:p>
        </w:tc>
        <w:tc>
          <w:tcPr>
            <w:tcW w:w="992" w:type="pct"/>
            <w:noWrap/>
            <w:vAlign w:val="center"/>
            <w:hideMark/>
          </w:tcPr>
          <w:p w14:paraId="10B4D84D" w14:textId="77777777" w:rsidR="0088053A" w:rsidRPr="0006680D" w:rsidRDefault="0088053A" w:rsidP="006F41C8">
            <w:pPr>
              <w:spacing w:line="276" w:lineRule="auto"/>
              <w:jc w:val="center"/>
              <w:rPr>
                <w:color w:val="000000" w:themeColor="text1"/>
                <w:sz w:val="22"/>
                <w:szCs w:val="22"/>
                <w:lang w:val="en-US"/>
              </w:rPr>
            </w:pPr>
          </w:p>
        </w:tc>
      </w:tr>
      <w:tr w:rsidR="0006680D" w:rsidRPr="0006680D" w14:paraId="50AEF8FD" w14:textId="77777777" w:rsidTr="006F41C8">
        <w:trPr>
          <w:trHeight w:val="340"/>
        </w:trPr>
        <w:tc>
          <w:tcPr>
            <w:tcW w:w="2023" w:type="pct"/>
            <w:noWrap/>
            <w:vAlign w:val="bottom"/>
            <w:hideMark/>
          </w:tcPr>
          <w:p w14:paraId="54C63614" w14:textId="57732CBB" w:rsidR="0088053A" w:rsidRPr="0006680D" w:rsidRDefault="0088053A" w:rsidP="00767490">
            <w:pPr>
              <w:spacing w:line="276" w:lineRule="auto"/>
              <w:rPr>
                <w:color w:val="000000" w:themeColor="text1"/>
                <w:sz w:val="22"/>
                <w:szCs w:val="22"/>
                <w:lang w:val="en-US"/>
              </w:rPr>
            </w:pPr>
            <w:r w:rsidRPr="0006680D">
              <w:rPr>
                <w:color w:val="000000" w:themeColor="text1"/>
                <w:sz w:val="22"/>
                <w:szCs w:val="22"/>
              </w:rPr>
              <w:t xml:space="preserve">Trade </w:t>
            </w:r>
            <w:r w:rsidR="00767490" w:rsidRPr="0006680D">
              <w:rPr>
                <w:color w:val="000000" w:themeColor="text1"/>
                <w:sz w:val="22"/>
                <w:szCs w:val="22"/>
              </w:rPr>
              <w:t>And Other Payables</w:t>
            </w:r>
          </w:p>
        </w:tc>
        <w:tc>
          <w:tcPr>
            <w:tcW w:w="992" w:type="pct"/>
            <w:noWrap/>
            <w:vAlign w:val="center"/>
          </w:tcPr>
          <w:p w14:paraId="5315839E"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7B6722E1"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3EB213D0"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5D065CA4" w14:textId="77777777" w:rsidTr="006F41C8">
        <w:trPr>
          <w:trHeight w:val="340"/>
        </w:trPr>
        <w:tc>
          <w:tcPr>
            <w:tcW w:w="2023" w:type="pct"/>
            <w:noWrap/>
            <w:vAlign w:val="bottom"/>
            <w:hideMark/>
          </w:tcPr>
          <w:p w14:paraId="6392E75C" w14:textId="77777777" w:rsidR="0088053A" w:rsidRPr="0006680D" w:rsidRDefault="0088053A" w:rsidP="00767490">
            <w:pPr>
              <w:spacing w:line="276" w:lineRule="auto"/>
              <w:rPr>
                <w:color w:val="000000" w:themeColor="text1"/>
                <w:sz w:val="22"/>
                <w:szCs w:val="22"/>
                <w:lang w:val="en-US"/>
              </w:rPr>
            </w:pPr>
            <w:r w:rsidRPr="0006680D">
              <w:rPr>
                <w:color w:val="000000" w:themeColor="text1"/>
                <w:sz w:val="22"/>
                <w:szCs w:val="22"/>
                <w:lang w:val="en-US"/>
              </w:rPr>
              <w:t>Borrowings</w:t>
            </w:r>
          </w:p>
        </w:tc>
        <w:tc>
          <w:tcPr>
            <w:tcW w:w="992" w:type="pct"/>
            <w:noWrap/>
            <w:vAlign w:val="center"/>
            <w:hideMark/>
          </w:tcPr>
          <w:p w14:paraId="15C2B261"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hideMark/>
          </w:tcPr>
          <w:p w14:paraId="6941F3AD"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hideMark/>
          </w:tcPr>
          <w:p w14:paraId="222E15C8"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06680D" w:rsidRPr="0006680D" w14:paraId="36A26F1E" w14:textId="77777777" w:rsidTr="006F41C8">
        <w:trPr>
          <w:trHeight w:val="340"/>
        </w:trPr>
        <w:tc>
          <w:tcPr>
            <w:tcW w:w="2023" w:type="pct"/>
            <w:noWrap/>
            <w:vAlign w:val="bottom"/>
          </w:tcPr>
          <w:p w14:paraId="581CE840" w14:textId="1E2CF30A" w:rsidR="0088053A" w:rsidRPr="0006680D" w:rsidRDefault="0088053A" w:rsidP="00767490">
            <w:pPr>
              <w:spacing w:line="276" w:lineRule="auto"/>
              <w:rPr>
                <w:b/>
                <w:color w:val="000000" w:themeColor="text1"/>
                <w:sz w:val="22"/>
                <w:szCs w:val="22"/>
                <w:lang w:val="en-US"/>
              </w:rPr>
            </w:pPr>
            <w:r w:rsidRPr="0006680D">
              <w:rPr>
                <w:b/>
                <w:color w:val="000000" w:themeColor="text1"/>
                <w:sz w:val="22"/>
                <w:szCs w:val="22"/>
                <w:lang w:val="en-US"/>
              </w:rPr>
              <w:t xml:space="preserve">Total </w:t>
            </w:r>
            <w:r w:rsidR="00767490" w:rsidRPr="0006680D">
              <w:rPr>
                <w:b/>
                <w:color w:val="000000" w:themeColor="text1"/>
                <w:sz w:val="22"/>
                <w:szCs w:val="22"/>
                <w:lang w:val="en-US"/>
              </w:rPr>
              <w:t>Financial Liabilities</w:t>
            </w:r>
          </w:p>
        </w:tc>
        <w:tc>
          <w:tcPr>
            <w:tcW w:w="992" w:type="pct"/>
            <w:noWrap/>
            <w:vAlign w:val="center"/>
          </w:tcPr>
          <w:p w14:paraId="6806D5EF"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694A273C"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c>
          <w:tcPr>
            <w:tcW w:w="992" w:type="pct"/>
            <w:noWrap/>
            <w:vAlign w:val="center"/>
          </w:tcPr>
          <w:p w14:paraId="5CD01AD6" w14:textId="77777777" w:rsidR="0088053A" w:rsidRPr="0006680D" w:rsidRDefault="0088053A" w:rsidP="006F41C8">
            <w:pPr>
              <w:spacing w:line="276" w:lineRule="auto"/>
              <w:jc w:val="center"/>
              <w:rPr>
                <w:color w:val="000000" w:themeColor="text1"/>
                <w:sz w:val="22"/>
                <w:szCs w:val="22"/>
                <w:lang w:val="en-US"/>
              </w:rPr>
            </w:pPr>
            <w:r w:rsidRPr="0006680D">
              <w:rPr>
                <w:color w:val="000000" w:themeColor="text1"/>
                <w:sz w:val="22"/>
                <w:szCs w:val="22"/>
                <w:lang w:val="en-US"/>
              </w:rPr>
              <w:t>xxx</w:t>
            </w:r>
          </w:p>
        </w:tc>
      </w:tr>
      <w:tr w:rsidR="00473C81" w:rsidRPr="0006680D" w14:paraId="4C252C0E" w14:textId="77777777" w:rsidTr="006F41C8">
        <w:trPr>
          <w:trHeight w:val="340"/>
        </w:trPr>
        <w:tc>
          <w:tcPr>
            <w:tcW w:w="2023" w:type="pct"/>
            <w:noWrap/>
            <w:vAlign w:val="bottom"/>
            <w:hideMark/>
          </w:tcPr>
          <w:p w14:paraId="108D908B" w14:textId="0BB03E3F" w:rsidR="0088053A" w:rsidRPr="0006680D" w:rsidRDefault="0088053A" w:rsidP="00767490">
            <w:pPr>
              <w:spacing w:line="276" w:lineRule="auto"/>
              <w:rPr>
                <w:b/>
                <w:color w:val="000000" w:themeColor="text1"/>
                <w:sz w:val="22"/>
                <w:szCs w:val="22"/>
                <w:lang w:val="en-US"/>
              </w:rPr>
            </w:pPr>
            <w:r w:rsidRPr="0006680D">
              <w:rPr>
                <w:b/>
                <w:color w:val="000000" w:themeColor="text1"/>
                <w:sz w:val="22"/>
                <w:szCs w:val="22"/>
              </w:rPr>
              <w:t xml:space="preserve">Net </w:t>
            </w:r>
            <w:r w:rsidR="00767490" w:rsidRPr="0006680D">
              <w:rPr>
                <w:b/>
                <w:color w:val="000000" w:themeColor="text1"/>
                <w:sz w:val="22"/>
                <w:szCs w:val="22"/>
              </w:rPr>
              <w:t>Foreign Currency Asset/(Liability)</w:t>
            </w:r>
          </w:p>
        </w:tc>
        <w:tc>
          <w:tcPr>
            <w:tcW w:w="992" w:type="pct"/>
            <w:noWrap/>
            <w:vAlign w:val="center"/>
          </w:tcPr>
          <w:p w14:paraId="21EED248"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92" w:type="pct"/>
            <w:noWrap/>
            <w:vAlign w:val="center"/>
          </w:tcPr>
          <w:p w14:paraId="6205C6F5"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c>
          <w:tcPr>
            <w:tcW w:w="992" w:type="pct"/>
            <w:noWrap/>
            <w:vAlign w:val="center"/>
          </w:tcPr>
          <w:p w14:paraId="12AE84B1" w14:textId="77777777" w:rsidR="0088053A" w:rsidRPr="0006680D" w:rsidRDefault="0088053A" w:rsidP="006F41C8">
            <w:pPr>
              <w:spacing w:line="276" w:lineRule="auto"/>
              <w:jc w:val="center"/>
              <w:rPr>
                <w:b/>
                <w:color w:val="000000" w:themeColor="text1"/>
                <w:sz w:val="22"/>
                <w:szCs w:val="22"/>
                <w:lang w:val="en-US"/>
              </w:rPr>
            </w:pPr>
            <w:r w:rsidRPr="0006680D">
              <w:rPr>
                <w:b/>
                <w:color w:val="000000" w:themeColor="text1"/>
                <w:sz w:val="22"/>
                <w:szCs w:val="22"/>
                <w:lang w:val="en-US"/>
              </w:rPr>
              <w:t>xxx</w:t>
            </w:r>
          </w:p>
        </w:tc>
      </w:tr>
    </w:tbl>
    <w:p w14:paraId="0CBABE60" w14:textId="0C19B322" w:rsidR="00BC2BD9" w:rsidRPr="0006680D" w:rsidRDefault="00BC2BD9">
      <w:pPr>
        <w:autoSpaceDE/>
        <w:autoSpaceDN/>
        <w:rPr>
          <w:b/>
          <w:color w:val="000000" w:themeColor="text1"/>
        </w:rPr>
      </w:pPr>
    </w:p>
    <w:p w14:paraId="1E745171" w14:textId="2BF0358E" w:rsidR="00921128" w:rsidRPr="0006680D" w:rsidRDefault="00921128" w:rsidP="00767490">
      <w:pPr>
        <w:tabs>
          <w:tab w:val="left" w:pos="720"/>
          <w:tab w:val="decimal" w:pos="5220"/>
          <w:tab w:val="decimal" w:pos="7200"/>
          <w:tab w:val="decimal" w:pos="8640"/>
        </w:tabs>
        <w:spacing w:line="360" w:lineRule="auto"/>
        <w:jc w:val="both"/>
        <w:rPr>
          <w:color w:val="000000" w:themeColor="text1"/>
        </w:rPr>
      </w:pPr>
    </w:p>
    <w:p w14:paraId="690A2D12" w14:textId="0E9B4D59" w:rsidR="00921128" w:rsidRPr="0006680D" w:rsidRDefault="00921128" w:rsidP="00921128">
      <w:pPr>
        <w:spacing w:line="360" w:lineRule="auto"/>
        <w:ind w:right="-302"/>
        <w:rPr>
          <w:rFonts w:eastAsia="Arial"/>
          <w:b/>
          <w:bCs/>
          <w:color w:val="000000" w:themeColor="text1"/>
          <w:spacing w:val="3"/>
        </w:rPr>
      </w:pPr>
    </w:p>
    <w:p w14:paraId="17448F5A" w14:textId="77777777" w:rsidR="00921128" w:rsidRPr="0006680D" w:rsidRDefault="00921128" w:rsidP="00767490">
      <w:pPr>
        <w:tabs>
          <w:tab w:val="left" w:pos="720"/>
          <w:tab w:val="decimal" w:pos="5220"/>
          <w:tab w:val="decimal" w:pos="7200"/>
          <w:tab w:val="decimal" w:pos="8640"/>
        </w:tabs>
        <w:spacing w:line="360" w:lineRule="auto"/>
        <w:jc w:val="both"/>
        <w:rPr>
          <w:color w:val="000000" w:themeColor="text1"/>
        </w:rPr>
      </w:pPr>
    </w:p>
    <w:p w14:paraId="27F59FEC" w14:textId="55BA5109" w:rsidR="00861667" w:rsidRPr="0006680D" w:rsidRDefault="00861667" w:rsidP="00767490">
      <w:pPr>
        <w:tabs>
          <w:tab w:val="left" w:pos="720"/>
          <w:tab w:val="decimal" w:pos="5220"/>
          <w:tab w:val="decimal" w:pos="7200"/>
          <w:tab w:val="decimal" w:pos="8640"/>
        </w:tabs>
        <w:spacing w:line="360" w:lineRule="auto"/>
        <w:jc w:val="both"/>
        <w:rPr>
          <w:color w:val="000000" w:themeColor="text1"/>
        </w:rPr>
      </w:pPr>
      <w:r w:rsidRPr="0006680D">
        <w:rPr>
          <w:color w:val="000000" w:themeColor="text1"/>
        </w:rPr>
        <w:lastRenderedPageBreak/>
        <w:t xml:space="preserve">The following table demonstrates the effect on the </w:t>
      </w:r>
      <w:r w:rsidR="00A13543" w:rsidRPr="0006680D">
        <w:rPr>
          <w:color w:val="000000" w:themeColor="text1"/>
        </w:rPr>
        <w:t>e</w:t>
      </w:r>
      <w:r w:rsidR="00E80625" w:rsidRPr="0006680D">
        <w:rPr>
          <w:color w:val="000000" w:themeColor="text1"/>
        </w:rPr>
        <w:t>ntity</w:t>
      </w:r>
      <w:r w:rsidRPr="0006680D">
        <w:rPr>
          <w:color w:val="000000" w:themeColor="text1"/>
        </w:rPr>
        <w:t xml:space="preserve">’s statement of comprehensive income on applying the sensitivity for a reasonable possible change in the exchange rate of the three main transaction currencies, with all other variables held constant. The reverse would also occur if the Kenya </w:t>
      </w:r>
      <w:r w:rsidR="00494855" w:rsidRPr="0006680D">
        <w:rPr>
          <w:color w:val="000000" w:themeColor="text1"/>
        </w:rPr>
        <w:t>s</w:t>
      </w:r>
      <w:r w:rsidRPr="0006680D">
        <w:rPr>
          <w:color w:val="000000" w:themeColor="text1"/>
        </w:rPr>
        <w:t>hilling appreciated with all other variables held constant</w:t>
      </w:r>
      <w:r w:rsidR="002E14D7" w:rsidRPr="0006680D">
        <w:rPr>
          <w:color w:val="000000" w:themeColor="text1"/>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55"/>
        <w:gridCol w:w="2258"/>
        <w:gridCol w:w="2258"/>
        <w:gridCol w:w="2259"/>
      </w:tblGrid>
      <w:tr w:rsidR="0006680D" w:rsidRPr="0006680D" w14:paraId="58BE86B3" w14:textId="77777777" w:rsidTr="007136F1">
        <w:trPr>
          <w:trHeight w:val="340"/>
        </w:trPr>
        <w:tc>
          <w:tcPr>
            <w:tcW w:w="1249" w:type="pct"/>
            <w:vMerge w:val="restart"/>
            <w:shd w:val="clear" w:color="auto" w:fill="0070C0"/>
            <w:hideMark/>
          </w:tcPr>
          <w:p w14:paraId="54A4CAA7" w14:textId="77777777" w:rsidR="003C0A92" w:rsidRPr="0006680D" w:rsidRDefault="003C0A92" w:rsidP="003C0A92">
            <w:pPr>
              <w:spacing w:line="276" w:lineRule="auto"/>
              <w:rPr>
                <w:color w:val="000000" w:themeColor="text1"/>
                <w:lang w:val="en-US"/>
              </w:rPr>
            </w:pPr>
          </w:p>
          <w:p w14:paraId="6A87D3D4" w14:textId="33C4CCC7" w:rsidR="003C0A92" w:rsidRPr="0006680D" w:rsidRDefault="003C0A92" w:rsidP="007136F1">
            <w:pPr>
              <w:spacing w:line="276" w:lineRule="auto"/>
              <w:rPr>
                <w:color w:val="000000" w:themeColor="text1"/>
                <w:lang w:val="en-US"/>
              </w:rPr>
            </w:pPr>
            <w:r w:rsidRPr="0006680D">
              <w:rPr>
                <w:color w:val="000000" w:themeColor="text1"/>
                <w:lang w:val="en-US"/>
              </w:rPr>
              <w:t>Description</w:t>
            </w:r>
          </w:p>
          <w:p w14:paraId="1504D962" w14:textId="50FF3B03" w:rsidR="003C0A92" w:rsidRPr="0006680D" w:rsidRDefault="003C0A92" w:rsidP="003C0A92">
            <w:pPr>
              <w:spacing w:line="276" w:lineRule="auto"/>
              <w:rPr>
                <w:color w:val="000000" w:themeColor="text1"/>
                <w:lang w:val="en-US"/>
              </w:rPr>
            </w:pPr>
          </w:p>
        </w:tc>
        <w:tc>
          <w:tcPr>
            <w:tcW w:w="1250" w:type="pct"/>
            <w:shd w:val="clear" w:color="auto" w:fill="0070C0"/>
            <w:vAlign w:val="bottom"/>
            <w:hideMark/>
          </w:tcPr>
          <w:p w14:paraId="7614445D" w14:textId="2F87ABFE" w:rsidR="003C0A92" w:rsidRPr="0006680D" w:rsidRDefault="003C0A92" w:rsidP="00287471">
            <w:pPr>
              <w:spacing w:line="276" w:lineRule="auto"/>
              <w:jc w:val="center"/>
              <w:rPr>
                <w:b/>
                <w:color w:val="000000" w:themeColor="text1"/>
                <w:lang w:val="en-US"/>
              </w:rPr>
            </w:pPr>
            <w:r w:rsidRPr="0006680D">
              <w:rPr>
                <w:b/>
                <w:color w:val="000000" w:themeColor="text1"/>
                <w:lang w:val="en-US"/>
              </w:rPr>
              <w:t>Change in</w:t>
            </w:r>
          </w:p>
          <w:p w14:paraId="028F93BB" w14:textId="77777777" w:rsidR="003C0A92" w:rsidRPr="0006680D" w:rsidRDefault="003C0A92" w:rsidP="00287471">
            <w:pPr>
              <w:spacing w:line="276" w:lineRule="auto"/>
              <w:jc w:val="center"/>
              <w:rPr>
                <w:b/>
                <w:color w:val="000000" w:themeColor="text1"/>
                <w:lang w:val="en-US"/>
              </w:rPr>
            </w:pPr>
            <w:r w:rsidRPr="0006680D">
              <w:rPr>
                <w:b/>
                <w:color w:val="000000" w:themeColor="text1"/>
                <w:lang w:val="en-US"/>
              </w:rPr>
              <w:t>currency rate</w:t>
            </w:r>
          </w:p>
        </w:tc>
        <w:tc>
          <w:tcPr>
            <w:tcW w:w="1250" w:type="pct"/>
            <w:shd w:val="clear" w:color="auto" w:fill="0070C0"/>
            <w:vAlign w:val="bottom"/>
            <w:hideMark/>
          </w:tcPr>
          <w:p w14:paraId="59232ECB" w14:textId="6BA6066F" w:rsidR="003C0A92" w:rsidRPr="0006680D" w:rsidRDefault="003C0A92" w:rsidP="00287471">
            <w:pPr>
              <w:spacing w:line="276" w:lineRule="auto"/>
              <w:jc w:val="center"/>
              <w:rPr>
                <w:b/>
                <w:color w:val="000000" w:themeColor="text1"/>
                <w:lang w:val="en-US"/>
              </w:rPr>
            </w:pPr>
            <w:r w:rsidRPr="0006680D">
              <w:rPr>
                <w:b/>
                <w:color w:val="000000" w:themeColor="text1"/>
                <w:lang w:val="en-US"/>
              </w:rPr>
              <w:t xml:space="preserve">Effect on </w:t>
            </w:r>
            <w:r w:rsidR="00155ED4" w:rsidRPr="0006680D">
              <w:rPr>
                <w:b/>
                <w:color w:val="000000" w:themeColor="text1"/>
                <w:lang w:val="en-US"/>
              </w:rPr>
              <w:t>Surpl</w:t>
            </w:r>
            <w:r w:rsidR="00213F2A" w:rsidRPr="0006680D">
              <w:rPr>
                <w:b/>
                <w:color w:val="000000" w:themeColor="text1"/>
                <w:lang w:val="en-US"/>
              </w:rPr>
              <w:t>us</w:t>
            </w:r>
            <w:r w:rsidR="007A6800" w:rsidRPr="0006680D">
              <w:rPr>
                <w:b/>
                <w:color w:val="000000" w:themeColor="text1"/>
                <w:lang w:val="en-US"/>
              </w:rPr>
              <w:t>/Deficit</w:t>
            </w:r>
          </w:p>
          <w:p w14:paraId="35C714FD" w14:textId="77777777" w:rsidR="003C0A92" w:rsidRPr="0006680D" w:rsidRDefault="003C0A92" w:rsidP="00287471">
            <w:pPr>
              <w:spacing w:line="276" w:lineRule="auto"/>
              <w:jc w:val="center"/>
              <w:rPr>
                <w:b/>
                <w:color w:val="000000" w:themeColor="text1"/>
                <w:lang w:val="en-US"/>
              </w:rPr>
            </w:pPr>
            <w:r w:rsidRPr="0006680D">
              <w:rPr>
                <w:b/>
                <w:color w:val="000000" w:themeColor="text1"/>
                <w:lang w:val="en-US"/>
              </w:rPr>
              <w:t>before tax</w:t>
            </w:r>
          </w:p>
        </w:tc>
        <w:tc>
          <w:tcPr>
            <w:tcW w:w="1251" w:type="pct"/>
            <w:shd w:val="clear" w:color="auto" w:fill="0070C0"/>
            <w:vAlign w:val="bottom"/>
            <w:hideMark/>
          </w:tcPr>
          <w:p w14:paraId="317D0654" w14:textId="5DB37D8B" w:rsidR="003C0A92" w:rsidRPr="0006680D" w:rsidRDefault="003C0A92" w:rsidP="00287471">
            <w:pPr>
              <w:spacing w:line="276" w:lineRule="auto"/>
              <w:jc w:val="center"/>
              <w:rPr>
                <w:b/>
                <w:color w:val="000000" w:themeColor="text1"/>
                <w:lang w:val="en-US"/>
              </w:rPr>
            </w:pPr>
            <w:r w:rsidRPr="0006680D">
              <w:rPr>
                <w:b/>
                <w:color w:val="000000" w:themeColor="text1"/>
                <w:lang w:val="en-US"/>
              </w:rPr>
              <w:t>Effect on</w:t>
            </w:r>
          </w:p>
          <w:p w14:paraId="246884E2" w14:textId="284FD35F" w:rsidR="003C0A92" w:rsidRPr="0006680D" w:rsidRDefault="003C0A92" w:rsidP="00287471">
            <w:pPr>
              <w:spacing w:line="276" w:lineRule="auto"/>
              <w:jc w:val="center"/>
              <w:rPr>
                <w:b/>
                <w:color w:val="000000" w:themeColor="text1"/>
                <w:lang w:val="en-US"/>
              </w:rPr>
            </w:pPr>
            <w:r w:rsidRPr="0006680D">
              <w:rPr>
                <w:b/>
                <w:color w:val="000000" w:themeColor="text1"/>
                <w:lang w:val="en-US"/>
              </w:rPr>
              <w:t>Equity/Net assets</w:t>
            </w:r>
          </w:p>
        </w:tc>
      </w:tr>
      <w:tr w:rsidR="0006680D" w:rsidRPr="0006680D" w14:paraId="0C6C3A9F" w14:textId="77777777" w:rsidTr="00FD549E">
        <w:trPr>
          <w:trHeight w:val="340"/>
        </w:trPr>
        <w:tc>
          <w:tcPr>
            <w:tcW w:w="1249" w:type="pct"/>
            <w:vMerge/>
            <w:shd w:val="clear" w:color="auto" w:fill="0070C0"/>
            <w:hideMark/>
          </w:tcPr>
          <w:p w14:paraId="20426E80" w14:textId="77777777" w:rsidR="003C0A92" w:rsidRPr="0006680D" w:rsidRDefault="003C0A92" w:rsidP="00BC2BD9">
            <w:pPr>
              <w:spacing w:line="276" w:lineRule="auto"/>
              <w:rPr>
                <w:color w:val="000000" w:themeColor="text1"/>
                <w:lang w:val="en-US"/>
              </w:rPr>
            </w:pPr>
          </w:p>
        </w:tc>
        <w:tc>
          <w:tcPr>
            <w:tcW w:w="1250" w:type="pct"/>
            <w:shd w:val="clear" w:color="auto" w:fill="0070C0"/>
            <w:vAlign w:val="bottom"/>
            <w:hideMark/>
          </w:tcPr>
          <w:p w14:paraId="2F95E670" w14:textId="77777777" w:rsidR="003C0A92" w:rsidRPr="0006680D" w:rsidRDefault="003C0A92" w:rsidP="00767490">
            <w:pPr>
              <w:spacing w:line="276" w:lineRule="auto"/>
              <w:jc w:val="center"/>
              <w:rPr>
                <w:b/>
                <w:color w:val="000000" w:themeColor="text1"/>
                <w:lang w:val="en-US"/>
              </w:rPr>
            </w:pPr>
            <w:r w:rsidRPr="0006680D">
              <w:rPr>
                <w:b/>
                <w:color w:val="000000" w:themeColor="text1"/>
                <w:lang w:val="en-US"/>
              </w:rPr>
              <w:t>Kshs</w:t>
            </w:r>
          </w:p>
        </w:tc>
        <w:tc>
          <w:tcPr>
            <w:tcW w:w="1250" w:type="pct"/>
            <w:shd w:val="clear" w:color="auto" w:fill="0070C0"/>
            <w:vAlign w:val="bottom"/>
            <w:hideMark/>
          </w:tcPr>
          <w:p w14:paraId="24B62A89" w14:textId="77777777" w:rsidR="003C0A92" w:rsidRPr="0006680D" w:rsidRDefault="003C0A92" w:rsidP="00767490">
            <w:pPr>
              <w:spacing w:line="276" w:lineRule="auto"/>
              <w:jc w:val="center"/>
              <w:rPr>
                <w:b/>
                <w:color w:val="000000" w:themeColor="text1"/>
                <w:lang w:val="en-US"/>
              </w:rPr>
            </w:pPr>
            <w:r w:rsidRPr="0006680D">
              <w:rPr>
                <w:b/>
                <w:color w:val="000000" w:themeColor="text1"/>
                <w:lang w:val="en-US"/>
              </w:rPr>
              <w:t>Kshs</w:t>
            </w:r>
          </w:p>
        </w:tc>
        <w:tc>
          <w:tcPr>
            <w:tcW w:w="1251" w:type="pct"/>
            <w:shd w:val="clear" w:color="auto" w:fill="0070C0"/>
            <w:vAlign w:val="bottom"/>
            <w:hideMark/>
          </w:tcPr>
          <w:p w14:paraId="7B8A870F" w14:textId="77777777" w:rsidR="003C0A92" w:rsidRPr="0006680D" w:rsidRDefault="003C0A92" w:rsidP="00767490">
            <w:pPr>
              <w:spacing w:line="276" w:lineRule="auto"/>
              <w:jc w:val="center"/>
              <w:rPr>
                <w:b/>
                <w:color w:val="000000" w:themeColor="text1"/>
                <w:lang w:val="en-US"/>
              </w:rPr>
            </w:pPr>
            <w:r w:rsidRPr="0006680D">
              <w:rPr>
                <w:b/>
                <w:color w:val="000000" w:themeColor="text1"/>
                <w:lang w:val="en-US"/>
              </w:rPr>
              <w:t>Kshs</w:t>
            </w:r>
          </w:p>
        </w:tc>
      </w:tr>
      <w:tr w:rsidR="0006680D" w:rsidRPr="0006680D" w14:paraId="0A169F01" w14:textId="77777777" w:rsidTr="00FD549E">
        <w:trPr>
          <w:trHeight w:val="340"/>
        </w:trPr>
        <w:tc>
          <w:tcPr>
            <w:tcW w:w="1249" w:type="pct"/>
            <w:vAlign w:val="bottom"/>
          </w:tcPr>
          <w:p w14:paraId="2F119618" w14:textId="20D12073" w:rsidR="00861667" w:rsidRPr="0006680D" w:rsidRDefault="00E41F1E" w:rsidP="00767490">
            <w:pPr>
              <w:spacing w:line="276" w:lineRule="auto"/>
              <w:rPr>
                <w:b/>
                <w:color w:val="000000" w:themeColor="text1"/>
                <w:lang w:val="en-US"/>
              </w:rPr>
            </w:pPr>
            <w:r w:rsidRPr="0006680D">
              <w:rPr>
                <w:b/>
                <w:color w:val="000000" w:themeColor="text1"/>
                <w:lang w:val="en-US"/>
              </w:rPr>
              <w:t>Current FY</w:t>
            </w:r>
          </w:p>
        </w:tc>
        <w:tc>
          <w:tcPr>
            <w:tcW w:w="1250" w:type="pct"/>
            <w:vAlign w:val="bottom"/>
          </w:tcPr>
          <w:p w14:paraId="50B7D043" w14:textId="77777777" w:rsidR="00861667" w:rsidRPr="0006680D" w:rsidRDefault="00861667" w:rsidP="00767490">
            <w:pPr>
              <w:spacing w:line="276" w:lineRule="auto"/>
              <w:jc w:val="center"/>
              <w:rPr>
                <w:color w:val="000000" w:themeColor="text1"/>
                <w:lang w:val="en-US"/>
              </w:rPr>
            </w:pPr>
          </w:p>
        </w:tc>
        <w:tc>
          <w:tcPr>
            <w:tcW w:w="1250" w:type="pct"/>
            <w:vAlign w:val="bottom"/>
          </w:tcPr>
          <w:p w14:paraId="36BD875D" w14:textId="77777777" w:rsidR="00861667" w:rsidRPr="0006680D" w:rsidRDefault="00861667" w:rsidP="00767490">
            <w:pPr>
              <w:spacing w:line="276" w:lineRule="auto"/>
              <w:jc w:val="center"/>
              <w:rPr>
                <w:color w:val="000000" w:themeColor="text1"/>
                <w:lang w:val="en-US"/>
              </w:rPr>
            </w:pPr>
          </w:p>
        </w:tc>
        <w:tc>
          <w:tcPr>
            <w:tcW w:w="1251" w:type="pct"/>
            <w:vAlign w:val="bottom"/>
          </w:tcPr>
          <w:p w14:paraId="1FFEB947" w14:textId="77777777" w:rsidR="00861667" w:rsidRPr="0006680D" w:rsidRDefault="00861667" w:rsidP="00767490">
            <w:pPr>
              <w:spacing w:line="276" w:lineRule="auto"/>
              <w:jc w:val="center"/>
              <w:rPr>
                <w:color w:val="000000" w:themeColor="text1"/>
                <w:lang w:val="en-US"/>
              </w:rPr>
            </w:pPr>
          </w:p>
        </w:tc>
      </w:tr>
      <w:tr w:rsidR="0006680D" w:rsidRPr="0006680D" w14:paraId="5301D37E" w14:textId="77777777" w:rsidTr="00FD549E">
        <w:trPr>
          <w:trHeight w:val="340"/>
        </w:trPr>
        <w:tc>
          <w:tcPr>
            <w:tcW w:w="1249" w:type="pct"/>
            <w:vAlign w:val="bottom"/>
          </w:tcPr>
          <w:p w14:paraId="20DEA469" w14:textId="77777777" w:rsidR="00861667" w:rsidRPr="0006680D" w:rsidRDefault="00861667" w:rsidP="00767490">
            <w:pPr>
              <w:spacing w:line="276" w:lineRule="auto"/>
              <w:rPr>
                <w:color w:val="000000" w:themeColor="text1"/>
                <w:lang w:val="en-US"/>
              </w:rPr>
            </w:pPr>
            <w:r w:rsidRPr="0006680D">
              <w:rPr>
                <w:color w:val="000000" w:themeColor="text1"/>
                <w:lang w:val="en-US"/>
              </w:rPr>
              <w:t>Euro</w:t>
            </w:r>
          </w:p>
        </w:tc>
        <w:tc>
          <w:tcPr>
            <w:tcW w:w="1250" w:type="pct"/>
            <w:vAlign w:val="bottom"/>
          </w:tcPr>
          <w:p w14:paraId="185608B8"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10%</w:t>
            </w:r>
          </w:p>
        </w:tc>
        <w:tc>
          <w:tcPr>
            <w:tcW w:w="1250" w:type="pct"/>
            <w:vAlign w:val="bottom"/>
          </w:tcPr>
          <w:p w14:paraId="379933A4"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c>
          <w:tcPr>
            <w:tcW w:w="1251" w:type="pct"/>
            <w:vAlign w:val="bottom"/>
          </w:tcPr>
          <w:p w14:paraId="0B5EE848"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r>
      <w:tr w:rsidR="0006680D" w:rsidRPr="0006680D" w14:paraId="4B253DAC" w14:textId="77777777" w:rsidTr="00FD549E">
        <w:trPr>
          <w:trHeight w:val="340"/>
        </w:trPr>
        <w:tc>
          <w:tcPr>
            <w:tcW w:w="1249" w:type="pct"/>
            <w:vAlign w:val="bottom"/>
          </w:tcPr>
          <w:p w14:paraId="081B719A" w14:textId="77777777" w:rsidR="00861667" w:rsidRPr="0006680D" w:rsidRDefault="00861667" w:rsidP="00767490">
            <w:pPr>
              <w:spacing w:line="276" w:lineRule="auto"/>
              <w:rPr>
                <w:color w:val="000000" w:themeColor="text1"/>
                <w:lang w:val="en-US"/>
              </w:rPr>
            </w:pPr>
            <w:r w:rsidRPr="0006680D">
              <w:rPr>
                <w:color w:val="000000" w:themeColor="text1"/>
                <w:lang w:val="en-US"/>
              </w:rPr>
              <w:t>USD</w:t>
            </w:r>
          </w:p>
        </w:tc>
        <w:tc>
          <w:tcPr>
            <w:tcW w:w="1250" w:type="pct"/>
            <w:vAlign w:val="bottom"/>
          </w:tcPr>
          <w:p w14:paraId="1FE1D8D8"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10%</w:t>
            </w:r>
          </w:p>
        </w:tc>
        <w:tc>
          <w:tcPr>
            <w:tcW w:w="1250" w:type="pct"/>
            <w:vAlign w:val="bottom"/>
          </w:tcPr>
          <w:p w14:paraId="36489D47"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c>
          <w:tcPr>
            <w:tcW w:w="1251" w:type="pct"/>
            <w:vAlign w:val="bottom"/>
          </w:tcPr>
          <w:p w14:paraId="1AC67939"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r>
      <w:tr w:rsidR="0006680D" w:rsidRPr="0006680D" w14:paraId="2EBAD379" w14:textId="77777777" w:rsidTr="00FD549E">
        <w:trPr>
          <w:trHeight w:val="340"/>
        </w:trPr>
        <w:tc>
          <w:tcPr>
            <w:tcW w:w="1249" w:type="pct"/>
            <w:vAlign w:val="bottom"/>
          </w:tcPr>
          <w:p w14:paraId="4D46FC49" w14:textId="6D72CCCC" w:rsidR="00C10823" w:rsidRPr="0006680D" w:rsidRDefault="00C10823" w:rsidP="00C10823">
            <w:pPr>
              <w:spacing w:line="276" w:lineRule="auto"/>
              <w:rPr>
                <w:color w:val="000000" w:themeColor="text1"/>
                <w:lang w:val="en-US"/>
              </w:rPr>
            </w:pPr>
            <w:r w:rsidRPr="0006680D">
              <w:rPr>
                <w:color w:val="000000" w:themeColor="text1"/>
                <w:lang w:val="en-US"/>
              </w:rPr>
              <w:t>Sterling Pound</w:t>
            </w:r>
          </w:p>
        </w:tc>
        <w:tc>
          <w:tcPr>
            <w:tcW w:w="1250" w:type="pct"/>
            <w:vAlign w:val="bottom"/>
          </w:tcPr>
          <w:p w14:paraId="37494D85" w14:textId="7C91D956" w:rsidR="00C10823" w:rsidRPr="0006680D" w:rsidRDefault="00C10823" w:rsidP="00C10823">
            <w:pPr>
              <w:spacing w:line="276" w:lineRule="auto"/>
              <w:jc w:val="center"/>
              <w:rPr>
                <w:color w:val="000000" w:themeColor="text1"/>
                <w:lang w:val="en-US"/>
              </w:rPr>
            </w:pPr>
            <w:r w:rsidRPr="0006680D">
              <w:rPr>
                <w:color w:val="000000" w:themeColor="text1"/>
                <w:lang w:val="en-US"/>
              </w:rPr>
              <w:t>10%</w:t>
            </w:r>
          </w:p>
        </w:tc>
        <w:tc>
          <w:tcPr>
            <w:tcW w:w="1250" w:type="pct"/>
            <w:vAlign w:val="bottom"/>
          </w:tcPr>
          <w:p w14:paraId="122FA85B" w14:textId="024BB574" w:rsidR="00C10823" w:rsidRPr="0006680D" w:rsidRDefault="00C10823" w:rsidP="00C10823">
            <w:pPr>
              <w:spacing w:line="276" w:lineRule="auto"/>
              <w:jc w:val="center"/>
              <w:rPr>
                <w:color w:val="000000" w:themeColor="text1"/>
                <w:lang w:val="en-US"/>
              </w:rPr>
            </w:pPr>
            <w:r w:rsidRPr="0006680D">
              <w:rPr>
                <w:color w:val="000000" w:themeColor="text1"/>
                <w:lang w:val="en-US"/>
              </w:rPr>
              <w:t>xxx</w:t>
            </w:r>
          </w:p>
        </w:tc>
        <w:tc>
          <w:tcPr>
            <w:tcW w:w="1251" w:type="pct"/>
            <w:vAlign w:val="bottom"/>
          </w:tcPr>
          <w:p w14:paraId="495A7802" w14:textId="2D7CC456" w:rsidR="00C10823" w:rsidRPr="0006680D" w:rsidRDefault="00C10823" w:rsidP="00C10823">
            <w:pPr>
              <w:spacing w:line="276" w:lineRule="auto"/>
              <w:jc w:val="center"/>
              <w:rPr>
                <w:color w:val="000000" w:themeColor="text1"/>
                <w:lang w:val="en-US"/>
              </w:rPr>
            </w:pPr>
            <w:r w:rsidRPr="0006680D">
              <w:rPr>
                <w:color w:val="000000" w:themeColor="text1"/>
                <w:lang w:val="en-US"/>
              </w:rPr>
              <w:t>xxx</w:t>
            </w:r>
          </w:p>
        </w:tc>
      </w:tr>
      <w:tr w:rsidR="0006680D" w:rsidRPr="0006680D" w14:paraId="7F87DC4E" w14:textId="77777777" w:rsidTr="00FD549E">
        <w:trPr>
          <w:trHeight w:val="340"/>
        </w:trPr>
        <w:tc>
          <w:tcPr>
            <w:tcW w:w="1249" w:type="pct"/>
            <w:vAlign w:val="bottom"/>
          </w:tcPr>
          <w:p w14:paraId="6EBBD1A3" w14:textId="0FEECE7F" w:rsidR="00861667" w:rsidRPr="0006680D" w:rsidRDefault="00E41F1E" w:rsidP="00767490">
            <w:pPr>
              <w:spacing w:line="276" w:lineRule="auto"/>
              <w:rPr>
                <w:b/>
                <w:color w:val="000000" w:themeColor="text1"/>
                <w:lang w:val="en-US"/>
              </w:rPr>
            </w:pPr>
            <w:r w:rsidRPr="0006680D">
              <w:rPr>
                <w:b/>
                <w:color w:val="000000" w:themeColor="text1"/>
                <w:lang w:val="en-US"/>
              </w:rPr>
              <w:t>Previous FY</w:t>
            </w:r>
          </w:p>
        </w:tc>
        <w:tc>
          <w:tcPr>
            <w:tcW w:w="1250" w:type="pct"/>
            <w:vAlign w:val="bottom"/>
          </w:tcPr>
          <w:p w14:paraId="36665878" w14:textId="77777777" w:rsidR="00861667" w:rsidRPr="0006680D" w:rsidRDefault="00861667" w:rsidP="00767490">
            <w:pPr>
              <w:spacing w:line="276" w:lineRule="auto"/>
              <w:jc w:val="center"/>
              <w:rPr>
                <w:color w:val="000000" w:themeColor="text1"/>
                <w:lang w:val="en-US"/>
              </w:rPr>
            </w:pPr>
          </w:p>
        </w:tc>
        <w:tc>
          <w:tcPr>
            <w:tcW w:w="1250" w:type="pct"/>
            <w:vAlign w:val="bottom"/>
          </w:tcPr>
          <w:p w14:paraId="0F5CCFFC" w14:textId="77777777" w:rsidR="00861667" w:rsidRPr="0006680D" w:rsidRDefault="00861667" w:rsidP="00767490">
            <w:pPr>
              <w:spacing w:line="276" w:lineRule="auto"/>
              <w:jc w:val="center"/>
              <w:rPr>
                <w:color w:val="000000" w:themeColor="text1"/>
                <w:lang w:val="en-US"/>
              </w:rPr>
            </w:pPr>
          </w:p>
        </w:tc>
        <w:tc>
          <w:tcPr>
            <w:tcW w:w="1251" w:type="pct"/>
            <w:vAlign w:val="bottom"/>
          </w:tcPr>
          <w:p w14:paraId="76A3A899" w14:textId="77777777" w:rsidR="00861667" w:rsidRPr="0006680D" w:rsidRDefault="00861667" w:rsidP="00767490">
            <w:pPr>
              <w:spacing w:line="276" w:lineRule="auto"/>
              <w:jc w:val="center"/>
              <w:rPr>
                <w:color w:val="000000" w:themeColor="text1"/>
                <w:lang w:val="en-US"/>
              </w:rPr>
            </w:pPr>
          </w:p>
        </w:tc>
      </w:tr>
      <w:tr w:rsidR="0006680D" w:rsidRPr="0006680D" w14:paraId="40746778" w14:textId="77777777" w:rsidTr="00FD549E">
        <w:trPr>
          <w:trHeight w:val="340"/>
        </w:trPr>
        <w:tc>
          <w:tcPr>
            <w:tcW w:w="1249" w:type="pct"/>
            <w:vAlign w:val="bottom"/>
          </w:tcPr>
          <w:p w14:paraId="1A1B9DBD" w14:textId="77777777" w:rsidR="00861667" w:rsidRPr="0006680D" w:rsidRDefault="00861667" w:rsidP="00767490">
            <w:pPr>
              <w:spacing w:line="276" w:lineRule="auto"/>
              <w:rPr>
                <w:color w:val="000000" w:themeColor="text1"/>
                <w:lang w:val="en-US"/>
              </w:rPr>
            </w:pPr>
            <w:r w:rsidRPr="0006680D">
              <w:rPr>
                <w:color w:val="000000" w:themeColor="text1"/>
                <w:lang w:val="en-US"/>
              </w:rPr>
              <w:t>Euro</w:t>
            </w:r>
          </w:p>
        </w:tc>
        <w:tc>
          <w:tcPr>
            <w:tcW w:w="1250" w:type="pct"/>
            <w:vAlign w:val="bottom"/>
          </w:tcPr>
          <w:p w14:paraId="307F29D0"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10%</w:t>
            </w:r>
          </w:p>
        </w:tc>
        <w:tc>
          <w:tcPr>
            <w:tcW w:w="1250" w:type="pct"/>
            <w:vAlign w:val="bottom"/>
          </w:tcPr>
          <w:p w14:paraId="1973D559"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c>
          <w:tcPr>
            <w:tcW w:w="1251" w:type="pct"/>
            <w:vAlign w:val="bottom"/>
          </w:tcPr>
          <w:p w14:paraId="0BCC876F"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r>
      <w:tr w:rsidR="0006680D" w:rsidRPr="0006680D" w14:paraId="04164156" w14:textId="77777777" w:rsidTr="00FD549E">
        <w:trPr>
          <w:trHeight w:val="340"/>
        </w:trPr>
        <w:tc>
          <w:tcPr>
            <w:tcW w:w="1249" w:type="pct"/>
            <w:vAlign w:val="bottom"/>
          </w:tcPr>
          <w:p w14:paraId="4CB23EA2" w14:textId="77777777" w:rsidR="00861667" w:rsidRPr="0006680D" w:rsidRDefault="00861667" w:rsidP="00767490">
            <w:pPr>
              <w:spacing w:line="276" w:lineRule="auto"/>
              <w:rPr>
                <w:color w:val="000000" w:themeColor="text1"/>
                <w:lang w:val="en-US"/>
              </w:rPr>
            </w:pPr>
            <w:r w:rsidRPr="0006680D">
              <w:rPr>
                <w:color w:val="000000" w:themeColor="text1"/>
                <w:lang w:val="en-US"/>
              </w:rPr>
              <w:t>USD</w:t>
            </w:r>
          </w:p>
        </w:tc>
        <w:tc>
          <w:tcPr>
            <w:tcW w:w="1250" w:type="pct"/>
            <w:vAlign w:val="bottom"/>
          </w:tcPr>
          <w:p w14:paraId="6D19B719"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10%</w:t>
            </w:r>
          </w:p>
        </w:tc>
        <w:tc>
          <w:tcPr>
            <w:tcW w:w="1250" w:type="pct"/>
            <w:vAlign w:val="bottom"/>
          </w:tcPr>
          <w:p w14:paraId="0E9229A7"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c>
          <w:tcPr>
            <w:tcW w:w="1251" w:type="pct"/>
            <w:vAlign w:val="bottom"/>
          </w:tcPr>
          <w:p w14:paraId="1854B0FB" w14:textId="77777777" w:rsidR="00861667" w:rsidRPr="0006680D" w:rsidRDefault="00861667" w:rsidP="00767490">
            <w:pPr>
              <w:spacing w:line="276" w:lineRule="auto"/>
              <w:jc w:val="center"/>
              <w:rPr>
                <w:color w:val="000000" w:themeColor="text1"/>
                <w:lang w:val="en-US"/>
              </w:rPr>
            </w:pPr>
            <w:r w:rsidRPr="0006680D">
              <w:rPr>
                <w:color w:val="000000" w:themeColor="text1"/>
                <w:lang w:val="en-US"/>
              </w:rPr>
              <w:t>xxx</w:t>
            </w:r>
          </w:p>
        </w:tc>
      </w:tr>
      <w:tr w:rsidR="00C10823" w:rsidRPr="0006680D" w14:paraId="0371FA66" w14:textId="77777777" w:rsidTr="00FD549E">
        <w:trPr>
          <w:trHeight w:val="340"/>
        </w:trPr>
        <w:tc>
          <w:tcPr>
            <w:tcW w:w="1249" w:type="pct"/>
            <w:vAlign w:val="bottom"/>
          </w:tcPr>
          <w:p w14:paraId="2F32AC41" w14:textId="38836B83" w:rsidR="00C10823" w:rsidRPr="0006680D" w:rsidRDefault="00C10823" w:rsidP="00C10823">
            <w:pPr>
              <w:spacing w:line="276" w:lineRule="auto"/>
              <w:rPr>
                <w:color w:val="000000" w:themeColor="text1"/>
                <w:lang w:val="en-US"/>
              </w:rPr>
            </w:pPr>
            <w:r w:rsidRPr="0006680D">
              <w:rPr>
                <w:color w:val="000000" w:themeColor="text1"/>
                <w:lang w:val="en-US"/>
              </w:rPr>
              <w:t>Sterling Pound</w:t>
            </w:r>
          </w:p>
        </w:tc>
        <w:tc>
          <w:tcPr>
            <w:tcW w:w="1250" w:type="pct"/>
            <w:vAlign w:val="bottom"/>
          </w:tcPr>
          <w:p w14:paraId="460706B7" w14:textId="24C05842" w:rsidR="00C10823" w:rsidRPr="0006680D" w:rsidRDefault="00C10823" w:rsidP="00C10823">
            <w:pPr>
              <w:spacing w:line="276" w:lineRule="auto"/>
              <w:jc w:val="center"/>
              <w:rPr>
                <w:color w:val="000000" w:themeColor="text1"/>
                <w:lang w:val="en-US"/>
              </w:rPr>
            </w:pPr>
            <w:r w:rsidRPr="0006680D">
              <w:rPr>
                <w:color w:val="000000" w:themeColor="text1"/>
                <w:lang w:val="en-US"/>
              </w:rPr>
              <w:t>10%</w:t>
            </w:r>
          </w:p>
        </w:tc>
        <w:tc>
          <w:tcPr>
            <w:tcW w:w="1250" w:type="pct"/>
            <w:vAlign w:val="bottom"/>
          </w:tcPr>
          <w:p w14:paraId="169970CD" w14:textId="0206A363" w:rsidR="00C10823" w:rsidRPr="0006680D" w:rsidRDefault="00C10823" w:rsidP="00C10823">
            <w:pPr>
              <w:spacing w:line="276" w:lineRule="auto"/>
              <w:jc w:val="center"/>
              <w:rPr>
                <w:color w:val="000000" w:themeColor="text1"/>
                <w:lang w:val="en-US"/>
              </w:rPr>
            </w:pPr>
            <w:r w:rsidRPr="0006680D">
              <w:rPr>
                <w:color w:val="000000" w:themeColor="text1"/>
                <w:lang w:val="en-US"/>
              </w:rPr>
              <w:t>xxx</w:t>
            </w:r>
          </w:p>
        </w:tc>
        <w:tc>
          <w:tcPr>
            <w:tcW w:w="1251" w:type="pct"/>
            <w:vAlign w:val="bottom"/>
          </w:tcPr>
          <w:p w14:paraId="1789258B" w14:textId="53B6C469" w:rsidR="00C10823" w:rsidRPr="0006680D" w:rsidRDefault="00C10823" w:rsidP="00C10823">
            <w:pPr>
              <w:spacing w:line="276" w:lineRule="auto"/>
              <w:jc w:val="center"/>
              <w:rPr>
                <w:color w:val="000000" w:themeColor="text1"/>
                <w:lang w:val="en-US"/>
              </w:rPr>
            </w:pPr>
            <w:r w:rsidRPr="0006680D">
              <w:rPr>
                <w:color w:val="000000" w:themeColor="text1"/>
                <w:lang w:val="en-US"/>
              </w:rPr>
              <w:t>xxx</w:t>
            </w:r>
          </w:p>
        </w:tc>
      </w:tr>
    </w:tbl>
    <w:p w14:paraId="649ACF94" w14:textId="77777777" w:rsidR="00997145" w:rsidRPr="0006680D" w:rsidRDefault="00997145" w:rsidP="00B2787A">
      <w:pPr>
        <w:tabs>
          <w:tab w:val="left" w:pos="720"/>
          <w:tab w:val="decimal" w:pos="5220"/>
          <w:tab w:val="decimal" w:pos="7200"/>
          <w:tab w:val="decimal" w:pos="8640"/>
        </w:tabs>
        <w:spacing w:line="360" w:lineRule="auto"/>
        <w:jc w:val="both"/>
        <w:rPr>
          <w:color w:val="000000" w:themeColor="text1"/>
        </w:rPr>
      </w:pPr>
    </w:p>
    <w:p w14:paraId="67CAA9FD" w14:textId="7001D206" w:rsidR="00997145" w:rsidRPr="0006680D" w:rsidRDefault="00997145" w:rsidP="00FF1B9B">
      <w:pPr>
        <w:numPr>
          <w:ilvl w:val="0"/>
          <w:numId w:val="11"/>
        </w:numPr>
        <w:autoSpaceDE/>
        <w:autoSpaceDN/>
        <w:spacing w:line="360" w:lineRule="auto"/>
        <w:ind w:left="426" w:hanging="426"/>
        <w:jc w:val="both"/>
        <w:rPr>
          <w:b/>
          <w:bCs/>
          <w:color w:val="000000" w:themeColor="text1"/>
        </w:rPr>
      </w:pPr>
      <w:r w:rsidRPr="0006680D">
        <w:rPr>
          <w:b/>
          <w:bCs/>
          <w:color w:val="000000" w:themeColor="text1"/>
        </w:rPr>
        <w:t>Interest rate risk</w:t>
      </w:r>
    </w:p>
    <w:p w14:paraId="3E106A24" w14:textId="0882A987" w:rsidR="00997145" w:rsidRPr="0006680D" w:rsidRDefault="00997145" w:rsidP="00767490">
      <w:pPr>
        <w:tabs>
          <w:tab w:val="decimal" w:pos="5220"/>
          <w:tab w:val="decimal" w:pos="7200"/>
          <w:tab w:val="decimal" w:pos="8640"/>
        </w:tabs>
        <w:spacing w:line="360" w:lineRule="auto"/>
        <w:jc w:val="both"/>
        <w:rPr>
          <w:color w:val="000000" w:themeColor="text1"/>
        </w:rPr>
      </w:pPr>
      <w:r w:rsidRPr="0006680D">
        <w:rPr>
          <w:color w:val="000000" w:themeColor="text1"/>
        </w:rPr>
        <w:t xml:space="preserve">Interest rate risk is the risk that the </w:t>
      </w:r>
      <w:r w:rsidR="007A6800" w:rsidRPr="0006680D">
        <w:rPr>
          <w:color w:val="000000" w:themeColor="text1"/>
        </w:rPr>
        <w:t>e</w:t>
      </w:r>
      <w:r w:rsidR="00E80625" w:rsidRPr="0006680D">
        <w:rPr>
          <w:color w:val="000000" w:themeColor="text1"/>
        </w:rPr>
        <w:t>ntity</w:t>
      </w:r>
      <w:r w:rsidR="00C424E3" w:rsidRPr="0006680D">
        <w:rPr>
          <w:color w:val="000000" w:themeColor="text1"/>
        </w:rPr>
        <w:t>’</w:t>
      </w:r>
      <w:r w:rsidRPr="0006680D">
        <w:rPr>
          <w:color w:val="000000" w:themeColor="text1"/>
        </w:rPr>
        <w:t xml:space="preserve">s financial condition may be adversely affected as a result of changes in interest rate levels. The </w:t>
      </w:r>
      <w:r w:rsidR="001864BC" w:rsidRPr="0006680D">
        <w:rPr>
          <w:color w:val="000000" w:themeColor="text1"/>
        </w:rPr>
        <w:t>e</w:t>
      </w:r>
      <w:r w:rsidR="00E80625" w:rsidRPr="0006680D">
        <w:rPr>
          <w:color w:val="000000" w:themeColor="text1"/>
        </w:rPr>
        <w:t>ntity</w:t>
      </w:r>
      <w:r w:rsidRPr="0006680D">
        <w:rPr>
          <w:color w:val="000000" w:themeColor="text1"/>
        </w:rPr>
        <w:t xml:space="preserve">’s interest rate risk arises from bank deposits. This exposes the </w:t>
      </w:r>
      <w:r w:rsidR="001864BC" w:rsidRPr="0006680D">
        <w:rPr>
          <w:color w:val="000000" w:themeColor="text1"/>
        </w:rPr>
        <w:t>e</w:t>
      </w:r>
      <w:r w:rsidR="00E80625" w:rsidRPr="0006680D">
        <w:rPr>
          <w:color w:val="000000" w:themeColor="text1"/>
        </w:rPr>
        <w:t>ntity</w:t>
      </w:r>
      <w:r w:rsidRPr="0006680D">
        <w:rPr>
          <w:color w:val="000000" w:themeColor="text1"/>
        </w:rPr>
        <w:t xml:space="preserve"> to cash flow interest rate risk. The interest rate risk exposure arises mainly from interest rate movements on the </w:t>
      </w:r>
      <w:r w:rsidR="00485A8E" w:rsidRPr="0006680D">
        <w:rPr>
          <w:color w:val="000000" w:themeColor="text1"/>
        </w:rPr>
        <w:t>e</w:t>
      </w:r>
      <w:r w:rsidR="00E80625" w:rsidRPr="0006680D">
        <w:rPr>
          <w:color w:val="000000" w:themeColor="text1"/>
        </w:rPr>
        <w:t>ntity</w:t>
      </w:r>
      <w:r w:rsidRPr="0006680D">
        <w:rPr>
          <w:color w:val="000000" w:themeColor="text1"/>
        </w:rPr>
        <w:t xml:space="preserve">’s deposits. </w:t>
      </w:r>
    </w:p>
    <w:p w14:paraId="4136FF72" w14:textId="77777777" w:rsidR="00AE719E" w:rsidRPr="0006680D" w:rsidRDefault="00AE719E" w:rsidP="00FD549E">
      <w:pPr>
        <w:autoSpaceDE/>
        <w:autoSpaceDN/>
        <w:spacing w:line="360" w:lineRule="auto"/>
        <w:rPr>
          <w:b/>
          <w:color w:val="000000" w:themeColor="text1"/>
          <w:sz w:val="10"/>
          <w:szCs w:val="10"/>
        </w:rPr>
      </w:pPr>
    </w:p>
    <w:p w14:paraId="16C4B694" w14:textId="77777777" w:rsidR="00997145" w:rsidRPr="0006680D" w:rsidRDefault="00997145" w:rsidP="00473C81">
      <w:pPr>
        <w:tabs>
          <w:tab w:val="decimal" w:pos="5220"/>
          <w:tab w:val="decimal" w:pos="7200"/>
          <w:tab w:val="decimal" w:pos="8640"/>
        </w:tabs>
        <w:spacing w:line="360" w:lineRule="auto"/>
        <w:jc w:val="both"/>
        <w:rPr>
          <w:b/>
          <w:bCs/>
          <w:iCs/>
          <w:color w:val="000000" w:themeColor="text1"/>
          <w:u w:val="single"/>
        </w:rPr>
      </w:pPr>
      <w:r w:rsidRPr="0006680D">
        <w:rPr>
          <w:b/>
          <w:bCs/>
          <w:iCs/>
          <w:color w:val="000000" w:themeColor="text1"/>
          <w:u w:val="single"/>
        </w:rPr>
        <w:t>Management of interest rate risk</w:t>
      </w:r>
    </w:p>
    <w:p w14:paraId="2AA46E2C" w14:textId="10ED699D" w:rsidR="00EE4421" w:rsidRPr="0006680D" w:rsidRDefault="00997145" w:rsidP="009F7E0F">
      <w:pPr>
        <w:tabs>
          <w:tab w:val="decimal" w:pos="5220"/>
          <w:tab w:val="decimal" w:pos="7200"/>
          <w:tab w:val="decimal" w:pos="8640"/>
        </w:tabs>
        <w:spacing w:line="360" w:lineRule="auto"/>
        <w:jc w:val="both"/>
        <w:rPr>
          <w:color w:val="000000" w:themeColor="text1"/>
        </w:rPr>
      </w:pPr>
      <w:r w:rsidRPr="0006680D">
        <w:rPr>
          <w:color w:val="000000" w:themeColor="text1"/>
        </w:rPr>
        <w:t>To manage the interest rate risk, management has endeavoured to bank with institutions that offer favoura</w:t>
      </w:r>
      <w:r w:rsidR="00C424E3" w:rsidRPr="0006680D">
        <w:rPr>
          <w:color w:val="000000" w:themeColor="text1"/>
        </w:rPr>
        <w:t>ble interest rates.</w:t>
      </w:r>
    </w:p>
    <w:p w14:paraId="68C042A1" w14:textId="33D47BBE" w:rsidR="00997145" w:rsidRPr="0006680D" w:rsidRDefault="00997145" w:rsidP="00473C81">
      <w:pPr>
        <w:tabs>
          <w:tab w:val="decimal" w:pos="5220"/>
          <w:tab w:val="decimal" w:pos="7200"/>
          <w:tab w:val="decimal" w:pos="8640"/>
        </w:tabs>
        <w:spacing w:line="360" w:lineRule="auto"/>
        <w:jc w:val="both"/>
        <w:rPr>
          <w:b/>
          <w:bCs/>
          <w:iCs/>
          <w:color w:val="000000" w:themeColor="text1"/>
          <w:u w:val="single"/>
        </w:rPr>
      </w:pPr>
      <w:r w:rsidRPr="0006680D">
        <w:rPr>
          <w:b/>
          <w:bCs/>
          <w:iCs/>
          <w:color w:val="000000" w:themeColor="text1"/>
          <w:u w:val="single"/>
        </w:rPr>
        <w:t>Sensitivity analysis</w:t>
      </w:r>
    </w:p>
    <w:p w14:paraId="272D801E" w14:textId="1289A3E1" w:rsidR="005D708E" w:rsidRPr="0006680D" w:rsidRDefault="00997145" w:rsidP="009F7E0F">
      <w:pPr>
        <w:tabs>
          <w:tab w:val="decimal" w:pos="5220"/>
          <w:tab w:val="decimal" w:pos="7200"/>
          <w:tab w:val="decimal" w:pos="8640"/>
        </w:tabs>
        <w:spacing w:line="360" w:lineRule="auto"/>
        <w:jc w:val="both"/>
        <w:rPr>
          <w:color w:val="000000" w:themeColor="text1"/>
        </w:rPr>
      </w:pPr>
      <w:r w:rsidRPr="0006680D">
        <w:rPr>
          <w:color w:val="000000" w:themeColor="text1"/>
        </w:rPr>
        <w:t xml:space="preserve">The </w:t>
      </w:r>
      <w:r w:rsidR="00C91709" w:rsidRPr="0006680D">
        <w:rPr>
          <w:color w:val="000000" w:themeColor="text1"/>
        </w:rPr>
        <w:t>e</w:t>
      </w:r>
      <w:r w:rsidR="00E80625" w:rsidRPr="0006680D">
        <w:rPr>
          <w:color w:val="000000" w:themeColor="text1"/>
        </w:rPr>
        <w:t>ntity</w:t>
      </w:r>
      <w:r w:rsidRPr="0006680D">
        <w:rPr>
          <w:color w:val="000000" w:themeColor="text1"/>
        </w:rPr>
        <w:t xml:space="preserve"> analyses its interest rate exposure on a dynamic basis by conducting a sensitivity analysis. This involves determining the impact on </w:t>
      </w:r>
      <w:r w:rsidR="00C91709" w:rsidRPr="0006680D">
        <w:rPr>
          <w:color w:val="000000" w:themeColor="text1"/>
        </w:rPr>
        <w:t>surplus</w:t>
      </w:r>
      <w:r w:rsidRPr="0006680D">
        <w:rPr>
          <w:color w:val="000000" w:themeColor="text1"/>
        </w:rPr>
        <w:t xml:space="preserve"> or </w:t>
      </w:r>
      <w:r w:rsidR="00C91709" w:rsidRPr="0006680D">
        <w:rPr>
          <w:color w:val="000000" w:themeColor="text1"/>
        </w:rPr>
        <w:t>deficit</w:t>
      </w:r>
      <w:r w:rsidRPr="0006680D">
        <w:rPr>
          <w:color w:val="000000" w:themeColor="text1"/>
        </w:rPr>
        <w:t xml:space="preserve"> of defined rate shifts. The sensitivity analysis for interest rate risk assumes that all other variables, in particular foreign exchange rates, remain constant. The analysis has been performed on the same basis as the prior year.</w:t>
      </w:r>
      <w:r w:rsidR="002E14D7" w:rsidRPr="0006680D">
        <w:rPr>
          <w:color w:val="000000" w:themeColor="text1"/>
        </w:rPr>
        <w:t xml:space="preserve"> </w:t>
      </w:r>
      <w:r w:rsidRPr="0006680D">
        <w:rPr>
          <w:color w:val="000000" w:themeColor="text1"/>
        </w:rPr>
        <w:t>Using the end of the year figures, the sensitivity analysis indicates the impact on the statement of comprehensive income if current floating interest rates increase/decrease by one percentage point as a decrease/increase of K</w:t>
      </w:r>
      <w:r w:rsidR="003C0A92" w:rsidRPr="0006680D">
        <w:rPr>
          <w:color w:val="000000" w:themeColor="text1"/>
        </w:rPr>
        <w:t>s</w:t>
      </w:r>
      <w:r w:rsidRPr="0006680D">
        <w:rPr>
          <w:color w:val="000000" w:themeColor="text1"/>
        </w:rPr>
        <w:t xml:space="preserve">hs </w:t>
      </w:r>
      <w:r w:rsidR="00C424E3" w:rsidRPr="0006680D">
        <w:rPr>
          <w:color w:val="000000" w:themeColor="text1"/>
        </w:rPr>
        <w:t>xxx</w:t>
      </w:r>
      <w:r w:rsidRPr="0006680D">
        <w:rPr>
          <w:color w:val="000000" w:themeColor="text1"/>
        </w:rPr>
        <w:t xml:space="preserve"> (</w:t>
      </w:r>
      <w:r w:rsidR="006D2406" w:rsidRPr="0006680D">
        <w:rPr>
          <w:color w:val="000000" w:themeColor="text1"/>
        </w:rPr>
        <w:t>Current FY</w:t>
      </w:r>
      <w:r w:rsidRPr="0006680D">
        <w:rPr>
          <w:color w:val="000000" w:themeColor="text1"/>
        </w:rPr>
        <w:t>: K</w:t>
      </w:r>
      <w:r w:rsidR="003C0A92" w:rsidRPr="0006680D">
        <w:rPr>
          <w:color w:val="000000" w:themeColor="text1"/>
        </w:rPr>
        <w:t>s</w:t>
      </w:r>
      <w:r w:rsidRPr="0006680D">
        <w:rPr>
          <w:color w:val="000000" w:themeColor="text1"/>
        </w:rPr>
        <w:t xml:space="preserve">hs </w:t>
      </w:r>
      <w:r w:rsidR="00570245" w:rsidRPr="0006680D">
        <w:rPr>
          <w:color w:val="000000" w:themeColor="text1"/>
        </w:rPr>
        <w:t>xxx)</w:t>
      </w:r>
      <w:r w:rsidRPr="0006680D">
        <w:rPr>
          <w:color w:val="000000" w:themeColor="text1"/>
        </w:rPr>
        <w:t>. A rate increase/decrease of</w:t>
      </w:r>
      <w:r w:rsidR="00646C6C" w:rsidRPr="0006680D">
        <w:rPr>
          <w:color w:val="000000" w:themeColor="text1"/>
        </w:rPr>
        <w:t xml:space="preserve"> five percent</w:t>
      </w:r>
      <w:r w:rsidRPr="0006680D">
        <w:rPr>
          <w:color w:val="000000" w:themeColor="text1"/>
        </w:rPr>
        <w:t xml:space="preserve"> would result in a decrease/increase in </w:t>
      </w:r>
      <w:r w:rsidR="00BB2777" w:rsidRPr="0006680D">
        <w:rPr>
          <w:color w:val="000000" w:themeColor="text1"/>
        </w:rPr>
        <w:t>surplus</w:t>
      </w:r>
      <w:r w:rsidRPr="0006680D">
        <w:rPr>
          <w:color w:val="000000" w:themeColor="text1"/>
        </w:rPr>
        <w:t xml:space="preserve"> before tax of K</w:t>
      </w:r>
      <w:r w:rsidR="003C0A92" w:rsidRPr="0006680D">
        <w:rPr>
          <w:color w:val="000000" w:themeColor="text1"/>
        </w:rPr>
        <w:t>s</w:t>
      </w:r>
      <w:r w:rsidRPr="0006680D">
        <w:rPr>
          <w:color w:val="000000" w:themeColor="text1"/>
        </w:rPr>
        <w:t xml:space="preserve">hs </w:t>
      </w:r>
      <w:r w:rsidR="00C424E3" w:rsidRPr="0006680D">
        <w:rPr>
          <w:color w:val="000000" w:themeColor="text1"/>
        </w:rPr>
        <w:t>xxx</w:t>
      </w:r>
      <w:r w:rsidR="00861667" w:rsidRPr="0006680D">
        <w:rPr>
          <w:color w:val="000000" w:themeColor="text1"/>
        </w:rPr>
        <w:t xml:space="preserve"> (</w:t>
      </w:r>
      <w:r w:rsidR="006D2406" w:rsidRPr="0006680D">
        <w:rPr>
          <w:color w:val="000000" w:themeColor="text1"/>
        </w:rPr>
        <w:t>Current FY</w:t>
      </w:r>
      <w:r w:rsidRPr="0006680D">
        <w:rPr>
          <w:color w:val="000000" w:themeColor="text1"/>
        </w:rPr>
        <w:t xml:space="preserve"> – K</w:t>
      </w:r>
      <w:r w:rsidR="003C0A92" w:rsidRPr="0006680D">
        <w:rPr>
          <w:color w:val="000000" w:themeColor="text1"/>
        </w:rPr>
        <w:t>s</w:t>
      </w:r>
      <w:r w:rsidRPr="0006680D">
        <w:rPr>
          <w:color w:val="000000" w:themeColor="text1"/>
        </w:rPr>
        <w:t xml:space="preserve">hs </w:t>
      </w:r>
      <w:r w:rsidR="00C424E3" w:rsidRPr="0006680D">
        <w:rPr>
          <w:color w:val="000000" w:themeColor="text1"/>
        </w:rPr>
        <w:t>xxx)</w:t>
      </w:r>
    </w:p>
    <w:p w14:paraId="0D842852" w14:textId="77777777" w:rsidR="00E62EF8" w:rsidRPr="0006680D" w:rsidRDefault="00E62EF8" w:rsidP="002E14D7">
      <w:pPr>
        <w:spacing w:line="360" w:lineRule="auto"/>
        <w:rPr>
          <w:b/>
          <w:color w:val="000000" w:themeColor="text1"/>
          <w:u w:val="single"/>
        </w:rPr>
      </w:pPr>
    </w:p>
    <w:p w14:paraId="5A014343" w14:textId="11E15B9C" w:rsidR="002E14D7" w:rsidRPr="0006680D" w:rsidRDefault="00B00B06" w:rsidP="002E14D7">
      <w:pPr>
        <w:spacing w:line="360" w:lineRule="auto"/>
        <w:rPr>
          <w:b/>
          <w:color w:val="000000" w:themeColor="text1"/>
          <w:u w:val="single"/>
        </w:rPr>
      </w:pPr>
      <w:r w:rsidRPr="0006680D">
        <w:rPr>
          <w:b/>
          <w:color w:val="000000" w:themeColor="text1"/>
          <w:u w:val="single"/>
        </w:rPr>
        <w:t>Fair value of financial assets and liabilities</w:t>
      </w:r>
    </w:p>
    <w:p w14:paraId="4298892C" w14:textId="58074ACA" w:rsidR="00861667" w:rsidRPr="0006680D" w:rsidRDefault="00861667" w:rsidP="00FF1B9B">
      <w:pPr>
        <w:numPr>
          <w:ilvl w:val="0"/>
          <w:numId w:val="16"/>
        </w:numPr>
        <w:autoSpaceDE/>
        <w:autoSpaceDN/>
        <w:spacing w:line="360" w:lineRule="auto"/>
        <w:ind w:left="426" w:hanging="426"/>
        <w:rPr>
          <w:b/>
          <w:bCs/>
          <w:iCs/>
          <w:color w:val="000000" w:themeColor="text1"/>
        </w:rPr>
      </w:pPr>
      <w:r w:rsidRPr="0006680D">
        <w:rPr>
          <w:b/>
          <w:bCs/>
          <w:iCs/>
          <w:color w:val="000000" w:themeColor="text1"/>
        </w:rPr>
        <w:t>Financial instruments measured at fair value</w:t>
      </w:r>
      <w:r w:rsidR="002E14D7" w:rsidRPr="0006680D">
        <w:rPr>
          <w:b/>
          <w:bCs/>
          <w:iCs/>
          <w:color w:val="000000" w:themeColor="text1"/>
        </w:rPr>
        <w:t>.</w:t>
      </w:r>
    </w:p>
    <w:p w14:paraId="277B6A63" w14:textId="77777777" w:rsidR="002E14D7" w:rsidRPr="0006680D" w:rsidRDefault="00861667" w:rsidP="002E14D7">
      <w:pPr>
        <w:spacing w:line="360" w:lineRule="auto"/>
        <w:jc w:val="both"/>
        <w:rPr>
          <w:rFonts w:eastAsia="Arial Unicode MS"/>
          <w:b/>
          <w:bCs/>
          <w:color w:val="000000" w:themeColor="text1"/>
          <w:spacing w:val="-2"/>
        </w:rPr>
      </w:pPr>
      <w:r w:rsidRPr="0006680D">
        <w:rPr>
          <w:rFonts w:eastAsia="Arial Unicode MS"/>
          <w:b/>
          <w:bCs/>
          <w:color w:val="000000" w:themeColor="text1"/>
          <w:spacing w:val="-2"/>
        </w:rPr>
        <w:t xml:space="preserve">Determination of fair value and fair values hierarchy </w:t>
      </w:r>
    </w:p>
    <w:p w14:paraId="0EC53A72" w14:textId="110AD8A4" w:rsidR="00861667" w:rsidRPr="0006680D" w:rsidRDefault="00861667" w:rsidP="002E14D7">
      <w:pPr>
        <w:spacing w:line="360" w:lineRule="auto"/>
        <w:jc w:val="both"/>
        <w:rPr>
          <w:rFonts w:eastAsia="Arial Unicode MS"/>
          <w:color w:val="000000" w:themeColor="text1"/>
          <w:spacing w:val="-2"/>
        </w:rPr>
      </w:pPr>
      <w:r w:rsidRPr="0006680D">
        <w:rPr>
          <w:color w:val="000000" w:themeColor="text1"/>
        </w:rPr>
        <w:t xml:space="preserve">IPSAS </w:t>
      </w:r>
      <w:r w:rsidR="00002F3E" w:rsidRPr="0006680D">
        <w:rPr>
          <w:color w:val="000000" w:themeColor="text1"/>
        </w:rPr>
        <w:t>30</w:t>
      </w:r>
      <w:r w:rsidRPr="0006680D">
        <w:rPr>
          <w:color w:val="000000" w:themeColor="text1"/>
        </w:rPr>
        <w:t xml:space="preserve"> specifies a hierarchy of valuation techniques based on whether the inputs to those valuation techniques are observable or unobservable. Observable inputs reflect market data obtained from independent sources; unobservable inputs reflect the </w:t>
      </w:r>
      <w:r w:rsidR="00E80625" w:rsidRPr="0006680D">
        <w:rPr>
          <w:i/>
          <w:color w:val="000000" w:themeColor="text1"/>
        </w:rPr>
        <w:t>Entity</w:t>
      </w:r>
      <w:r w:rsidRPr="0006680D">
        <w:rPr>
          <w:i/>
          <w:color w:val="000000" w:themeColor="text1"/>
        </w:rPr>
        <w:t>’s</w:t>
      </w:r>
      <w:r w:rsidRPr="0006680D">
        <w:rPr>
          <w:color w:val="000000" w:themeColor="text1"/>
        </w:rPr>
        <w:t xml:space="preserve"> market assumptions. These two types of inputs have created the following fair value hierarchy:</w:t>
      </w:r>
    </w:p>
    <w:p w14:paraId="3F5FEF45" w14:textId="77777777" w:rsidR="00861667" w:rsidRPr="0006680D" w:rsidRDefault="00861667" w:rsidP="00B2787A">
      <w:pPr>
        <w:adjustRightInd w:val="0"/>
        <w:spacing w:line="360" w:lineRule="auto"/>
        <w:ind w:left="720"/>
        <w:jc w:val="both"/>
        <w:rPr>
          <w:color w:val="000000" w:themeColor="text1"/>
          <w:sz w:val="12"/>
          <w:szCs w:val="12"/>
        </w:rPr>
      </w:pPr>
    </w:p>
    <w:p w14:paraId="5E6B0B52" w14:textId="77777777" w:rsidR="00861667" w:rsidRPr="0006680D" w:rsidRDefault="00861667" w:rsidP="00FF1B9B">
      <w:pPr>
        <w:numPr>
          <w:ilvl w:val="0"/>
          <w:numId w:val="15"/>
        </w:numPr>
        <w:adjustRightInd w:val="0"/>
        <w:spacing w:line="360" w:lineRule="auto"/>
        <w:ind w:left="851" w:hanging="425"/>
        <w:jc w:val="both"/>
        <w:rPr>
          <w:color w:val="000000" w:themeColor="text1"/>
        </w:rPr>
      </w:pPr>
      <w:r w:rsidRPr="0006680D">
        <w:rPr>
          <w:color w:val="000000" w:themeColor="text1"/>
        </w:rPr>
        <w:t>Level 1 – Quoted prices (unadjusted) in active markets for identical assets or liabilities. This level includes listed equity securities and debt instruments on exchanges.</w:t>
      </w:r>
    </w:p>
    <w:p w14:paraId="4B9E4026" w14:textId="77777777" w:rsidR="00861667" w:rsidRPr="0006680D" w:rsidRDefault="00861667" w:rsidP="00FF1B9B">
      <w:pPr>
        <w:numPr>
          <w:ilvl w:val="0"/>
          <w:numId w:val="15"/>
        </w:numPr>
        <w:adjustRightInd w:val="0"/>
        <w:spacing w:line="360" w:lineRule="auto"/>
        <w:ind w:left="851" w:hanging="425"/>
        <w:jc w:val="both"/>
        <w:rPr>
          <w:color w:val="000000" w:themeColor="text1"/>
        </w:rPr>
      </w:pPr>
      <w:r w:rsidRPr="0006680D">
        <w:rPr>
          <w:color w:val="000000" w:themeColor="text1"/>
        </w:rPr>
        <w:t>Level 2 – Inputs other than quoted prices included within Level 1 that are observable for the asset or liability, either directly (that is, as prices) or indirectly (that is, derived from prices).</w:t>
      </w:r>
    </w:p>
    <w:p w14:paraId="110FD935" w14:textId="0330A84A" w:rsidR="00921128" w:rsidRPr="0006680D" w:rsidRDefault="00861667" w:rsidP="00FF1B9B">
      <w:pPr>
        <w:numPr>
          <w:ilvl w:val="0"/>
          <w:numId w:val="15"/>
        </w:numPr>
        <w:adjustRightInd w:val="0"/>
        <w:spacing w:line="360" w:lineRule="auto"/>
        <w:ind w:left="851" w:hanging="425"/>
        <w:jc w:val="both"/>
        <w:rPr>
          <w:color w:val="000000" w:themeColor="text1"/>
        </w:rPr>
      </w:pPr>
      <w:r w:rsidRPr="0006680D">
        <w:rPr>
          <w:color w:val="000000" w:themeColor="text1"/>
        </w:rPr>
        <w:t xml:space="preserve">Level 3 – inputs for the asset or liability that are not based on observable market data (unobservable inputs). This level includes equity investments and debt instruments with significant unobservable components. This hierarchy requires the use of observable market data when available. The </w:t>
      </w:r>
      <w:r w:rsidR="00E80625" w:rsidRPr="0006680D">
        <w:rPr>
          <w:i/>
          <w:color w:val="000000" w:themeColor="text1"/>
        </w:rPr>
        <w:t>Entity</w:t>
      </w:r>
      <w:r w:rsidRPr="0006680D">
        <w:rPr>
          <w:color w:val="000000" w:themeColor="text1"/>
        </w:rPr>
        <w:t xml:space="preserve"> considers relevant and observable market prices in its valuations where possible.</w:t>
      </w:r>
    </w:p>
    <w:p w14:paraId="7CB4BEE0" w14:textId="77777777" w:rsidR="00921128" w:rsidRPr="0006680D" w:rsidRDefault="00921128">
      <w:pPr>
        <w:autoSpaceDE/>
        <w:autoSpaceDN/>
        <w:rPr>
          <w:color w:val="000000" w:themeColor="text1"/>
        </w:rPr>
      </w:pPr>
      <w:r w:rsidRPr="0006680D">
        <w:rPr>
          <w:color w:val="000000" w:themeColor="text1"/>
        </w:rPr>
        <w:br w:type="page"/>
      </w:r>
    </w:p>
    <w:p w14:paraId="02D632D1" w14:textId="77777777" w:rsidR="001023D4" w:rsidRPr="0006680D" w:rsidRDefault="001023D4" w:rsidP="002171C0">
      <w:pPr>
        <w:autoSpaceDE/>
        <w:autoSpaceDN/>
        <w:spacing w:line="360" w:lineRule="auto"/>
        <w:rPr>
          <w:b/>
          <w:color w:val="000000" w:themeColor="text1"/>
        </w:rPr>
      </w:pPr>
    </w:p>
    <w:p w14:paraId="199B9F28" w14:textId="586A589C" w:rsidR="002E14D7" w:rsidRPr="0006680D" w:rsidRDefault="002E14D7" w:rsidP="002171C0">
      <w:pPr>
        <w:autoSpaceDE/>
        <w:autoSpaceDN/>
        <w:spacing w:line="360" w:lineRule="auto"/>
        <w:rPr>
          <w:b/>
          <w:color w:val="000000" w:themeColor="text1"/>
        </w:rPr>
      </w:pPr>
      <w:r w:rsidRPr="0006680D">
        <w:rPr>
          <w:rFonts w:eastAsia="Arial Unicode MS"/>
          <w:color w:val="000000" w:themeColor="text1"/>
          <w:spacing w:val="-2"/>
        </w:rPr>
        <w:t>The following table shows an analysis of financial and non- financial instruments recorded at fair value by level of the fair value hierarchy:</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3506"/>
        <w:gridCol w:w="1380"/>
        <w:gridCol w:w="1382"/>
        <w:gridCol w:w="1380"/>
        <w:gridCol w:w="1382"/>
      </w:tblGrid>
      <w:tr w:rsidR="0006680D" w:rsidRPr="0006680D" w14:paraId="0B8BCF6D" w14:textId="77777777" w:rsidTr="004B54E6">
        <w:trPr>
          <w:trHeight w:val="340"/>
        </w:trPr>
        <w:tc>
          <w:tcPr>
            <w:tcW w:w="1942" w:type="pct"/>
            <w:vMerge w:val="restart"/>
            <w:shd w:val="clear" w:color="auto" w:fill="0070C0"/>
            <w:vAlign w:val="bottom"/>
          </w:tcPr>
          <w:p w14:paraId="63CF087F" w14:textId="77777777" w:rsidR="003C0A92" w:rsidRPr="0006680D" w:rsidRDefault="003C0A92" w:rsidP="003C0A92">
            <w:pPr>
              <w:spacing w:line="276" w:lineRule="auto"/>
              <w:rPr>
                <w:b/>
                <w:bCs/>
                <w:color w:val="000000" w:themeColor="text1"/>
              </w:rPr>
            </w:pPr>
            <w:r w:rsidRPr="0006680D">
              <w:rPr>
                <w:b/>
                <w:bCs/>
                <w:color w:val="000000" w:themeColor="text1"/>
              </w:rPr>
              <w:t>Description</w:t>
            </w:r>
          </w:p>
          <w:p w14:paraId="1915978A" w14:textId="1885CEA0" w:rsidR="003C0A92" w:rsidRPr="0006680D" w:rsidRDefault="003C0A92" w:rsidP="003C0A92">
            <w:pPr>
              <w:spacing w:line="276" w:lineRule="auto"/>
              <w:rPr>
                <w:b/>
                <w:bCs/>
                <w:color w:val="000000" w:themeColor="text1"/>
              </w:rPr>
            </w:pPr>
            <w:r w:rsidRPr="0006680D">
              <w:rPr>
                <w:b/>
                <w:bCs/>
                <w:color w:val="000000" w:themeColor="text1"/>
              </w:rPr>
              <w:t> </w:t>
            </w:r>
          </w:p>
        </w:tc>
        <w:tc>
          <w:tcPr>
            <w:tcW w:w="764" w:type="pct"/>
            <w:shd w:val="clear" w:color="auto" w:fill="0070C0"/>
            <w:vAlign w:val="center"/>
          </w:tcPr>
          <w:p w14:paraId="6C633736" w14:textId="32B40A5E" w:rsidR="003C0A92" w:rsidRPr="0006680D" w:rsidRDefault="003C0A92" w:rsidP="004B54E6">
            <w:pPr>
              <w:spacing w:line="276" w:lineRule="auto"/>
              <w:ind w:right="90"/>
              <w:jc w:val="center"/>
              <w:rPr>
                <w:b/>
                <w:bCs/>
                <w:color w:val="000000" w:themeColor="text1"/>
              </w:rPr>
            </w:pPr>
            <w:r w:rsidRPr="0006680D">
              <w:rPr>
                <w:b/>
                <w:bCs/>
                <w:color w:val="000000" w:themeColor="text1"/>
              </w:rPr>
              <w:t>Level 1</w:t>
            </w:r>
          </w:p>
        </w:tc>
        <w:tc>
          <w:tcPr>
            <w:tcW w:w="765" w:type="pct"/>
            <w:shd w:val="clear" w:color="auto" w:fill="0070C0"/>
            <w:vAlign w:val="center"/>
          </w:tcPr>
          <w:p w14:paraId="354A07A8" w14:textId="3FFE8C85" w:rsidR="003C0A92" w:rsidRPr="0006680D" w:rsidRDefault="003C0A92" w:rsidP="004B54E6">
            <w:pPr>
              <w:spacing w:line="276" w:lineRule="auto"/>
              <w:ind w:right="90"/>
              <w:jc w:val="center"/>
              <w:rPr>
                <w:b/>
                <w:bCs/>
                <w:color w:val="000000" w:themeColor="text1"/>
              </w:rPr>
            </w:pPr>
            <w:r w:rsidRPr="0006680D">
              <w:rPr>
                <w:b/>
                <w:bCs/>
                <w:color w:val="000000" w:themeColor="text1"/>
              </w:rPr>
              <w:t>Level 2</w:t>
            </w:r>
          </w:p>
        </w:tc>
        <w:tc>
          <w:tcPr>
            <w:tcW w:w="764" w:type="pct"/>
            <w:shd w:val="clear" w:color="auto" w:fill="0070C0"/>
            <w:vAlign w:val="center"/>
          </w:tcPr>
          <w:p w14:paraId="74148761" w14:textId="23619206" w:rsidR="003C0A92" w:rsidRPr="0006680D" w:rsidRDefault="003C0A92" w:rsidP="004B54E6">
            <w:pPr>
              <w:spacing w:line="276" w:lineRule="auto"/>
              <w:ind w:right="90"/>
              <w:jc w:val="center"/>
              <w:rPr>
                <w:b/>
                <w:bCs/>
                <w:color w:val="000000" w:themeColor="text1"/>
              </w:rPr>
            </w:pPr>
            <w:r w:rsidRPr="0006680D">
              <w:rPr>
                <w:b/>
                <w:bCs/>
                <w:color w:val="000000" w:themeColor="text1"/>
              </w:rPr>
              <w:t>Level 3</w:t>
            </w:r>
          </w:p>
        </w:tc>
        <w:tc>
          <w:tcPr>
            <w:tcW w:w="765" w:type="pct"/>
            <w:shd w:val="clear" w:color="auto" w:fill="0070C0"/>
            <w:vAlign w:val="center"/>
          </w:tcPr>
          <w:p w14:paraId="529A7BCA" w14:textId="0368B37B" w:rsidR="003C0A92" w:rsidRPr="0006680D" w:rsidRDefault="003C0A92" w:rsidP="004B54E6">
            <w:pPr>
              <w:spacing w:line="276" w:lineRule="auto"/>
              <w:ind w:right="90"/>
              <w:jc w:val="center"/>
              <w:rPr>
                <w:b/>
                <w:bCs/>
                <w:color w:val="000000" w:themeColor="text1"/>
              </w:rPr>
            </w:pPr>
            <w:r w:rsidRPr="0006680D">
              <w:rPr>
                <w:b/>
                <w:bCs/>
                <w:color w:val="000000" w:themeColor="text1"/>
              </w:rPr>
              <w:t>Total</w:t>
            </w:r>
          </w:p>
        </w:tc>
      </w:tr>
      <w:tr w:rsidR="0006680D" w:rsidRPr="0006680D" w14:paraId="63370D95" w14:textId="77777777" w:rsidTr="004B54E6">
        <w:trPr>
          <w:trHeight w:val="340"/>
        </w:trPr>
        <w:tc>
          <w:tcPr>
            <w:tcW w:w="1942" w:type="pct"/>
            <w:vMerge/>
            <w:shd w:val="clear" w:color="auto" w:fill="0070C0"/>
            <w:vAlign w:val="center"/>
            <w:hideMark/>
          </w:tcPr>
          <w:p w14:paraId="71A91005" w14:textId="3AC99E69" w:rsidR="003C0A92" w:rsidRPr="0006680D" w:rsidRDefault="003C0A92" w:rsidP="00FD549E">
            <w:pPr>
              <w:spacing w:line="276" w:lineRule="auto"/>
              <w:rPr>
                <w:b/>
                <w:bCs/>
                <w:color w:val="000000" w:themeColor="text1"/>
              </w:rPr>
            </w:pPr>
          </w:p>
        </w:tc>
        <w:tc>
          <w:tcPr>
            <w:tcW w:w="764" w:type="pct"/>
            <w:shd w:val="clear" w:color="auto" w:fill="0070C0"/>
            <w:vAlign w:val="center"/>
            <w:hideMark/>
          </w:tcPr>
          <w:p w14:paraId="7DD888AC" w14:textId="3BE20691" w:rsidR="003C0A92" w:rsidRPr="0006680D" w:rsidRDefault="003C0A92" w:rsidP="004B54E6">
            <w:pPr>
              <w:spacing w:line="276" w:lineRule="auto"/>
              <w:ind w:right="90"/>
              <w:jc w:val="center"/>
              <w:rPr>
                <w:b/>
                <w:bCs/>
                <w:color w:val="000000" w:themeColor="text1"/>
              </w:rPr>
            </w:pPr>
            <w:r w:rsidRPr="0006680D">
              <w:rPr>
                <w:b/>
                <w:bCs/>
                <w:color w:val="000000" w:themeColor="text1"/>
              </w:rPr>
              <w:t>Kshs</w:t>
            </w:r>
          </w:p>
        </w:tc>
        <w:tc>
          <w:tcPr>
            <w:tcW w:w="765" w:type="pct"/>
            <w:shd w:val="clear" w:color="auto" w:fill="0070C0"/>
            <w:vAlign w:val="center"/>
            <w:hideMark/>
          </w:tcPr>
          <w:p w14:paraId="77002E3C" w14:textId="722EBA6C" w:rsidR="003C0A92" w:rsidRPr="0006680D" w:rsidRDefault="003C0A92" w:rsidP="004B54E6">
            <w:pPr>
              <w:spacing w:line="276" w:lineRule="auto"/>
              <w:ind w:right="90"/>
              <w:jc w:val="center"/>
              <w:rPr>
                <w:b/>
                <w:bCs/>
                <w:color w:val="000000" w:themeColor="text1"/>
              </w:rPr>
            </w:pPr>
            <w:r w:rsidRPr="0006680D">
              <w:rPr>
                <w:b/>
                <w:bCs/>
                <w:color w:val="000000" w:themeColor="text1"/>
              </w:rPr>
              <w:t>Kshs</w:t>
            </w:r>
          </w:p>
        </w:tc>
        <w:tc>
          <w:tcPr>
            <w:tcW w:w="764" w:type="pct"/>
            <w:shd w:val="clear" w:color="auto" w:fill="0070C0"/>
            <w:vAlign w:val="center"/>
            <w:hideMark/>
          </w:tcPr>
          <w:p w14:paraId="5CFAA875" w14:textId="31302B6D" w:rsidR="003C0A92" w:rsidRPr="0006680D" w:rsidRDefault="003C0A92" w:rsidP="004B54E6">
            <w:pPr>
              <w:spacing w:line="276" w:lineRule="auto"/>
              <w:ind w:right="90"/>
              <w:jc w:val="center"/>
              <w:rPr>
                <w:b/>
                <w:bCs/>
                <w:color w:val="000000" w:themeColor="text1"/>
              </w:rPr>
            </w:pPr>
            <w:r w:rsidRPr="0006680D">
              <w:rPr>
                <w:b/>
                <w:bCs/>
                <w:color w:val="000000" w:themeColor="text1"/>
              </w:rPr>
              <w:t>Kshs</w:t>
            </w:r>
          </w:p>
        </w:tc>
        <w:tc>
          <w:tcPr>
            <w:tcW w:w="765" w:type="pct"/>
            <w:shd w:val="clear" w:color="auto" w:fill="0070C0"/>
            <w:vAlign w:val="center"/>
            <w:hideMark/>
          </w:tcPr>
          <w:p w14:paraId="171D89AA" w14:textId="098AFB2B" w:rsidR="003C0A92" w:rsidRPr="0006680D" w:rsidRDefault="003C0A92" w:rsidP="004B54E6">
            <w:pPr>
              <w:spacing w:line="276" w:lineRule="auto"/>
              <w:ind w:right="90"/>
              <w:jc w:val="center"/>
              <w:rPr>
                <w:b/>
                <w:bCs/>
                <w:color w:val="000000" w:themeColor="text1"/>
              </w:rPr>
            </w:pPr>
            <w:r w:rsidRPr="0006680D">
              <w:rPr>
                <w:b/>
                <w:bCs/>
                <w:color w:val="000000" w:themeColor="text1"/>
              </w:rPr>
              <w:t>Kshs</w:t>
            </w:r>
          </w:p>
        </w:tc>
      </w:tr>
      <w:tr w:rsidR="0006680D" w:rsidRPr="0006680D" w14:paraId="1509D260" w14:textId="77777777" w:rsidTr="004B54E6">
        <w:trPr>
          <w:trHeight w:val="340"/>
        </w:trPr>
        <w:tc>
          <w:tcPr>
            <w:tcW w:w="1942" w:type="pct"/>
            <w:vAlign w:val="center"/>
          </w:tcPr>
          <w:p w14:paraId="5210EA44" w14:textId="225D8044" w:rsidR="00002F3E" w:rsidRPr="0006680D" w:rsidRDefault="00002F3E" w:rsidP="00FD549E">
            <w:pPr>
              <w:spacing w:line="276" w:lineRule="auto"/>
              <w:rPr>
                <w:b/>
                <w:bCs/>
                <w:color w:val="000000" w:themeColor="text1"/>
              </w:rPr>
            </w:pPr>
            <w:r w:rsidRPr="0006680D">
              <w:rPr>
                <w:b/>
                <w:bCs/>
                <w:color w:val="000000" w:themeColor="text1"/>
              </w:rPr>
              <w:t>A</w:t>
            </w:r>
            <w:r w:rsidR="0009561E" w:rsidRPr="0006680D">
              <w:rPr>
                <w:b/>
                <w:bCs/>
                <w:color w:val="000000" w:themeColor="text1"/>
              </w:rPr>
              <w:t xml:space="preserve">s </w:t>
            </w:r>
            <w:r w:rsidR="003C0A92" w:rsidRPr="0006680D">
              <w:rPr>
                <w:b/>
                <w:bCs/>
                <w:color w:val="000000" w:themeColor="text1"/>
              </w:rPr>
              <w:t>a</w:t>
            </w:r>
            <w:r w:rsidR="00F83861" w:rsidRPr="0006680D">
              <w:rPr>
                <w:b/>
                <w:bCs/>
                <w:color w:val="000000" w:themeColor="text1"/>
              </w:rPr>
              <w:t>t 30 </w:t>
            </w:r>
            <w:r w:rsidRPr="0006680D">
              <w:rPr>
                <w:b/>
                <w:bCs/>
                <w:color w:val="000000" w:themeColor="text1"/>
              </w:rPr>
              <w:t>June</w:t>
            </w:r>
            <w:r w:rsidR="00393C33" w:rsidRPr="0006680D">
              <w:rPr>
                <w:b/>
                <w:bCs/>
                <w:color w:val="000000" w:themeColor="text1"/>
              </w:rPr>
              <w:t xml:space="preserve"> (Current FY)</w:t>
            </w:r>
          </w:p>
        </w:tc>
        <w:tc>
          <w:tcPr>
            <w:tcW w:w="764" w:type="pct"/>
            <w:vAlign w:val="center"/>
          </w:tcPr>
          <w:p w14:paraId="6DF80413" w14:textId="77777777" w:rsidR="00002F3E" w:rsidRPr="0006680D" w:rsidRDefault="00002F3E" w:rsidP="004B54E6">
            <w:pPr>
              <w:spacing w:line="276" w:lineRule="auto"/>
              <w:ind w:right="90"/>
              <w:jc w:val="center"/>
              <w:rPr>
                <w:b/>
                <w:bCs/>
                <w:color w:val="000000" w:themeColor="text1"/>
              </w:rPr>
            </w:pPr>
          </w:p>
        </w:tc>
        <w:tc>
          <w:tcPr>
            <w:tcW w:w="765" w:type="pct"/>
            <w:vAlign w:val="center"/>
          </w:tcPr>
          <w:p w14:paraId="5EC130C8" w14:textId="77777777" w:rsidR="00002F3E" w:rsidRPr="0006680D" w:rsidRDefault="00002F3E" w:rsidP="004B54E6">
            <w:pPr>
              <w:spacing w:line="276" w:lineRule="auto"/>
              <w:ind w:right="90"/>
              <w:jc w:val="center"/>
              <w:rPr>
                <w:b/>
                <w:bCs/>
                <w:color w:val="000000" w:themeColor="text1"/>
              </w:rPr>
            </w:pPr>
          </w:p>
        </w:tc>
        <w:tc>
          <w:tcPr>
            <w:tcW w:w="764" w:type="pct"/>
            <w:vAlign w:val="center"/>
          </w:tcPr>
          <w:p w14:paraId="34794771" w14:textId="77777777" w:rsidR="00002F3E" w:rsidRPr="0006680D" w:rsidRDefault="00002F3E" w:rsidP="004B54E6">
            <w:pPr>
              <w:spacing w:line="276" w:lineRule="auto"/>
              <w:ind w:right="90"/>
              <w:jc w:val="center"/>
              <w:rPr>
                <w:b/>
                <w:bCs/>
                <w:color w:val="000000" w:themeColor="text1"/>
              </w:rPr>
            </w:pPr>
          </w:p>
        </w:tc>
        <w:tc>
          <w:tcPr>
            <w:tcW w:w="765" w:type="pct"/>
            <w:vAlign w:val="center"/>
          </w:tcPr>
          <w:p w14:paraId="2BB68B46" w14:textId="77777777" w:rsidR="00002F3E" w:rsidRPr="0006680D" w:rsidRDefault="00002F3E" w:rsidP="004B54E6">
            <w:pPr>
              <w:spacing w:line="276" w:lineRule="auto"/>
              <w:ind w:right="90"/>
              <w:jc w:val="center"/>
              <w:rPr>
                <w:b/>
                <w:bCs/>
                <w:color w:val="000000" w:themeColor="text1"/>
              </w:rPr>
            </w:pPr>
          </w:p>
        </w:tc>
      </w:tr>
      <w:tr w:rsidR="0006680D" w:rsidRPr="0006680D" w14:paraId="0582FCF5" w14:textId="77777777" w:rsidTr="004B54E6">
        <w:trPr>
          <w:trHeight w:val="340"/>
        </w:trPr>
        <w:tc>
          <w:tcPr>
            <w:tcW w:w="1942" w:type="pct"/>
            <w:shd w:val="clear" w:color="000000" w:fill="FFFFFF"/>
            <w:noWrap/>
            <w:vAlign w:val="center"/>
            <w:hideMark/>
          </w:tcPr>
          <w:p w14:paraId="34D86D77" w14:textId="03B110ED" w:rsidR="003769AA" w:rsidRPr="0006680D" w:rsidRDefault="00F83861" w:rsidP="00FD549E">
            <w:pPr>
              <w:spacing w:line="276" w:lineRule="auto"/>
              <w:rPr>
                <w:b/>
                <w:bCs/>
                <w:color w:val="000000" w:themeColor="text1"/>
              </w:rPr>
            </w:pPr>
            <w:r w:rsidRPr="0006680D">
              <w:rPr>
                <w:b/>
                <w:bCs/>
                <w:color w:val="000000" w:themeColor="text1"/>
              </w:rPr>
              <w:t>Financial Assets</w:t>
            </w:r>
          </w:p>
        </w:tc>
        <w:tc>
          <w:tcPr>
            <w:tcW w:w="764" w:type="pct"/>
            <w:shd w:val="clear" w:color="000000" w:fill="FFFFFF"/>
            <w:noWrap/>
            <w:vAlign w:val="center"/>
            <w:hideMark/>
          </w:tcPr>
          <w:p w14:paraId="6DEC37BC" w14:textId="33D26901"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hideMark/>
          </w:tcPr>
          <w:p w14:paraId="1A230868" w14:textId="2A1310AC" w:rsidR="003769AA" w:rsidRPr="0006680D" w:rsidRDefault="003769AA" w:rsidP="004B54E6">
            <w:pPr>
              <w:spacing w:line="276" w:lineRule="auto"/>
              <w:ind w:right="90"/>
              <w:jc w:val="center"/>
              <w:rPr>
                <w:color w:val="000000" w:themeColor="text1"/>
              </w:rPr>
            </w:pPr>
          </w:p>
        </w:tc>
        <w:tc>
          <w:tcPr>
            <w:tcW w:w="764" w:type="pct"/>
            <w:shd w:val="clear" w:color="000000" w:fill="FFFFFF"/>
            <w:noWrap/>
            <w:vAlign w:val="center"/>
            <w:hideMark/>
          </w:tcPr>
          <w:p w14:paraId="4D0640D7" w14:textId="38737100"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hideMark/>
          </w:tcPr>
          <w:p w14:paraId="03F267C1" w14:textId="3FC2D0A9" w:rsidR="003769AA" w:rsidRPr="0006680D" w:rsidRDefault="003769AA" w:rsidP="004B54E6">
            <w:pPr>
              <w:spacing w:line="276" w:lineRule="auto"/>
              <w:ind w:right="90"/>
              <w:jc w:val="center"/>
              <w:rPr>
                <w:color w:val="000000" w:themeColor="text1"/>
              </w:rPr>
            </w:pPr>
          </w:p>
        </w:tc>
      </w:tr>
      <w:tr w:rsidR="0006680D" w:rsidRPr="0006680D" w14:paraId="01EC24E2" w14:textId="77777777" w:rsidTr="004B54E6">
        <w:trPr>
          <w:trHeight w:val="340"/>
        </w:trPr>
        <w:tc>
          <w:tcPr>
            <w:tcW w:w="1942" w:type="pct"/>
            <w:shd w:val="clear" w:color="000000" w:fill="FFFFFF"/>
            <w:noWrap/>
            <w:vAlign w:val="center"/>
            <w:hideMark/>
          </w:tcPr>
          <w:p w14:paraId="0D2EEC11" w14:textId="0C6259EB" w:rsidR="003769AA" w:rsidRPr="0006680D" w:rsidRDefault="003769AA" w:rsidP="00FD549E">
            <w:pPr>
              <w:spacing w:line="276" w:lineRule="auto"/>
              <w:rPr>
                <w:color w:val="000000" w:themeColor="text1"/>
              </w:rPr>
            </w:pPr>
            <w:r w:rsidRPr="0006680D">
              <w:rPr>
                <w:color w:val="000000" w:themeColor="text1"/>
              </w:rPr>
              <w:t xml:space="preserve">Quoted </w:t>
            </w:r>
            <w:r w:rsidR="00F83861" w:rsidRPr="0006680D">
              <w:rPr>
                <w:color w:val="000000" w:themeColor="text1"/>
              </w:rPr>
              <w:t>Equity Investments</w:t>
            </w:r>
          </w:p>
        </w:tc>
        <w:tc>
          <w:tcPr>
            <w:tcW w:w="764" w:type="pct"/>
            <w:shd w:val="clear" w:color="000000" w:fill="FFFFFF"/>
            <w:noWrap/>
            <w:vAlign w:val="center"/>
          </w:tcPr>
          <w:p w14:paraId="5C231055" w14:textId="77777777" w:rsidR="003769AA" w:rsidRPr="0006680D" w:rsidRDefault="00002F3E" w:rsidP="004B54E6">
            <w:pPr>
              <w:spacing w:line="276" w:lineRule="auto"/>
              <w:ind w:right="90"/>
              <w:jc w:val="center"/>
              <w:rPr>
                <w:color w:val="000000" w:themeColor="text1"/>
              </w:rPr>
            </w:pPr>
            <w:r w:rsidRPr="0006680D">
              <w:rPr>
                <w:color w:val="000000" w:themeColor="text1"/>
              </w:rPr>
              <w:t>x</w:t>
            </w:r>
            <w:r w:rsidR="003769AA" w:rsidRPr="0006680D">
              <w:rPr>
                <w:color w:val="000000" w:themeColor="text1"/>
              </w:rPr>
              <w:t>xx</w:t>
            </w:r>
          </w:p>
        </w:tc>
        <w:tc>
          <w:tcPr>
            <w:tcW w:w="765" w:type="pct"/>
            <w:shd w:val="clear" w:color="000000" w:fill="FFFFFF"/>
            <w:noWrap/>
            <w:vAlign w:val="center"/>
          </w:tcPr>
          <w:p w14:paraId="483663A5"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4" w:type="pct"/>
            <w:shd w:val="clear" w:color="000000" w:fill="FFFFFF"/>
            <w:noWrap/>
            <w:vAlign w:val="center"/>
          </w:tcPr>
          <w:p w14:paraId="699997D1"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5" w:type="pct"/>
            <w:shd w:val="clear" w:color="000000" w:fill="FFFFFF"/>
            <w:noWrap/>
            <w:vAlign w:val="center"/>
          </w:tcPr>
          <w:p w14:paraId="446215D3"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r>
      <w:tr w:rsidR="0006680D" w:rsidRPr="0006680D" w14:paraId="5FE42B47" w14:textId="77777777" w:rsidTr="004B54E6">
        <w:trPr>
          <w:trHeight w:val="340"/>
        </w:trPr>
        <w:tc>
          <w:tcPr>
            <w:tcW w:w="1942" w:type="pct"/>
            <w:shd w:val="clear" w:color="000000" w:fill="FFFFFF"/>
            <w:noWrap/>
            <w:vAlign w:val="center"/>
          </w:tcPr>
          <w:p w14:paraId="5B4FB4C9" w14:textId="7C323D28" w:rsidR="003769AA" w:rsidRPr="0006680D" w:rsidRDefault="003769AA" w:rsidP="00FD549E">
            <w:pPr>
              <w:spacing w:line="276" w:lineRule="auto"/>
              <w:rPr>
                <w:color w:val="000000" w:themeColor="text1"/>
              </w:rPr>
            </w:pPr>
            <w:r w:rsidRPr="0006680D">
              <w:rPr>
                <w:b/>
                <w:bCs/>
                <w:color w:val="000000" w:themeColor="text1"/>
              </w:rPr>
              <w:t>Non</w:t>
            </w:r>
            <w:r w:rsidR="00F83861" w:rsidRPr="0006680D">
              <w:rPr>
                <w:b/>
                <w:bCs/>
                <w:color w:val="000000" w:themeColor="text1"/>
              </w:rPr>
              <w:t xml:space="preserve">- Financial </w:t>
            </w:r>
            <w:r w:rsidRPr="0006680D">
              <w:rPr>
                <w:b/>
                <w:bCs/>
                <w:color w:val="000000" w:themeColor="text1"/>
              </w:rPr>
              <w:t>Assets</w:t>
            </w:r>
          </w:p>
        </w:tc>
        <w:tc>
          <w:tcPr>
            <w:tcW w:w="764" w:type="pct"/>
            <w:shd w:val="clear" w:color="000000" w:fill="FFFFFF"/>
            <w:noWrap/>
            <w:vAlign w:val="center"/>
          </w:tcPr>
          <w:p w14:paraId="1BD77630" w14:textId="77777777"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tcPr>
          <w:p w14:paraId="33DDE0E3" w14:textId="77777777" w:rsidR="003769AA" w:rsidRPr="0006680D" w:rsidRDefault="003769AA" w:rsidP="004B54E6">
            <w:pPr>
              <w:spacing w:line="276" w:lineRule="auto"/>
              <w:ind w:right="90"/>
              <w:jc w:val="center"/>
              <w:rPr>
                <w:color w:val="000000" w:themeColor="text1"/>
              </w:rPr>
            </w:pPr>
          </w:p>
        </w:tc>
        <w:tc>
          <w:tcPr>
            <w:tcW w:w="764" w:type="pct"/>
            <w:shd w:val="clear" w:color="000000" w:fill="FFFFFF"/>
            <w:noWrap/>
            <w:vAlign w:val="center"/>
          </w:tcPr>
          <w:p w14:paraId="620928F3" w14:textId="77777777"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tcPr>
          <w:p w14:paraId="1474CCDE" w14:textId="77777777" w:rsidR="003769AA" w:rsidRPr="0006680D" w:rsidRDefault="003769AA" w:rsidP="004B54E6">
            <w:pPr>
              <w:spacing w:line="276" w:lineRule="auto"/>
              <w:ind w:right="90"/>
              <w:jc w:val="center"/>
              <w:rPr>
                <w:color w:val="000000" w:themeColor="text1"/>
              </w:rPr>
            </w:pPr>
          </w:p>
        </w:tc>
      </w:tr>
      <w:tr w:rsidR="0006680D" w:rsidRPr="0006680D" w14:paraId="5E1EEF19" w14:textId="77777777" w:rsidTr="004B54E6">
        <w:trPr>
          <w:trHeight w:val="340"/>
        </w:trPr>
        <w:tc>
          <w:tcPr>
            <w:tcW w:w="1942" w:type="pct"/>
            <w:shd w:val="clear" w:color="000000" w:fill="FFFFFF"/>
            <w:noWrap/>
            <w:vAlign w:val="center"/>
            <w:hideMark/>
          </w:tcPr>
          <w:p w14:paraId="4F5D1956" w14:textId="61691B98" w:rsidR="003769AA" w:rsidRPr="0006680D" w:rsidRDefault="003769AA" w:rsidP="00FD549E">
            <w:pPr>
              <w:spacing w:line="276" w:lineRule="auto"/>
              <w:rPr>
                <w:color w:val="000000" w:themeColor="text1"/>
              </w:rPr>
            </w:pPr>
            <w:r w:rsidRPr="0006680D">
              <w:rPr>
                <w:color w:val="000000" w:themeColor="text1"/>
              </w:rPr>
              <w:t xml:space="preserve">Investment </w:t>
            </w:r>
            <w:r w:rsidR="00F83861" w:rsidRPr="0006680D">
              <w:rPr>
                <w:color w:val="000000" w:themeColor="text1"/>
              </w:rPr>
              <w:t>Property</w:t>
            </w:r>
          </w:p>
        </w:tc>
        <w:tc>
          <w:tcPr>
            <w:tcW w:w="764" w:type="pct"/>
            <w:shd w:val="clear" w:color="000000" w:fill="FFFFFF"/>
            <w:noWrap/>
            <w:vAlign w:val="center"/>
          </w:tcPr>
          <w:p w14:paraId="41A1CA37"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5" w:type="pct"/>
            <w:shd w:val="clear" w:color="000000" w:fill="FFFFFF"/>
            <w:noWrap/>
            <w:vAlign w:val="center"/>
          </w:tcPr>
          <w:p w14:paraId="76D76EE0"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4" w:type="pct"/>
            <w:shd w:val="clear" w:color="000000" w:fill="FFFFFF"/>
            <w:noWrap/>
            <w:vAlign w:val="center"/>
          </w:tcPr>
          <w:p w14:paraId="41C591D8"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5" w:type="pct"/>
            <w:shd w:val="clear" w:color="000000" w:fill="FFFFFF"/>
            <w:noWrap/>
            <w:vAlign w:val="center"/>
          </w:tcPr>
          <w:p w14:paraId="5378D8B8"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r>
      <w:tr w:rsidR="0006680D" w:rsidRPr="0006680D" w14:paraId="7C1B4CB1" w14:textId="77777777" w:rsidTr="004B54E6">
        <w:trPr>
          <w:trHeight w:val="340"/>
        </w:trPr>
        <w:tc>
          <w:tcPr>
            <w:tcW w:w="1942" w:type="pct"/>
            <w:shd w:val="clear" w:color="000000" w:fill="FFFFFF"/>
            <w:noWrap/>
            <w:vAlign w:val="center"/>
          </w:tcPr>
          <w:p w14:paraId="63C76D45" w14:textId="2B23944C" w:rsidR="003769AA" w:rsidRPr="0006680D" w:rsidRDefault="003769AA" w:rsidP="00FD549E">
            <w:pPr>
              <w:spacing w:line="276" w:lineRule="auto"/>
              <w:rPr>
                <w:color w:val="000000" w:themeColor="text1"/>
              </w:rPr>
            </w:pPr>
            <w:r w:rsidRPr="0006680D">
              <w:rPr>
                <w:color w:val="000000" w:themeColor="text1"/>
              </w:rPr>
              <w:t xml:space="preserve">Land </w:t>
            </w:r>
            <w:r w:rsidR="001023D4" w:rsidRPr="0006680D">
              <w:rPr>
                <w:color w:val="000000" w:themeColor="text1"/>
              </w:rPr>
              <w:t>a</w:t>
            </w:r>
            <w:r w:rsidR="00F83861" w:rsidRPr="0006680D">
              <w:rPr>
                <w:color w:val="000000" w:themeColor="text1"/>
              </w:rPr>
              <w:t>nd Buildings</w:t>
            </w:r>
          </w:p>
        </w:tc>
        <w:tc>
          <w:tcPr>
            <w:tcW w:w="764" w:type="pct"/>
            <w:shd w:val="clear" w:color="000000" w:fill="FFFFFF"/>
            <w:noWrap/>
            <w:vAlign w:val="center"/>
          </w:tcPr>
          <w:p w14:paraId="74B7CC13"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5" w:type="pct"/>
            <w:shd w:val="clear" w:color="000000" w:fill="FFFFFF"/>
            <w:noWrap/>
            <w:vAlign w:val="center"/>
          </w:tcPr>
          <w:p w14:paraId="4A1CF734"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4" w:type="pct"/>
            <w:shd w:val="clear" w:color="000000" w:fill="FFFFFF"/>
            <w:noWrap/>
            <w:vAlign w:val="center"/>
          </w:tcPr>
          <w:p w14:paraId="54445AEF"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c>
          <w:tcPr>
            <w:tcW w:w="765" w:type="pct"/>
            <w:shd w:val="clear" w:color="000000" w:fill="FFFFFF"/>
            <w:noWrap/>
            <w:vAlign w:val="center"/>
          </w:tcPr>
          <w:p w14:paraId="5D6162E1" w14:textId="77777777" w:rsidR="003769AA" w:rsidRPr="0006680D" w:rsidRDefault="00002F3E" w:rsidP="004B54E6">
            <w:pPr>
              <w:spacing w:line="276" w:lineRule="auto"/>
              <w:jc w:val="center"/>
              <w:rPr>
                <w:color w:val="000000" w:themeColor="text1"/>
              </w:rPr>
            </w:pPr>
            <w:r w:rsidRPr="0006680D">
              <w:rPr>
                <w:color w:val="000000" w:themeColor="text1"/>
              </w:rPr>
              <w:t>x</w:t>
            </w:r>
            <w:r w:rsidR="003769AA" w:rsidRPr="0006680D">
              <w:rPr>
                <w:color w:val="000000" w:themeColor="text1"/>
              </w:rPr>
              <w:t>xx</w:t>
            </w:r>
          </w:p>
        </w:tc>
      </w:tr>
      <w:tr w:rsidR="0006680D" w:rsidRPr="0006680D" w14:paraId="1E8A1DB8" w14:textId="77777777" w:rsidTr="004B54E6">
        <w:trPr>
          <w:trHeight w:val="340"/>
        </w:trPr>
        <w:tc>
          <w:tcPr>
            <w:tcW w:w="1942" w:type="pct"/>
            <w:shd w:val="clear" w:color="000000" w:fill="FFFFFF"/>
            <w:noWrap/>
            <w:vAlign w:val="center"/>
            <w:hideMark/>
          </w:tcPr>
          <w:p w14:paraId="01ADFC90" w14:textId="1FFF956B" w:rsidR="003769AA" w:rsidRPr="0006680D" w:rsidRDefault="00F83861" w:rsidP="00FD549E">
            <w:pPr>
              <w:spacing w:line="276" w:lineRule="auto"/>
              <w:rPr>
                <w:b/>
                <w:bCs/>
                <w:color w:val="000000" w:themeColor="text1"/>
              </w:rPr>
            </w:pPr>
            <w:r w:rsidRPr="0006680D">
              <w:rPr>
                <w:color w:val="000000" w:themeColor="text1"/>
              </w:rPr>
              <w:t> </w:t>
            </w:r>
            <w:r w:rsidR="00F559D4" w:rsidRPr="0006680D">
              <w:rPr>
                <w:b/>
                <w:bCs/>
                <w:color w:val="000000" w:themeColor="text1"/>
              </w:rPr>
              <w:t>Total</w:t>
            </w:r>
          </w:p>
        </w:tc>
        <w:tc>
          <w:tcPr>
            <w:tcW w:w="764" w:type="pct"/>
            <w:shd w:val="clear" w:color="000000" w:fill="FFFFFF"/>
            <w:noWrap/>
            <w:vAlign w:val="center"/>
          </w:tcPr>
          <w:p w14:paraId="0ABECF4C" w14:textId="77777777" w:rsidR="003769AA" w:rsidRPr="0006680D" w:rsidRDefault="00002F3E" w:rsidP="004B54E6">
            <w:pPr>
              <w:spacing w:line="276" w:lineRule="auto"/>
              <w:jc w:val="center"/>
              <w:rPr>
                <w:b/>
                <w:color w:val="000000" w:themeColor="text1"/>
              </w:rPr>
            </w:pPr>
            <w:r w:rsidRPr="0006680D">
              <w:rPr>
                <w:b/>
                <w:color w:val="000000" w:themeColor="text1"/>
              </w:rPr>
              <w:t>x</w:t>
            </w:r>
            <w:r w:rsidR="003769AA" w:rsidRPr="0006680D">
              <w:rPr>
                <w:b/>
                <w:color w:val="000000" w:themeColor="text1"/>
              </w:rPr>
              <w:t>xx</w:t>
            </w:r>
          </w:p>
        </w:tc>
        <w:tc>
          <w:tcPr>
            <w:tcW w:w="765" w:type="pct"/>
            <w:shd w:val="clear" w:color="000000" w:fill="FFFFFF"/>
            <w:noWrap/>
            <w:vAlign w:val="center"/>
          </w:tcPr>
          <w:p w14:paraId="552345D1" w14:textId="77777777" w:rsidR="003769AA" w:rsidRPr="0006680D" w:rsidRDefault="00002F3E" w:rsidP="004B54E6">
            <w:pPr>
              <w:spacing w:line="276" w:lineRule="auto"/>
              <w:jc w:val="center"/>
              <w:rPr>
                <w:b/>
                <w:color w:val="000000" w:themeColor="text1"/>
              </w:rPr>
            </w:pPr>
            <w:r w:rsidRPr="0006680D">
              <w:rPr>
                <w:b/>
                <w:color w:val="000000" w:themeColor="text1"/>
              </w:rPr>
              <w:t>x</w:t>
            </w:r>
            <w:r w:rsidR="003769AA" w:rsidRPr="0006680D">
              <w:rPr>
                <w:b/>
                <w:color w:val="000000" w:themeColor="text1"/>
              </w:rPr>
              <w:t>xx</w:t>
            </w:r>
          </w:p>
        </w:tc>
        <w:tc>
          <w:tcPr>
            <w:tcW w:w="764" w:type="pct"/>
            <w:shd w:val="clear" w:color="000000" w:fill="FFFFFF"/>
            <w:noWrap/>
            <w:vAlign w:val="center"/>
          </w:tcPr>
          <w:p w14:paraId="453A3E07" w14:textId="77777777" w:rsidR="003769AA" w:rsidRPr="0006680D" w:rsidRDefault="00002F3E" w:rsidP="004B54E6">
            <w:pPr>
              <w:spacing w:line="276" w:lineRule="auto"/>
              <w:jc w:val="center"/>
              <w:rPr>
                <w:b/>
                <w:color w:val="000000" w:themeColor="text1"/>
              </w:rPr>
            </w:pPr>
            <w:r w:rsidRPr="0006680D">
              <w:rPr>
                <w:b/>
                <w:color w:val="000000" w:themeColor="text1"/>
              </w:rPr>
              <w:t>x</w:t>
            </w:r>
            <w:r w:rsidR="003769AA" w:rsidRPr="0006680D">
              <w:rPr>
                <w:b/>
                <w:color w:val="000000" w:themeColor="text1"/>
              </w:rPr>
              <w:t>xx</w:t>
            </w:r>
          </w:p>
        </w:tc>
        <w:tc>
          <w:tcPr>
            <w:tcW w:w="765" w:type="pct"/>
            <w:shd w:val="clear" w:color="000000" w:fill="FFFFFF"/>
            <w:noWrap/>
            <w:vAlign w:val="center"/>
          </w:tcPr>
          <w:p w14:paraId="666A7EAA" w14:textId="77777777" w:rsidR="003769AA" w:rsidRPr="0006680D" w:rsidRDefault="00002F3E" w:rsidP="004B54E6">
            <w:pPr>
              <w:spacing w:line="276" w:lineRule="auto"/>
              <w:jc w:val="center"/>
              <w:rPr>
                <w:b/>
                <w:color w:val="000000" w:themeColor="text1"/>
              </w:rPr>
            </w:pPr>
            <w:r w:rsidRPr="0006680D">
              <w:rPr>
                <w:b/>
                <w:color w:val="000000" w:themeColor="text1"/>
              </w:rPr>
              <w:t>x</w:t>
            </w:r>
            <w:r w:rsidR="003769AA" w:rsidRPr="0006680D">
              <w:rPr>
                <w:b/>
                <w:color w:val="000000" w:themeColor="text1"/>
              </w:rPr>
              <w:t>xx</w:t>
            </w:r>
          </w:p>
        </w:tc>
      </w:tr>
      <w:tr w:rsidR="0006680D" w:rsidRPr="0006680D" w14:paraId="11ECAC8E" w14:textId="77777777" w:rsidTr="004B54E6">
        <w:trPr>
          <w:trHeight w:val="340"/>
        </w:trPr>
        <w:tc>
          <w:tcPr>
            <w:tcW w:w="1942" w:type="pct"/>
            <w:shd w:val="clear" w:color="000000" w:fill="FFFFFF"/>
            <w:noWrap/>
            <w:vAlign w:val="center"/>
            <w:hideMark/>
          </w:tcPr>
          <w:p w14:paraId="6708A4BA" w14:textId="780E6B25" w:rsidR="003769AA" w:rsidRPr="0006680D" w:rsidRDefault="003769AA" w:rsidP="00FD549E">
            <w:pPr>
              <w:spacing w:line="276" w:lineRule="auto"/>
              <w:rPr>
                <w:b/>
                <w:bCs/>
                <w:color w:val="000000" w:themeColor="text1"/>
              </w:rPr>
            </w:pPr>
            <w:r w:rsidRPr="0006680D">
              <w:rPr>
                <w:b/>
                <w:bCs/>
                <w:color w:val="000000" w:themeColor="text1"/>
              </w:rPr>
              <w:t>A</w:t>
            </w:r>
            <w:r w:rsidR="0009561E" w:rsidRPr="0006680D">
              <w:rPr>
                <w:b/>
                <w:bCs/>
                <w:color w:val="000000" w:themeColor="text1"/>
              </w:rPr>
              <w:t xml:space="preserve">s </w:t>
            </w:r>
            <w:r w:rsidR="003C0A92" w:rsidRPr="0006680D">
              <w:rPr>
                <w:b/>
                <w:bCs/>
                <w:color w:val="000000" w:themeColor="text1"/>
              </w:rPr>
              <w:t>a</w:t>
            </w:r>
            <w:r w:rsidR="00F83861" w:rsidRPr="0006680D">
              <w:rPr>
                <w:b/>
                <w:bCs/>
                <w:color w:val="000000" w:themeColor="text1"/>
              </w:rPr>
              <w:t>t 30</w:t>
            </w:r>
            <w:r w:rsidR="00393C33" w:rsidRPr="0006680D">
              <w:rPr>
                <w:b/>
                <w:bCs/>
                <w:color w:val="000000" w:themeColor="text1"/>
                <w:vertAlign w:val="superscript"/>
              </w:rPr>
              <w:t>th</w:t>
            </w:r>
            <w:r w:rsidR="00393C33" w:rsidRPr="0006680D">
              <w:rPr>
                <w:b/>
                <w:bCs/>
                <w:color w:val="000000" w:themeColor="text1"/>
              </w:rPr>
              <w:t xml:space="preserve"> June (Previous FY)</w:t>
            </w:r>
          </w:p>
        </w:tc>
        <w:tc>
          <w:tcPr>
            <w:tcW w:w="764" w:type="pct"/>
            <w:shd w:val="clear" w:color="000000" w:fill="FFFFFF"/>
            <w:noWrap/>
            <w:vAlign w:val="center"/>
            <w:hideMark/>
          </w:tcPr>
          <w:p w14:paraId="51A45487" w14:textId="2FCBBE0F"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hideMark/>
          </w:tcPr>
          <w:p w14:paraId="284B9A88" w14:textId="3647170C" w:rsidR="003769AA" w:rsidRPr="0006680D" w:rsidRDefault="003769AA" w:rsidP="004B54E6">
            <w:pPr>
              <w:spacing w:line="276" w:lineRule="auto"/>
              <w:ind w:right="90"/>
              <w:jc w:val="center"/>
              <w:rPr>
                <w:color w:val="000000" w:themeColor="text1"/>
              </w:rPr>
            </w:pPr>
          </w:p>
        </w:tc>
        <w:tc>
          <w:tcPr>
            <w:tcW w:w="764" w:type="pct"/>
            <w:shd w:val="clear" w:color="000000" w:fill="FFFFFF"/>
            <w:noWrap/>
            <w:vAlign w:val="center"/>
            <w:hideMark/>
          </w:tcPr>
          <w:p w14:paraId="777424ED" w14:textId="604BF9C7"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hideMark/>
          </w:tcPr>
          <w:p w14:paraId="3DB989EA" w14:textId="5DBA4000" w:rsidR="003769AA" w:rsidRPr="0006680D" w:rsidRDefault="003769AA" w:rsidP="004B54E6">
            <w:pPr>
              <w:spacing w:line="276" w:lineRule="auto"/>
              <w:ind w:right="90"/>
              <w:jc w:val="center"/>
              <w:rPr>
                <w:color w:val="000000" w:themeColor="text1"/>
              </w:rPr>
            </w:pPr>
          </w:p>
        </w:tc>
      </w:tr>
      <w:tr w:rsidR="0006680D" w:rsidRPr="0006680D" w14:paraId="5AFC7DA4" w14:textId="77777777" w:rsidTr="004B54E6">
        <w:trPr>
          <w:trHeight w:val="340"/>
        </w:trPr>
        <w:tc>
          <w:tcPr>
            <w:tcW w:w="1942" w:type="pct"/>
            <w:shd w:val="clear" w:color="000000" w:fill="FFFFFF"/>
            <w:noWrap/>
            <w:vAlign w:val="center"/>
            <w:hideMark/>
          </w:tcPr>
          <w:p w14:paraId="3FA46F32" w14:textId="74E8A9B3" w:rsidR="003769AA" w:rsidRPr="0006680D" w:rsidRDefault="00F83861" w:rsidP="00FD549E">
            <w:pPr>
              <w:spacing w:line="276" w:lineRule="auto"/>
              <w:rPr>
                <w:b/>
                <w:bCs/>
                <w:color w:val="000000" w:themeColor="text1"/>
              </w:rPr>
            </w:pPr>
            <w:r w:rsidRPr="0006680D">
              <w:rPr>
                <w:b/>
                <w:bCs/>
                <w:color w:val="000000" w:themeColor="text1"/>
              </w:rPr>
              <w:t>Financial Assets</w:t>
            </w:r>
          </w:p>
        </w:tc>
        <w:tc>
          <w:tcPr>
            <w:tcW w:w="764" w:type="pct"/>
            <w:shd w:val="clear" w:color="000000" w:fill="FFFFFF"/>
            <w:noWrap/>
            <w:vAlign w:val="center"/>
            <w:hideMark/>
          </w:tcPr>
          <w:p w14:paraId="224AA011" w14:textId="4D3631BE"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hideMark/>
          </w:tcPr>
          <w:p w14:paraId="23EB69EB" w14:textId="331F1586" w:rsidR="003769AA" w:rsidRPr="0006680D" w:rsidRDefault="003769AA" w:rsidP="004B54E6">
            <w:pPr>
              <w:spacing w:line="276" w:lineRule="auto"/>
              <w:ind w:right="90"/>
              <w:jc w:val="center"/>
              <w:rPr>
                <w:color w:val="000000" w:themeColor="text1"/>
              </w:rPr>
            </w:pPr>
          </w:p>
        </w:tc>
        <w:tc>
          <w:tcPr>
            <w:tcW w:w="764" w:type="pct"/>
            <w:shd w:val="clear" w:color="000000" w:fill="FFFFFF"/>
            <w:noWrap/>
            <w:vAlign w:val="center"/>
            <w:hideMark/>
          </w:tcPr>
          <w:p w14:paraId="194B29A0" w14:textId="4A8984CE"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hideMark/>
          </w:tcPr>
          <w:p w14:paraId="73889D03" w14:textId="18B8A57C" w:rsidR="003769AA" w:rsidRPr="0006680D" w:rsidRDefault="003769AA" w:rsidP="004B54E6">
            <w:pPr>
              <w:spacing w:line="276" w:lineRule="auto"/>
              <w:ind w:right="90"/>
              <w:jc w:val="center"/>
              <w:rPr>
                <w:color w:val="000000" w:themeColor="text1"/>
              </w:rPr>
            </w:pPr>
          </w:p>
        </w:tc>
      </w:tr>
      <w:tr w:rsidR="0006680D" w:rsidRPr="0006680D" w14:paraId="7A50A0FF" w14:textId="77777777" w:rsidTr="004B54E6">
        <w:trPr>
          <w:trHeight w:val="340"/>
        </w:trPr>
        <w:tc>
          <w:tcPr>
            <w:tcW w:w="1942" w:type="pct"/>
            <w:shd w:val="clear" w:color="000000" w:fill="FFFFFF"/>
            <w:noWrap/>
            <w:vAlign w:val="center"/>
            <w:hideMark/>
          </w:tcPr>
          <w:p w14:paraId="236CD8AB" w14:textId="483D54F2" w:rsidR="003769AA" w:rsidRPr="0006680D" w:rsidRDefault="003769AA" w:rsidP="00FD549E">
            <w:pPr>
              <w:spacing w:line="276" w:lineRule="auto"/>
              <w:rPr>
                <w:color w:val="000000" w:themeColor="text1"/>
              </w:rPr>
            </w:pPr>
            <w:r w:rsidRPr="0006680D">
              <w:rPr>
                <w:color w:val="000000" w:themeColor="text1"/>
              </w:rPr>
              <w:t xml:space="preserve">Quoted </w:t>
            </w:r>
            <w:r w:rsidR="00F83861" w:rsidRPr="0006680D">
              <w:rPr>
                <w:color w:val="000000" w:themeColor="text1"/>
              </w:rPr>
              <w:t>Equity Investments</w:t>
            </w:r>
          </w:p>
        </w:tc>
        <w:tc>
          <w:tcPr>
            <w:tcW w:w="764" w:type="pct"/>
            <w:shd w:val="clear" w:color="000000" w:fill="FFFFFF"/>
            <w:noWrap/>
            <w:vAlign w:val="center"/>
          </w:tcPr>
          <w:p w14:paraId="21C0D4AA" w14:textId="71FB2433" w:rsidR="003769AA" w:rsidRPr="0006680D" w:rsidRDefault="003769AA" w:rsidP="004B54E6">
            <w:pPr>
              <w:spacing w:line="276" w:lineRule="auto"/>
              <w:ind w:right="90"/>
              <w:jc w:val="center"/>
              <w:rPr>
                <w:color w:val="000000" w:themeColor="text1"/>
              </w:rPr>
            </w:pPr>
            <w:r w:rsidRPr="0006680D">
              <w:rPr>
                <w:color w:val="000000" w:themeColor="text1"/>
              </w:rPr>
              <w:t>xxx</w:t>
            </w:r>
          </w:p>
        </w:tc>
        <w:tc>
          <w:tcPr>
            <w:tcW w:w="765" w:type="pct"/>
            <w:shd w:val="clear" w:color="000000" w:fill="FFFFFF"/>
            <w:noWrap/>
            <w:vAlign w:val="center"/>
          </w:tcPr>
          <w:p w14:paraId="7DAB4E9A"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4" w:type="pct"/>
            <w:shd w:val="clear" w:color="000000" w:fill="FFFFFF"/>
            <w:noWrap/>
            <w:vAlign w:val="center"/>
          </w:tcPr>
          <w:p w14:paraId="2FF369C6"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5" w:type="pct"/>
            <w:shd w:val="clear" w:color="000000" w:fill="FFFFFF"/>
            <w:noWrap/>
            <w:vAlign w:val="center"/>
          </w:tcPr>
          <w:p w14:paraId="282DA646" w14:textId="77777777" w:rsidR="003769AA" w:rsidRPr="0006680D" w:rsidRDefault="003769AA" w:rsidP="004B54E6">
            <w:pPr>
              <w:spacing w:line="276" w:lineRule="auto"/>
              <w:jc w:val="center"/>
              <w:rPr>
                <w:color w:val="000000" w:themeColor="text1"/>
              </w:rPr>
            </w:pPr>
            <w:r w:rsidRPr="0006680D">
              <w:rPr>
                <w:color w:val="000000" w:themeColor="text1"/>
              </w:rPr>
              <w:t>xxx</w:t>
            </w:r>
          </w:p>
        </w:tc>
      </w:tr>
      <w:tr w:rsidR="0006680D" w:rsidRPr="0006680D" w14:paraId="53681621" w14:textId="77777777" w:rsidTr="004B54E6">
        <w:trPr>
          <w:trHeight w:val="340"/>
        </w:trPr>
        <w:tc>
          <w:tcPr>
            <w:tcW w:w="1942" w:type="pct"/>
            <w:shd w:val="clear" w:color="000000" w:fill="FFFFFF"/>
            <w:noWrap/>
            <w:vAlign w:val="center"/>
          </w:tcPr>
          <w:p w14:paraId="023D411D" w14:textId="000EC444" w:rsidR="003769AA" w:rsidRPr="0006680D" w:rsidRDefault="003769AA" w:rsidP="00FD549E">
            <w:pPr>
              <w:spacing w:line="276" w:lineRule="auto"/>
              <w:rPr>
                <w:color w:val="000000" w:themeColor="text1"/>
              </w:rPr>
            </w:pPr>
            <w:r w:rsidRPr="0006680D">
              <w:rPr>
                <w:b/>
                <w:bCs/>
                <w:color w:val="000000" w:themeColor="text1"/>
              </w:rPr>
              <w:t>Non</w:t>
            </w:r>
            <w:r w:rsidR="00F83861" w:rsidRPr="0006680D">
              <w:rPr>
                <w:b/>
                <w:bCs/>
                <w:color w:val="000000" w:themeColor="text1"/>
              </w:rPr>
              <w:t xml:space="preserve">- Financial </w:t>
            </w:r>
            <w:r w:rsidRPr="0006680D">
              <w:rPr>
                <w:b/>
                <w:bCs/>
                <w:color w:val="000000" w:themeColor="text1"/>
              </w:rPr>
              <w:t>Assets</w:t>
            </w:r>
          </w:p>
        </w:tc>
        <w:tc>
          <w:tcPr>
            <w:tcW w:w="764" w:type="pct"/>
            <w:shd w:val="clear" w:color="000000" w:fill="FFFFFF"/>
            <w:noWrap/>
            <w:vAlign w:val="center"/>
          </w:tcPr>
          <w:p w14:paraId="02F7AD5C" w14:textId="77777777"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tcPr>
          <w:p w14:paraId="72C26243" w14:textId="77777777" w:rsidR="003769AA" w:rsidRPr="0006680D" w:rsidRDefault="003769AA" w:rsidP="004B54E6">
            <w:pPr>
              <w:spacing w:line="276" w:lineRule="auto"/>
              <w:ind w:right="90"/>
              <w:jc w:val="center"/>
              <w:rPr>
                <w:color w:val="000000" w:themeColor="text1"/>
              </w:rPr>
            </w:pPr>
          </w:p>
        </w:tc>
        <w:tc>
          <w:tcPr>
            <w:tcW w:w="764" w:type="pct"/>
            <w:shd w:val="clear" w:color="000000" w:fill="FFFFFF"/>
            <w:noWrap/>
            <w:vAlign w:val="center"/>
          </w:tcPr>
          <w:p w14:paraId="26408BE3" w14:textId="77777777" w:rsidR="003769AA" w:rsidRPr="0006680D" w:rsidRDefault="003769AA" w:rsidP="004B54E6">
            <w:pPr>
              <w:spacing w:line="276" w:lineRule="auto"/>
              <w:ind w:right="90"/>
              <w:jc w:val="center"/>
              <w:rPr>
                <w:color w:val="000000" w:themeColor="text1"/>
              </w:rPr>
            </w:pPr>
          </w:p>
        </w:tc>
        <w:tc>
          <w:tcPr>
            <w:tcW w:w="765" w:type="pct"/>
            <w:shd w:val="clear" w:color="000000" w:fill="FFFFFF"/>
            <w:noWrap/>
            <w:vAlign w:val="center"/>
          </w:tcPr>
          <w:p w14:paraId="154356DD" w14:textId="77777777" w:rsidR="003769AA" w:rsidRPr="0006680D" w:rsidRDefault="003769AA" w:rsidP="004B54E6">
            <w:pPr>
              <w:spacing w:line="276" w:lineRule="auto"/>
              <w:ind w:right="90"/>
              <w:jc w:val="center"/>
              <w:rPr>
                <w:color w:val="000000" w:themeColor="text1"/>
              </w:rPr>
            </w:pPr>
          </w:p>
        </w:tc>
      </w:tr>
      <w:tr w:rsidR="0006680D" w:rsidRPr="0006680D" w14:paraId="4FFDCF7E" w14:textId="77777777" w:rsidTr="004B54E6">
        <w:trPr>
          <w:trHeight w:val="340"/>
        </w:trPr>
        <w:tc>
          <w:tcPr>
            <w:tcW w:w="1942" w:type="pct"/>
            <w:shd w:val="clear" w:color="000000" w:fill="FFFFFF"/>
            <w:noWrap/>
            <w:vAlign w:val="center"/>
          </w:tcPr>
          <w:p w14:paraId="5B25D285" w14:textId="045DA759" w:rsidR="003769AA" w:rsidRPr="0006680D" w:rsidRDefault="003769AA" w:rsidP="00FD549E">
            <w:pPr>
              <w:spacing w:line="276" w:lineRule="auto"/>
              <w:rPr>
                <w:color w:val="000000" w:themeColor="text1"/>
              </w:rPr>
            </w:pPr>
            <w:r w:rsidRPr="0006680D">
              <w:rPr>
                <w:color w:val="000000" w:themeColor="text1"/>
              </w:rPr>
              <w:t xml:space="preserve">Investment </w:t>
            </w:r>
            <w:r w:rsidR="00F83861" w:rsidRPr="0006680D">
              <w:rPr>
                <w:color w:val="000000" w:themeColor="text1"/>
              </w:rPr>
              <w:t>Property</w:t>
            </w:r>
          </w:p>
        </w:tc>
        <w:tc>
          <w:tcPr>
            <w:tcW w:w="764" w:type="pct"/>
            <w:shd w:val="clear" w:color="000000" w:fill="FFFFFF"/>
            <w:noWrap/>
            <w:vAlign w:val="center"/>
          </w:tcPr>
          <w:p w14:paraId="550A0CAF"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5" w:type="pct"/>
            <w:shd w:val="clear" w:color="000000" w:fill="FFFFFF"/>
            <w:noWrap/>
            <w:vAlign w:val="center"/>
          </w:tcPr>
          <w:p w14:paraId="7D9583A4"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4" w:type="pct"/>
            <w:shd w:val="clear" w:color="000000" w:fill="FFFFFF"/>
            <w:noWrap/>
            <w:vAlign w:val="center"/>
          </w:tcPr>
          <w:p w14:paraId="6BE82442"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5" w:type="pct"/>
            <w:shd w:val="clear" w:color="000000" w:fill="FFFFFF"/>
            <w:noWrap/>
            <w:vAlign w:val="center"/>
          </w:tcPr>
          <w:p w14:paraId="43C3F794" w14:textId="77777777" w:rsidR="003769AA" w:rsidRPr="0006680D" w:rsidRDefault="003769AA" w:rsidP="004B54E6">
            <w:pPr>
              <w:spacing w:line="276" w:lineRule="auto"/>
              <w:jc w:val="center"/>
              <w:rPr>
                <w:color w:val="000000" w:themeColor="text1"/>
              </w:rPr>
            </w:pPr>
            <w:r w:rsidRPr="0006680D">
              <w:rPr>
                <w:color w:val="000000" w:themeColor="text1"/>
              </w:rPr>
              <w:t>xxx</w:t>
            </w:r>
          </w:p>
        </w:tc>
      </w:tr>
      <w:tr w:rsidR="0006680D" w:rsidRPr="0006680D" w14:paraId="7A3113F2" w14:textId="77777777" w:rsidTr="004B54E6">
        <w:trPr>
          <w:trHeight w:val="340"/>
        </w:trPr>
        <w:tc>
          <w:tcPr>
            <w:tcW w:w="1942" w:type="pct"/>
            <w:shd w:val="clear" w:color="000000" w:fill="FFFFFF"/>
            <w:noWrap/>
            <w:vAlign w:val="center"/>
          </w:tcPr>
          <w:p w14:paraId="570DEFBC" w14:textId="2771F7F3" w:rsidR="003769AA" w:rsidRPr="0006680D" w:rsidRDefault="003769AA" w:rsidP="00FD549E">
            <w:pPr>
              <w:spacing w:line="276" w:lineRule="auto"/>
              <w:rPr>
                <w:color w:val="000000" w:themeColor="text1"/>
              </w:rPr>
            </w:pPr>
            <w:r w:rsidRPr="0006680D">
              <w:rPr>
                <w:color w:val="000000" w:themeColor="text1"/>
              </w:rPr>
              <w:t xml:space="preserve">Land </w:t>
            </w:r>
            <w:r w:rsidR="00A54507" w:rsidRPr="0006680D">
              <w:rPr>
                <w:color w:val="000000" w:themeColor="text1"/>
              </w:rPr>
              <w:t>a</w:t>
            </w:r>
            <w:r w:rsidR="00F83861" w:rsidRPr="0006680D">
              <w:rPr>
                <w:color w:val="000000" w:themeColor="text1"/>
              </w:rPr>
              <w:t>nd Buildings</w:t>
            </w:r>
          </w:p>
        </w:tc>
        <w:tc>
          <w:tcPr>
            <w:tcW w:w="764" w:type="pct"/>
            <w:shd w:val="clear" w:color="000000" w:fill="FFFFFF"/>
            <w:noWrap/>
            <w:vAlign w:val="center"/>
          </w:tcPr>
          <w:p w14:paraId="4CB2ECC4"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5" w:type="pct"/>
            <w:shd w:val="clear" w:color="000000" w:fill="FFFFFF"/>
            <w:noWrap/>
            <w:vAlign w:val="center"/>
          </w:tcPr>
          <w:p w14:paraId="07320382"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4" w:type="pct"/>
            <w:shd w:val="clear" w:color="000000" w:fill="FFFFFF"/>
            <w:noWrap/>
            <w:vAlign w:val="center"/>
          </w:tcPr>
          <w:p w14:paraId="24BD3FB6" w14:textId="77777777" w:rsidR="003769AA" w:rsidRPr="0006680D" w:rsidRDefault="003769AA" w:rsidP="004B54E6">
            <w:pPr>
              <w:spacing w:line="276" w:lineRule="auto"/>
              <w:jc w:val="center"/>
              <w:rPr>
                <w:color w:val="000000" w:themeColor="text1"/>
              </w:rPr>
            </w:pPr>
            <w:r w:rsidRPr="0006680D">
              <w:rPr>
                <w:color w:val="000000" w:themeColor="text1"/>
              </w:rPr>
              <w:t>xxx</w:t>
            </w:r>
          </w:p>
        </w:tc>
        <w:tc>
          <w:tcPr>
            <w:tcW w:w="765" w:type="pct"/>
            <w:shd w:val="clear" w:color="000000" w:fill="FFFFFF"/>
            <w:noWrap/>
            <w:vAlign w:val="center"/>
          </w:tcPr>
          <w:p w14:paraId="0B41E669" w14:textId="77777777" w:rsidR="003769AA" w:rsidRPr="0006680D" w:rsidRDefault="003769AA" w:rsidP="004B54E6">
            <w:pPr>
              <w:spacing w:line="276" w:lineRule="auto"/>
              <w:jc w:val="center"/>
              <w:rPr>
                <w:color w:val="000000" w:themeColor="text1"/>
              </w:rPr>
            </w:pPr>
            <w:r w:rsidRPr="0006680D">
              <w:rPr>
                <w:color w:val="000000" w:themeColor="text1"/>
              </w:rPr>
              <w:t>xxx</w:t>
            </w:r>
          </w:p>
        </w:tc>
      </w:tr>
      <w:tr w:rsidR="0006680D" w:rsidRPr="0006680D" w14:paraId="266FAACE" w14:textId="77777777" w:rsidTr="004B54E6">
        <w:trPr>
          <w:trHeight w:val="340"/>
        </w:trPr>
        <w:tc>
          <w:tcPr>
            <w:tcW w:w="1942" w:type="pct"/>
            <w:shd w:val="clear" w:color="000000" w:fill="FFFFFF"/>
            <w:noWrap/>
            <w:vAlign w:val="center"/>
            <w:hideMark/>
          </w:tcPr>
          <w:p w14:paraId="47D727E5" w14:textId="2F452FCD" w:rsidR="00F83861" w:rsidRPr="0006680D" w:rsidRDefault="00F83861" w:rsidP="00FD549E">
            <w:pPr>
              <w:spacing w:line="276" w:lineRule="auto"/>
              <w:rPr>
                <w:b/>
                <w:bCs/>
                <w:color w:val="000000" w:themeColor="text1"/>
              </w:rPr>
            </w:pPr>
            <w:r w:rsidRPr="0006680D">
              <w:rPr>
                <w:b/>
                <w:bCs/>
                <w:color w:val="000000" w:themeColor="text1"/>
              </w:rPr>
              <w:t> </w:t>
            </w:r>
            <w:r w:rsidR="00F559D4" w:rsidRPr="0006680D">
              <w:rPr>
                <w:b/>
                <w:bCs/>
                <w:color w:val="000000" w:themeColor="text1"/>
              </w:rPr>
              <w:t xml:space="preserve">Total </w:t>
            </w:r>
          </w:p>
        </w:tc>
        <w:tc>
          <w:tcPr>
            <w:tcW w:w="764" w:type="pct"/>
            <w:shd w:val="clear" w:color="000000" w:fill="FFFFFF"/>
            <w:noWrap/>
            <w:vAlign w:val="center"/>
            <w:hideMark/>
          </w:tcPr>
          <w:p w14:paraId="24225522" w14:textId="157637EE" w:rsidR="00F83861" w:rsidRPr="0006680D" w:rsidRDefault="00F83861" w:rsidP="004B54E6">
            <w:pPr>
              <w:spacing w:line="276" w:lineRule="auto"/>
              <w:ind w:right="90"/>
              <w:jc w:val="center"/>
              <w:rPr>
                <w:color w:val="000000" w:themeColor="text1"/>
              </w:rPr>
            </w:pPr>
            <w:r w:rsidRPr="0006680D">
              <w:rPr>
                <w:b/>
                <w:color w:val="000000" w:themeColor="text1"/>
              </w:rPr>
              <w:t>xxx</w:t>
            </w:r>
          </w:p>
        </w:tc>
        <w:tc>
          <w:tcPr>
            <w:tcW w:w="765" w:type="pct"/>
            <w:shd w:val="clear" w:color="000000" w:fill="FFFFFF"/>
            <w:noWrap/>
            <w:vAlign w:val="center"/>
            <w:hideMark/>
          </w:tcPr>
          <w:p w14:paraId="5428C421" w14:textId="5715F1A8" w:rsidR="00F83861" w:rsidRPr="0006680D" w:rsidRDefault="00F83861" w:rsidP="004B54E6">
            <w:pPr>
              <w:spacing w:line="276" w:lineRule="auto"/>
              <w:ind w:right="90"/>
              <w:jc w:val="center"/>
              <w:rPr>
                <w:color w:val="000000" w:themeColor="text1"/>
              </w:rPr>
            </w:pPr>
            <w:r w:rsidRPr="0006680D">
              <w:rPr>
                <w:b/>
                <w:color w:val="000000" w:themeColor="text1"/>
              </w:rPr>
              <w:t>xxx</w:t>
            </w:r>
          </w:p>
        </w:tc>
        <w:tc>
          <w:tcPr>
            <w:tcW w:w="764" w:type="pct"/>
            <w:shd w:val="clear" w:color="000000" w:fill="FFFFFF"/>
            <w:noWrap/>
            <w:vAlign w:val="center"/>
            <w:hideMark/>
          </w:tcPr>
          <w:p w14:paraId="3AF90A78" w14:textId="7DC7B22A" w:rsidR="00F83861" w:rsidRPr="0006680D" w:rsidRDefault="00F83861" w:rsidP="004B54E6">
            <w:pPr>
              <w:spacing w:line="276" w:lineRule="auto"/>
              <w:ind w:right="90"/>
              <w:jc w:val="center"/>
              <w:rPr>
                <w:color w:val="000000" w:themeColor="text1"/>
              </w:rPr>
            </w:pPr>
            <w:r w:rsidRPr="0006680D">
              <w:rPr>
                <w:b/>
                <w:color w:val="000000" w:themeColor="text1"/>
              </w:rPr>
              <w:t>xxx</w:t>
            </w:r>
          </w:p>
        </w:tc>
        <w:tc>
          <w:tcPr>
            <w:tcW w:w="765" w:type="pct"/>
            <w:shd w:val="clear" w:color="000000" w:fill="FFFFFF"/>
            <w:noWrap/>
            <w:vAlign w:val="center"/>
            <w:hideMark/>
          </w:tcPr>
          <w:p w14:paraId="7F136752" w14:textId="4C9A0010" w:rsidR="00F83861" w:rsidRPr="0006680D" w:rsidRDefault="00F83861" w:rsidP="004B54E6">
            <w:pPr>
              <w:spacing w:line="276" w:lineRule="auto"/>
              <w:ind w:right="90"/>
              <w:jc w:val="center"/>
              <w:rPr>
                <w:color w:val="000000" w:themeColor="text1"/>
              </w:rPr>
            </w:pPr>
            <w:r w:rsidRPr="0006680D">
              <w:rPr>
                <w:b/>
                <w:color w:val="000000" w:themeColor="text1"/>
              </w:rPr>
              <w:t>xxx</w:t>
            </w:r>
          </w:p>
        </w:tc>
      </w:tr>
    </w:tbl>
    <w:p w14:paraId="41B54ADB" w14:textId="77777777" w:rsidR="003769AA" w:rsidRPr="0006680D" w:rsidRDefault="003769AA" w:rsidP="00B2787A">
      <w:pPr>
        <w:spacing w:line="360" w:lineRule="auto"/>
        <w:rPr>
          <w:color w:val="000000" w:themeColor="text1"/>
        </w:rPr>
      </w:pPr>
    </w:p>
    <w:p w14:paraId="26F9254E" w14:textId="15B61163" w:rsidR="002E14D7" w:rsidRPr="0006680D" w:rsidRDefault="00002F3E" w:rsidP="00FD549E">
      <w:pPr>
        <w:tabs>
          <w:tab w:val="decimal" w:pos="5220"/>
          <w:tab w:val="decimal" w:pos="7200"/>
          <w:tab w:val="decimal" w:pos="8640"/>
        </w:tabs>
        <w:spacing w:line="360" w:lineRule="auto"/>
        <w:jc w:val="both"/>
        <w:rPr>
          <w:color w:val="000000" w:themeColor="text1"/>
        </w:rPr>
      </w:pPr>
      <w:r w:rsidRPr="0006680D">
        <w:rPr>
          <w:color w:val="000000" w:themeColor="text1"/>
        </w:rPr>
        <w:t>There were no transfers between levels 1, 2 and 3 during the year.</w:t>
      </w:r>
      <w:r w:rsidR="002E14D7" w:rsidRPr="0006680D">
        <w:rPr>
          <w:color w:val="000000" w:themeColor="text1"/>
        </w:rPr>
        <w:t xml:space="preserve"> </w:t>
      </w:r>
      <w:r w:rsidR="003769AA" w:rsidRPr="0006680D">
        <w:rPr>
          <w:color w:val="000000" w:themeColor="text1"/>
        </w:rPr>
        <w:t>Disclosures of fair values of financial instruments not measured at fair value have not been made because the carrying amounts are a reasonable approximation of their fair values.</w:t>
      </w:r>
    </w:p>
    <w:p w14:paraId="465E7603" w14:textId="4BB025B2" w:rsidR="002E14D7" w:rsidRPr="0006680D" w:rsidRDefault="002E14D7" w:rsidP="00570245">
      <w:pPr>
        <w:tabs>
          <w:tab w:val="left" w:pos="900"/>
        </w:tabs>
        <w:autoSpaceDE/>
        <w:autoSpaceDN/>
        <w:spacing w:line="360" w:lineRule="auto"/>
        <w:ind w:left="360" w:hanging="360"/>
        <w:rPr>
          <w:b/>
          <w:color w:val="000000" w:themeColor="text1"/>
        </w:rPr>
      </w:pPr>
      <w:r w:rsidRPr="0006680D">
        <w:rPr>
          <w:b/>
          <w:color w:val="000000" w:themeColor="text1"/>
        </w:rPr>
        <w:t>iv)</w:t>
      </w:r>
      <w:r w:rsidRPr="0006680D">
        <w:rPr>
          <w:b/>
          <w:color w:val="000000" w:themeColor="text1"/>
        </w:rPr>
        <w:tab/>
        <w:t>Capital Risk Management</w:t>
      </w:r>
    </w:p>
    <w:p w14:paraId="02AA8AF8" w14:textId="1D53377A" w:rsidR="002E14D7" w:rsidRPr="0006680D" w:rsidRDefault="002E14D7" w:rsidP="009F7E0F">
      <w:pPr>
        <w:autoSpaceDE/>
        <w:autoSpaceDN/>
        <w:spacing w:line="360" w:lineRule="auto"/>
        <w:jc w:val="both"/>
        <w:rPr>
          <w:color w:val="000000" w:themeColor="text1"/>
        </w:rPr>
      </w:pPr>
      <w:r w:rsidRPr="0006680D">
        <w:rPr>
          <w:color w:val="000000" w:themeColor="text1"/>
        </w:rPr>
        <w:t xml:space="preserve">The objective of the </w:t>
      </w:r>
      <w:r w:rsidR="00E80625" w:rsidRPr="0006680D">
        <w:rPr>
          <w:color w:val="000000" w:themeColor="text1"/>
        </w:rPr>
        <w:t>Entity</w:t>
      </w:r>
      <w:r w:rsidRPr="0006680D">
        <w:rPr>
          <w:color w:val="000000" w:themeColor="text1"/>
        </w:rPr>
        <w:t xml:space="preserve">’s capital risk management is to safeguard the </w:t>
      </w:r>
      <w:r w:rsidR="003A3A26" w:rsidRPr="0006680D">
        <w:rPr>
          <w:color w:val="000000" w:themeColor="text1"/>
        </w:rPr>
        <w:t>e</w:t>
      </w:r>
      <w:r w:rsidR="00E80625" w:rsidRPr="0006680D">
        <w:rPr>
          <w:color w:val="000000" w:themeColor="text1"/>
        </w:rPr>
        <w:t>ntity</w:t>
      </w:r>
      <w:r w:rsidRPr="0006680D">
        <w:rPr>
          <w:color w:val="000000" w:themeColor="text1"/>
        </w:rPr>
        <w:t xml:space="preserve">’s ability to continue as a going concern. The </w:t>
      </w:r>
      <w:r w:rsidR="003A3A26" w:rsidRPr="0006680D">
        <w:rPr>
          <w:color w:val="000000" w:themeColor="text1"/>
        </w:rPr>
        <w:t>e</w:t>
      </w:r>
      <w:r w:rsidR="00E80625" w:rsidRPr="0006680D">
        <w:rPr>
          <w:color w:val="000000" w:themeColor="text1"/>
        </w:rPr>
        <w:t>ntity</w:t>
      </w:r>
      <w:r w:rsidRPr="0006680D">
        <w:rPr>
          <w:color w:val="000000" w:themeColor="text1"/>
        </w:rPr>
        <w:t xml:space="preserve"> capital structure comprises of the following funds: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22"/>
        <w:gridCol w:w="1904"/>
        <w:gridCol w:w="1904"/>
      </w:tblGrid>
      <w:tr w:rsidR="0006680D" w:rsidRPr="0006680D" w14:paraId="02C16590" w14:textId="77777777" w:rsidTr="007136F1">
        <w:trPr>
          <w:trHeight w:val="340"/>
        </w:trPr>
        <w:tc>
          <w:tcPr>
            <w:tcW w:w="2892" w:type="pct"/>
            <w:vMerge w:val="restart"/>
            <w:shd w:val="clear" w:color="auto" w:fill="0070C0"/>
            <w:vAlign w:val="center"/>
          </w:tcPr>
          <w:p w14:paraId="0ACEBAB2" w14:textId="11580604" w:rsidR="003C0A92" w:rsidRPr="0006680D" w:rsidRDefault="003C0A92" w:rsidP="003C0A92">
            <w:pPr>
              <w:spacing w:line="276" w:lineRule="auto"/>
              <w:rPr>
                <w:b/>
                <w:bCs/>
                <w:color w:val="000000" w:themeColor="text1"/>
                <w:sz w:val="22"/>
                <w:szCs w:val="22"/>
              </w:rPr>
            </w:pPr>
            <w:r w:rsidRPr="0006680D">
              <w:rPr>
                <w:b/>
                <w:bCs/>
                <w:color w:val="000000" w:themeColor="text1"/>
                <w:sz w:val="22"/>
                <w:szCs w:val="22"/>
              </w:rPr>
              <w:t>Description</w:t>
            </w:r>
          </w:p>
        </w:tc>
        <w:tc>
          <w:tcPr>
            <w:tcW w:w="1054" w:type="pct"/>
            <w:shd w:val="clear" w:color="auto" w:fill="0070C0"/>
            <w:hideMark/>
          </w:tcPr>
          <w:p w14:paraId="37DCEC5F" w14:textId="6CFC33EA" w:rsidR="003C0A92" w:rsidRPr="0006680D" w:rsidRDefault="001F62DB" w:rsidP="00E41F1E">
            <w:pPr>
              <w:autoSpaceDE/>
              <w:autoSpaceDN/>
              <w:spacing w:line="276" w:lineRule="auto"/>
              <w:jc w:val="center"/>
              <w:rPr>
                <w:b/>
                <w:bCs/>
                <w:color w:val="000000" w:themeColor="text1"/>
                <w:sz w:val="22"/>
                <w:szCs w:val="22"/>
                <w:lang w:val="en-US"/>
              </w:rPr>
            </w:pPr>
            <w:r w:rsidRPr="0006680D">
              <w:rPr>
                <w:b/>
                <w:bCs/>
                <w:color w:val="000000" w:themeColor="text1"/>
                <w:sz w:val="22"/>
                <w:szCs w:val="22"/>
                <w:lang w:eastAsia="en-GB"/>
              </w:rPr>
              <w:t xml:space="preserve">Insert </w:t>
            </w:r>
            <w:r w:rsidR="003C0A92" w:rsidRPr="0006680D">
              <w:rPr>
                <w:b/>
                <w:bCs/>
                <w:color w:val="000000" w:themeColor="text1"/>
                <w:sz w:val="22"/>
                <w:szCs w:val="22"/>
                <w:lang w:eastAsia="en-GB"/>
              </w:rPr>
              <w:t>Current FY</w:t>
            </w:r>
          </w:p>
        </w:tc>
        <w:tc>
          <w:tcPr>
            <w:tcW w:w="1054" w:type="pct"/>
            <w:shd w:val="clear" w:color="auto" w:fill="0070C0"/>
            <w:hideMark/>
          </w:tcPr>
          <w:p w14:paraId="529F0D92" w14:textId="08B9CF1B" w:rsidR="001F62DB" w:rsidRPr="0006680D" w:rsidRDefault="001F62DB" w:rsidP="001F62D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3164CAB6" w14:textId="3AD87C6C" w:rsidR="003C0A92" w:rsidRPr="0006680D" w:rsidRDefault="001F62DB" w:rsidP="001F62D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Comparative FY</w:t>
            </w:r>
          </w:p>
        </w:tc>
      </w:tr>
      <w:tr w:rsidR="0006680D" w:rsidRPr="0006680D" w14:paraId="200C9A2B" w14:textId="77777777" w:rsidTr="00FD549E">
        <w:trPr>
          <w:trHeight w:val="340"/>
        </w:trPr>
        <w:tc>
          <w:tcPr>
            <w:tcW w:w="2892" w:type="pct"/>
            <w:vMerge/>
            <w:shd w:val="clear" w:color="auto" w:fill="0070C0"/>
          </w:tcPr>
          <w:p w14:paraId="5061F6B1" w14:textId="77777777" w:rsidR="003C0A92" w:rsidRPr="0006680D" w:rsidRDefault="003C0A92" w:rsidP="00BC2BD9">
            <w:pPr>
              <w:spacing w:line="276" w:lineRule="auto"/>
              <w:rPr>
                <w:b/>
                <w:bCs/>
                <w:color w:val="000000" w:themeColor="text1"/>
                <w:sz w:val="22"/>
                <w:szCs w:val="22"/>
              </w:rPr>
            </w:pPr>
          </w:p>
        </w:tc>
        <w:tc>
          <w:tcPr>
            <w:tcW w:w="1054" w:type="pct"/>
            <w:shd w:val="clear" w:color="auto" w:fill="0070C0"/>
            <w:vAlign w:val="center"/>
            <w:hideMark/>
          </w:tcPr>
          <w:p w14:paraId="5941B2AD" w14:textId="77777777" w:rsidR="003C0A92" w:rsidRPr="0006680D" w:rsidRDefault="003C0A92" w:rsidP="00FD549E">
            <w:pPr>
              <w:tabs>
                <w:tab w:val="decimal" w:pos="868"/>
              </w:tabs>
              <w:spacing w:line="276" w:lineRule="auto"/>
              <w:jc w:val="center"/>
              <w:rPr>
                <w:b/>
                <w:color w:val="000000" w:themeColor="text1"/>
                <w:sz w:val="22"/>
                <w:szCs w:val="22"/>
              </w:rPr>
            </w:pPr>
            <w:r w:rsidRPr="0006680D">
              <w:rPr>
                <w:b/>
                <w:color w:val="000000" w:themeColor="text1"/>
                <w:sz w:val="22"/>
                <w:szCs w:val="22"/>
              </w:rPr>
              <w:t>Kshs</w:t>
            </w:r>
          </w:p>
        </w:tc>
        <w:tc>
          <w:tcPr>
            <w:tcW w:w="1054" w:type="pct"/>
            <w:shd w:val="clear" w:color="auto" w:fill="0070C0"/>
            <w:vAlign w:val="center"/>
            <w:hideMark/>
          </w:tcPr>
          <w:p w14:paraId="4870878A" w14:textId="77777777" w:rsidR="003C0A92" w:rsidRPr="0006680D" w:rsidRDefault="003C0A92" w:rsidP="00FD549E">
            <w:pPr>
              <w:tabs>
                <w:tab w:val="decimal" w:pos="868"/>
              </w:tabs>
              <w:spacing w:line="276" w:lineRule="auto"/>
              <w:jc w:val="center"/>
              <w:rPr>
                <w:b/>
                <w:color w:val="000000" w:themeColor="text1"/>
                <w:sz w:val="22"/>
                <w:szCs w:val="22"/>
              </w:rPr>
            </w:pPr>
            <w:r w:rsidRPr="0006680D">
              <w:rPr>
                <w:b/>
                <w:color w:val="000000" w:themeColor="text1"/>
                <w:sz w:val="22"/>
                <w:szCs w:val="22"/>
              </w:rPr>
              <w:t>Kshs</w:t>
            </w:r>
          </w:p>
        </w:tc>
      </w:tr>
      <w:tr w:rsidR="0006680D" w:rsidRPr="0006680D" w14:paraId="09AB3E69" w14:textId="77777777" w:rsidTr="00FD549E">
        <w:trPr>
          <w:trHeight w:val="340"/>
        </w:trPr>
        <w:tc>
          <w:tcPr>
            <w:tcW w:w="2892" w:type="pct"/>
            <w:vAlign w:val="bottom"/>
            <w:hideMark/>
          </w:tcPr>
          <w:p w14:paraId="1E831FB7" w14:textId="1FEA7BD7" w:rsidR="000E6E4C" w:rsidRPr="0006680D" w:rsidRDefault="000E6E4C" w:rsidP="00F83861">
            <w:pPr>
              <w:spacing w:line="276" w:lineRule="auto"/>
              <w:rPr>
                <w:bCs/>
                <w:color w:val="000000" w:themeColor="text1"/>
                <w:sz w:val="22"/>
                <w:szCs w:val="22"/>
              </w:rPr>
            </w:pPr>
            <w:r w:rsidRPr="0006680D">
              <w:rPr>
                <w:bCs/>
                <w:color w:val="000000" w:themeColor="text1"/>
                <w:sz w:val="22"/>
                <w:szCs w:val="22"/>
              </w:rPr>
              <w:t xml:space="preserve">Revaluation </w:t>
            </w:r>
            <w:r w:rsidR="00F83861" w:rsidRPr="0006680D">
              <w:rPr>
                <w:bCs/>
                <w:color w:val="000000" w:themeColor="text1"/>
                <w:sz w:val="22"/>
                <w:szCs w:val="22"/>
              </w:rPr>
              <w:t>Reserve</w:t>
            </w:r>
          </w:p>
        </w:tc>
        <w:tc>
          <w:tcPr>
            <w:tcW w:w="1054" w:type="pct"/>
            <w:vAlign w:val="center"/>
          </w:tcPr>
          <w:p w14:paraId="27647CE2" w14:textId="77777777"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c>
          <w:tcPr>
            <w:tcW w:w="1054" w:type="pct"/>
            <w:vAlign w:val="center"/>
            <w:hideMark/>
          </w:tcPr>
          <w:p w14:paraId="5517B5EE" w14:textId="2D83EE8F"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r>
      <w:tr w:rsidR="0006680D" w:rsidRPr="0006680D" w14:paraId="145C779E" w14:textId="77777777" w:rsidTr="00FD549E">
        <w:trPr>
          <w:trHeight w:val="340"/>
        </w:trPr>
        <w:tc>
          <w:tcPr>
            <w:tcW w:w="2892" w:type="pct"/>
            <w:vAlign w:val="bottom"/>
            <w:hideMark/>
          </w:tcPr>
          <w:p w14:paraId="0985F88C" w14:textId="0E065D51" w:rsidR="000E6E4C" w:rsidRPr="0006680D" w:rsidRDefault="003A3A26" w:rsidP="00F83861">
            <w:pPr>
              <w:spacing w:line="276" w:lineRule="auto"/>
              <w:rPr>
                <w:bCs/>
                <w:color w:val="000000" w:themeColor="text1"/>
                <w:sz w:val="22"/>
                <w:szCs w:val="22"/>
              </w:rPr>
            </w:pPr>
            <w:r w:rsidRPr="0006680D">
              <w:rPr>
                <w:bCs/>
                <w:color w:val="000000" w:themeColor="text1"/>
                <w:sz w:val="22"/>
                <w:szCs w:val="22"/>
              </w:rPr>
              <w:t>Accumulated surplus</w:t>
            </w:r>
          </w:p>
        </w:tc>
        <w:tc>
          <w:tcPr>
            <w:tcW w:w="1054" w:type="pct"/>
            <w:vAlign w:val="center"/>
          </w:tcPr>
          <w:p w14:paraId="739CC163" w14:textId="77777777"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c>
          <w:tcPr>
            <w:tcW w:w="1054" w:type="pct"/>
            <w:vAlign w:val="center"/>
            <w:hideMark/>
          </w:tcPr>
          <w:p w14:paraId="5FB3EB73" w14:textId="410A9BDA"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r>
      <w:tr w:rsidR="0006680D" w:rsidRPr="0006680D" w14:paraId="2E9CBC74" w14:textId="77777777" w:rsidTr="00FD549E">
        <w:trPr>
          <w:trHeight w:val="340"/>
        </w:trPr>
        <w:tc>
          <w:tcPr>
            <w:tcW w:w="2892" w:type="pct"/>
            <w:vAlign w:val="bottom"/>
          </w:tcPr>
          <w:p w14:paraId="3A659DE6" w14:textId="0D87B0DD" w:rsidR="000E6E4C" w:rsidRPr="0006680D" w:rsidRDefault="000E6E4C" w:rsidP="00F83861">
            <w:pPr>
              <w:spacing w:line="276" w:lineRule="auto"/>
              <w:rPr>
                <w:bCs/>
                <w:color w:val="000000" w:themeColor="text1"/>
                <w:sz w:val="22"/>
                <w:szCs w:val="22"/>
              </w:rPr>
            </w:pPr>
            <w:r w:rsidRPr="0006680D">
              <w:rPr>
                <w:bCs/>
                <w:color w:val="000000" w:themeColor="text1"/>
                <w:sz w:val="22"/>
                <w:szCs w:val="22"/>
              </w:rPr>
              <w:t xml:space="preserve">Capital </w:t>
            </w:r>
            <w:r w:rsidR="00FE1A2C" w:rsidRPr="0006680D">
              <w:rPr>
                <w:bCs/>
                <w:color w:val="000000" w:themeColor="text1"/>
                <w:sz w:val="22"/>
                <w:szCs w:val="22"/>
              </w:rPr>
              <w:t>fund</w:t>
            </w:r>
          </w:p>
        </w:tc>
        <w:tc>
          <w:tcPr>
            <w:tcW w:w="1054" w:type="pct"/>
            <w:vAlign w:val="center"/>
          </w:tcPr>
          <w:p w14:paraId="67674E8E" w14:textId="77777777"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c>
          <w:tcPr>
            <w:tcW w:w="1054" w:type="pct"/>
            <w:vAlign w:val="center"/>
          </w:tcPr>
          <w:p w14:paraId="013D7ACD" w14:textId="468B5547"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r>
      <w:tr w:rsidR="0006680D" w:rsidRPr="0006680D" w14:paraId="77DC9679" w14:textId="77777777" w:rsidTr="00FD549E">
        <w:trPr>
          <w:trHeight w:val="340"/>
        </w:trPr>
        <w:tc>
          <w:tcPr>
            <w:tcW w:w="2892" w:type="pct"/>
            <w:vAlign w:val="bottom"/>
            <w:hideMark/>
          </w:tcPr>
          <w:p w14:paraId="37886060" w14:textId="7EE06251" w:rsidR="000E6E4C" w:rsidRPr="0006680D" w:rsidRDefault="000E6E4C" w:rsidP="00F83861">
            <w:pPr>
              <w:spacing w:line="276" w:lineRule="auto"/>
              <w:rPr>
                <w:b/>
                <w:bCs/>
                <w:color w:val="000000" w:themeColor="text1"/>
                <w:sz w:val="22"/>
                <w:szCs w:val="22"/>
              </w:rPr>
            </w:pPr>
            <w:r w:rsidRPr="0006680D">
              <w:rPr>
                <w:b/>
                <w:bCs/>
                <w:color w:val="000000" w:themeColor="text1"/>
                <w:sz w:val="22"/>
                <w:szCs w:val="22"/>
              </w:rPr>
              <w:t xml:space="preserve">Total </w:t>
            </w:r>
            <w:r w:rsidR="00F83861" w:rsidRPr="0006680D">
              <w:rPr>
                <w:b/>
                <w:bCs/>
                <w:color w:val="000000" w:themeColor="text1"/>
                <w:sz w:val="22"/>
                <w:szCs w:val="22"/>
              </w:rPr>
              <w:t>Funds</w:t>
            </w:r>
          </w:p>
        </w:tc>
        <w:tc>
          <w:tcPr>
            <w:tcW w:w="1054" w:type="pct"/>
            <w:vAlign w:val="center"/>
          </w:tcPr>
          <w:p w14:paraId="05E61959" w14:textId="77777777" w:rsidR="000E6E4C" w:rsidRPr="0006680D" w:rsidRDefault="000E6E4C" w:rsidP="00287471">
            <w:pPr>
              <w:tabs>
                <w:tab w:val="decimal" w:pos="868"/>
              </w:tabs>
              <w:spacing w:line="276" w:lineRule="auto"/>
              <w:jc w:val="right"/>
              <w:rPr>
                <w:b/>
                <w:color w:val="000000" w:themeColor="text1"/>
                <w:sz w:val="22"/>
                <w:szCs w:val="22"/>
              </w:rPr>
            </w:pPr>
            <w:r w:rsidRPr="0006680D">
              <w:rPr>
                <w:b/>
                <w:color w:val="000000" w:themeColor="text1"/>
                <w:sz w:val="22"/>
                <w:szCs w:val="22"/>
              </w:rPr>
              <w:t>xxx</w:t>
            </w:r>
          </w:p>
        </w:tc>
        <w:tc>
          <w:tcPr>
            <w:tcW w:w="1054" w:type="pct"/>
            <w:vAlign w:val="center"/>
            <w:hideMark/>
          </w:tcPr>
          <w:p w14:paraId="67670FF8" w14:textId="1CD50DD8" w:rsidR="000E6E4C" w:rsidRPr="0006680D" w:rsidRDefault="000E6E4C" w:rsidP="00287471">
            <w:pPr>
              <w:tabs>
                <w:tab w:val="decimal" w:pos="868"/>
              </w:tabs>
              <w:spacing w:line="276" w:lineRule="auto"/>
              <w:jc w:val="right"/>
              <w:rPr>
                <w:b/>
                <w:color w:val="000000" w:themeColor="text1"/>
                <w:sz w:val="22"/>
                <w:szCs w:val="22"/>
              </w:rPr>
            </w:pPr>
            <w:r w:rsidRPr="0006680D">
              <w:rPr>
                <w:b/>
                <w:color w:val="000000" w:themeColor="text1"/>
                <w:sz w:val="22"/>
                <w:szCs w:val="22"/>
              </w:rPr>
              <w:t>xxx</w:t>
            </w:r>
          </w:p>
        </w:tc>
      </w:tr>
      <w:tr w:rsidR="0006680D" w:rsidRPr="0006680D" w14:paraId="045C66A2" w14:textId="77777777" w:rsidTr="00FD549E">
        <w:trPr>
          <w:trHeight w:val="340"/>
        </w:trPr>
        <w:tc>
          <w:tcPr>
            <w:tcW w:w="2892" w:type="pct"/>
            <w:vAlign w:val="bottom"/>
            <w:hideMark/>
          </w:tcPr>
          <w:p w14:paraId="763AC641" w14:textId="1355D75C" w:rsidR="000E6E4C" w:rsidRPr="0006680D" w:rsidRDefault="000E6E4C" w:rsidP="00F83861">
            <w:pPr>
              <w:spacing w:line="276" w:lineRule="auto"/>
              <w:rPr>
                <w:bCs/>
                <w:color w:val="000000" w:themeColor="text1"/>
                <w:sz w:val="22"/>
                <w:szCs w:val="22"/>
              </w:rPr>
            </w:pPr>
            <w:r w:rsidRPr="0006680D">
              <w:rPr>
                <w:bCs/>
                <w:color w:val="000000" w:themeColor="text1"/>
                <w:sz w:val="22"/>
                <w:szCs w:val="22"/>
              </w:rPr>
              <w:t xml:space="preserve">Total </w:t>
            </w:r>
            <w:r w:rsidR="00F83861" w:rsidRPr="0006680D">
              <w:rPr>
                <w:bCs/>
                <w:color w:val="000000" w:themeColor="text1"/>
                <w:sz w:val="22"/>
                <w:szCs w:val="22"/>
              </w:rPr>
              <w:t>Borrowings</w:t>
            </w:r>
          </w:p>
        </w:tc>
        <w:tc>
          <w:tcPr>
            <w:tcW w:w="1054" w:type="pct"/>
            <w:vAlign w:val="center"/>
          </w:tcPr>
          <w:p w14:paraId="47D4B58E" w14:textId="77777777"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c>
          <w:tcPr>
            <w:tcW w:w="1054" w:type="pct"/>
            <w:vAlign w:val="center"/>
            <w:hideMark/>
          </w:tcPr>
          <w:p w14:paraId="4645F1DC" w14:textId="4CB70EEC"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r>
      <w:tr w:rsidR="0006680D" w:rsidRPr="0006680D" w14:paraId="13B676A5" w14:textId="77777777" w:rsidTr="00FD549E">
        <w:trPr>
          <w:trHeight w:val="340"/>
        </w:trPr>
        <w:tc>
          <w:tcPr>
            <w:tcW w:w="2892" w:type="pct"/>
            <w:vAlign w:val="bottom"/>
            <w:hideMark/>
          </w:tcPr>
          <w:p w14:paraId="67DA02EE" w14:textId="5C315E5B" w:rsidR="000E6E4C" w:rsidRPr="0006680D" w:rsidRDefault="000E6E4C" w:rsidP="00F83861">
            <w:pPr>
              <w:spacing w:line="276" w:lineRule="auto"/>
              <w:rPr>
                <w:bCs/>
                <w:color w:val="000000" w:themeColor="text1"/>
                <w:sz w:val="22"/>
                <w:szCs w:val="22"/>
              </w:rPr>
            </w:pPr>
            <w:r w:rsidRPr="0006680D">
              <w:rPr>
                <w:bCs/>
                <w:color w:val="000000" w:themeColor="text1"/>
                <w:sz w:val="22"/>
                <w:szCs w:val="22"/>
              </w:rPr>
              <w:t>Less</w:t>
            </w:r>
            <w:r w:rsidR="00F83861" w:rsidRPr="0006680D">
              <w:rPr>
                <w:bCs/>
                <w:color w:val="000000" w:themeColor="text1"/>
                <w:sz w:val="22"/>
                <w:szCs w:val="22"/>
              </w:rPr>
              <w:t xml:space="preserve">: Cash </w:t>
            </w:r>
            <w:r w:rsidR="003C0A92" w:rsidRPr="0006680D">
              <w:rPr>
                <w:bCs/>
                <w:color w:val="000000" w:themeColor="text1"/>
                <w:sz w:val="22"/>
                <w:szCs w:val="22"/>
              </w:rPr>
              <w:t>and</w:t>
            </w:r>
            <w:r w:rsidR="00F83861" w:rsidRPr="0006680D">
              <w:rPr>
                <w:bCs/>
                <w:color w:val="000000" w:themeColor="text1"/>
                <w:sz w:val="22"/>
                <w:szCs w:val="22"/>
              </w:rPr>
              <w:t xml:space="preserve"> Bank Balances</w:t>
            </w:r>
          </w:p>
        </w:tc>
        <w:tc>
          <w:tcPr>
            <w:tcW w:w="1054" w:type="pct"/>
            <w:vAlign w:val="center"/>
          </w:tcPr>
          <w:p w14:paraId="31AF5980" w14:textId="77777777"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c>
          <w:tcPr>
            <w:tcW w:w="1054" w:type="pct"/>
            <w:vAlign w:val="center"/>
            <w:hideMark/>
          </w:tcPr>
          <w:p w14:paraId="2F0952B3" w14:textId="75AD3FE9"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r>
      <w:tr w:rsidR="0006680D" w:rsidRPr="0006680D" w14:paraId="28FC25D6" w14:textId="77777777" w:rsidTr="00FD549E">
        <w:trPr>
          <w:trHeight w:val="340"/>
        </w:trPr>
        <w:tc>
          <w:tcPr>
            <w:tcW w:w="2892" w:type="pct"/>
            <w:vAlign w:val="bottom"/>
            <w:hideMark/>
          </w:tcPr>
          <w:p w14:paraId="59F254B5" w14:textId="5B89216F" w:rsidR="000E6E4C" w:rsidRPr="0006680D" w:rsidRDefault="000E6E4C" w:rsidP="00F83861">
            <w:pPr>
              <w:spacing w:line="276" w:lineRule="auto"/>
              <w:rPr>
                <w:bCs/>
                <w:color w:val="000000" w:themeColor="text1"/>
                <w:sz w:val="22"/>
                <w:szCs w:val="22"/>
              </w:rPr>
            </w:pPr>
            <w:r w:rsidRPr="0006680D">
              <w:rPr>
                <w:bCs/>
                <w:color w:val="000000" w:themeColor="text1"/>
                <w:sz w:val="22"/>
                <w:szCs w:val="22"/>
              </w:rPr>
              <w:t xml:space="preserve">Net </w:t>
            </w:r>
            <w:r w:rsidR="00F83861" w:rsidRPr="0006680D">
              <w:rPr>
                <w:bCs/>
                <w:color w:val="000000" w:themeColor="text1"/>
                <w:sz w:val="22"/>
                <w:szCs w:val="22"/>
              </w:rPr>
              <w:t xml:space="preserve">Debt/(Excess </w:t>
            </w:r>
            <w:r w:rsidR="00FE1A2C" w:rsidRPr="0006680D">
              <w:rPr>
                <w:bCs/>
                <w:color w:val="000000" w:themeColor="text1"/>
                <w:sz w:val="22"/>
                <w:szCs w:val="22"/>
              </w:rPr>
              <w:t>c</w:t>
            </w:r>
            <w:r w:rsidR="00F83861" w:rsidRPr="0006680D">
              <w:rPr>
                <w:bCs/>
                <w:color w:val="000000" w:themeColor="text1"/>
                <w:sz w:val="22"/>
                <w:szCs w:val="22"/>
              </w:rPr>
              <w:t xml:space="preserve">ash </w:t>
            </w:r>
            <w:r w:rsidR="00FE1A2C" w:rsidRPr="0006680D">
              <w:rPr>
                <w:bCs/>
                <w:color w:val="000000" w:themeColor="text1"/>
                <w:sz w:val="22"/>
                <w:szCs w:val="22"/>
              </w:rPr>
              <w:t>a</w:t>
            </w:r>
            <w:r w:rsidR="00F83861" w:rsidRPr="0006680D">
              <w:rPr>
                <w:bCs/>
                <w:color w:val="000000" w:themeColor="text1"/>
                <w:sz w:val="22"/>
                <w:szCs w:val="22"/>
              </w:rPr>
              <w:t xml:space="preserve">nd </w:t>
            </w:r>
            <w:r w:rsidR="00FE1A2C" w:rsidRPr="0006680D">
              <w:rPr>
                <w:bCs/>
                <w:color w:val="000000" w:themeColor="text1"/>
                <w:sz w:val="22"/>
                <w:szCs w:val="22"/>
              </w:rPr>
              <w:t>c</w:t>
            </w:r>
            <w:r w:rsidR="00F83861" w:rsidRPr="0006680D">
              <w:rPr>
                <w:bCs/>
                <w:color w:val="000000" w:themeColor="text1"/>
                <w:sz w:val="22"/>
                <w:szCs w:val="22"/>
              </w:rPr>
              <w:t>ash Equivalents)</w:t>
            </w:r>
          </w:p>
        </w:tc>
        <w:tc>
          <w:tcPr>
            <w:tcW w:w="1054" w:type="pct"/>
            <w:vAlign w:val="center"/>
          </w:tcPr>
          <w:p w14:paraId="40A88982" w14:textId="77777777"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c>
          <w:tcPr>
            <w:tcW w:w="1054" w:type="pct"/>
            <w:vAlign w:val="center"/>
            <w:hideMark/>
          </w:tcPr>
          <w:p w14:paraId="1CB00D55" w14:textId="62E111EC" w:rsidR="000E6E4C" w:rsidRPr="0006680D" w:rsidRDefault="000E6E4C" w:rsidP="00287471">
            <w:pPr>
              <w:tabs>
                <w:tab w:val="decimal" w:pos="868"/>
              </w:tabs>
              <w:spacing w:line="276" w:lineRule="auto"/>
              <w:jc w:val="right"/>
              <w:rPr>
                <w:color w:val="000000" w:themeColor="text1"/>
                <w:sz w:val="22"/>
                <w:szCs w:val="22"/>
              </w:rPr>
            </w:pPr>
            <w:r w:rsidRPr="0006680D">
              <w:rPr>
                <w:color w:val="000000" w:themeColor="text1"/>
                <w:sz w:val="22"/>
                <w:szCs w:val="22"/>
              </w:rPr>
              <w:t>xxx</w:t>
            </w:r>
          </w:p>
        </w:tc>
      </w:tr>
      <w:tr w:rsidR="000E6E4C" w:rsidRPr="0006680D" w14:paraId="3433E464" w14:textId="77777777" w:rsidTr="00FD549E">
        <w:trPr>
          <w:trHeight w:val="340"/>
        </w:trPr>
        <w:tc>
          <w:tcPr>
            <w:tcW w:w="2892" w:type="pct"/>
            <w:vAlign w:val="bottom"/>
            <w:hideMark/>
          </w:tcPr>
          <w:p w14:paraId="6C443FCE" w14:textId="77777777" w:rsidR="000E6E4C" w:rsidRPr="0006680D" w:rsidRDefault="000E6E4C" w:rsidP="00F83861">
            <w:pPr>
              <w:spacing w:line="276" w:lineRule="auto"/>
              <w:rPr>
                <w:b/>
                <w:bCs/>
                <w:color w:val="000000" w:themeColor="text1"/>
                <w:sz w:val="22"/>
                <w:szCs w:val="22"/>
              </w:rPr>
            </w:pPr>
            <w:r w:rsidRPr="0006680D">
              <w:rPr>
                <w:b/>
                <w:bCs/>
                <w:color w:val="000000" w:themeColor="text1"/>
                <w:sz w:val="22"/>
                <w:szCs w:val="22"/>
              </w:rPr>
              <w:t>Gearing</w:t>
            </w:r>
          </w:p>
        </w:tc>
        <w:tc>
          <w:tcPr>
            <w:tcW w:w="1054" w:type="pct"/>
            <w:vAlign w:val="center"/>
          </w:tcPr>
          <w:p w14:paraId="1150C377" w14:textId="1055D0A4" w:rsidR="000E6E4C" w:rsidRPr="0006680D" w:rsidRDefault="00FE1A2C" w:rsidP="00FE1A2C">
            <w:pPr>
              <w:tabs>
                <w:tab w:val="decimal" w:pos="868"/>
              </w:tabs>
              <w:spacing w:line="276" w:lineRule="auto"/>
              <w:jc w:val="right"/>
              <w:rPr>
                <w:color w:val="000000" w:themeColor="text1"/>
                <w:sz w:val="22"/>
                <w:szCs w:val="22"/>
              </w:rPr>
            </w:pPr>
            <w:r w:rsidRPr="0006680D">
              <w:rPr>
                <w:color w:val="000000" w:themeColor="text1"/>
                <w:sz w:val="22"/>
                <w:szCs w:val="22"/>
              </w:rPr>
              <w:t xml:space="preserve">  </w:t>
            </w:r>
            <w:r w:rsidR="000E6E4C" w:rsidRPr="0006680D">
              <w:rPr>
                <w:color w:val="000000" w:themeColor="text1"/>
                <w:sz w:val="22"/>
                <w:szCs w:val="22"/>
              </w:rPr>
              <w:t>xx%</w:t>
            </w:r>
          </w:p>
        </w:tc>
        <w:tc>
          <w:tcPr>
            <w:tcW w:w="1054" w:type="pct"/>
            <w:vAlign w:val="center"/>
            <w:hideMark/>
          </w:tcPr>
          <w:p w14:paraId="626768FF" w14:textId="23C896E4" w:rsidR="000E6E4C" w:rsidRPr="0006680D" w:rsidRDefault="000E6E4C" w:rsidP="00FE1A2C">
            <w:pPr>
              <w:tabs>
                <w:tab w:val="decimal" w:pos="868"/>
              </w:tabs>
              <w:spacing w:line="276" w:lineRule="auto"/>
              <w:jc w:val="right"/>
              <w:rPr>
                <w:color w:val="000000" w:themeColor="text1"/>
                <w:sz w:val="22"/>
                <w:szCs w:val="22"/>
              </w:rPr>
            </w:pPr>
            <w:r w:rsidRPr="0006680D">
              <w:rPr>
                <w:color w:val="000000" w:themeColor="text1"/>
                <w:sz w:val="22"/>
                <w:szCs w:val="22"/>
              </w:rPr>
              <w:t>xx%</w:t>
            </w:r>
          </w:p>
        </w:tc>
      </w:tr>
    </w:tbl>
    <w:p w14:paraId="45CD9D6E" w14:textId="058E7A50" w:rsidR="0015779B" w:rsidRPr="0006680D" w:rsidRDefault="0015779B" w:rsidP="00B2787A">
      <w:pPr>
        <w:autoSpaceDE/>
        <w:autoSpaceDN/>
        <w:spacing w:line="360" w:lineRule="auto"/>
        <w:rPr>
          <w:b/>
          <w:color w:val="000000" w:themeColor="text1"/>
          <w:sz w:val="14"/>
          <w:szCs w:val="14"/>
        </w:rPr>
      </w:pPr>
    </w:p>
    <w:p w14:paraId="0D43963A" w14:textId="07E8E9E4" w:rsidR="005D708E" w:rsidRPr="0006680D" w:rsidRDefault="008C2718"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lastRenderedPageBreak/>
        <w:t xml:space="preserve">Related Party </w:t>
      </w:r>
      <w:r w:rsidR="00CB3B53" w:rsidRPr="0006680D">
        <w:rPr>
          <w:rFonts w:eastAsia="Arial"/>
          <w:b/>
          <w:bCs/>
          <w:color w:val="000000" w:themeColor="text1"/>
          <w:spacing w:val="3"/>
        </w:rPr>
        <w:t>Disclosures</w:t>
      </w:r>
    </w:p>
    <w:p w14:paraId="58C763F2" w14:textId="4722186F" w:rsidR="005D708E" w:rsidRPr="0006680D" w:rsidRDefault="005D708E" w:rsidP="00FF1B9B">
      <w:pPr>
        <w:pStyle w:val="ListParagraph"/>
        <w:numPr>
          <w:ilvl w:val="0"/>
          <w:numId w:val="30"/>
        </w:numPr>
        <w:tabs>
          <w:tab w:val="left" w:pos="990"/>
        </w:tabs>
        <w:autoSpaceDE/>
        <w:autoSpaceDN/>
        <w:spacing w:line="360" w:lineRule="auto"/>
        <w:rPr>
          <w:b/>
          <w:color w:val="000000" w:themeColor="text1"/>
          <w:u w:val="single"/>
        </w:rPr>
      </w:pPr>
      <w:r w:rsidRPr="0006680D">
        <w:rPr>
          <w:b/>
          <w:bCs/>
          <w:color w:val="000000" w:themeColor="text1"/>
          <w:u w:val="single"/>
          <w:lang w:val="en-US"/>
        </w:rPr>
        <w:t>Nature of related party relationships</w:t>
      </w:r>
    </w:p>
    <w:p w14:paraId="0B0D0C22" w14:textId="3AC8D8AE" w:rsidR="00F17633" w:rsidRPr="0006680D" w:rsidRDefault="005D708E" w:rsidP="007B2D5C">
      <w:pPr>
        <w:spacing w:line="360" w:lineRule="auto"/>
        <w:ind w:left="720" w:right="97"/>
        <w:jc w:val="both"/>
        <w:rPr>
          <w:color w:val="000000" w:themeColor="text1"/>
          <w:lang w:val="en-US"/>
        </w:rPr>
      </w:pPr>
      <w:r w:rsidRPr="0006680D">
        <w:rPr>
          <w:color w:val="000000" w:themeColor="text1"/>
          <w:lang w:val="en-US"/>
        </w:rPr>
        <w:t xml:space="preserve">Entities and other parties related to </w:t>
      </w:r>
      <w:r w:rsidR="005E1AA5" w:rsidRPr="0006680D">
        <w:rPr>
          <w:i/>
          <w:iCs/>
          <w:color w:val="000000" w:themeColor="text1"/>
          <w:lang w:val="en-US"/>
        </w:rPr>
        <w:t xml:space="preserve">xxx </w:t>
      </w:r>
      <w:r w:rsidR="005E1AA5" w:rsidRPr="0006680D">
        <w:rPr>
          <w:color w:val="000000" w:themeColor="text1"/>
          <w:lang w:val="en-US"/>
        </w:rPr>
        <w:t>corporation</w:t>
      </w:r>
      <w:r w:rsidRPr="0006680D">
        <w:rPr>
          <w:color w:val="000000" w:themeColor="text1"/>
          <w:lang w:val="en-US"/>
        </w:rPr>
        <w:t xml:space="preserve"> include those parties who have ability to exercise control or exercise significant influence over its operating and financial decisions. Related parties include management personnel, their associates and close family members. </w:t>
      </w:r>
    </w:p>
    <w:p w14:paraId="5B3E1AE3" w14:textId="28ACD5B1" w:rsidR="00F17633" w:rsidRPr="0006680D" w:rsidRDefault="00E73925" w:rsidP="00FF1B9B">
      <w:pPr>
        <w:pStyle w:val="ListParagraph"/>
        <w:numPr>
          <w:ilvl w:val="0"/>
          <w:numId w:val="30"/>
        </w:numPr>
        <w:tabs>
          <w:tab w:val="left" w:pos="990"/>
        </w:tabs>
        <w:autoSpaceDE/>
        <w:autoSpaceDN/>
        <w:spacing w:line="360" w:lineRule="auto"/>
        <w:rPr>
          <w:b/>
          <w:color w:val="000000" w:themeColor="text1"/>
          <w:u w:val="single"/>
        </w:rPr>
      </w:pPr>
      <w:r w:rsidRPr="0006680D">
        <w:rPr>
          <w:b/>
          <w:color w:val="000000" w:themeColor="text1"/>
          <w:u w:val="single"/>
        </w:rPr>
        <w:t>County Government</w:t>
      </w:r>
      <w:r w:rsidR="001E2E46" w:rsidRPr="0006680D">
        <w:rPr>
          <w:b/>
          <w:color w:val="000000" w:themeColor="text1"/>
          <w:u w:val="single"/>
        </w:rPr>
        <w:t xml:space="preserve"> of</w:t>
      </w:r>
      <w:r w:rsidRPr="0006680D">
        <w:rPr>
          <w:b/>
          <w:color w:val="000000" w:themeColor="text1"/>
          <w:u w:val="single"/>
        </w:rPr>
        <w:t xml:space="preserve"> xx</w:t>
      </w:r>
    </w:p>
    <w:p w14:paraId="0177A7CB" w14:textId="3B165188" w:rsidR="00CB3B53" w:rsidRPr="0006680D" w:rsidRDefault="00F17633" w:rsidP="007B2D5C">
      <w:pPr>
        <w:pStyle w:val="Header"/>
        <w:tabs>
          <w:tab w:val="clear" w:pos="4320"/>
          <w:tab w:val="clear" w:pos="8640"/>
          <w:tab w:val="decimal" w:pos="5760"/>
          <w:tab w:val="decimal" w:pos="7200"/>
          <w:tab w:val="decimal" w:pos="7938"/>
          <w:tab w:val="decimal" w:pos="9000"/>
        </w:tabs>
        <w:spacing w:line="360" w:lineRule="auto"/>
        <w:ind w:left="720"/>
        <w:jc w:val="both"/>
        <w:rPr>
          <w:color w:val="000000" w:themeColor="text1"/>
        </w:rPr>
      </w:pPr>
      <w:r w:rsidRPr="0006680D">
        <w:rPr>
          <w:color w:val="000000" w:themeColor="text1"/>
        </w:rPr>
        <w:t xml:space="preserve">The </w:t>
      </w:r>
      <w:r w:rsidR="004B0215" w:rsidRPr="0006680D">
        <w:rPr>
          <w:color w:val="000000" w:themeColor="text1"/>
        </w:rPr>
        <w:t>county Government of xx</w:t>
      </w:r>
      <w:r w:rsidRPr="0006680D">
        <w:rPr>
          <w:color w:val="000000" w:themeColor="text1"/>
        </w:rPr>
        <w:t xml:space="preserve"> is the principal shareholder of the </w:t>
      </w:r>
      <w:r w:rsidR="00E80625" w:rsidRPr="0006680D">
        <w:rPr>
          <w:i/>
          <w:color w:val="000000" w:themeColor="text1"/>
        </w:rPr>
        <w:t>Entity</w:t>
      </w:r>
      <w:r w:rsidRPr="0006680D">
        <w:rPr>
          <w:color w:val="000000" w:themeColor="text1"/>
        </w:rPr>
        <w:t xml:space="preserve">, holding 100% of the </w:t>
      </w:r>
      <w:r w:rsidR="00E80625" w:rsidRPr="0006680D">
        <w:rPr>
          <w:i/>
          <w:color w:val="000000" w:themeColor="text1"/>
        </w:rPr>
        <w:t>Entity</w:t>
      </w:r>
      <w:r w:rsidRPr="0006680D">
        <w:rPr>
          <w:i/>
          <w:color w:val="000000" w:themeColor="text1"/>
        </w:rPr>
        <w:t>’s</w:t>
      </w:r>
      <w:r w:rsidRPr="0006680D">
        <w:rPr>
          <w:color w:val="000000" w:themeColor="text1"/>
        </w:rPr>
        <w:t xml:space="preserve"> equity interest. The </w:t>
      </w:r>
      <w:r w:rsidR="00E73925" w:rsidRPr="0006680D">
        <w:rPr>
          <w:color w:val="000000" w:themeColor="text1"/>
        </w:rPr>
        <w:t xml:space="preserve">County </w:t>
      </w:r>
      <w:r w:rsidRPr="0006680D">
        <w:rPr>
          <w:color w:val="000000" w:themeColor="text1"/>
        </w:rPr>
        <w:t xml:space="preserve">Government has provided full guarantees to all long-term lenders of the </w:t>
      </w:r>
      <w:r w:rsidR="00311E99" w:rsidRPr="0006680D">
        <w:rPr>
          <w:color w:val="000000" w:themeColor="text1"/>
        </w:rPr>
        <w:t>entity.</w:t>
      </w:r>
    </w:p>
    <w:p w14:paraId="789A6D86" w14:textId="3A27A2C3" w:rsidR="00F17633" w:rsidRPr="0006680D" w:rsidRDefault="00F17633" w:rsidP="00FF1B9B">
      <w:pPr>
        <w:pStyle w:val="ListParagraph"/>
        <w:numPr>
          <w:ilvl w:val="0"/>
          <w:numId w:val="30"/>
        </w:numPr>
        <w:tabs>
          <w:tab w:val="left" w:pos="990"/>
        </w:tabs>
        <w:autoSpaceDE/>
        <w:autoSpaceDN/>
        <w:spacing w:line="360" w:lineRule="auto"/>
        <w:rPr>
          <w:color w:val="000000" w:themeColor="text1"/>
        </w:rPr>
      </w:pPr>
      <w:r w:rsidRPr="0006680D">
        <w:rPr>
          <w:b/>
          <w:color w:val="000000" w:themeColor="text1"/>
          <w:u w:val="single"/>
        </w:rPr>
        <w:t>Other related parties include:</w:t>
      </w:r>
    </w:p>
    <w:p w14:paraId="1E79EC34" w14:textId="561F5FF6" w:rsidR="005D708E" w:rsidRPr="0006680D" w:rsidRDefault="005D708E" w:rsidP="00FF1B9B">
      <w:pPr>
        <w:numPr>
          <w:ilvl w:val="0"/>
          <w:numId w:val="12"/>
        </w:numPr>
        <w:autoSpaceDE/>
        <w:autoSpaceDN/>
        <w:spacing w:line="360" w:lineRule="auto"/>
        <w:rPr>
          <w:color w:val="000000" w:themeColor="text1"/>
          <w:lang w:val="en-US"/>
        </w:rPr>
      </w:pPr>
      <w:r w:rsidRPr="0006680D">
        <w:rPr>
          <w:color w:val="000000" w:themeColor="text1"/>
          <w:lang w:val="en-US"/>
        </w:rPr>
        <w:t xml:space="preserve">The </w:t>
      </w:r>
      <w:r w:rsidR="008C2568" w:rsidRPr="0006680D">
        <w:rPr>
          <w:color w:val="000000" w:themeColor="text1"/>
          <w:lang w:val="en-US"/>
        </w:rPr>
        <w:t>Parent Department.</w:t>
      </w:r>
    </w:p>
    <w:p w14:paraId="0DEEB0C0" w14:textId="281BD7FA" w:rsidR="00CB3B53" w:rsidRPr="0006680D" w:rsidRDefault="00CB3B53" w:rsidP="00FF1B9B">
      <w:pPr>
        <w:numPr>
          <w:ilvl w:val="0"/>
          <w:numId w:val="12"/>
        </w:numPr>
        <w:autoSpaceDE/>
        <w:autoSpaceDN/>
        <w:spacing w:line="360" w:lineRule="auto"/>
        <w:rPr>
          <w:color w:val="000000" w:themeColor="text1"/>
          <w:lang w:val="en-US"/>
        </w:rPr>
      </w:pPr>
      <w:r w:rsidRPr="0006680D">
        <w:rPr>
          <w:color w:val="000000" w:themeColor="text1"/>
          <w:lang w:val="en-US"/>
        </w:rPr>
        <w:t>County Governments</w:t>
      </w:r>
    </w:p>
    <w:p w14:paraId="4F396A16" w14:textId="2E681006" w:rsidR="00CB3B53" w:rsidRPr="0006680D" w:rsidRDefault="00CB3B53" w:rsidP="00FF1B9B">
      <w:pPr>
        <w:numPr>
          <w:ilvl w:val="0"/>
          <w:numId w:val="12"/>
        </w:numPr>
        <w:autoSpaceDE/>
        <w:autoSpaceDN/>
        <w:spacing w:line="360" w:lineRule="auto"/>
        <w:rPr>
          <w:color w:val="000000" w:themeColor="text1"/>
          <w:lang w:val="en-US"/>
        </w:rPr>
      </w:pPr>
      <w:r w:rsidRPr="0006680D">
        <w:rPr>
          <w:color w:val="000000" w:themeColor="text1"/>
          <w:lang w:val="en-US"/>
        </w:rPr>
        <w:t xml:space="preserve">Other </w:t>
      </w:r>
      <w:r w:rsidR="00E73925" w:rsidRPr="0006680D">
        <w:rPr>
          <w:color w:val="000000" w:themeColor="text1"/>
          <w:lang w:val="en-US"/>
        </w:rPr>
        <w:t>County Corporations</w:t>
      </w:r>
    </w:p>
    <w:p w14:paraId="5CB4739D" w14:textId="4B4F9BB5" w:rsidR="00CB3B53" w:rsidRPr="0006680D" w:rsidRDefault="001E3EBE" w:rsidP="00FF1B9B">
      <w:pPr>
        <w:numPr>
          <w:ilvl w:val="0"/>
          <w:numId w:val="12"/>
        </w:numPr>
        <w:autoSpaceDE/>
        <w:autoSpaceDN/>
        <w:spacing w:line="360" w:lineRule="auto"/>
        <w:rPr>
          <w:color w:val="000000" w:themeColor="text1"/>
          <w:lang w:val="en-US"/>
        </w:rPr>
      </w:pPr>
      <w:r w:rsidRPr="0006680D">
        <w:rPr>
          <w:color w:val="000000" w:themeColor="text1"/>
          <w:lang w:val="en-US"/>
        </w:rPr>
        <w:t>x</w:t>
      </w:r>
      <w:r w:rsidR="00A14546" w:rsidRPr="0006680D">
        <w:rPr>
          <w:color w:val="000000" w:themeColor="text1"/>
          <w:lang w:val="en-US"/>
        </w:rPr>
        <w:t>xx.</w:t>
      </w:r>
    </w:p>
    <w:p w14:paraId="3B7FA6D7" w14:textId="156453FA" w:rsidR="005D708E" w:rsidRPr="0006680D" w:rsidRDefault="005D708E" w:rsidP="00FF1B9B">
      <w:pPr>
        <w:numPr>
          <w:ilvl w:val="0"/>
          <w:numId w:val="12"/>
        </w:numPr>
        <w:autoSpaceDE/>
        <w:autoSpaceDN/>
        <w:spacing w:line="360" w:lineRule="auto"/>
        <w:rPr>
          <w:color w:val="000000" w:themeColor="text1"/>
          <w:lang w:val="en-US"/>
        </w:rPr>
      </w:pPr>
      <w:r w:rsidRPr="0006680D">
        <w:rPr>
          <w:color w:val="000000" w:themeColor="text1"/>
          <w:lang w:val="en-US"/>
        </w:rPr>
        <w:t xml:space="preserve">Key </w:t>
      </w:r>
      <w:r w:rsidR="00085C49" w:rsidRPr="0006680D">
        <w:rPr>
          <w:color w:val="000000" w:themeColor="text1"/>
          <w:lang w:val="en-US"/>
        </w:rPr>
        <w:t>management.</w:t>
      </w:r>
    </w:p>
    <w:p w14:paraId="7ABDCE7F" w14:textId="077FE481" w:rsidR="003769AA" w:rsidRPr="0006680D" w:rsidRDefault="005D708E" w:rsidP="00FF1B9B">
      <w:pPr>
        <w:numPr>
          <w:ilvl w:val="0"/>
          <w:numId w:val="12"/>
        </w:numPr>
        <w:autoSpaceDE/>
        <w:autoSpaceDN/>
        <w:spacing w:line="360" w:lineRule="auto"/>
        <w:rPr>
          <w:color w:val="000000" w:themeColor="text1"/>
          <w:lang w:val="en-US"/>
        </w:rPr>
      </w:pPr>
      <w:r w:rsidRPr="0006680D">
        <w:rPr>
          <w:color w:val="000000" w:themeColor="text1"/>
          <w:lang w:val="en-US"/>
        </w:rPr>
        <w:t xml:space="preserve">Board of </w:t>
      </w:r>
      <w:r w:rsidR="008C2568" w:rsidRPr="0006680D">
        <w:rPr>
          <w:color w:val="000000" w:themeColor="text1"/>
          <w:lang w:val="en-US"/>
        </w:rPr>
        <w:t>D</w:t>
      </w:r>
      <w:r w:rsidR="00085C49" w:rsidRPr="0006680D">
        <w:rPr>
          <w:color w:val="000000" w:themeColor="text1"/>
          <w:lang w:val="en-US"/>
        </w:rPr>
        <w:t>irectors.</w:t>
      </w:r>
    </w:p>
    <w:p w14:paraId="11757CC7" w14:textId="7215908A" w:rsidR="009D2F30" w:rsidRPr="0006680D" w:rsidRDefault="002F3DF2" w:rsidP="00FF1B9B">
      <w:pPr>
        <w:pStyle w:val="ListParagraph"/>
        <w:numPr>
          <w:ilvl w:val="0"/>
          <w:numId w:val="30"/>
        </w:numPr>
        <w:tabs>
          <w:tab w:val="left" w:pos="990"/>
        </w:tabs>
        <w:autoSpaceDE/>
        <w:autoSpaceDN/>
        <w:spacing w:line="360" w:lineRule="auto"/>
        <w:rPr>
          <w:color w:val="000000" w:themeColor="text1"/>
          <w:lang w:val="en-US"/>
        </w:rPr>
      </w:pPr>
      <w:r w:rsidRPr="0006680D">
        <w:rPr>
          <w:b/>
          <w:color w:val="000000" w:themeColor="text1"/>
        </w:rPr>
        <w:t>Transactions with related parties</w:t>
      </w:r>
    </w:p>
    <w:tbl>
      <w:tblPr>
        <w:tblStyle w:val="TableGrid"/>
        <w:tblW w:w="5000" w:type="pct"/>
        <w:tblLook w:val="04A0" w:firstRow="1" w:lastRow="0" w:firstColumn="1" w:lastColumn="0" w:noHBand="0" w:noVBand="1"/>
      </w:tblPr>
      <w:tblGrid>
        <w:gridCol w:w="5222"/>
        <w:gridCol w:w="1904"/>
        <w:gridCol w:w="1904"/>
      </w:tblGrid>
      <w:tr w:rsidR="0006680D" w:rsidRPr="0006680D" w14:paraId="05854CA4" w14:textId="77777777" w:rsidTr="00945B35">
        <w:trPr>
          <w:trHeight w:val="227"/>
          <w:tblHeader/>
        </w:trPr>
        <w:tc>
          <w:tcPr>
            <w:tcW w:w="2892" w:type="pct"/>
            <w:vMerge w:val="restart"/>
            <w:shd w:val="clear" w:color="auto" w:fill="0070C0"/>
            <w:vAlign w:val="center"/>
          </w:tcPr>
          <w:p w14:paraId="5EA7CF5A" w14:textId="3ACD2165" w:rsidR="003C0A92" w:rsidRPr="0006680D" w:rsidRDefault="003C0A92" w:rsidP="003C0A92">
            <w:pPr>
              <w:pStyle w:val="Header"/>
              <w:tabs>
                <w:tab w:val="clear" w:pos="4320"/>
                <w:tab w:val="clear" w:pos="8640"/>
              </w:tabs>
              <w:spacing w:line="276" w:lineRule="auto"/>
              <w:rPr>
                <w:b/>
                <w:color w:val="000000" w:themeColor="text1"/>
              </w:rPr>
            </w:pPr>
            <w:r w:rsidRPr="0006680D">
              <w:rPr>
                <w:b/>
                <w:color w:val="000000" w:themeColor="text1"/>
              </w:rPr>
              <w:t>Description</w:t>
            </w:r>
          </w:p>
        </w:tc>
        <w:tc>
          <w:tcPr>
            <w:tcW w:w="1054" w:type="pct"/>
            <w:shd w:val="clear" w:color="auto" w:fill="0070C0"/>
            <w:vAlign w:val="center"/>
          </w:tcPr>
          <w:p w14:paraId="7492ED37" w14:textId="610DC60F" w:rsidR="002F3DF2" w:rsidRPr="0006680D" w:rsidRDefault="003C0A92" w:rsidP="00945B35">
            <w:pPr>
              <w:pStyle w:val="Header"/>
              <w:tabs>
                <w:tab w:val="clear" w:pos="4320"/>
                <w:tab w:val="clear" w:pos="8640"/>
                <w:tab w:val="decimal" w:pos="265"/>
              </w:tabs>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6CA9B37" w14:textId="5F12F020" w:rsidR="003C0A92" w:rsidRPr="0006680D" w:rsidRDefault="003C0A92" w:rsidP="00945B35">
            <w:pPr>
              <w:pStyle w:val="Header"/>
              <w:tabs>
                <w:tab w:val="clear" w:pos="4320"/>
                <w:tab w:val="clear" w:pos="8640"/>
                <w:tab w:val="decimal" w:pos="265"/>
              </w:tabs>
              <w:spacing w:line="276" w:lineRule="auto"/>
              <w:jc w:val="center"/>
              <w:rPr>
                <w:b/>
                <w:color w:val="000000" w:themeColor="text1"/>
              </w:rPr>
            </w:pPr>
            <w:r w:rsidRPr="0006680D">
              <w:rPr>
                <w:b/>
                <w:bCs/>
                <w:color w:val="000000" w:themeColor="text1"/>
                <w:sz w:val="22"/>
                <w:szCs w:val="22"/>
                <w:lang w:val="en-US"/>
              </w:rPr>
              <w:t>Current FY</w:t>
            </w:r>
          </w:p>
        </w:tc>
        <w:tc>
          <w:tcPr>
            <w:tcW w:w="1054" w:type="pct"/>
            <w:shd w:val="clear" w:color="auto" w:fill="0070C0"/>
            <w:vAlign w:val="center"/>
          </w:tcPr>
          <w:p w14:paraId="6E0CC953" w14:textId="77777777" w:rsidR="001F62DB" w:rsidRPr="0006680D" w:rsidRDefault="001F62DB" w:rsidP="00945B35">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05B17FED" w14:textId="7B9471AE" w:rsidR="003C0A92" w:rsidRPr="0006680D" w:rsidRDefault="001F62DB" w:rsidP="00945B35">
            <w:pPr>
              <w:pStyle w:val="Header"/>
              <w:tabs>
                <w:tab w:val="clear" w:pos="4320"/>
                <w:tab w:val="clear" w:pos="8640"/>
              </w:tabs>
              <w:spacing w:line="276" w:lineRule="auto"/>
              <w:jc w:val="center"/>
              <w:rPr>
                <w:b/>
                <w:color w:val="000000" w:themeColor="text1"/>
              </w:rPr>
            </w:pPr>
            <w:r w:rsidRPr="0006680D">
              <w:rPr>
                <w:b/>
                <w:bCs/>
                <w:color w:val="000000" w:themeColor="text1"/>
                <w:sz w:val="22"/>
                <w:szCs w:val="22"/>
                <w:lang w:val="en-US"/>
              </w:rPr>
              <w:t>Comparative FY</w:t>
            </w:r>
          </w:p>
        </w:tc>
      </w:tr>
      <w:tr w:rsidR="0006680D" w:rsidRPr="0006680D" w14:paraId="5CA7EB3A" w14:textId="77777777" w:rsidTr="00945B35">
        <w:trPr>
          <w:trHeight w:val="227"/>
          <w:tblHeader/>
        </w:trPr>
        <w:tc>
          <w:tcPr>
            <w:tcW w:w="2892" w:type="pct"/>
            <w:vMerge/>
            <w:shd w:val="clear" w:color="auto" w:fill="0070C0"/>
          </w:tcPr>
          <w:p w14:paraId="65D9E320" w14:textId="77777777" w:rsidR="003C0A92" w:rsidRPr="0006680D" w:rsidRDefault="003C0A92" w:rsidP="00BC2BD9">
            <w:pPr>
              <w:pStyle w:val="Header"/>
              <w:tabs>
                <w:tab w:val="clear" w:pos="4320"/>
                <w:tab w:val="clear" w:pos="8640"/>
              </w:tabs>
              <w:spacing w:line="276" w:lineRule="auto"/>
              <w:rPr>
                <w:b/>
                <w:color w:val="000000" w:themeColor="text1"/>
              </w:rPr>
            </w:pPr>
          </w:p>
        </w:tc>
        <w:tc>
          <w:tcPr>
            <w:tcW w:w="1054" w:type="pct"/>
            <w:shd w:val="clear" w:color="auto" w:fill="0070C0"/>
            <w:vAlign w:val="center"/>
          </w:tcPr>
          <w:p w14:paraId="72EB41A0" w14:textId="77777777" w:rsidR="003C0A92" w:rsidRPr="0006680D" w:rsidRDefault="003C0A92" w:rsidP="00945B35">
            <w:pPr>
              <w:pStyle w:val="Header"/>
              <w:tabs>
                <w:tab w:val="clear" w:pos="4320"/>
                <w:tab w:val="clear" w:pos="8640"/>
                <w:tab w:val="decimal" w:pos="265"/>
              </w:tabs>
              <w:spacing w:line="276" w:lineRule="auto"/>
              <w:jc w:val="center"/>
              <w:rPr>
                <w:b/>
                <w:color w:val="000000" w:themeColor="text1"/>
              </w:rPr>
            </w:pPr>
            <w:r w:rsidRPr="0006680D">
              <w:rPr>
                <w:b/>
                <w:color w:val="000000" w:themeColor="text1"/>
              </w:rPr>
              <w:t>Kshs</w:t>
            </w:r>
          </w:p>
        </w:tc>
        <w:tc>
          <w:tcPr>
            <w:tcW w:w="1054" w:type="pct"/>
            <w:shd w:val="clear" w:color="auto" w:fill="0070C0"/>
            <w:vAlign w:val="center"/>
          </w:tcPr>
          <w:p w14:paraId="464192C2" w14:textId="77777777" w:rsidR="003C0A92" w:rsidRPr="0006680D" w:rsidRDefault="003C0A92" w:rsidP="00945B35">
            <w:pPr>
              <w:pStyle w:val="Header"/>
              <w:tabs>
                <w:tab w:val="clear" w:pos="4320"/>
                <w:tab w:val="clear" w:pos="8640"/>
              </w:tabs>
              <w:spacing w:line="276" w:lineRule="auto"/>
              <w:jc w:val="center"/>
              <w:rPr>
                <w:b/>
                <w:color w:val="000000" w:themeColor="text1"/>
              </w:rPr>
            </w:pPr>
            <w:r w:rsidRPr="0006680D">
              <w:rPr>
                <w:b/>
                <w:color w:val="000000" w:themeColor="text1"/>
              </w:rPr>
              <w:t>Kshs</w:t>
            </w:r>
          </w:p>
        </w:tc>
      </w:tr>
      <w:tr w:rsidR="0006680D" w:rsidRPr="0006680D" w14:paraId="0F327B38" w14:textId="77777777" w:rsidTr="00945B35">
        <w:trPr>
          <w:trHeight w:val="227"/>
        </w:trPr>
        <w:tc>
          <w:tcPr>
            <w:tcW w:w="2892" w:type="pct"/>
            <w:vAlign w:val="bottom"/>
          </w:tcPr>
          <w:p w14:paraId="30F7E63D" w14:textId="7719649D" w:rsidR="00F912E7" w:rsidRPr="0006680D" w:rsidRDefault="00F912E7" w:rsidP="00085C49">
            <w:pPr>
              <w:pStyle w:val="Header"/>
              <w:tabs>
                <w:tab w:val="clear" w:pos="4320"/>
                <w:tab w:val="clear" w:pos="8640"/>
              </w:tabs>
              <w:spacing w:line="276" w:lineRule="auto"/>
              <w:rPr>
                <w:b/>
                <w:color w:val="000000" w:themeColor="text1"/>
              </w:rPr>
            </w:pPr>
          </w:p>
        </w:tc>
        <w:tc>
          <w:tcPr>
            <w:tcW w:w="1054" w:type="pct"/>
            <w:vAlign w:val="center"/>
          </w:tcPr>
          <w:p w14:paraId="314887A8" w14:textId="77777777" w:rsidR="00F912E7" w:rsidRPr="0006680D" w:rsidRDefault="00F912E7" w:rsidP="00945B35">
            <w:pPr>
              <w:pStyle w:val="Header"/>
              <w:tabs>
                <w:tab w:val="clear" w:pos="4320"/>
                <w:tab w:val="clear" w:pos="8640"/>
              </w:tabs>
              <w:spacing w:line="276" w:lineRule="auto"/>
              <w:jc w:val="center"/>
              <w:rPr>
                <w:b/>
                <w:color w:val="000000" w:themeColor="text1"/>
              </w:rPr>
            </w:pPr>
          </w:p>
        </w:tc>
        <w:tc>
          <w:tcPr>
            <w:tcW w:w="1054" w:type="pct"/>
            <w:vAlign w:val="center"/>
          </w:tcPr>
          <w:p w14:paraId="4688F52C" w14:textId="77777777" w:rsidR="00F912E7" w:rsidRPr="0006680D" w:rsidRDefault="00F912E7" w:rsidP="00945B35">
            <w:pPr>
              <w:pStyle w:val="Header"/>
              <w:tabs>
                <w:tab w:val="clear" w:pos="4320"/>
                <w:tab w:val="clear" w:pos="8640"/>
              </w:tabs>
              <w:spacing w:line="276" w:lineRule="auto"/>
              <w:jc w:val="center"/>
              <w:rPr>
                <w:b/>
                <w:color w:val="000000" w:themeColor="text1"/>
              </w:rPr>
            </w:pPr>
          </w:p>
        </w:tc>
      </w:tr>
      <w:tr w:rsidR="0006680D" w:rsidRPr="0006680D" w14:paraId="2EA68C7B" w14:textId="77777777" w:rsidTr="00945B35">
        <w:trPr>
          <w:trHeight w:val="227"/>
        </w:trPr>
        <w:tc>
          <w:tcPr>
            <w:tcW w:w="2892" w:type="pct"/>
            <w:vAlign w:val="bottom"/>
          </w:tcPr>
          <w:p w14:paraId="468A7BDE" w14:textId="7FA7838C" w:rsidR="00F912E7" w:rsidRPr="0006680D" w:rsidRDefault="00FD549E" w:rsidP="00FF1B9B">
            <w:pPr>
              <w:pStyle w:val="Header"/>
              <w:numPr>
                <w:ilvl w:val="0"/>
                <w:numId w:val="19"/>
              </w:numPr>
              <w:tabs>
                <w:tab w:val="clear" w:pos="4320"/>
                <w:tab w:val="clear" w:pos="8640"/>
              </w:tabs>
              <w:spacing w:line="276" w:lineRule="auto"/>
              <w:ind w:left="340"/>
              <w:rPr>
                <w:b/>
                <w:color w:val="000000" w:themeColor="text1"/>
              </w:rPr>
            </w:pPr>
            <w:r w:rsidRPr="0006680D">
              <w:rPr>
                <w:b/>
                <w:color w:val="000000" w:themeColor="text1"/>
              </w:rPr>
              <w:t>Sales to related parties</w:t>
            </w:r>
          </w:p>
        </w:tc>
        <w:tc>
          <w:tcPr>
            <w:tcW w:w="1054" w:type="pct"/>
            <w:vAlign w:val="center"/>
          </w:tcPr>
          <w:p w14:paraId="49BEC026" w14:textId="77777777" w:rsidR="00F912E7" w:rsidRPr="0006680D" w:rsidRDefault="00F912E7" w:rsidP="00945B35">
            <w:pPr>
              <w:pStyle w:val="Header"/>
              <w:tabs>
                <w:tab w:val="clear" w:pos="4320"/>
                <w:tab w:val="clear" w:pos="8640"/>
              </w:tabs>
              <w:spacing w:line="276" w:lineRule="auto"/>
              <w:jc w:val="center"/>
              <w:rPr>
                <w:b/>
                <w:color w:val="000000" w:themeColor="text1"/>
              </w:rPr>
            </w:pPr>
          </w:p>
        </w:tc>
        <w:tc>
          <w:tcPr>
            <w:tcW w:w="1054" w:type="pct"/>
            <w:vAlign w:val="center"/>
          </w:tcPr>
          <w:p w14:paraId="35DE5D1A" w14:textId="77777777" w:rsidR="00F912E7" w:rsidRPr="0006680D" w:rsidRDefault="00F912E7" w:rsidP="00945B35">
            <w:pPr>
              <w:pStyle w:val="Header"/>
              <w:tabs>
                <w:tab w:val="clear" w:pos="4320"/>
                <w:tab w:val="clear" w:pos="8640"/>
              </w:tabs>
              <w:spacing w:line="276" w:lineRule="auto"/>
              <w:jc w:val="center"/>
              <w:rPr>
                <w:b/>
                <w:color w:val="000000" w:themeColor="text1"/>
              </w:rPr>
            </w:pPr>
          </w:p>
        </w:tc>
      </w:tr>
      <w:tr w:rsidR="0006680D" w:rsidRPr="0006680D" w14:paraId="54775703" w14:textId="77777777" w:rsidTr="00945B35">
        <w:trPr>
          <w:trHeight w:val="227"/>
        </w:trPr>
        <w:tc>
          <w:tcPr>
            <w:tcW w:w="2892" w:type="pct"/>
            <w:vAlign w:val="bottom"/>
          </w:tcPr>
          <w:p w14:paraId="5A9A5F59" w14:textId="32ECDBF0" w:rsidR="002C2621"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lang w:val="en-US"/>
              </w:rPr>
              <w:t xml:space="preserve">Rent income from govt. </w:t>
            </w:r>
            <w:r w:rsidR="002F3DF2" w:rsidRPr="0006680D">
              <w:rPr>
                <w:color w:val="000000" w:themeColor="text1"/>
                <w:lang w:val="en-US"/>
              </w:rPr>
              <w:t>a</w:t>
            </w:r>
            <w:r w:rsidRPr="0006680D">
              <w:rPr>
                <w:color w:val="000000" w:themeColor="text1"/>
                <w:lang w:val="en-US"/>
              </w:rPr>
              <w:t>gencies</w:t>
            </w:r>
          </w:p>
        </w:tc>
        <w:tc>
          <w:tcPr>
            <w:tcW w:w="1054" w:type="pct"/>
            <w:vAlign w:val="center"/>
          </w:tcPr>
          <w:p w14:paraId="6F48B006" w14:textId="434AD513" w:rsidR="002C2621"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5295B616" w14:textId="42A78494" w:rsidR="002C2621"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0FF4CC86" w14:textId="77777777" w:rsidTr="00945B35">
        <w:trPr>
          <w:trHeight w:val="227"/>
        </w:trPr>
        <w:tc>
          <w:tcPr>
            <w:tcW w:w="2892" w:type="pct"/>
            <w:vAlign w:val="bottom"/>
          </w:tcPr>
          <w:p w14:paraId="0151F2F3" w14:textId="7554EDCE" w:rsidR="002C2621"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lang w:val="en-US"/>
              </w:rPr>
              <w:t xml:space="preserve">Water sales to govt. </w:t>
            </w:r>
            <w:r w:rsidR="002F3DF2" w:rsidRPr="0006680D">
              <w:rPr>
                <w:color w:val="000000" w:themeColor="text1"/>
                <w:lang w:val="en-US"/>
              </w:rPr>
              <w:t>a</w:t>
            </w:r>
            <w:r w:rsidRPr="0006680D">
              <w:rPr>
                <w:color w:val="000000" w:themeColor="text1"/>
                <w:lang w:val="en-US"/>
              </w:rPr>
              <w:t>gencies</w:t>
            </w:r>
          </w:p>
        </w:tc>
        <w:tc>
          <w:tcPr>
            <w:tcW w:w="1054" w:type="pct"/>
            <w:vAlign w:val="center"/>
          </w:tcPr>
          <w:p w14:paraId="3FE1F41F" w14:textId="25FF50B6" w:rsidR="002C2621"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5A5F2AAB" w14:textId="6B589B8F" w:rsidR="002C2621"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615BA915" w14:textId="77777777" w:rsidTr="00945B35">
        <w:trPr>
          <w:trHeight w:val="227"/>
        </w:trPr>
        <w:tc>
          <w:tcPr>
            <w:tcW w:w="2892" w:type="pct"/>
            <w:vAlign w:val="bottom"/>
          </w:tcPr>
          <w:p w14:paraId="3D56E175" w14:textId="46A0982A" w:rsidR="002C2621"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lang w:val="en-US"/>
              </w:rPr>
              <w:t>Others (</w:t>
            </w:r>
            <w:r w:rsidRPr="0006680D">
              <w:rPr>
                <w:i/>
                <w:iCs/>
                <w:color w:val="000000" w:themeColor="text1"/>
                <w:lang w:val="en-US"/>
              </w:rPr>
              <w:t>specify</w:t>
            </w:r>
            <w:r w:rsidRPr="0006680D">
              <w:rPr>
                <w:color w:val="000000" w:themeColor="text1"/>
                <w:lang w:val="en-US"/>
              </w:rPr>
              <w:t xml:space="preserve">) </w:t>
            </w:r>
          </w:p>
        </w:tc>
        <w:tc>
          <w:tcPr>
            <w:tcW w:w="1054" w:type="pct"/>
            <w:vAlign w:val="center"/>
          </w:tcPr>
          <w:p w14:paraId="491428DC" w14:textId="6B39CF4B" w:rsidR="002C2621"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25705438" w14:textId="565F9514" w:rsidR="002C2621"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2044EB76" w14:textId="77777777" w:rsidTr="00945B35">
        <w:trPr>
          <w:trHeight w:val="227"/>
        </w:trPr>
        <w:tc>
          <w:tcPr>
            <w:tcW w:w="2892" w:type="pct"/>
            <w:vAlign w:val="bottom"/>
          </w:tcPr>
          <w:p w14:paraId="14726213" w14:textId="77777777" w:rsidR="002C2621" w:rsidRPr="0006680D" w:rsidRDefault="002C2621" w:rsidP="00085C49">
            <w:pPr>
              <w:pStyle w:val="Header"/>
              <w:tabs>
                <w:tab w:val="clear" w:pos="4320"/>
                <w:tab w:val="clear" w:pos="8640"/>
              </w:tabs>
              <w:spacing w:line="276" w:lineRule="auto"/>
              <w:rPr>
                <w:color w:val="000000" w:themeColor="text1"/>
              </w:rPr>
            </w:pPr>
            <w:r w:rsidRPr="0006680D">
              <w:rPr>
                <w:b/>
                <w:color w:val="000000" w:themeColor="text1"/>
              </w:rPr>
              <w:t>Total</w:t>
            </w:r>
          </w:p>
        </w:tc>
        <w:tc>
          <w:tcPr>
            <w:tcW w:w="1054" w:type="pct"/>
            <w:vAlign w:val="center"/>
          </w:tcPr>
          <w:p w14:paraId="03292568" w14:textId="5996B2A4" w:rsidR="002C2621" w:rsidRPr="0006680D" w:rsidRDefault="00085C49" w:rsidP="00945B35">
            <w:pPr>
              <w:pStyle w:val="Header"/>
              <w:tabs>
                <w:tab w:val="clear" w:pos="4320"/>
                <w:tab w:val="clear" w:pos="8640"/>
                <w:tab w:val="decimal" w:pos="306"/>
              </w:tabs>
              <w:spacing w:line="276" w:lineRule="auto"/>
              <w:jc w:val="center"/>
              <w:rPr>
                <w:b/>
                <w:color w:val="000000" w:themeColor="text1"/>
              </w:rPr>
            </w:pPr>
            <w:r w:rsidRPr="0006680D">
              <w:rPr>
                <w:b/>
                <w:color w:val="000000" w:themeColor="text1"/>
              </w:rPr>
              <w:t>xxx</w:t>
            </w:r>
          </w:p>
        </w:tc>
        <w:tc>
          <w:tcPr>
            <w:tcW w:w="1054" w:type="pct"/>
            <w:vAlign w:val="center"/>
          </w:tcPr>
          <w:p w14:paraId="5C8CCA97" w14:textId="6CD01358" w:rsidR="002C2621" w:rsidRPr="0006680D" w:rsidRDefault="00085C49" w:rsidP="00945B35">
            <w:pPr>
              <w:pStyle w:val="Header"/>
              <w:tabs>
                <w:tab w:val="clear" w:pos="4320"/>
                <w:tab w:val="clear" w:pos="8640"/>
                <w:tab w:val="decimal" w:pos="265"/>
              </w:tabs>
              <w:spacing w:line="276" w:lineRule="auto"/>
              <w:jc w:val="center"/>
              <w:rPr>
                <w:b/>
                <w:color w:val="000000" w:themeColor="text1"/>
              </w:rPr>
            </w:pPr>
            <w:r w:rsidRPr="0006680D">
              <w:rPr>
                <w:b/>
                <w:color w:val="000000" w:themeColor="text1"/>
              </w:rPr>
              <w:t>xxx</w:t>
            </w:r>
          </w:p>
        </w:tc>
      </w:tr>
      <w:tr w:rsidR="0006680D" w:rsidRPr="0006680D" w14:paraId="3413B354" w14:textId="77777777" w:rsidTr="00945B35">
        <w:trPr>
          <w:trHeight w:val="227"/>
        </w:trPr>
        <w:tc>
          <w:tcPr>
            <w:tcW w:w="2892" w:type="pct"/>
            <w:vAlign w:val="bottom"/>
          </w:tcPr>
          <w:p w14:paraId="074A2B40" w14:textId="15F0105D" w:rsidR="00705728" w:rsidRPr="0006680D" w:rsidRDefault="00085C49" w:rsidP="00085C49">
            <w:pPr>
              <w:pStyle w:val="Header"/>
              <w:tabs>
                <w:tab w:val="clear" w:pos="4320"/>
                <w:tab w:val="clear" w:pos="8640"/>
              </w:tabs>
              <w:spacing w:line="276" w:lineRule="auto"/>
              <w:rPr>
                <w:b/>
                <w:color w:val="000000" w:themeColor="text1"/>
              </w:rPr>
            </w:pPr>
            <w:r w:rsidRPr="0006680D">
              <w:rPr>
                <w:b/>
                <w:color w:val="000000" w:themeColor="text1"/>
                <w:lang w:val="x-none"/>
              </w:rPr>
              <w:t>B)</w:t>
            </w:r>
            <w:r w:rsidR="00FD549E" w:rsidRPr="0006680D">
              <w:rPr>
                <w:b/>
                <w:color w:val="000000" w:themeColor="text1"/>
                <w:lang w:val="en-US"/>
              </w:rPr>
              <w:t xml:space="preserve"> purchases from related parties</w:t>
            </w:r>
          </w:p>
        </w:tc>
        <w:tc>
          <w:tcPr>
            <w:tcW w:w="1054" w:type="pct"/>
            <w:vAlign w:val="center"/>
          </w:tcPr>
          <w:p w14:paraId="4369F677" w14:textId="77777777" w:rsidR="00705728" w:rsidRPr="0006680D" w:rsidRDefault="00705728" w:rsidP="00945B35">
            <w:pPr>
              <w:pStyle w:val="Header"/>
              <w:tabs>
                <w:tab w:val="clear" w:pos="4320"/>
                <w:tab w:val="clear" w:pos="8640"/>
                <w:tab w:val="decimal" w:pos="306"/>
              </w:tabs>
              <w:spacing w:line="276" w:lineRule="auto"/>
              <w:jc w:val="center"/>
              <w:rPr>
                <w:b/>
                <w:color w:val="000000" w:themeColor="text1"/>
              </w:rPr>
            </w:pPr>
          </w:p>
        </w:tc>
        <w:tc>
          <w:tcPr>
            <w:tcW w:w="1054" w:type="pct"/>
            <w:vAlign w:val="center"/>
          </w:tcPr>
          <w:p w14:paraId="53210042" w14:textId="77777777" w:rsidR="00705728" w:rsidRPr="0006680D" w:rsidRDefault="00705728" w:rsidP="00945B35">
            <w:pPr>
              <w:pStyle w:val="Header"/>
              <w:tabs>
                <w:tab w:val="clear" w:pos="4320"/>
                <w:tab w:val="clear" w:pos="8640"/>
                <w:tab w:val="decimal" w:pos="265"/>
              </w:tabs>
              <w:spacing w:line="276" w:lineRule="auto"/>
              <w:jc w:val="center"/>
              <w:rPr>
                <w:b/>
                <w:color w:val="000000" w:themeColor="text1"/>
              </w:rPr>
            </w:pPr>
          </w:p>
        </w:tc>
      </w:tr>
      <w:tr w:rsidR="0006680D" w:rsidRPr="0006680D" w14:paraId="6792C4D7" w14:textId="77777777" w:rsidTr="00945B35">
        <w:trPr>
          <w:trHeight w:val="227"/>
        </w:trPr>
        <w:tc>
          <w:tcPr>
            <w:tcW w:w="2892" w:type="pct"/>
            <w:vAlign w:val="bottom"/>
          </w:tcPr>
          <w:p w14:paraId="76A6A741" w14:textId="31D6F21B" w:rsidR="00705728" w:rsidRPr="0006680D" w:rsidRDefault="00FD549E" w:rsidP="00085C49">
            <w:pPr>
              <w:pStyle w:val="Header"/>
              <w:tabs>
                <w:tab w:val="clear" w:pos="4320"/>
                <w:tab w:val="clear" w:pos="8640"/>
              </w:tabs>
              <w:spacing w:line="276" w:lineRule="auto"/>
              <w:rPr>
                <w:b/>
                <w:color w:val="000000" w:themeColor="text1"/>
              </w:rPr>
            </w:pPr>
            <w:r w:rsidRPr="0006680D">
              <w:rPr>
                <w:color w:val="000000" w:themeColor="text1"/>
                <w:lang w:val="en-US"/>
              </w:rPr>
              <w:t xml:space="preserve">Purchases of electricity from </w:t>
            </w:r>
            <w:r w:rsidR="003D6496" w:rsidRPr="0006680D">
              <w:rPr>
                <w:color w:val="000000" w:themeColor="text1"/>
                <w:lang w:val="en-US"/>
              </w:rPr>
              <w:t>KPLC</w:t>
            </w:r>
          </w:p>
        </w:tc>
        <w:tc>
          <w:tcPr>
            <w:tcW w:w="1054" w:type="pct"/>
            <w:vAlign w:val="center"/>
          </w:tcPr>
          <w:p w14:paraId="726B4E23" w14:textId="0C4B9C4A" w:rsidR="00705728" w:rsidRPr="0006680D" w:rsidRDefault="00085C49" w:rsidP="00945B35">
            <w:pPr>
              <w:pStyle w:val="Header"/>
              <w:tabs>
                <w:tab w:val="clear" w:pos="4320"/>
                <w:tab w:val="clear" w:pos="8640"/>
                <w:tab w:val="decimal" w:pos="306"/>
              </w:tabs>
              <w:spacing w:line="276" w:lineRule="auto"/>
              <w:jc w:val="center"/>
              <w:rPr>
                <w:b/>
                <w:color w:val="000000" w:themeColor="text1"/>
              </w:rPr>
            </w:pPr>
            <w:r w:rsidRPr="0006680D">
              <w:rPr>
                <w:color w:val="000000" w:themeColor="text1"/>
              </w:rPr>
              <w:t>xxx</w:t>
            </w:r>
          </w:p>
        </w:tc>
        <w:tc>
          <w:tcPr>
            <w:tcW w:w="1054" w:type="pct"/>
            <w:vAlign w:val="center"/>
          </w:tcPr>
          <w:p w14:paraId="19A199B7" w14:textId="5AC57C41" w:rsidR="00705728" w:rsidRPr="0006680D" w:rsidRDefault="00085C49" w:rsidP="00945B35">
            <w:pPr>
              <w:pStyle w:val="Header"/>
              <w:tabs>
                <w:tab w:val="clear" w:pos="4320"/>
                <w:tab w:val="clear" w:pos="8640"/>
                <w:tab w:val="decimal" w:pos="265"/>
              </w:tabs>
              <w:spacing w:line="276" w:lineRule="auto"/>
              <w:jc w:val="center"/>
              <w:rPr>
                <w:b/>
                <w:color w:val="000000" w:themeColor="text1"/>
              </w:rPr>
            </w:pPr>
            <w:r w:rsidRPr="0006680D">
              <w:rPr>
                <w:color w:val="000000" w:themeColor="text1"/>
              </w:rPr>
              <w:t>xxx</w:t>
            </w:r>
          </w:p>
        </w:tc>
      </w:tr>
      <w:tr w:rsidR="0006680D" w:rsidRPr="0006680D" w14:paraId="5AE203F5" w14:textId="77777777" w:rsidTr="00945B35">
        <w:trPr>
          <w:trHeight w:val="227"/>
        </w:trPr>
        <w:tc>
          <w:tcPr>
            <w:tcW w:w="2892" w:type="pct"/>
            <w:vAlign w:val="bottom"/>
          </w:tcPr>
          <w:p w14:paraId="0F09C7DD" w14:textId="590BC3B0"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lang w:val="en-US"/>
              </w:rPr>
              <w:t>Purchase of water from govt service providers</w:t>
            </w:r>
          </w:p>
        </w:tc>
        <w:tc>
          <w:tcPr>
            <w:tcW w:w="1054" w:type="pct"/>
            <w:vAlign w:val="center"/>
          </w:tcPr>
          <w:p w14:paraId="05453365" w14:textId="6288489D"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4AD14F74" w14:textId="10BC6051"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03A679DF" w14:textId="77777777" w:rsidTr="00945B35">
        <w:trPr>
          <w:trHeight w:val="227"/>
        </w:trPr>
        <w:tc>
          <w:tcPr>
            <w:tcW w:w="2892" w:type="pct"/>
            <w:vAlign w:val="bottom"/>
          </w:tcPr>
          <w:p w14:paraId="14E14656" w14:textId="60F0F584"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lang w:val="en-US"/>
              </w:rPr>
              <w:t>Rent expenses paid to govt agencies</w:t>
            </w:r>
          </w:p>
        </w:tc>
        <w:tc>
          <w:tcPr>
            <w:tcW w:w="1054" w:type="pct"/>
            <w:vAlign w:val="center"/>
          </w:tcPr>
          <w:p w14:paraId="2154162E" w14:textId="7A2AE8CD"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31E39A62" w14:textId="2864DDC4"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78E56C5B" w14:textId="77777777" w:rsidTr="00945B35">
        <w:trPr>
          <w:trHeight w:val="227"/>
        </w:trPr>
        <w:tc>
          <w:tcPr>
            <w:tcW w:w="2892" w:type="pct"/>
            <w:vAlign w:val="bottom"/>
          </w:tcPr>
          <w:p w14:paraId="2DA964B7" w14:textId="1C95450E"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lang w:val="en-US"/>
              </w:rPr>
              <w:t>Training and conference fees paid to govt. Agencies</w:t>
            </w:r>
          </w:p>
        </w:tc>
        <w:tc>
          <w:tcPr>
            <w:tcW w:w="1054" w:type="pct"/>
            <w:vAlign w:val="center"/>
          </w:tcPr>
          <w:p w14:paraId="56898BDB" w14:textId="4CE86C2E"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75C7466B" w14:textId="6DC9243F"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5B486D7F" w14:textId="77777777" w:rsidTr="00945B35">
        <w:trPr>
          <w:trHeight w:val="227"/>
        </w:trPr>
        <w:tc>
          <w:tcPr>
            <w:tcW w:w="2892" w:type="pct"/>
            <w:vAlign w:val="bottom"/>
          </w:tcPr>
          <w:p w14:paraId="443AD85E" w14:textId="46277E5C"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lang w:val="en-US"/>
              </w:rPr>
              <w:t>Others (</w:t>
            </w:r>
            <w:r w:rsidRPr="0006680D">
              <w:rPr>
                <w:i/>
                <w:iCs/>
                <w:color w:val="000000" w:themeColor="text1"/>
                <w:lang w:val="en-US"/>
              </w:rPr>
              <w:t>specify</w:t>
            </w:r>
            <w:r w:rsidRPr="0006680D">
              <w:rPr>
                <w:color w:val="000000" w:themeColor="text1"/>
                <w:lang w:val="en-US"/>
              </w:rPr>
              <w:t>)</w:t>
            </w:r>
          </w:p>
        </w:tc>
        <w:tc>
          <w:tcPr>
            <w:tcW w:w="1054" w:type="pct"/>
            <w:vAlign w:val="center"/>
          </w:tcPr>
          <w:p w14:paraId="208B79D3" w14:textId="5256D984"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21CD47CE" w14:textId="7C6797DA"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6106B24E" w14:textId="77777777" w:rsidTr="00945B35">
        <w:trPr>
          <w:trHeight w:val="227"/>
        </w:trPr>
        <w:tc>
          <w:tcPr>
            <w:tcW w:w="2892" w:type="pct"/>
            <w:vAlign w:val="bottom"/>
          </w:tcPr>
          <w:p w14:paraId="502A7FF6" w14:textId="0F7097EB" w:rsidR="00705728" w:rsidRPr="0006680D" w:rsidRDefault="00705728" w:rsidP="00085C49">
            <w:pPr>
              <w:pStyle w:val="Header"/>
              <w:tabs>
                <w:tab w:val="clear" w:pos="4320"/>
                <w:tab w:val="clear" w:pos="8640"/>
              </w:tabs>
              <w:spacing w:line="276" w:lineRule="auto"/>
              <w:rPr>
                <w:color w:val="000000" w:themeColor="text1"/>
              </w:rPr>
            </w:pPr>
            <w:r w:rsidRPr="0006680D">
              <w:rPr>
                <w:b/>
                <w:color w:val="000000" w:themeColor="text1"/>
              </w:rPr>
              <w:t>Total</w:t>
            </w:r>
          </w:p>
        </w:tc>
        <w:tc>
          <w:tcPr>
            <w:tcW w:w="1054" w:type="pct"/>
            <w:vAlign w:val="center"/>
          </w:tcPr>
          <w:p w14:paraId="097BEA18" w14:textId="0FB84D54"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b/>
                <w:color w:val="000000" w:themeColor="text1"/>
              </w:rPr>
              <w:t>xxx</w:t>
            </w:r>
          </w:p>
        </w:tc>
        <w:tc>
          <w:tcPr>
            <w:tcW w:w="1054" w:type="pct"/>
            <w:vAlign w:val="center"/>
          </w:tcPr>
          <w:p w14:paraId="71D05982" w14:textId="1201E236"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b/>
                <w:color w:val="000000" w:themeColor="text1"/>
              </w:rPr>
              <w:t>xxx</w:t>
            </w:r>
          </w:p>
        </w:tc>
      </w:tr>
      <w:tr w:rsidR="0006680D" w:rsidRPr="0006680D" w14:paraId="5EBAF5EF" w14:textId="77777777" w:rsidTr="00945B35">
        <w:trPr>
          <w:trHeight w:val="227"/>
        </w:trPr>
        <w:tc>
          <w:tcPr>
            <w:tcW w:w="2892" w:type="pct"/>
            <w:vAlign w:val="bottom"/>
          </w:tcPr>
          <w:p w14:paraId="2BBEC0A5" w14:textId="23FF1824" w:rsidR="00705728" w:rsidRPr="0006680D" w:rsidRDefault="00085C49" w:rsidP="00FF1B9B">
            <w:pPr>
              <w:pStyle w:val="Header"/>
              <w:numPr>
                <w:ilvl w:val="0"/>
                <w:numId w:val="19"/>
              </w:numPr>
              <w:tabs>
                <w:tab w:val="clear" w:pos="4320"/>
                <w:tab w:val="clear" w:pos="8640"/>
              </w:tabs>
              <w:spacing w:line="276" w:lineRule="auto"/>
              <w:ind w:left="340"/>
              <w:rPr>
                <w:b/>
                <w:color w:val="000000" w:themeColor="text1"/>
              </w:rPr>
            </w:pPr>
            <w:r w:rsidRPr="0006680D">
              <w:rPr>
                <w:b/>
                <w:color w:val="000000" w:themeColor="text1"/>
              </w:rPr>
              <w:t xml:space="preserve">Grants </w:t>
            </w:r>
            <w:r w:rsidR="00FD549E" w:rsidRPr="0006680D">
              <w:rPr>
                <w:b/>
                <w:color w:val="000000" w:themeColor="text1"/>
              </w:rPr>
              <w:t>/transfers from the government</w:t>
            </w:r>
          </w:p>
        </w:tc>
        <w:tc>
          <w:tcPr>
            <w:tcW w:w="1054" w:type="pct"/>
            <w:vAlign w:val="center"/>
          </w:tcPr>
          <w:p w14:paraId="4FF15055" w14:textId="77777777" w:rsidR="00705728" w:rsidRPr="0006680D" w:rsidRDefault="00705728" w:rsidP="00945B35">
            <w:pPr>
              <w:pStyle w:val="Header"/>
              <w:tabs>
                <w:tab w:val="clear" w:pos="4320"/>
                <w:tab w:val="clear" w:pos="8640"/>
              </w:tabs>
              <w:spacing w:line="276" w:lineRule="auto"/>
              <w:jc w:val="center"/>
              <w:rPr>
                <w:b/>
                <w:color w:val="000000" w:themeColor="text1"/>
              </w:rPr>
            </w:pPr>
          </w:p>
        </w:tc>
        <w:tc>
          <w:tcPr>
            <w:tcW w:w="1054" w:type="pct"/>
            <w:vAlign w:val="center"/>
          </w:tcPr>
          <w:p w14:paraId="77A3B746" w14:textId="77777777" w:rsidR="00705728" w:rsidRPr="0006680D" w:rsidRDefault="00705728" w:rsidP="00945B35">
            <w:pPr>
              <w:pStyle w:val="Header"/>
              <w:tabs>
                <w:tab w:val="clear" w:pos="4320"/>
                <w:tab w:val="clear" w:pos="8640"/>
              </w:tabs>
              <w:spacing w:line="276" w:lineRule="auto"/>
              <w:jc w:val="center"/>
              <w:rPr>
                <w:b/>
                <w:color w:val="000000" w:themeColor="text1"/>
              </w:rPr>
            </w:pPr>
          </w:p>
        </w:tc>
      </w:tr>
      <w:tr w:rsidR="0006680D" w:rsidRPr="0006680D" w14:paraId="2FBB2E82" w14:textId="77777777" w:rsidTr="00945B35">
        <w:trPr>
          <w:trHeight w:val="227"/>
        </w:trPr>
        <w:tc>
          <w:tcPr>
            <w:tcW w:w="2892" w:type="pct"/>
            <w:vAlign w:val="bottom"/>
          </w:tcPr>
          <w:p w14:paraId="576689B8" w14:textId="433229E6" w:rsidR="00705728" w:rsidRPr="0006680D" w:rsidRDefault="00A77CAD" w:rsidP="00085C49">
            <w:pPr>
              <w:pStyle w:val="Header"/>
              <w:tabs>
                <w:tab w:val="clear" w:pos="4320"/>
                <w:tab w:val="clear" w:pos="8640"/>
              </w:tabs>
              <w:spacing w:line="276" w:lineRule="auto"/>
              <w:rPr>
                <w:color w:val="000000" w:themeColor="text1"/>
              </w:rPr>
            </w:pPr>
            <w:r w:rsidRPr="0006680D">
              <w:rPr>
                <w:color w:val="000000" w:themeColor="text1"/>
              </w:rPr>
              <w:t>Grants from county government</w:t>
            </w:r>
          </w:p>
        </w:tc>
        <w:tc>
          <w:tcPr>
            <w:tcW w:w="1054" w:type="pct"/>
            <w:vAlign w:val="center"/>
          </w:tcPr>
          <w:p w14:paraId="13BE2D6A" w14:textId="309852EA"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01E0FF9F" w14:textId="5ED06467"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3C8145F7" w14:textId="77777777" w:rsidTr="00945B35">
        <w:trPr>
          <w:trHeight w:val="227"/>
        </w:trPr>
        <w:tc>
          <w:tcPr>
            <w:tcW w:w="2892" w:type="pct"/>
            <w:vAlign w:val="bottom"/>
          </w:tcPr>
          <w:p w14:paraId="3AF41077" w14:textId="461A5092" w:rsidR="00705728" w:rsidRPr="0006680D" w:rsidRDefault="00A77CAD" w:rsidP="00085C49">
            <w:pPr>
              <w:pStyle w:val="Header"/>
              <w:tabs>
                <w:tab w:val="clear" w:pos="4320"/>
                <w:tab w:val="clear" w:pos="8640"/>
              </w:tabs>
              <w:spacing w:line="276" w:lineRule="auto"/>
              <w:rPr>
                <w:color w:val="000000" w:themeColor="text1"/>
              </w:rPr>
            </w:pPr>
            <w:r w:rsidRPr="0006680D">
              <w:rPr>
                <w:color w:val="000000" w:themeColor="text1"/>
              </w:rPr>
              <w:lastRenderedPageBreak/>
              <w:t xml:space="preserve">Grants from other levels of </w:t>
            </w:r>
            <w:r w:rsidR="001517DA" w:rsidRPr="0006680D">
              <w:rPr>
                <w:color w:val="000000" w:themeColor="text1"/>
              </w:rPr>
              <w:t>Government</w:t>
            </w:r>
          </w:p>
        </w:tc>
        <w:tc>
          <w:tcPr>
            <w:tcW w:w="1054" w:type="pct"/>
            <w:vAlign w:val="center"/>
          </w:tcPr>
          <w:p w14:paraId="40286A8A" w14:textId="1334CA25"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698C0AA5" w14:textId="6BC11036"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772A66AE" w14:textId="77777777" w:rsidTr="00945B35">
        <w:trPr>
          <w:trHeight w:val="227"/>
        </w:trPr>
        <w:tc>
          <w:tcPr>
            <w:tcW w:w="2892" w:type="pct"/>
            <w:vAlign w:val="bottom"/>
          </w:tcPr>
          <w:p w14:paraId="4665EF65" w14:textId="541EF875"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rPr>
              <w:t>Donations in kind</w:t>
            </w:r>
          </w:p>
        </w:tc>
        <w:tc>
          <w:tcPr>
            <w:tcW w:w="1054" w:type="pct"/>
            <w:vAlign w:val="center"/>
          </w:tcPr>
          <w:p w14:paraId="4F9DC74A" w14:textId="2301DEF1"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72F3344D" w14:textId="3A07BAE6"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6B2AF5A1" w14:textId="77777777" w:rsidTr="00945B35">
        <w:trPr>
          <w:trHeight w:val="227"/>
        </w:trPr>
        <w:tc>
          <w:tcPr>
            <w:tcW w:w="2892" w:type="pct"/>
            <w:vAlign w:val="bottom"/>
          </w:tcPr>
          <w:p w14:paraId="30B21307" w14:textId="77777777" w:rsidR="00705728" w:rsidRPr="0006680D" w:rsidRDefault="00705728" w:rsidP="00085C49">
            <w:pPr>
              <w:pStyle w:val="Header"/>
              <w:tabs>
                <w:tab w:val="clear" w:pos="4320"/>
                <w:tab w:val="clear" w:pos="8640"/>
              </w:tabs>
              <w:spacing w:line="276" w:lineRule="auto"/>
              <w:rPr>
                <w:color w:val="000000" w:themeColor="text1"/>
              </w:rPr>
            </w:pPr>
            <w:r w:rsidRPr="0006680D">
              <w:rPr>
                <w:b/>
                <w:color w:val="000000" w:themeColor="text1"/>
              </w:rPr>
              <w:t>Total</w:t>
            </w:r>
          </w:p>
        </w:tc>
        <w:tc>
          <w:tcPr>
            <w:tcW w:w="1054" w:type="pct"/>
            <w:vAlign w:val="center"/>
          </w:tcPr>
          <w:p w14:paraId="3A90CA16" w14:textId="082BF41B" w:rsidR="00705728" w:rsidRPr="0006680D" w:rsidRDefault="00085C49" w:rsidP="00945B35">
            <w:pPr>
              <w:pStyle w:val="Header"/>
              <w:tabs>
                <w:tab w:val="clear" w:pos="4320"/>
                <w:tab w:val="clear" w:pos="8640"/>
                <w:tab w:val="decimal" w:pos="306"/>
              </w:tabs>
              <w:spacing w:line="276" w:lineRule="auto"/>
              <w:jc w:val="center"/>
              <w:rPr>
                <w:b/>
                <w:color w:val="000000" w:themeColor="text1"/>
              </w:rPr>
            </w:pPr>
            <w:r w:rsidRPr="0006680D">
              <w:rPr>
                <w:b/>
                <w:color w:val="000000" w:themeColor="text1"/>
              </w:rPr>
              <w:t>xxx</w:t>
            </w:r>
          </w:p>
        </w:tc>
        <w:tc>
          <w:tcPr>
            <w:tcW w:w="1054" w:type="pct"/>
            <w:vAlign w:val="center"/>
          </w:tcPr>
          <w:p w14:paraId="5FA57FF6" w14:textId="552DE4B3" w:rsidR="00705728" w:rsidRPr="0006680D" w:rsidRDefault="00085C49" w:rsidP="00945B35">
            <w:pPr>
              <w:pStyle w:val="Header"/>
              <w:tabs>
                <w:tab w:val="clear" w:pos="4320"/>
                <w:tab w:val="clear" w:pos="8640"/>
                <w:tab w:val="decimal" w:pos="265"/>
              </w:tabs>
              <w:spacing w:line="276" w:lineRule="auto"/>
              <w:jc w:val="center"/>
              <w:rPr>
                <w:b/>
                <w:color w:val="000000" w:themeColor="text1"/>
              </w:rPr>
            </w:pPr>
            <w:r w:rsidRPr="0006680D">
              <w:rPr>
                <w:b/>
                <w:color w:val="000000" w:themeColor="text1"/>
              </w:rPr>
              <w:t>xxx</w:t>
            </w:r>
          </w:p>
        </w:tc>
      </w:tr>
      <w:tr w:rsidR="0006680D" w:rsidRPr="0006680D" w14:paraId="1BA491F8" w14:textId="77777777" w:rsidTr="00945B35">
        <w:trPr>
          <w:trHeight w:val="227"/>
        </w:trPr>
        <w:tc>
          <w:tcPr>
            <w:tcW w:w="2892" w:type="pct"/>
            <w:vAlign w:val="bottom"/>
          </w:tcPr>
          <w:p w14:paraId="53808BE7" w14:textId="696BAFE3" w:rsidR="00705728" w:rsidRPr="0006680D" w:rsidRDefault="00FD549E" w:rsidP="00FF1B9B">
            <w:pPr>
              <w:pStyle w:val="Header"/>
              <w:numPr>
                <w:ilvl w:val="0"/>
                <w:numId w:val="19"/>
              </w:numPr>
              <w:tabs>
                <w:tab w:val="clear" w:pos="4320"/>
                <w:tab w:val="clear" w:pos="8640"/>
              </w:tabs>
              <w:spacing w:line="276" w:lineRule="auto"/>
              <w:ind w:left="340"/>
              <w:rPr>
                <w:b/>
                <w:color w:val="000000" w:themeColor="text1"/>
              </w:rPr>
            </w:pPr>
            <w:r w:rsidRPr="0006680D">
              <w:rPr>
                <w:b/>
                <w:color w:val="000000" w:themeColor="text1"/>
              </w:rPr>
              <w:t>Expenses incurred on behalf of related party</w:t>
            </w:r>
          </w:p>
        </w:tc>
        <w:tc>
          <w:tcPr>
            <w:tcW w:w="1054" w:type="pct"/>
            <w:vAlign w:val="center"/>
          </w:tcPr>
          <w:p w14:paraId="0583FFD4" w14:textId="77777777" w:rsidR="00705728" w:rsidRPr="0006680D" w:rsidRDefault="00705728" w:rsidP="00945B35">
            <w:pPr>
              <w:pStyle w:val="Header"/>
              <w:tabs>
                <w:tab w:val="clear" w:pos="4320"/>
                <w:tab w:val="clear" w:pos="8640"/>
              </w:tabs>
              <w:spacing w:line="276" w:lineRule="auto"/>
              <w:jc w:val="center"/>
              <w:rPr>
                <w:b/>
                <w:color w:val="000000" w:themeColor="text1"/>
              </w:rPr>
            </w:pPr>
          </w:p>
        </w:tc>
        <w:tc>
          <w:tcPr>
            <w:tcW w:w="1054" w:type="pct"/>
            <w:vAlign w:val="center"/>
          </w:tcPr>
          <w:p w14:paraId="33FA1280" w14:textId="77777777" w:rsidR="00705728" w:rsidRPr="0006680D" w:rsidRDefault="00705728" w:rsidP="00945B35">
            <w:pPr>
              <w:pStyle w:val="Header"/>
              <w:tabs>
                <w:tab w:val="clear" w:pos="4320"/>
                <w:tab w:val="clear" w:pos="8640"/>
              </w:tabs>
              <w:spacing w:line="276" w:lineRule="auto"/>
              <w:jc w:val="center"/>
              <w:rPr>
                <w:b/>
                <w:color w:val="000000" w:themeColor="text1"/>
              </w:rPr>
            </w:pPr>
          </w:p>
        </w:tc>
      </w:tr>
      <w:tr w:rsidR="0006680D" w:rsidRPr="0006680D" w14:paraId="1B72B827" w14:textId="77777777" w:rsidTr="00945B35">
        <w:trPr>
          <w:trHeight w:val="227"/>
        </w:trPr>
        <w:tc>
          <w:tcPr>
            <w:tcW w:w="2892" w:type="pct"/>
            <w:vAlign w:val="bottom"/>
          </w:tcPr>
          <w:p w14:paraId="74520503" w14:textId="4BD77533"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rPr>
              <w:t>Payments of salaries and wages for xxx employees</w:t>
            </w:r>
          </w:p>
        </w:tc>
        <w:tc>
          <w:tcPr>
            <w:tcW w:w="1054" w:type="pct"/>
            <w:vAlign w:val="center"/>
          </w:tcPr>
          <w:p w14:paraId="099741F9" w14:textId="3DA351FB"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0ACAA6EE" w14:textId="5FF238E9"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5A895EC8" w14:textId="77777777" w:rsidTr="00945B35">
        <w:trPr>
          <w:trHeight w:val="227"/>
        </w:trPr>
        <w:tc>
          <w:tcPr>
            <w:tcW w:w="2892" w:type="pct"/>
            <w:vAlign w:val="bottom"/>
          </w:tcPr>
          <w:p w14:paraId="1B0F72C8" w14:textId="64A16CC2"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rPr>
              <w:t>Payments for goods and services for xxx</w:t>
            </w:r>
          </w:p>
        </w:tc>
        <w:tc>
          <w:tcPr>
            <w:tcW w:w="1054" w:type="pct"/>
            <w:vAlign w:val="center"/>
          </w:tcPr>
          <w:p w14:paraId="3AB3287D" w14:textId="07E8BB3E"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06252858" w14:textId="41FB1102"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6B0EAAA8" w14:textId="77777777" w:rsidTr="00945B35">
        <w:trPr>
          <w:trHeight w:val="227"/>
        </w:trPr>
        <w:tc>
          <w:tcPr>
            <w:tcW w:w="2892" w:type="pct"/>
            <w:vAlign w:val="bottom"/>
          </w:tcPr>
          <w:p w14:paraId="4778DA3A" w14:textId="77777777" w:rsidR="00705728" w:rsidRPr="0006680D" w:rsidRDefault="00705728" w:rsidP="00085C49">
            <w:pPr>
              <w:pStyle w:val="Header"/>
              <w:tabs>
                <w:tab w:val="clear" w:pos="4320"/>
                <w:tab w:val="clear" w:pos="8640"/>
              </w:tabs>
              <w:spacing w:line="276" w:lineRule="auto"/>
              <w:rPr>
                <w:color w:val="000000" w:themeColor="text1"/>
              </w:rPr>
            </w:pPr>
            <w:r w:rsidRPr="0006680D">
              <w:rPr>
                <w:b/>
                <w:color w:val="000000" w:themeColor="text1"/>
              </w:rPr>
              <w:t>Total</w:t>
            </w:r>
          </w:p>
        </w:tc>
        <w:tc>
          <w:tcPr>
            <w:tcW w:w="1054" w:type="pct"/>
            <w:vAlign w:val="center"/>
          </w:tcPr>
          <w:p w14:paraId="0258B62B" w14:textId="77777777" w:rsidR="00705728" w:rsidRPr="0006680D" w:rsidRDefault="00705728" w:rsidP="00945B35">
            <w:pPr>
              <w:pStyle w:val="Header"/>
              <w:tabs>
                <w:tab w:val="clear" w:pos="4320"/>
                <w:tab w:val="clear" w:pos="8640"/>
                <w:tab w:val="decimal" w:pos="306"/>
              </w:tabs>
              <w:spacing w:line="276" w:lineRule="auto"/>
              <w:jc w:val="center"/>
              <w:rPr>
                <w:b/>
                <w:color w:val="000000" w:themeColor="text1"/>
              </w:rPr>
            </w:pPr>
          </w:p>
        </w:tc>
        <w:tc>
          <w:tcPr>
            <w:tcW w:w="1054" w:type="pct"/>
            <w:vAlign w:val="center"/>
          </w:tcPr>
          <w:p w14:paraId="205153F5" w14:textId="77777777" w:rsidR="00705728" w:rsidRPr="0006680D" w:rsidRDefault="00705728" w:rsidP="00945B35">
            <w:pPr>
              <w:pStyle w:val="Header"/>
              <w:tabs>
                <w:tab w:val="clear" w:pos="4320"/>
                <w:tab w:val="clear" w:pos="8640"/>
                <w:tab w:val="decimal" w:pos="265"/>
              </w:tabs>
              <w:spacing w:line="276" w:lineRule="auto"/>
              <w:jc w:val="center"/>
              <w:rPr>
                <w:color w:val="000000" w:themeColor="text1"/>
              </w:rPr>
            </w:pPr>
          </w:p>
        </w:tc>
      </w:tr>
      <w:tr w:rsidR="0006680D" w:rsidRPr="0006680D" w14:paraId="5B129A54" w14:textId="77777777" w:rsidTr="00945B35">
        <w:trPr>
          <w:trHeight w:val="227"/>
        </w:trPr>
        <w:tc>
          <w:tcPr>
            <w:tcW w:w="2892" w:type="pct"/>
            <w:vAlign w:val="bottom"/>
          </w:tcPr>
          <w:p w14:paraId="45AF5EED" w14:textId="7947F564" w:rsidR="00705728" w:rsidRPr="0006680D" w:rsidRDefault="00FD549E" w:rsidP="00FF1B9B">
            <w:pPr>
              <w:pStyle w:val="Header"/>
              <w:numPr>
                <w:ilvl w:val="0"/>
                <w:numId w:val="19"/>
              </w:numPr>
              <w:tabs>
                <w:tab w:val="clear" w:pos="4320"/>
                <w:tab w:val="clear" w:pos="8640"/>
              </w:tabs>
              <w:spacing w:line="276" w:lineRule="auto"/>
              <w:ind w:left="340"/>
              <w:rPr>
                <w:b/>
                <w:color w:val="000000" w:themeColor="text1"/>
              </w:rPr>
            </w:pPr>
            <w:r w:rsidRPr="0006680D">
              <w:rPr>
                <w:b/>
                <w:color w:val="000000" w:themeColor="text1"/>
              </w:rPr>
              <w:t>Key management compensation</w:t>
            </w:r>
          </w:p>
        </w:tc>
        <w:tc>
          <w:tcPr>
            <w:tcW w:w="1054" w:type="pct"/>
            <w:vAlign w:val="center"/>
          </w:tcPr>
          <w:p w14:paraId="73D974F3" w14:textId="77777777" w:rsidR="00705728" w:rsidRPr="0006680D" w:rsidRDefault="00705728" w:rsidP="00945B35">
            <w:pPr>
              <w:pStyle w:val="Header"/>
              <w:tabs>
                <w:tab w:val="clear" w:pos="4320"/>
                <w:tab w:val="clear" w:pos="8640"/>
              </w:tabs>
              <w:spacing w:line="276" w:lineRule="auto"/>
              <w:jc w:val="center"/>
              <w:rPr>
                <w:b/>
                <w:color w:val="000000" w:themeColor="text1"/>
              </w:rPr>
            </w:pPr>
          </w:p>
        </w:tc>
        <w:tc>
          <w:tcPr>
            <w:tcW w:w="1054" w:type="pct"/>
            <w:vAlign w:val="center"/>
          </w:tcPr>
          <w:p w14:paraId="786879B9" w14:textId="77777777" w:rsidR="00705728" w:rsidRPr="0006680D" w:rsidRDefault="00705728" w:rsidP="00945B35">
            <w:pPr>
              <w:pStyle w:val="Header"/>
              <w:tabs>
                <w:tab w:val="clear" w:pos="4320"/>
                <w:tab w:val="clear" w:pos="8640"/>
              </w:tabs>
              <w:spacing w:line="276" w:lineRule="auto"/>
              <w:jc w:val="center"/>
              <w:rPr>
                <w:b/>
                <w:color w:val="000000" w:themeColor="text1"/>
              </w:rPr>
            </w:pPr>
          </w:p>
        </w:tc>
      </w:tr>
      <w:tr w:rsidR="0006680D" w:rsidRPr="0006680D" w14:paraId="1A561745" w14:textId="77777777" w:rsidTr="00945B35">
        <w:trPr>
          <w:trHeight w:val="227"/>
        </w:trPr>
        <w:tc>
          <w:tcPr>
            <w:tcW w:w="2892" w:type="pct"/>
            <w:vAlign w:val="bottom"/>
          </w:tcPr>
          <w:p w14:paraId="323A2870" w14:textId="40227B6F"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rPr>
              <w:t>Directors’ emoluments</w:t>
            </w:r>
          </w:p>
        </w:tc>
        <w:tc>
          <w:tcPr>
            <w:tcW w:w="1054" w:type="pct"/>
            <w:vAlign w:val="center"/>
          </w:tcPr>
          <w:p w14:paraId="7C2E1A7D" w14:textId="3CAD82AA"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0FBB2A65" w14:textId="64578F96"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06680D" w:rsidRPr="0006680D" w14:paraId="6292BCCC" w14:textId="77777777" w:rsidTr="00945B35">
        <w:trPr>
          <w:trHeight w:val="227"/>
        </w:trPr>
        <w:tc>
          <w:tcPr>
            <w:tcW w:w="2892" w:type="pct"/>
            <w:vAlign w:val="bottom"/>
          </w:tcPr>
          <w:p w14:paraId="5A852FD3" w14:textId="323EDA72" w:rsidR="00705728" w:rsidRPr="0006680D" w:rsidRDefault="00FD549E" w:rsidP="00085C49">
            <w:pPr>
              <w:pStyle w:val="Header"/>
              <w:tabs>
                <w:tab w:val="clear" w:pos="4320"/>
                <w:tab w:val="clear" w:pos="8640"/>
              </w:tabs>
              <w:spacing w:line="276" w:lineRule="auto"/>
              <w:rPr>
                <w:color w:val="000000" w:themeColor="text1"/>
              </w:rPr>
            </w:pPr>
            <w:r w:rsidRPr="0006680D">
              <w:rPr>
                <w:color w:val="000000" w:themeColor="text1"/>
              </w:rPr>
              <w:t>Compensation to key management</w:t>
            </w:r>
          </w:p>
        </w:tc>
        <w:tc>
          <w:tcPr>
            <w:tcW w:w="1054" w:type="pct"/>
            <w:vAlign w:val="center"/>
          </w:tcPr>
          <w:p w14:paraId="4288A2CB" w14:textId="5845852C" w:rsidR="00705728" w:rsidRPr="0006680D" w:rsidRDefault="00085C49" w:rsidP="00945B35">
            <w:pPr>
              <w:pStyle w:val="Header"/>
              <w:tabs>
                <w:tab w:val="clear" w:pos="4320"/>
                <w:tab w:val="clear" w:pos="8640"/>
                <w:tab w:val="decimal" w:pos="306"/>
              </w:tabs>
              <w:spacing w:line="276" w:lineRule="auto"/>
              <w:jc w:val="center"/>
              <w:rPr>
                <w:color w:val="000000" w:themeColor="text1"/>
              </w:rPr>
            </w:pPr>
            <w:r w:rsidRPr="0006680D">
              <w:rPr>
                <w:color w:val="000000" w:themeColor="text1"/>
              </w:rPr>
              <w:t>xxx</w:t>
            </w:r>
          </w:p>
        </w:tc>
        <w:tc>
          <w:tcPr>
            <w:tcW w:w="1054" w:type="pct"/>
            <w:vAlign w:val="center"/>
          </w:tcPr>
          <w:p w14:paraId="0EDA2A3A" w14:textId="338EEA62" w:rsidR="00705728" w:rsidRPr="0006680D" w:rsidRDefault="00085C49" w:rsidP="00945B35">
            <w:pPr>
              <w:pStyle w:val="Header"/>
              <w:tabs>
                <w:tab w:val="clear" w:pos="4320"/>
                <w:tab w:val="clear" w:pos="8640"/>
                <w:tab w:val="decimal" w:pos="265"/>
              </w:tabs>
              <w:spacing w:line="276" w:lineRule="auto"/>
              <w:jc w:val="center"/>
              <w:rPr>
                <w:color w:val="000000" w:themeColor="text1"/>
              </w:rPr>
            </w:pPr>
            <w:r w:rsidRPr="0006680D">
              <w:rPr>
                <w:color w:val="000000" w:themeColor="text1"/>
              </w:rPr>
              <w:t>xxx</w:t>
            </w:r>
          </w:p>
        </w:tc>
      </w:tr>
      <w:tr w:rsidR="00705728" w:rsidRPr="0006680D" w14:paraId="549DDC4B" w14:textId="77777777" w:rsidTr="00945B35">
        <w:trPr>
          <w:trHeight w:val="227"/>
        </w:trPr>
        <w:tc>
          <w:tcPr>
            <w:tcW w:w="2892" w:type="pct"/>
            <w:vAlign w:val="bottom"/>
          </w:tcPr>
          <w:p w14:paraId="0F3D73C7" w14:textId="77777777" w:rsidR="00705728" w:rsidRPr="0006680D" w:rsidRDefault="00705728" w:rsidP="00085C49">
            <w:pPr>
              <w:pStyle w:val="Header"/>
              <w:tabs>
                <w:tab w:val="clear" w:pos="4320"/>
                <w:tab w:val="clear" w:pos="8640"/>
              </w:tabs>
              <w:spacing w:line="276" w:lineRule="auto"/>
              <w:rPr>
                <w:color w:val="000000" w:themeColor="text1"/>
              </w:rPr>
            </w:pPr>
            <w:r w:rsidRPr="0006680D">
              <w:rPr>
                <w:b/>
                <w:color w:val="000000" w:themeColor="text1"/>
              </w:rPr>
              <w:t>Total</w:t>
            </w:r>
          </w:p>
        </w:tc>
        <w:tc>
          <w:tcPr>
            <w:tcW w:w="1054" w:type="pct"/>
            <w:vAlign w:val="center"/>
          </w:tcPr>
          <w:p w14:paraId="438F438E" w14:textId="1B4D23AE" w:rsidR="00705728" w:rsidRPr="0006680D" w:rsidRDefault="00085C49" w:rsidP="00945B35">
            <w:pPr>
              <w:pStyle w:val="Header"/>
              <w:tabs>
                <w:tab w:val="clear" w:pos="4320"/>
                <w:tab w:val="clear" w:pos="8640"/>
                <w:tab w:val="decimal" w:pos="306"/>
              </w:tabs>
              <w:spacing w:line="276" w:lineRule="auto"/>
              <w:jc w:val="center"/>
              <w:rPr>
                <w:b/>
                <w:color w:val="000000" w:themeColor="text1"/>
              </w:rPr>
            </w:pPr>
            <w:r w:rsidRPr="0006680D">
              <w:rPr>
                <w:b/>
                <w:color w:val="000000" w:themeColor="text1"/>
              </w:rPr>
              <w:t>xxx</w:t>
            </w:r>
          </w:p>
        </w:tc>
        <w:tc>
          <w:tcPr>
            <w:tcW w:w="1054" w:type="pct"/>
            <w:vAlign w:val="center"/>
          </w:tcPr>
          <w:p w14:paraId="6A1F7A25" w14:textId="382E2470" w:rsidR="00705728" w:rsidRPr="0006680D" w:rsidRDefault="00085C49" w:rsidP="00945B35">
            <w:pPr>
              <w:pStyle w:val="Header"/>
              <w:tabs>
                <w:tab w:val="clear" w:pos="4320"/>
                <w:tab w:val="clear" w:pos="8640"/>
                <w:tab w:val="decimal" w:pos="265"/>
              </w:tabs>
              <w:spacing w:line="276" w:lineRule="auto"/>
              <w:jc w:val="center"/>
              <w:rPr>
                <w:b/>
                <w:color w:val="000000" w:themeColor="text1"/>
              </w:rPr>
            </w:pPr>
            <w:r w:rsidRPr="0006680D">
              <w:rPr>
                <w:b/>
                <w:color w:val="000000" w:themeColor="text1"/>
              </w:rPr>
              <w:t>xxx</w:t>
            </w:r>
          </w:p>
        </w:tc>
      </w:tr>
    </w:tbl>
    <w:p w14:paraId="6B4AAF2E" w14:textId="77777777" w:rsidR="00576053" w:rsidRPr="0006680D" w:rsidRDefault="00576053" w:rsidP="00FD549E">
      <w:pPr>
        <w:rPr>
          <w:b/>
          <w:color w:val="000000" w:themeColor="text1"/>
          <w:sz w:val="10"/>
          <w:szCs w:val="10"/>
        </w:rPr>
      </w:pPr>
    </w:p>
    <w:p w14:paraId="2904D6AF" w14:textId="0BDDAC9B" w:rsidR="00770179" w:rsidRPr="0006680D" w:rsidRDefault="0089349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Segment Information</w:t>
      </w:r>
    </w:p>
    <w:p w14:paraId="35AB6407" w14:textId="6E1E9F53" w:rsidR="00770179" w:rsidRPr="0006680D" w:rsidRDefault="00770179" w:rsidP="00576053">
      <w:pPr>
        <w:autoSpaceDE/>
        <w:autoSpaceDN/>
        <w:spacing w:line="276" w:lineRule="auto"/>
        <w:jc w:val="both"/>
        <w:rPr>
          <w:bCs/>
          <w:i/>
          <w:color w:val="000000" w:themeColor="text1"/>
          <w:lang w:eastAsia="en-GB"/>
        </w:rPr>
      </w:pPr>
      <w:r w:rsidRPr="0006680D">
        <w:rPr>
          <w:bCs/>
          <w:i/>
          <w:color w:val="000000" w:themeColor="text1"/>
          <w:lang w:eastAsia="en-GB"/>
        </w:rPr>
        <w:t>(Where an organisation operates in different geographical regions or in departments, IPSAS 18</w:t>
      </w:r>
      <w:r w:rsidR="0004426C" w:rsidRPr="0006680D">
        <w:rPr>
          <w:bCs/>
          <w:i/>
          <w:color w:val="000000" w:themeColor="text1"/>
          <w:lang w:eastAsia="en-GB"/>
        </w:rPr>
        <w:t xml:space="preserve"> on segmental reporting requires an </w:t>
      </w:r>
      <w:r w:rsidR="00E80625" w:rsidRPr="0006680D">
        <w:rPr>
          <w:bCs/>
          <w:i/>
          <w:color w:val="000000" w:themeColor="text1"/>
          <w:lang w:eastAsia="en-GB"/>
        </w:rPr>
        <w:t>Entity</w:t>
      </w:r>
      <w:r w:rsidR="0004426C" w:rsidRPr="0006680D">
        <w:rPr>
          <w:bCs/>
          <w:i/>
          <w:color w:val="000000" w:themeColor="text1"/>
          <w:lang w:eastAsia="en-GB"/>
        </w:rPr>
        <w:t xml:space="preserve"> to present segmental information of each geographic region or department to enable users understand the </w:t>
      </w:r>
      <w:r w:rsidR="00E80625" w:rsidRPr="0006680D">
        <w:rPr>
          <w:bCs/>
          <w:i/>
          <w:color w:val="000000" w:themeColor="text1"/>
          <w:lang w:eastAsia="en-GB"/>
        </w:rPr>
        <w:t>Entity</w:t>
      </w:r>
      <w:r w:rsidR="0004426C" w:rsidRPr="0006680D">
        <w:rPr>
          <w:bCs/>
          <w:i/>
          <w:color w:val="000000" w:themeColor="text1"/>
          <w:lang w:eastAsia="en-GB"/>
        </w:rPr>
        <w:t>’s performance and allocation of resources to different segments)</w:t>
      </w:r>
    </w:p>
    <w:p w14:paraId="4CA4CABE" w14:textId="77777777" w:rsidR="00576053" w:rsidRPr="0006680D" w:rsidRDefault="00576053" w:rsidP="00576053">
      <w:pPr>
        <w:autoSpaceDE/>
        <w:autoSpaceDN/>
        <w:spacing w:line="276" w:lineRule="auto"/>
        <w:jc w:val="both"/>
        <w:rPr>
          <w:bCs/>
          <w:i/>
          <w:color w:val="000000" w:themeColor="text1"/>
          <w:sz w:val="12"/>
          <w:szCs w:val="12"/>
          <w:lang w:eastAsia="en-GB"/>
        </w:rPr>
      </w:pPr>
    </w:p>
    <w:p w14:paraId="0B292182" w14:textId="76B2EA30" w:rsidR="005D708E" w:rsidRPr="0006680D" w:rsidRDefault="0089349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Contingent Assets and Contingent Liabilities</w:t>
      </w:r>
    </w:p>
    <w:p w14:paraId="43F73E36" w14:textId="440FFB4F" w:rsidR="00770179" w:rsidRPr="0006680D" w:rsidRDefault="00D63CF7" w:rsidP="00E73D9D">
      <w:pPr>
        <w:autoSpaceDE/>
        <w:autoSpaceDN/>
        <w:spacing w:line="360" w:lineRule="auto"/>
        <w:jc w:val="both"/>
        <w:rPr>
          <w:b/>
          <w:iCs/>
          <w:color w:val="000000" w:themeColor="text1"/>
          <w:u w:val="single"/>
          <w:lang w:eastAsia="en-GB"/>
        </w:rPr>
      </w:pPr>
      <w:r w:rsidRPr="0006680D">
        <w:rPr>
          <w:b/>
          <w:iCs/>
          <w:color w:val="000000" w:themeColor="text1"/>
          <w:u w:val="single"/>
          <w:lang w:eastAsia="en-GB"/>
        </w:rPr>
        <w:t>Contingent Assets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954"/>
        <w:gridCol w:w="2039"/>
        <w:gridCol w:w="2037"/>
      </w:tblGrid>
      <w:tr w:rsidR="0006680D" w:rsidRPr="0006680D" w14:paraId="256434CB" w14:textId="77777777" w:rsidTr="007136F1">
        <w:trPr>
          <w:trHeight w:val="432"/>
        </w:trPr>
        <w:tc>
          <w:tcPr>
            <w:tcW w:w="2743" w:type="pct"/>
            <w:vMerge w:val="restart"/>
            <w:shd w:val="clear" w:color="auto" w:fill="0070C0"/>
            <w:vAlign w:val="center"/>
          </w:tcPr>
          <w:p w14:paraId="7F1A6A1E" w14:textId="132B8AEA" w:rsidR="003C0A92" w:rsidRPr="0006680D" w:rsidRDefault="003C0A92" w:rsidP="003C0A92">
            <w:pPr>
              <w:spacing w:line="276" w:lineRule="auto"/>
              <w:rPr>
                <w:b/>
                <w:bCs/>
                <w:color w:val="000000" w:themeColor="text1"/>
                <w:sz w:val="22"/>
                <w:szCs w:val="22"/>
              </w:rPr>
            </w:pPr>
            <w:r w:rsidRPr="0006680D">
              <w:rPr>
                <w:b/>
                <w:bCs/>
                <w:color w:val="000000" w:themeColor="text1"/>
                <w:sz w:val="22"/>
                <w:szCs w:val="22"/>
              </w:rPr>
              <w:t>Description</w:t>
            </w:r>
          </w:p>
        </w:tc>
        <w:tc>
          <w:tcPr>
            <w:tcW w:w="1129" w:type="pct"/>
            <w:shd w:val="clear" w:color="auto" w:fill="0070C0"/>
            <w:vAlign w:val="bottom"/>
          </w:tcPr>
          <w:p w14:paraId="3365EC32" w14:textId="079721CB" w:rsidR="003C0A92" w:rsidRPr="0006680D" w:rsidRDefault="003C0A92" w:rsidP="00F61A0E">
            <w:pPr>
              <w:jc w:val="center"/>
              <w:rPr>
                <w:b/>
                <w:bCs/>
                <w:color w:val="000000" w:themeColor="text1"/>
                <w:sz w:val="22"/>
                <w:szCs w:val="22"/>
              </w:rPr>
            </w:pPr>
            <w:r w:rsidRPr="0006680D">
              <w:rPr>
                <w:b/>
                <w:bCs/>
                <w:color w:val="000000" w:themeColor="text1"/>
                <w:sz w:val="22"/>
                <w:szCs w:val="22"/>
                <w:lang w:val="en-US"/>
              </w:rPr>
              <w:t>Insert Current FY</w:t>
            </w:r>
          </w:p>
        </w:tc>
        <w:tc>
          <w:tcPr>
            <w:tcW w:w="1128" w:type="pct"/>
            <w:shd w:val="clear" w:color="auto" w:fill="0070C0"/>
            <w:vAlign w:val="bottom"/>
          </w:tcPr>
          <w:p w14:paraId="3D16BCBD" w14:textId="77777777" w:rsidR="001F62DB" w:rsidRPr="0006680D" w:rsidRDefault="001F62DB" w:rsidP="001F62D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68231832" w14:textId="2C537128" w:rsidR="003C0A92" w:rsidRPr="0006680D" w:rsidRDefault="001F62DB" w:rsidP="001F62DB">
            <w:pPr>
              <w:jc w:val="center"/>
              <w:rPr>
                <w:b/>
                <w:bCs/>
                <w:color w:val="000000" w:themeColor="text1"/>
                <w:sz w:val="22"/>
                <w:szCs w:val="22"/>
              </w:rPr>
            </w:pPr>
            <w:r w:rsidRPr="0006680D">
              <w:rPr>
                <w:b/>
                <w:bCs/>
                <w:color w:val="000000" w:themeColor="text1"/>
                <w:sz w:val="22"/>
                <w:szCs w:val="22"/>
                <w:lang w:val="en-US"/>
              </w:rPr>
              <w:t>Comparative FY</w:t>
            </w:r>
          </w:p>
        </w:tc>
      </w:tr>
      <w:tr w:rsidR="0006680D" w:rsidRPr="0006680D" w14:paraId="3892D8B1" w14:textId="77777777" w:rsidTr="00F61A0E">
        <w:trPr>
          <w:trHeight w:val="432"/>
        </w:trPr>
        <w:tc>
          <w:tcPr>
            <w:tcW w:w="2743" w:type="pct"/>
            <w:vMerge/>
            <w:shd w:val="clear" w:color="auto" w:fill="0070C0"/>
          </w:tcPr>
          <w:p w14:paraId="104A288A" w14:textId="77777777" w:rsidR="003C0A92" w:rsidRPr="0006680D" w:rsidRDefault="003C0A92" w:rsidP="00BC2BD9">
            <w:pPr>
              <w:spacing w:line="276" w:lineRule="auto"/>
              <w:rPr>
                <w:b/>
                <w:bCs/>
                <w:color w:val="000000" w:themeColor="text1"/>
                <w:sz w:val="22"/>
                <w:szCs w:val="22"/>
              </w:rPr>
            </w:pPr>
          </w:p>
        </w:tc>
        <w:tc>
          <w:tcPr>
            <w:tcW w:w="1129" w:type="pct"/>
            <w:shd w:val="clear" w:color="auto" w:fill="0070C0"/>
            <w:vAlign w:val="center"/>
          </w:tcPr>
          <w:p w14:paraId="0801F2FA" w14:textId="77777777" w:rsidR="003C0A92" w:rsidRPr="0006680D" w:rsidRDefault="003C0A92" w:rsidP="00D02A00">
            <w:pPr>
              <w:jc w:val="center"/>
              <w:rPr>
                <w:b/>
                <w:bCs/>
                <w:color w:val="000000" w:themeColor="text1"/>
                <w:sz w:val="22"/>
                <w:szCs w:val="22"/>
              </w:rPr>
            </w:pPr>
            <w:r w:rsidRPr="0006680D">
              <w:rPr>
                <w:b/>
                <w:bCs/>
                <w:color w:val="000000" w:themeColor="text1"/>
                <w:sz w:val="22"/>
                <w:szCs w:val="22"/>
              </w:rPr>
              <w:t>Kshs</w:t>
            </w:r>
          </w:p>
        </w:tc>
        <w:tc>
          <w:tcPr>
            <w:tcW w:w="1128" w:type="pct"/>
            <w:shd w:val="clear" w:color="auto" w:fill="0070C0"/>
            <w:vAlign w:val="center"/>
          </w:tcPr>
          <w:p w14:paraId="4DD3272D" w14:textId="77777777" w:rsidR="003C0A92" w:rsidRPr="0006680D" w:rsidRDefault="003C0A92" w:rsidP="00D02A00">
            <w:pPr>
              <w:jc w:val="center"/>
              <w:rPr>
                <w:b/>
                <w:bCs/>
                <w:color w:val="000000" w:themeColor="text1"/>
                <w:sz w:val="22"/>
                <w:szCs w:val="22"/>
              </w:rPr>
            </w:pPr>
            <w:r w:rsidRPr="0006680D">
              <w:rPr>
                <w:b/>
                <w:bCs/>
                <w:color w:val="000000" w:themeColor="text1"/>
                <w:sz w:val="22"/>
                <w:szCs w:val="22"/>
              </w:rPr>
              <w:t>Kshs</w:t>
            </w:r>
          </w:p>
        </w:tc>
      </w:tr>
      <w:tr w:rsidR="0006680D" w:rsidRPr="0006680D" w14:paraId="2FE30D08" w14:textId="77777777" w:rsidTr="00105B31">
        <w:trPr>
          <w:trHeight w:val="197"/>
        </w:trPr>
        <w:tc>
          <w:tcPr>
            <w:tcW w:w="2743" w:type="pct"/>
            <w:vAlign w:val="bottom"/>
          </w:tcPr>
          <w:p w14:paraId="37436774" w14:textId="24A8C87F" w:rsidR="002E53DF" w:rsidRPr="0006680D" w:rsidRDefault="002E53DF" w:rsidP="00F4148C">
            <w:pPr>
              <w:spacing w:line="276" w:lineRule="auto"/>
              <w:rPr>
                <w:b/>
                <w:color w:val="000000" w:themeColor="text1"/>
                <w:sz w:val="22"/>
                <w:szCs w:val="22"/>
              </w:rPr>
            </w:pPr>
            <w:r w:rsidRPr="0006680D">
              <w:rPr>
                <w:b/>
                <w:color w:val="000000" w:themeColor="text1"/>
                <w:sz w:val="22"/>
                <w:szCs w:val="22"/>
              </w:rPr>
              <w:t xml:space="preserve">Contingent </w:t>
            </w:r>
            <w:r w:rsidR="00F4148C" w:rsidRPr="0006680D">
              <w:rPr>
                <w:b/>
                <w:color w:val="000000" w:themeColor="text1"/>
                <w:sz w:val="22"/>
                <w:szCs w:val="22"/>
              </w:rPr>
              <w:t>Assets</w:t>
            </w:r>
          </w:p>
        </w:tc>
        <w:tc>
          <w:tcPr>
            <w:tcW w:w="1129" w:type="pct"/>
            <w:vAlign w:val="center"/>
          </w:tcPr>
          <w:p w14:paraId="2FE4AF26" w14:textId="57A0F09F" w:rsidR="002E53DF" w:rsidRPr="0006680D" w:rsidRDefault="002E53DF" w:rsidP="00D02A00">
            <w:pPr>
              <w:jc w:val="center"/>
              <w:rPr>
                <w:color w:val="000000" w:themeColor="text1"/>
                <w:sz w:val="22"/>
                <w:szCs w:val="22"/>
              </w:rPr>
            </w:pPr>
          </w:p>
        </w:tc>
        <w:tc>
          <w:tcPr>
            <w:tcW w:w="1128" w:type="pct"/>
            <w:vAlign w:val="center"/>
          </w:tcPr>
          <w:p w14:paraId="73200EC2" w14:textId="19D691B8" w:rsidR="002E53DF" w:rsidRPr="0006680D" w:rsidRDefault="002E53DF" w:rsidP="00D02A00">
            <w:pPr>
              <w:jc w:val="center"/>
              <w:rPr>
                <w:color w:val="000000" w:themeColor="text1"/>
                <w:sz w:val="22"/>
                <w:szCs w:val="22"/>
              </w:rPr>
            </w:pPr>
          </w:p>
        </w:tc>
      </w:tr>
      <w:tr w:rsidR="0006680D" w:rsidRPr="0006680D" w14:paraId="48FF6BC9" w14:textId="77777777" w:rsidTr="00105B31">
        <w:trPr>
          <w:trHeight w:val="134"/>
        </w:trPr>
        <w:tc>
          <w:tcPr>
            <w:tcW w:w="2743" w:type="pct"/>
            <w:vAlign w:val="bottom"/>
          </w:tcPr>
          <w:p w14:paraId="748FD4FD" w14:textId="5BA071EA" w:rsidR="00D63CF7" w:rsidRPr="0006680D" w:rsidRDefault="00D63CF7" w:rsidP="00F4148C">
            <w:pPr>
              <w:spacing w:line="276" w:lineRule="auto"/>
              <w:rPr>
                <w:bCs/>
                <w:color w:val="000000" w:themeColor="text1"/>
                <w:sz w:val="22"/>
                <w:szCs w:val="22"/>
              </w:rPr>
            </w:pPr>
            <w:r w:rsidRPr="0006680D">
              <w:rPr>
                <w:bCs/>
                <w:color w:val="000000" w:themeColor="text1"/>
                <w:sz w:val="22"/>
                <w:szCs w:val="22"/>
              </w:rPr>
              <w:t xml:space="preserve">Insurance </w:t>
            </w:r>
            <w:r w:rsidR="00347786" w:rsidRPr="0006680D">
              <w:rPr>
                <w:bCs/>
                <w:color w:val="000000" w:themeColor="text1"/>
                <w:sz w:val="22"/>
                <w:szCs w:val="22"/>
              </w:rPr>
              <w:t>r</w:t>
            </w:r>
            <w:r w:rsidR="00F4148C" w:rsidRPr="0006680D">
              <w:rPr>
                <w:bCs/>
                <w:color w:val="000000" w:themeColor="text1"/>
                <w:sz w:val="22"/>
                <w:szCs w:val="22"/>
              </w:rPr>
              <w:t>eimbursements</w:t>
            </w:r>
          </w:p>
        </w:tc>
        <w:tc>
          <w:tcPr>
            <w:tcW w:w="1129" w:type="pct"/>
            <w:vAlign w:val="center"/>
          </w:tcPr>
          <w:p w14:paraId="4CEAF42E" w14:textId="6CD868A2" w:rsidR="00D63CF7" w:rsidRPr="0006680D" w:rsidRDefault="00F4148C" w:rsidP="00287471">
            <w:pPr>
              <w:jc w:val="right"/>
              <w:rPr>
                <w:color w:val="000000" w:themeColor="text1"/>
                <w:sz w:val="22"/>
                <w:szCs w:val="22"/>
              </w:rPr>
            </w:pPr>
            <w:r w:rsidRPr="0006680D">
              <w:rPr>
                <w:color w:val="000000" w:themeColor="text1"/>
                <w:sz w:val="22"/>
                <w:szCs w:val="22"/>
              </w:rPr>
              <w:t>xxx</w:t>
            </w:r>
          </w:p>
        </w:tc>
        <w:tc>
          <w:tcPr>
            <w:tcW w:w="1128" w:type="pct"/>
            <w:vAlign w:val="center"/>
          </w:tcPr>
          <w:p w14:paraId="6CA675BB" w14:textId="51B02B06" w:rsidR="00D63CF7" w:rsidRPr="0006680D" w:rsidRDefault="00F4148C" w:rsidP="00287471">
            <w:pPr>
              <w:jc w:val="right"/>
              <w:rPr>
                <w:color w:val="000000" w:themeColor="text1"/>
                <w:sz w:val="22"/>
                <w:szCs w:val="22"/>
              </w:rPr>
            </w:pPr>
            <w:r w:rsidRPr="0006680D">
              <w:rPr>
                <w:color w:val="000000" w:themeColor="text1"/>
                <w:sz w:val="22"/>
                <w:szCs w:val="22"/>
              </w:rPr>
              <w:t>xxx</w:t>
            </w:r>
          </w:p>
        </w:tc>
      </w:tr>
      <w:tr w:rsidR="0006680D" w:rsidRPr="0006680D" w14:paraId="597645FE" w14:textId="77777777" w:rsidTr="00105B31">
        <w:trPr>
          <w:trHeight w:val="170"/>
        </w:trPr>
        <w:tc>
          <w:tcPr>
            <w:tcW w:w="2743" w:type="pct"/>
            <w:vAlign w:val="bottom"/>
          </w:tcPr>
          <w:p w14:paraId="09D6EABE" w14:textId="1D6DC15B" w:rsidR="00D63CF7" w:rsidRPr="0006680D" w:rsidRDefault="00D63CF7" w:rsidP="00F4148C">
            <w:pPr>
              <w:spacing w:line="276" w:lineRule="auto"/>
              <w:rPr>
                <w:bCs/>
                <w:color w:val="000000" w:themeColor="text1"/>
                <w:sz w:val="22"/>
                <w:szCs w:val="22"/>
              </w:rPr>
            </w:pPr>
            <w:r w:rsidRPr="0006680D">
              <w:rPr>
                <w:bCs/>
                <w:color w:val="000000" w:themeColor="text1"/>
                <w:sz w:val="22"/>
                <w:szCs w:val="22"/>
              </w:rPr>
              <w:t xml:space="preserve">Assets </w:t>
            </w:r>
            <w:r w:rsidR="00347786" w:rsidRPr="0006680D">
              <w:rPr>
                <w:bCs/>
                <w:color w:val="000000" w:themeColor="text1"/>
                <w:sz w:val="22"/>
                <w:szCs w:val="22"/>
              </w:rPr>
              <w:t>arising from determination of court cases</w:t>
            </w:r>
          </w:p>
        </w:tc>
        <w:tc>
          <w:tcPr>
            <w:tcW w:w="1129" w:type="pct"/>
            <w:vAlign w:val="center"/>
          </w:tcPr>
          <w:p w14:paraId="14F84402" w14:textId="4257EC15" w:rsidR="00D63CF7" w:rsidRPr="0006680D" w:rsidRDefault="00F4148C" w:rsidP="00287471">
            <w:pPr>
              <w:jc w:val="right"/>
              <w:rPr>
                <w:color w:val="000000" w:themeColor="text1"/>
                <w:sz w:val="22"/>
                <w:szCs w:val="22"/>
              </w:rPr>
            </w:pPr>
            <w:r w:rsidRPr="0006680D">
              <w:rPr>
                <w:color w:val="000000" w:themeColor="text1"/>
                <w:sz w:val="22"/>
                <w:szCs w:val="22"/>
              </w:rPr>
              <w:t>xxx</w:t>
            </w:r>
          </w:p>
        </w:tc>
        <w:tc>
          <w:tcPr>
            <w:tcW w:w="1128" w:type="pct"/>
            <w:vAlign w:val="center"/>
          </w:tcPr>
          <w:p w14:paraId="1355B10F" w14:textId="64183BBF" w:rsidR="00D63CF7" w:rsidRPr="0006680D" w:rsidRDefault="00F4148C" w:rsidP="00287471">
            <w:pPr>
              <w:jc w:val="right"/>
              <w:rPr>
                <w:color w:val="000000" w:themeColor="text1"/>
                <w:sz w:val="22"/>
                <w:szCs w:val="22"/>
              </w:rPr>
            </w:pPr>
            <w:r w:rsidRPr="0006680D">
              <w:rPr>
                <w:color w:val="000000" w:themeColor="text1"/>
                <w:sz w:val="22"/>
                <w:szCs w:val="22"/>
              </w:rPr>
              <w:t>xxx</w:t>
            </w:r>
          </w:p>
        </w:tc>
      </w:tr>
      <w:tr w:rsidR="0006680D" w:rsidRPr="0006680D" w14:paraId="6F37AC42" w14:textId="77777777" w:rsidTr="00105B31">
        <w:trPr>
          <w:trHeight w:val="197"/>
        </w:trPr>
        <w:tc>
          <w:tcPr>
            <w:tcW w:w="2743" w:type="pct"/>
            <w:vAlign w:val="bottom"/>
          </w:tcPr>
          <w:p w14:paraId="3ADF02F7" w14:textId="41555612" w:rsidR="00D63CF7" w:rsidRPr="0006680D" w:rsidRDefault="00D63CF7" w:rsidP="00F4148C">
            <w:pPr>
              <w:spacing w:line="276" w:lineRule="auto"/>
              <w:rPr>
                <w:bCs/>
                <w:color w:val="000000" w:themeColor="text1"/>
                <w:sz w:val="22"/>
                <w:szCs w:val="22"/>
              </w:rPr>
            </w:pPr>
            <w:r w:rsidRPr="0006680D">
              <w:rPr>
                <w:bCs/>
                <w:color w:val="000000" w:themeColor="text1"/>
                <w:sz w:val="22"/>
                <w:szCs w:val="22"/>
              </w:rPr>
              <w:t xml:space="preserve">Reimbursable </w:t>
            </w:r>
            <w:r w:rsidR="00D81CD8" w:rsidRPr="0006680D">
              <w:rPr>
                <w:bCs/>
                <w:color w:val="000000" w:themeColor="text1"/>
                <w:sz w:val="22"/>
                <w:szCs w:val="22"/>
              </w:rPr>
              <w:t>indemnities and guarantees</w:t>
            </w:r>
          </w:p>
        </w:tc>
        <w:tc>
          <w:tcPr>
            <w:tcW w:w="1129" w:type="pct"/>
            <w:vAlign w:val="center"/>
          </w:tcPr>
          <w:p w14:paraId="18819FF7" w14:textId="23E7E5C2" w:rsidR="00D63CF7" w:rsidRPr="0006680D" w:rsidRDefault="00F4148C" w:rsidP="00287471">
            <w:pPr>
              <w:jc w:val="right"/>
              <w:rPr>
                <w:color w:val="000000" w:themeColor="text1"/>
                <w:sz w:val="22"/>
                <w:szCs w:val="22"/>
              </w:rPr>
            </w:pPr>
            <w:r w:rsidRPr="0006680D">
              <w:rPr>
                <w:color w:val="000000" w:themeColor="text1"/>
                <w:sz w:val="22"/>
                <w:szCs w:val="22"/>
              </w:rPr>
              <w:t>xxx</w:t>
            </w:r>
          </w:p>
        </w:tc>
        <w:tc>
          <w:tcPr>
            <w:tcW w:w="1128" w:type="pct"/>
            <w:vAlign w:val="center"/>
          </w:tcPr>
          <w:p w14:paraId="3FE27F3A" w14:textId="16C04A05" w:rsidR="00D63CF7" w:rsidRPr="0006680D" w:rsidRDefault="00F4148C" w:rsidP="00287471">
            <w:pPr>
              <w:jc w:val="right"/>
              <w:rPr>
                <w:color w:val="000000" w:themeColor="text1"/>
                <w:sz w:val="22"/>
                <w:szCs w:val="22"/>
              </w:rPr>
            </w:pPr>
            <w:r w:rsidRPr="0006680D">
              <w:rPr>
                <w:color w:val="000000" w:themeColor="text1"/>
                <w:sz w:val="22"/>
                <w:szCs w:val="22"/>
              </w:rPr>
              <w:t>xxx</w:t>
            </w:r>
          </w:p>
        </w:tc>
      </w:tr>
      <w:tr w:rsidR="0006680D" w:rsidRPr="0006680D" w14:paraId="1CD20B86" w14:textId="77777777" w:rsidTr="00105B31">
        <w:trPr>
          <w:trHeight w:val="143"/>
        </w:trPr>
        <w:tc>
          <w:tcPr>
            <w:tcW w:w="2743" w:type="pct"/>
            <w:vAlign w:val="bottom"/>
          </w:tcPr>
          <w:p w14:paraId="0F81F0B5" w14:textId="373B2390" w:rsidR="001E138E" w:rsidRPr="0006680D" w:rsidRDefault="001E138E" w:rsidP="00F4148C">
            <w:pPr>
              <w:spacing w:line="276" w:lineRule="auto"/>
              <w:rPr>
                <w:bCs/>
                <w:color w:val="000000" w:themeColor="text1"/>
                <w:sz w:val="22"/>
                <w:szCs w:val="22"/>
              </w:rPr>
            </w:pPr>
            <w:r w:rsidRPr="0006680D">
              <w:rPr>
                <w:bCs/>
                <w:color w:val="000000" w:themeColor="text1"/>
                <w:sz w:val="22"/>
                <w:szCs w:val="22"/>
              </w:rPr>
              <w:t xml:space="preserve">Receivables </w:t>
            </w:r>
            <w:r w:rsidR="00D81CD8" w:rsidRPr="0006680D">
              <w:rPr>
                <w:bCs/>
                <w:color w:val="000000" w:themeColor="text1"/>
                <w:sz w:val="22"/>
                <w:szCs w:val="22"/>
              </w:rPr>
              <w:t>from other government entities</w:t>
            </w:r>
          </w:p>
        </w:tc>
        <w:tc>
          <w:tcPr>
            <w:tcW w:w="1129" w:type="pct"/>
            <w:vAlign w:val="center"/>
          </w:tcPr>
          <w:p w14:paraId="06FC1A50" w14:textId="798EBA0F" w:rsidR="001E138E" w:rsidRPr="0006680D" w:rsidRDefault="00F4148C" w:rsidP="00287471">
            <w:pPr>
              <w:jc w:val="right"/>
              <w:rPr>
                <w:color w:val="000000" w:themeColor="text1"/>
                <w:sz w:val="22"/>
                <w:szCs w:val="22"/>
              </w:rPr>
            </w:pPr>
            <w:r w:rsidRPr="0006680D">
              <w:rPr>
                <w:color w:val="000000" w:themeColor="text1"/>
                <w:sz w:val="22"/>
                <w:szCs w:val="22"/>
              </w:rPr>
              <w:t>xxx</w:t>
            </w:r>
          </w:p>
        </w:tc>
        <w:tc>
          <w:tcPr>
            <w:tcW w:w="1128" w:type="pct"/>
            <w:vAlign w:val="center"/>
          </w:tcPr>
          <w:p w14:paraId="108A1847" w14:textId="4877707B" w:rsidR="001E138E" w:rsidRPr="0006680D" w:rsidRDefault="00F4148C" w:rsidP="00287471">
            <w:pPr>
              <w:jc w:val="right"/>
              <w:rPr>
                <w:color w:val="000000" w:themeColor="text1"/>
                <w:sz w:val="22"/>
                <w:szCs w:val="22"/>
              </w:rPr>
            </w:pPr>
            <w:r w:rsidRPr="0006680D">
              <w:rPr>
                <w:color w:val="000000" w:themeColor="text1"/>
                <w:sz w:val="22"/>
                <w:szCs w:val="22"/>
              </w:rPr>
              <w:t>xxx</w:t>
            </w:r>
          </w:p>
        </w:tc>
      </w:tr>
      <w:tr w:rsidR="0006680D" w:rsidRPr="0006680D" w14:paraId="3D827876" w14:textId="77777777" w:rsidTr="00105B31">
        <w:trPr>
          <w:trHeight w:val="170"/>
        </w:trPr>
        <w:tc>
          <w:tcPr>
            <w:tcW w:w="2743" w:type="pct"/>
            <w:vAlign w:val="bottom"/>
          </w:tcPr>
          <w:p w14:paraId="34551C53" w14:textId="35B0CE4C" w:rsidR="001E138E" w:rsidRPr="0006680D" w:rsidRDefault="00F4148C" w:rsidP="00F4148C">
            <w:pPr>
              <w:spacing w:line="276" w:lineRule="auto"/>
              <w:rPr>
                <w:bCs/>
                <w:color w:val="000000" w:themeColor="text1"/>
                <w:sz w:val="22"/>
                <w:szCs w:val="22"/>
              </w:rPr>
            </w:pPr>
            <w:r w:rsidRPr="0006680D">
              <w:rPr>
                <w:bCs/>
                <w:color w:val="000000" w:themeColor="text1"/>
                <w:sz w:val="22"/>
                <w:szCs w:val="22"/>
              </w:rPr>
              <w:t>Others (</w:t>
            </w:r>
            <w:r w:rsidRPr="0006680D">
              <w:rPr>
                <w:bCs/>
                <w:i/>
                <w:iCs/>
                <w:color w:val="000000" w:themeColor="text1"/>
                <w:sz w:val="22"/>
                <w:szCs w:val="22"/>
              </w:rPr>
              <w:t>Specify</w:t>
            </w:r>
            <w:r w:rsidRPr="0006680D">
              <w:rPr>
                <w:bCs/>
                <w:color w:val="000000" w:themeColor="text1"/>
                <w:sz w:val="22"/>
                <w:szCs w:val="22"/>
              </w:rPr>
              <w:t>)</w:t>
            </w:r>
          </w:p>
        </w:tc>
        <w:tc>
          <w:tcPr>
            <w:tcW w:w="1129" w:type="pct"/>
            <w:vAlign w:val="center"/>
          </w:tcPr>
          <w:p w14:paraId="402C77F1" w14:textId="406DDE47" w:rsidR="001E138E" w:rsidRPr="0006680D" w:rsidRDefault="00F4148C" w:rsidP="00287471">
            <w:pPr>
              <w:jc w:val="right"/>
              <w:rPr>
                <w:color w:val="000000" w:themeColor="text1"/>
                <w:sz w:val="22"/>
                <w:szCs w:val="22"/>
              </w:rPr>
            </w:pPr>
            <w:r w:rsidRPr="0006680D">
              <w:rPr>
                <w:color w:val="000000" w:themeColor="text1"/>
                <w:sz w:val="22"/>
                <w:szCs w:val="22"/>
              </w:rPr>
              <w:t>xxx</w:t>
            </w:r>
          </w:p>
        </w:tc>
        <w:tc>
          <w:tcPr>
            <w:tcW w:w="1128" w:type="pct"/>
            <w:vAlign w:val="center"/>
          </w:tcPr>
          <w:p w14:paraId="05021F96" w14:textId="46647881" w:rsidR="001E138E" w:rsidRPr="0006680D" w:rsidRDefault="00F4148C" w:rsidP="00287471">
            <w:pPr>
              <w:jc w:val="right"/>
              <w:rPr>
                <w:color w:val="000000" w:themeColor="text1"/>
                <w:sz w:val="22"/>
                <w:szCs w:val="22"/>
              </w:rPr>
            </w:pPr>
            <w:r w:rsidRPr="0006680D">
              <w:rPr>
                <w:color w:val="000000" w:themeColor="text1"/>
                <w:sz w:val="22"/>
                <w:szCs w:val="22"/>
              </w:rPr>
              <w:t>xxx</w:t>
            </w:r>
          </w:p>
        </w:tc>
      </w:tr>
      <w:tr w:rsidR="0006680D" w:rsidRPr="0006680D" w14:paraId="4192B4A8" w14:textId="77777777" w:rsidTr="00105B31">
        <w:trPr>
          <w:trHeight w:val="125"/>
        </w:trPr>
        <w:tc>
          <w:tcPr>
            <w:tcW w:w="2743" w:type="pct"/>
            <w:vAlign w:val="bottom"/>
          </w:tcPr>
          <w:p w14:paraId="6289C700" w14:textId="0C01D996" w:rsidR="001E138E" w:rsidRPr="0006680D" w:rsidRDefault="001E138E" w:rsidP="00F4148C">
            <w:pPr>
              <w:spacing w:line="276" w:lineRule="auto"/>
              <w:rPr>
                <w:b/>
                <w:color w:val="000000" w:themeColor="text1"/>
                <w:sz w:val="22"/>
                <w:szCs w:val="22"/>
              </w:rPr>
            </w:pPr>
            <w:r w:rsidRPr="0006680D">
              <w:rPr>
                <w:b/>
                <w:color w:val="000000" w:themeColor="text1"/>
                <w:sz w:val="22"/>
                <w:szCs w:val="22"/>
              </w:rPr>
              <w:t>Total</w:t>
            </w:r>
          </w:p>
        </w:tc>
        <w:tc>
          <w:tcPr>
            <w:tcW w:w="1129" w:type="pct"/>
            <w:vAlign w:val="center"/>
          </w:tcPr>
          <w:p w14:paraId="5AA42D14" w14:textId="356341DC" w:rsidR="001E138E" w:rsidRPr="0006680D" w:rsidRDefault="00F4148C" w:rsidP="00287471">
            <w:pPr>
              <w:jc w:val="right"/>
              <w:rPr>
                <w:color w:val="000000" w:themeColor="text1"/>
                <w:sz w:val="22"/>
                <w:szCs w:val="22"/>
              </w:rPr>
            </w:pPr>
            <w:r w:rsidRPr="0006680D">
              <w:rPr>
                <w:color w:val="000000" w:themeColor="text1"/>
                <w:sz w:val="22"/>
                <w:szCs w:val="22"/>
              </w:rPr>
              <w:t>xxx</w:t>
            </w:r>
          </w:p>
        </w:tc>
        <w:tc>
          <w:tcPr>
            <w:tcW w:w="1128" w:type="pct"/>
            <w:vAlign w:val="center"/>
          </w:tcPr>
          <w:p w14:paraId="67624F8D" w14:textId="74AF6F53" w:rsidR="001E138E" w:rsidRPr="0006680D" w:rsidRDefault="00F4148C" w:rsidP="00287471">
            <w:pPr>
              <w:jc w:val="right"/>
              <w:rPr>
                <w:color w:val="000000" w:themeColor="text1"/>
                <w:sz w:val="22"/>
                <w:szCs w:val="22"/>
              </w:rPr>
            </w:pPr>
            <w:r w:rsidRPr="0006680D">
              <w:rPr>
                <w:color w:val="000000" w:themeColor="text1"/>
                <w:sz w:val="22"/>
                <w:szCs w:val="22"/>
              </w:rPr>
              <w:t>xxx</w:t>
            </w:r>
          </w:p>
        </w:tc>
      </w:tr>
    </w:tbl>
    <w:p w14:paraId="23700E05" w14:textId="5C1F4788" w:rsidR="00015034" w:rsidRPr="0006680D" w:rsidRDefault="00770179" w:rsidP="009F7E0F">
      <w:pPr>
        <w:autoSpaceDE/>
        <w:autoSpaceDN/>
        <w:spacing w:line="360" w:lineRule="auto"/>
        <w:jc w:val="both"/>
        <w:rPr>
          <w:bCs/>
          <w:i/>
          <w:color w:val="000000" w:themeColor="text1"/>
          <w:lang w:eastAsia="en-GB"/>
        </w:rPr>
      </w:pPr>
      <w:r w:rsidRPr="0006680D">
        <w:rPr>
          <w:bCs/>
          <w:i/>
          <w:color w:val="000000" w:themeColor="text1"/>
          <w:lang w:eastAsia="en-GB"/>
        </w:rPr>
        <w:t>(Give details)</w:t>
      </w:r>
    </w:p>
    <w:p w14:paraId="370815AE" w14:textId="77777777" w:rsidR="00015034" w:rsidRPr="0006680D" w:rsidRDefault="00015034">
      <w:pPr>
        <w:autoSpaceDE/>
        <w:autoSpaceDN/>
        <w:rPr>
          <w:bCs/>
          <w:i/>
          <w:color w:val="000000" w:themeColor="text1"/>
          <w:lang w:eastAsia="en-GB"/>
        </w:rPr>
      </w:pPr>
      <w:r w:rsidRPr="0006680D">
        <w:rPr>
          <w:bCs/>
          <w:i/>
          <w:color w:val="000000" w:themeColor="text1"/>
          <w:lang w:eastAsia="en-GB"/>
        </w:rPr>
        <w:br w:type="page"/>
      </w:r>
    </w:p>
    <w:p w14:paraId="72C475B6" w14:textId="7CD8922D" w:rsidR="00D63CF7" w:rsidRPr="0006680D" w:rsidRDefault="00D63CF7" w:rsidP="00E73D9D">
      <w:pPr>
        <w:autoSpaceDE/>
        <w:autoSpaceDN/>
        <w:spacing w:line="360" w:lineRule="auto"/>
        <w:jc w:val="both"/>
        <w:rPr>
          <w:b/>
          <w:iCs/>
          <w:color w:val="000000" w:themeColor="text1"/>
          <w:u w:val="single"/>
          <w:lang w:eastAsia="en-GB"/>
        </w:rPr>
      </w:pPr>
      <w:r w:rsidRPr="0006680D">
        <w:rPr>
          <w:b/>
          <w:iCs/>
          <w:color w:val="000000" w:themeColor="text1"/>
          <w:u w:val="single"/>
          <w:lang w:eastAsia="en-GB"/>
        </w:rPr>
        <w:lastRenderedPageBreak/>
        <w:t>Contingent Liabilities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223"/>
        <w:gridCol w:w="1770"/>
        <w:gridCol w:w="2037"/>
      </w:tblGrid>
      <w:tr w:rsidR="0006680D" w:rsidRPr="0006680D" w14:paraId="6F67FC28" w14:textId="77777777" w:rsidTr="007C3AF3">
        <w:trPr>
          <w:trHeight w:val="215"/>
        </w:trPr>
        <w:tc>
          <w:tcPr>
            <w:tcW w:w="2892" w:type="pct"/>
            <w:vMerge w:val="restart"/>
            <w:shd w:val="clear" w:color="auto" w:fill="0070C0"/>
            <w:vAlign w:val="center"/>
          </w:tcPr>
          <w:p w14:paraId="2BDB8192" w14:textId="26E6C37B" w:rsidR="003C0A92" w:rsidRPr="0006680D" w:rsidRDefault="003C0A92" w:rsidP="003C0A92">
            <w:pPr>
              <w:spacing w:line="276" w:lineRule="auto"/>
              <w:rPr>
                <w:b/>
                <w:bCs/>
                <w:color w:val="000000" w:themeColor="text1"/>
                <w:sz w:val="22"/>
                <w:szCs w:val="22"/>
              </w:rPr>
            </w:pPr>
            <w:r w:rsidRPr="0006680D">
              <w:rPr>
                <w:b/>
                <w:bCs/>
                <w:color w:val="000000" w:themeColor="text1"/>
                <w:sz w:val="22"/>
                <w:szCs w:val="22"/>
              </w:rPr>
              <w:t>Description</w:t>
            </w:r>
          </w:p>
        </w:tc>
        <w:tc>
          <w:tcPr>
            <w:tcW w:w="980" w:type="pct"/>
            <w:shd w:val="clear" w:color="auto" w:fill="0070C0"/>
            <w:vAlign w:val="bottom"/>
          </w:tcPr>
          <w:p w14:paraId="1F069615" w14:textId="620779FF" w:rsidR="003C0A92" w:rsidRPr="0006680D" w:rsidRDefault="003C0A92" w:rsidP="00F61A0E">
            <w:pPr>
              <w:spacing w:line="276" w:lineRule="auto"/>
              <w:jc w:val="center"/>
              <w:rPr>
                <w:b/>
                <w:bCs/>
                <w:color w:val="000000" w:themeColor="text1"/>
                <w:sz w:val="22"/>
                <w:szCs w:val="22"/>
              </w:rPr>
            </w:pPr>
            <w:r w:rsidRPr="0006680D">
              <w:rPr>
                <w:b/>
                <w:bCs/>
                <w:color w:val="000000" w:themeColor="text1"/>
                <w:sz w:val="22"/>
                <w:szCs w:val="22"/>
                <w:lang w:val="en-US"/>
              </w:rPr>
              <w:t>Insert Current FY</w:t>
            </w:r>
          </w:p>
        </w:tc>
        <w:tc>
          <w:tcPr>
            <w:tcW w:w="1128" w:type="pct"/>
            <w:shd w:val="clear" w:color="auto" w:fill="0070C0"/>
            <w:vAlign w:val="bottom"/>
          </w:tcPr>
          <w:p w14:paraId="420CE897" w14:textId="77777777" w:rsidR="001F62DB" w:rsidRPr="0006680D" w:rsidRDefault="001F62DB" w:rsidP="001F62D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5AB86783" w14:textId="0443C120" w:rsidR="003C0A92" w:rsidRPr="0006680D" w:rsidRDefault="001F62DB" w:rsidP="001F62DB">
            <w:pPr>
              <w:spacing w:line="276" w:lineRule="auto"/>
              <w:jc w:val="center"/>
              <w:rPr>
                <w:b/>
                <w:bCs/>
                <w:color w:val="000000" w:themeColor="text1"/>
                <w:sz w:val="22"/>
                <w:szCs w:val="22"/>
              </w:rPr>
            </w:pPr>
            <w:r w:rsidRPr="0006680D">
              <w:rPr>
                <w:b/>
                <w:bCs/>
                <w:color w:val="000000" w:themeColor="text1"/>
                <w:sz w:val="22"/>
                <w:szCs w:val="22"/>
                <w:lang w:val="en-US"/>
              </w:rPr>
              <w:t>Comparative FY</w:t>
            </w:r>
          </w:p>
        </w:tc>
      </w:tr>
      <w:tr w:rsidR="0006680D" w:rsidRPr="0006680D" w14:paraId="38D1C082" w14:textId="77777777" w:rsidTr="007C3AF3">
        <w:trPr>
          <w:trHeight w:val="224"/>
        </w:trPr>
        <w:tc>
          <w:tcPr>
            <w:tcW w:w="2892" w:type="pct"/>
            <w:vMerge/>
            <w:shd w:val="clear" w:color="auto" w:fill="0070C0"/>
          </w:tcPr>
          <w:p w14:paraId="03417622" w14:textId="77777777" w:rsidR="003C0A92" w:rsidRPr="0006680D" w:rsidRDefault="003C0A92" w:rsidP="00BC2BD9">
            <w:pPr>
              <w:spacing w:line="276" w:lineRule="auto"/>
              <w:rPr>
                <w:b/>
                <w:bCs/>
                <w:color w:val="000000" w:themeColor="text1"/>
                <w:sz w:val="22"/>
                <w:szCs w:val="22"/>
              </w:rPr>
            </w:pPr>
          </w:p>
        </w:tc>
        <w:tc>
          <w:tcPr>
            <w:tcW w:w="980" w:type="pct"/>
            <w:shd w:val="clear" w:color="auto" w:fill="0070C0"/>
            <w:vAlign w:val="bottom"/>
          </w:tcPr>
          <w:p w14:paraId="015DA38A" w14:textId="77777777" w:rsidR="003C0A92" w:rsidRPr="0006680D" w:rsidRDefault="003C0A92" w:rsidP="00F4148C">
            <w:pPr>
              <w:spacing w:line="276" w:lineRule="auto"/>
              <w:jc w:val="center"/>
              <w:rPr>
                <w:b/>
                <w:color w:val="000000" w:themeColor="text1"/>
                <w:sz w:val="22"/>
                <w:szCs w:val="22"/>
              </w:rPr>
            </w:pPr>
            <w:r w:rsidRPr="0006680D">
              <w:rPr>
                <w:b/>
                <w:color w:val="000000" w:themeColor="text1"/>
                <w:sz w:val="22"/>
                <w:szCs w:val="22"/>
              </w:rPr>
              <w:t>Kshs</w:t>
            </w:r>
          </w:p>
        </w:tc>
        <w:tc>
          <w:tcPr>
            <w:tcW w:w="1128" w:type="pct"/>
            <w:shd w:val="clear" w:color="auto" w:fill="0070C0"/>
            <w:vAlign w:val="bottom"/>
          </w:tcPr>
          <w:p w14:paraId="0057868F" w14:textId="77777777" w:rsidR="003C0A92" w:rsidRPr="0006680D" w:rsidRDefault="003C0A92" w:rsidP="00F4148C">
            <w:pPr>
              <w:spacing w:line="276" w:lineRule="auto"/>
              <w:jc w:val="center"/>
              <w:rPr>
                <w:b/>
                <w:color w:val="000000" w:themeColor="text1"/>
                <w:sz w:val="22"/>
                <w:szCs w:val="22"/>
              </w:rPr>
            </w:pPr>
            <w:r w:rsidRPr="0006680D">
              <w:rPr>
                <w:b/>
                <w:color w:val="000000" w:themeColor="text1"/>
                <w:sz w:val="22"/>
                <w:szCs w:val="22"/>
              </w:rPr>
              <w:t>Kshs</w:t>
            </w:r>
          </w:p>
        </w:tc>
      </w:tr>
      <w:tr w:rsidR="0006680D" w:rsidRPr="0006680D" w14:paraId="235C32DF" w14:textId="77777777" w:rsidTr="007C3AF3">
        <w:trPr>
          <w:trHeight w:val="233"/>
        </w:trPr>
        <w:tc>
          <w:tcPr>
            <w:tcW w:w="2892" w:type="pct"/>
            <w:vAlign w:val="bottom"/>
          </w:tcPr>
          <w:p w14:paraId="0D2CBBA7" w14:textId="6AEDF676" w:rsidR="00D63CF7" w:rsidRPr="0006680D" w:rsidRDefault="00D63CF7" w:rsidP="00F4148C">
            <w:pPr>
              <w:spacing w:line="276" w:lineRule="auto"/>
              <w:rPr>
                <w:bCs/>
                <w:color w:val="000000" w:themeColor="text1"/>
                <w:sz w:val="22"/>
                <w:szCs w:val="22"/>
              </w:rPr>
            </w:pPr>
            <w:r w:rsidRPr="0006680D">
              <w:rPr>
                <w:b/>
                <w:bCs/>
                <w:color w:val="000000" w:themeColor="text1"/>
                <w:sz w:val="22"/>
                <w:szCs w:val="22"/>
              </w:rPr>
              <w:t xml:space="preserve">Contingent </w:t>
            </w:r>
            <w:r w:rsidR="00F4148C" w:rsidRPr="0006680D">
              <w:rPr>
                <w:b/>
                <w:bCs/>
                <w:color w:val="000000" w:themeColor="text1"/>
                <w:sz w:val="22"/>
                <w:szCs w:val="22"/>
              </w:rPr>
              <w:t>Liabilities</w:t>
            </w:r>
          </w:p>
        </w:tc>
        <w:tc>
          <w:tcPr>
            <w:tcW w:w="980" w:type="pct"/>
            <w:vAlign w:val="bottom"/>
          </w:tcPr>
          <w:p w14:paraId="0827B4D6" w14:textId="2CF15415" w:rsidR="00D63CF7"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c>
          <w:tcPr>
            <w:tcW w:w="1128" w:type="pct"/>
            <w:vAlign w:val="bottom"/>
          </w:tcPr>
          <w:p w14:paraId="76512DEF" w14:textId="7089814A" w:rsidR="00D63CF7"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r>
      <w:tr w:rsidR="0006680D" w:rsidRPr="0006680D" w14:paraId="114B053C" w14:textId="77777777" w:rsidTr="007C3AF3">
        <w:trPr>
          <w:trHeight w:val="170"/>
        </w:trPr>
        <w:tc>
          <w:tcPr>
            <w:tcW w:w="2892" w:type="pct"/>
            <w:vAlign w:val="bottom"/>
          </w:tcPr>
          <w:p w14:paraId="23185108" w14:textId="41EFE0FC" w:rsidR="00D63CF7" w:rsidRPr="0006680D" w:rsidRDefault="00D63CF7" w:rsidP="00F4148C">
            <w:pPr>
              <w:spacing w:line="276" w:lineRule="auto"/>
              <w:rPr>
                <w:b/>
                <w:bCs/>
                <w:color w:val="000000" w:themeColor="text1"/>
                <w:sz w:val="22"/>
                <w:szCs w:val="22"/>
              </w:rPr>
            </w:pPr>
            <w:r w:rsidRPr="0006680D">
              <w:rPr>
                <w:bCs/>
                <w:color w:val="000000" w:themeColor="text1"/>
                <w:sz w:val="22"/>
                <w:szCs w:val="22"/>
              </w:rPr>
              <w:t xml:space="preserve">Court </w:t>
            </w:r>
            <w:r w:rsidR="00D81CD8" w:rsidRPr="0006680D">
              <w:rPr>
                <w:bCs/>
                <w:color w:val="000000" w:themeColor="text1"/>
                <w:sz w:val="22"/>
                <w:szCs w:val="22"/>
              </w:rPr>
              <w:t>case xx against the entity</w:t>
            </w:r>
          </w:p>
        </w:tc>
        <w:tc>
          <w:tcPr>
            <w:tcW w:w="980" w:type="pct"/>
            <w:vAlign w:val="bottom"/>
          </w:tcPr>
          <w:p w14:paraId="76E96656" w14:textId="22A7C19C" w:rsidR="00D63CF7"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c>
          <w:tcPr>
            <w:tcW w:w="1128" w:type="pct"/>
            <w:vAlign w:val="bottom"/>
          </w:tcPr>
          <w:p w14:paraId="7307E78D" w14:textId="6358CDF2" w:rsidR="00D63CF7"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r>
      <w:tr w:rsidR="0006680D" w:rsidRPr="0006680D" w14:paraId="73B4DB76" w14:textId="77777777" w:rsidTr="007C3AF3">
        <w:trPr>
          <w:trHeight w:val="116"/>
        </w:trPr>
        <w:tc>
          <w:tcPr>
            <w:tcW w:w="2892" w:type="pct"/>
            <w:vAlign w:val="bottom"/>
          </w:tcPr>
          <w:p w14:paraId="06148FC3" w14:textId="6D014423" w:rsidR="00D63CF7" w:rsidRPr="0006680D" w:rsidRDefault="00D63CF7" w:rsidP="00F4148C">
            <w:pPr>
              <w:spacing w:line="276" w:lineRule="auto"/>
              <w:rPr>
                <w:b/>
                <w:bCs/>
                <w:color w:val="000000" w:themeColor="text1"/>
                <w:sz w:val="22"/>
                <w:szCs w:val="22"/>
              </w:rPr>
            </w:pPr>
            <w:r w:rsidRPr="0006680D">
              <w:rPr>
                <w:bCs/>
                <w:color w:val="000000" w:themeColor="text1"/>
                <w:sz w:val="22"/>
                <w:szCs w:val="22"/>
              </w:rPr>
              <w:t xml:space="preserve">Bank </w:t>
            </w:r>
            <w:r w:rsidR="00D81CD8" w:rsidRPr="0006680D">
              <w:rPr>
                <w:bCs/>
                <w:color w:val="000000" w:themeColor="text1"/>
                <w:sz w:val="22"/>
                <w:szCs w:val="22"/>
              </w:rPr>
              <w:t>guarantees in favour of subsidiary</w:t>
            </w:r>
          </w:p>
        </w:tc>
        <w:tc>
          <w:tcPr>
            <w:tcW w:w="980" w:type="pct"/>
            <w:vAlign w:val="bottom"/>
          </w:tcPr>
          <w:p w14:paraId="5DDBF1D2" w14:textId="4B24877B" w:rsidR="00D63CF7"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c>
          <w:tcPr>
            <w:tcW w:w="1128" w:type="pct"/>
            <w:vAlign w:val="bottom"/>
          </w:tcPr>
          <w:p w14:paraId="59D8F827" w14:textId="4B3C2534" w:rsidR="00D63CF7"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r>
      <w:tr w:rsidR="0006680D" w:rsidRPr="0006680D" w14:paraId="73A6D3A8" w14:textId="77777777" w:rsidTr="006A6992">
        <w:trPr>
          <w:trHeight w:val="246"/>
        </w:trPr>
        <w:tc>
          <w:tcPr>
            <w:tcW w:w="2892" w:type="pct"/>
            <w:vAlign w:val="bottom"/>
          </w:tcPr>
          <w:p w14:paraId="0B45B0D1" w14:textId="2D5602FE" w:rsidR="00E73D9D" w:rsidRPr="0006680D" w:rsidRDefault="003D21A0" w:rsidP="00F4148C">
            <w:pPr>
              <w:spacing w:line="276" w:lineRule="auto"/>
              <w:rPr>
                <w:bCs/>
                <w:color w:val="000000" w:themeColor="text1"/>
                <w:sz w:val="22"/>
                <w:szCs w:val="22"/>
              </w:rPr>
            </w:pPr>
            <w:r w:rsidRPr="0006680D">
              <w:rPr>
                <w:bCs/>
                <w:color w:val="000000" w:themeColor="text1"/>
                <w:sz w:val="22"/>
                <w:szCs w:val="22"/>
              </w:rPr>
              <w:t>Contingent liabilities arising from contracts including PPPs</w:t>
            </w:r>
          </w:p>
        </w:tc>
        <w:tc>
          <w:tcPr>
            <w:tcW w:w="980" w:type="pct"/>
            <w:vAlign w:val="bottom"/>
          </w:tcPr>
          <w:p w14:paraId="0B9D048A" w14:textId="17CF49FF" w:rsidR="00E73D9D"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c>
          <w:tcPr>
            <w:tcW w:w="1128" w:type="pct"/>
            <w:vAlign w:val="bottom"/>
          </w:tcPr>
          <w:p w14:paraId="21C3E7F8" w14:textId="3C14272A" w:rsidR="00E73D9D"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r>
      <w:tr w:rsidR="0006680D" w:rsidRPr="0006680D" w14:paraId="52C1AAF1" w14:textId="77777777" w:rsidTr="007C3AF3">
        <w:trPr>
          <w:trHeight w:val="58"/>
        </w:trPr>
        <w:tc>
          <w:tcPr>
            <w:tcW w:w="2892" w:type="pct"/>
            <w:vAlign w:val="bottom"/>
          </w:tcPr>
          <w:p w14:paraId="11C24C49" w14:textId="4894204D" w:rsidR="00E73D9D" w:rsidRPr="0006680D" w:rsidRDefault="00F4148C" w:rsidP="00F4148C">
            <w:pPr>
              <w:spacing w:line="276" w:lineRule="auto"/>
              <w:rPr>
                <w:bCs/>
                <w:color w:val="000000" w:themeColor="text1"/>
                <w:sz w:val="22"/>
                <w:szCs w:val="22"/>
              </w:rPr>
            </w:pPr>
            <w:r w:rsidRPr="0006680D">
              <w:rPr>
                <w:bCs/>
                <w:color w:val="000000" w:themeColor="text1"/>
                <w:sz w:val="22"/>
                <w:szCs w:val="22"/>
              </w:rPr>
              <w:t>Others (</w:t>
            </w:r>
            <w:r w:rsidRPr="0006680D">
              <w:rPr>
                <w:bCs/>
                <w:i/>
                <w:iCs/>
                <w:color w:val="000000" w:themeColor="text1"/>
                <w:sz w:val="22"/>
                <w:szCs w:val="22"/>
              </w:rPr>
              <w:t>Specify</w:t>
            </w:r>
            <w:r w:rsidRPr="0006680D">
              <w:rPr>
                <w:bCs/>
                <w:color w:val="000000" w:themeColor="text1"/>
                <w:sz w:val="22"/>
                <w:szCs w:val="22"/>
              </w:rPr>
              <w:t>)</w:t>
            </w:r>
          </w:p>
        </w:tc>
        <w:tc>
          <w:tcPr>
            <w:tcW w:w="980" w:type="pct"/>
            <w:vAlign w:val="bottom"/>
          </w:tcPr>
          <w:p w14:paraId="65F55606" w14:textId="6F9EEF8D" w:rsidR="00E73D9D"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c>
          <w:tcPr>
            <w:tcW w:w="1128" w:type="pct"/>
            <w:vAlign w:val="bottom"/>
          </w:tcPr>
          <w:p w14:paraId="0FF2054A" w14:textId="50F0DF00" w:rsidR="00E73D9D" w:rsidRPr="0006680D" w:rsidRDefault="00F4148C" w:rsidP="00287471">
            <w:pPr>
              <w:spacing w:line="276" w:lineRule="auto"/>
              <w:jc w:val="right"/>
              <w:rPr>
                <w:color w:val="000000" w:themeColor="text1"/>
                <w:sz w:val="22"/>
                <w:szCs w:val="22"/>
              </w:rPr>
            </w:pPr>
            <w:r w:rsidRPr="0006680D">
              <w:rPr>
                <w:color w:val="000000" w:themeColor="text1"/>
                <w:sz w:val="22"/>
                <w:szCs w:val="22"/>
              </w:rPr>
              <w:t>xxx</w:t>
            </w:r>
          </w:p>
        </w:tc>
      </w:tr>
      <w:tr w:rsidR="0006680D" w:rsidRPr="0006680D" w14:paraId="3C215712" w14:textId="77777777" w:rsidTr="007C3AF3">
        <w:trPr>
          <w:trHeight w:val="80"/>
        </w:trPr>
        <w:tc>
          <w:tcPr>
            <w:tcW w:w="2892" w:type="pct"/>
            <w:vAlign w:val="bottom"/>
          </w:tcPr>
          <w:p w14:paraId="7C544243" w14:textId="77777777" w:rsidR="00E73D9D" w:rsidRPr="0006680D" w:rsidRDefault="00E73D9D" w:rsidP="00F4148C">
            <w:pPr>
              <w:spacing w:line="276" w:lineRule="auto"/>
              <w:rPr>
                <w:b/>
                <w:bCs/>
                <w:color w:val="000000" w:themeColor="text1"/>
                <w:sz w:val="22"/>
                <w:szCs w:val="22"/>
              </w:rPr>
            </w:pPr>
            <w:r w:rsidRPr="0006680D">
              <w:rPr>
                <w:b/>
                <w:bCs/>
                <w:color w:val="000000" w:themeColor="text1"/>
                <w:sz w:val="22"/>
                <w:szCs w:val="22"/>
              </w:rPr>
              <w:t>Total</w:t>
            </w:r>
          </w:p>
        </w:tc>
        <w:tc>
          <w:tcPr>
            <w:tcW w:w="980" w:type="pct"/>
            <w:vAlign w:val="bottom"/>
          </w:tcPr>
          <w:p w14:paraId="477F030B" w14:textId="1CACF4CD" w:rsidR="00E73D9D" w:rsidRPr="0006680D" w:rsidRDefault="00F4148C" w:rsidP="00287471">
            <w:pPr>
              <w:spacing w:line="276" w:lineRule="auto"/>
              <w:jc w:val="right"/>
              <w:rPr>
                <w:b/>
                <w:color w:val="000000" w:themeColor="text1"/>
                <w:sz w:val="22"/>
                <w:szCs w:val="22"/>
              </w:rPr>
            </w:pPr>
            <w:r w:rsidRPr="0006680D">
              <w:rPr>
                <w:b/>
                <w:color w:val="000000" w:themeColor="text1"/>
                <w:sz w:val="22"/>
                <w:szCs w:val="22"/>
              </w:rPr>
              <w:t>xxx</w:t>
            </w:r>
          </w:p>
        </w:tc>
        <w:tc>
          <w:tcPr>
            <w:tcW w:w="1128" w:type="pct"/>
            <w:vAlign w:val="bottom"/>
          </w:tcPr>
          <w:p w14:paraId="6EA49CD4" w14:textId="2F356782" w:rsidR="00E73D9D" w:rsidRPr="0006680D" w:rsidRDefault="00F4148C" w:rsidP="00287471">
            <w:pPr>
              <w:spacing w:line="276" w:lineRule="auto"/>
              <w:jc w:val="right"/>
              <w:rPr>
                <w:b/>
                <w:color w:val="000000" w:themeColor="text1"/>
                <w:sz w:val="22"/>
                <w:szCs w:val="22"/>
              </w:rPr>
            </w:pPr>
            <w:r w:rsidRPr="0006680D">
              <w:rPr>
                <w:b/>
                <w:color w:val="000000" w:themeColor="text1"/>
                <w:sz w:val="22"/>
                <w:szCs w:val="22"/>
              </w:rPr>
              <w:t>xxx</w:t>
            </w:r>
          </w:p>
        </w:tc>
      </w:tr>
    </w:tbl>
    <w:p w14:paraId="3C4312B3" w14:textId="6FA15B56" w:rsidR="00E63C65" w:rsidRPr="0006680D" w:rsidRDefault="00E73D9D" w:rsidP="00B46332">
      <w:pPr>
        <w:autoSpaceDE/>
        <w:autoSpaceDN/>
        <w:spacing w:line="360" w:lineRule="auto"/>
        <w:jc w:val="both"/>
        <w:rPr>
          <w:bCs/>
          <w:i/>
          <w:color w:val="000000" w:themeColor="text1"/>
          <w:lang w:eastAsia="en-GB"/>
        </w:rPr>
      </w:pPr>
      <w:r w:rsidRPr="0006680D">
        <w:rPr>
          <w:bCs/>
          <w:i/>
          <w:color w:val="000000" w:themeColor="text1"/>
          <w:sz w:val="18"/>
          <w:szCs w:val="18"/>
          <w:lang w:eastAsia="en-GB"/>
        </w:rPr>
        <w:t>(Give details)</w:t>
      </w:r>
    </w:p>
    <w:p w14:paraId="453B71D4" w14:textId="77777777" w:rsidR="00E63C65" w:rsidRPr="0006680D" w:rsidRDefault="00E63C65" w:rsidP="00E63C65">
      <w:pPr>
        <w:rPr>
          <w:b/>
          <w:color w:val="000000" w:themeColor="text1"/>
        </w:rPr>
      </w:pPr>
    </w:p>
    <w:p w14:paraId="1C951E66" w14:textId="663EB413" w:rsidR="007D72A4" w:rsidRPr="0006680D" w:rsidRDefault="0089349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Capital Commitments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04"/>
        <w:gridCol w:w="2263"/>
        <w:gridCol w:w="2263"/>
      </w:tblGrid>
      <w:tr w:rsidR="0006680D" w:rsidRPr="0006680D" w14:paraId="6DF6F88D" w14:textId="77777777" w:rsidTr="007136F1">
        <w:trPr>
          <w:trHeight w:val="340"/>
        </w:trPr>
        <w:tc>
          <w:tcPr>
            <w:tcW w:w="2494" w:type="pct"/>
            <w:vMerge w:val="restart"/>
            <w:shd w:val="clear" w:color="auto" w:fill="0070C0"/>
            <w:vAlign w:val="center"/>
          </w:tcPr>
          <w:p w14:paraId="1FBC0034" w14:textId="0A165F2E" w:rsidR="003C0A92" w:rsidRPr="0006680D" w:rsidRDefault="003C0A92" w:rsidP="003C0A92">
            <w:pPr>
              <w:spacing w:line="276" w:lineRule="auto"/>
              <w:rPr>
                <w:b/>
                <w:bCs/>
                <w:color w:val="000000" w:themeColor="text1"/>
              </w:rPr>
            </w:pPr>
            <w:r w:rsidRPr="0006680D">
              <w:rPr>
                <w:b/>
                <w:bCs/>
                <w:color w:val="000000" w:themeColor="text1"/>
              </w:rPr>
              <w:t>Capital Commitments</w:t>
            </w:r>
          </w:p>
        </w:tc>
        <w:tc>
          <w:tcPr>
            <w:tcW w:w="1253" w:type="pct"/>
            <w:shd w:val="clear" w:color="auto" w:fill="0070C0"/>
            <w:vAlign w:val="bottom"/>
          </w:tcPr>
          <w:p w14:paraId="0A6099DE" w14:textId="040DE491" w:rsidR="003C0A92" w:rsidRPr="0006680D" w:rsidRDefault="003C0A92" w:rsidP="00F61A0E">
            <w:pPr>
              <w:spacing w:line="276" w:lineRule="auto"/>
              <w:jc w:val="center"/>
              <w:rPr>
                <w:b/>
                <w:bCs/>
                <w:color w:val="000000" w:themeColor="text1"/>
              </w:rPr>
            </w:pPr>
            <w:r w:rsidRPr="0006680D">
              <w:rPr>
                <w:b/>
                <w:bCs/>
                <w:color w:val="000000" w:themeColor="text1"/>
                <w:sz w:val="22"/>
                <w:szCs w:val="22"/>
                <w:lang w:val="en-US"/>
              </w:rPr>
              <w:t>Insert Current FY</w:t>
            </w:r>
          </w:p>
        </w:tc>
        <w:tc>
          <w:tcPr>
            <w:tcW w:w="1253" w:type="pct"/>
            <w:shd w:val="clear" w:color="auto" w:fill="0070C0"/>
            <w:vAlign w:val="bottom"/>
          </w:tcPr>
          <w:p w14:paraId="678F389E" w14:textId="77777777" w:rsidR="001F62DB" w:rsidRPr="0006680D" w:rsidRDefault="001F62DB" w:rsidP="001F62DB">
            <w:pPr>
              <w:autoSpaceDE/>
              <w:autoSpaceDN/>
              <w:spacing w:line="276" w:lineRule="auto"/>
              <w:jc w:val="center"/>
              <w:rPr>
                <w:b/>
                <w:bCs/>
                <w:color w:val="000000" w:themeColor="text1"/>
                <w:sz w:val="22"/>
                <w:szCs w:val="22"/>
                <w:lang w:val="en-US"/>
              </w:rPr>
            </w:pPr>
            <w:r w:rsidRPr="0006680D">
              <w:rPr>
                <w:b/>
                <w:bCs/>
                <w:color w:val="000000" w:themeColor="text1"/>
                <w:sz w:val="22"/>
                <w:szCs w:val="22"/>
                <w:lang w:val="en-US"/>
              </w:rPr>
              <w:t>Insert</w:t>
            </w:r>
          </w:p>
          <w:p w14:paraId="36FB9E5C" w14:textId="7C7BF650" w:rsidR="003C0A92" w:rsidRPr="0006680D" w:rsidRDefault="001F62DB" w:rsidP="001F62DB">
            <w:pPr>
              <w:spacing w:line="276" w:lineRule="auto"/>
              <w:jc w:val="center"/>
              <w:rPr>
                <w:b/>
                <w:bCs/>
                <w:color w:val="000000" w:themeColor="text1"/>
              </w:rPr>
            </w:pPr>
            <w:r w:rsidRPr="0006680D">
              <w:rPr>
                <w:b/>
                <w:bCs/>
                <w:color w:val="000000" w:themeColor="text1"/>
                <w:sz w:val="22"/>
                <w:szCs w:val="22"/>
                <w:lang w:val="en-US"/>
              </w:rPr>
              <w:t>Comparative FY</w:t>
            </w:r>
          </w:p>
        </w:tc>
      </w:tr>
      <w:tr w:rsidR="0006680D" w:rsidRPr="0006680D" w14:paraId="05C7A201" w14:textId="77777777" w:rsidTr="00D02A00">
        <w:trPr>
          <w:trHeight w:val="340"/>
        </w:trPr>
        <w:tc>
          <w:tcPr>
            <w:tcW w:w="2494" w:type="pct"/>
            <w:vMerge/>
            <w:shd w:val="clear" w:color="auto" w:fill="0070C0"/>
            <w:vAlign w:val="bottom"/>
          </w:tcPr>
          <w:p w14:paraId="36AA1DDA" w14:textId="77777777" w:rsidR="003C0A92" w:rsidRPr="0006680D" w:rsidRDefault="003C0A92" w:rsidP="00AA2507">
            <w:pPr>
              <w:spacing w:line="276" w:lineRule="auto"/>
              <w:rPr>
                <w:b/>
                <w:bCs/>
                <w:color w:val="000000" w:themeColor="text1"/>
              </w:rPr>
            </w:pPr>
          </w:p>
        </w:tc>
        <w:tc>
          <w:tcPr>
            <w:tcW w:w="1253" w:type="pct"/>
            <w:shd w:val="clear" w:color="auto" w:fill="0070C0"/>
            <w:vAlign w:val="bottom"/>
          </w:tcPr>
          <w:p w14:paraId="37480BF0" w14:textId="77777777" w:rsidR="003C0A92" w:rsidRPr="0006680D" w:rsidRDefault="003C0A92" w:rsidP="00AA2507">
            <w:pPr>
              <w:spacing w:line="276" w:lineRule="auto"/>
              <w:jc w:val="center"/>
              <w:rPr>
                <w:b/>
                <w:color w:val="000000" w:themeColor="text1"/>
              </w:rPr>
            </w:pPr>
            <w:r w:rsidRPr="0006680D">
              <w:rPr>
                <w:b/>
                <w:color w:val="000000" w:themeColor="text1"/>
              </w:rPr>
              <w:t>Kshs</w:t>
            </w:r>
          </w:p>
        </w:tc>
        <w:tc>
          <w:tcPr>
            <w:tcW w:w="1253" w:type="pct"/>
            <w:shd w:val="clear" w:color="auto" w:fill="0070C0"/>
            <w:vAlign w:val="bottom"/>
          </w:tcPr>
          <w:p w14:paraId="61FEC490" w14:textId="77777777" w:rsidR="003C0A92" w:rsidRPr="0006680D" w:rsidRDefault="003C0A92" w:rsidP="00AA2507">
            <w:pPr>
              <w:spacing w:line="276" w:lineRule="auto"/>
              <w:jc w:val="center"/>
              <w:rPr>
                <w:b/>
                <w:color w:val="000000" w:themeColor="text1"/>
              </w:rPr>
            </w:pPr>
            <w:r w:rsidRPr="0006680D">
              <w:rPr>
                <w:b/>
                <w:color w:val="000000" w:themeColor="text1"/>
              </w:rPr>
              <w:t>Kshs</w:t>
            </w:r>
          </w:p>
        </w:tc>
      </w:tr>
      <w:tr w:rsidR="0006680D" w:rsidRPr="0006680D" w14:paraId="1DABB2CD" w14:textId="77777777" w:rsidTr="00D02A00">
        <w:trPr>
          <w:trHeight w:val="340"/>
        </w:trPr>
        <w:tc>
          <w:tcPr>
            <w:tcW w:w="2494" w:type="pct"/>
            <w:vAlign w:val="bottom"/>
          </w:tcPr>
          <w:p w14:paraId="569EC419" w14:textId="34A080D3" w:rsidR="001A2771" w:rsidRPr="0006680D" w:rsidRDefault="001A2771" w:rsidP="00AA2507">
            <w:pPr>
              <w:spacing w:line="276" w:lineRule="auto"/>
              <w:rPr>
                <w:bCs/>
                <w:color w:val="000000" w:themeColor="text1"/>
              </w:rPr>
            </w:pPr>
            <w:r w:rsidRPr="0006680D">
              <w:rPr>
                <w:bCs/>
                <w:color w:val="000000" w:themeColor="text1"/>
              </w:rPr>
              <w:t xml:space="preserve">Authorised </w:t>
            </w:r>
            <w:r w:rsidR="00287471" w:rsidRPr="0006680D">
              <w:rPr>
                <w:bCs/>
                <w:color w:val="000000" w:themeColor="text1"/>
              </w:rPr>
              <w:t>f</w:t>
            </w:r>
            <w:r w:rsidR="00AA2507" w:rsidRPr="0006680D">
              <w:rPr>
                <w:bCs/>
                <w:color w:val="000000" w:themeColor="text1"/>
              </w:rPr>
              <w:t>or</w:t>
            </w:r>
          </w:p>
        </w:tc>
        <w:tc>
          <w:tcPr>
            <w:tcW w:w="1253" w:type="pct"/>
            <w:vAlign w:val="bottom"/>
          </w:tcPr>
          <w:p w14:paraId="23D5D4B7" w14:textId="2811EC7F" w:rsidR="001A2771" w:rsidRPr="0006680D" w:rsidRDefault="00AA2507" w:rsidP="00287471">
            <w:pPr>
              <w:tabs>
                <w:tab w:val="decimal" w:pos="612"/>
              </w:tabs>
              <w:spacing w:line="276" w:lineRule="auto"/>
              <w:jc w:val="right"/>
              <w:rPr>
                <w:color w:val="000000" w:themeColor="text1"/>
              </w:rPr>
            </w:pPr>
            <w:r w:rsidRPr="0006680D">
              <w:rPr>
                <w:color w:val="000000" w:themeColor="text1"/>
              </w:rPr>
              <w:t>xxx</w:t>
            </w:r>
          </w:p>
        </w:tc>
        <w:tc>
          <w:tcPr>
            <w:tcW w:w="1253" w:type="pct"/>
            <w:vAlign w:val="bottom"/>
          </w:tcPr>
          <w:p w14:paraId="5D4E3DF4" w14:textId="1058B020" w:rsidR="001A2771" w:rsidRPr="0006680D" w:rsidRDefault="00AA2507" w:rsidP="00287471">
            <w:pPr>
              <w:spacing w:line="276" w:lineRule="auto"/>
              <w:jc w:val="right"/>
              <w:rPr>
                <w:color w:val="000000" w:themeColor="text1"/>
              </w:rPr>
            </w:pPr>
            <w:r w:rsidRPr="0006680D">
              <w:rPr>
                <w:color w:val="000000" w:themeColor="text1"/>
              </w:rPr>
              <w:t>xxx</w:t>
            </w:r>
          </w:p>
        </w:tc>
      </w:tr>
      <w:tr w:rsidR="0006680D" w:rsidRPr="0006680D" w14:paraId="693DDB5B" w14:textId="77777777" w:rsidTr="00D02A00">
        <w:trPr>
          <w:trHeight w:val="340"/>
        </w:trPr>
        <w:tc>
          <w:tcPr>
            <w:tcW w:w="2494" w:type="pct"/>
            <w:vAlign w:val="bottom"/>
          </w:tcPr>
          <w:p w14:paraId="5EF7314C" w14:textId="3AF2A1B9" w:rsidR="001A2771" w:rsidRPr="0006680D" w:rsidRDefault="001A2771" w:rsidP="00AA2507">
            <w:pPr>
              <w:spacing w:line="276" w:lineRule="auto"/>
              <w:rPr>
                <w:bCs/>
                <w:color w:val="000000" w:themeColor="text1"/>
              </w:rPr>
            </w:pPr>
            <w:r w:rsidRPr="0006680D">
              <w:rPr>
                <w:bCs/>
                <w:color w:val="000000" w:themeColor="text1"/>
              </w:rPr>
              <w:t xml:space="preserve">Authorised </w:t>
            </w:r>
            <w:r w:rsidR="00287471" w:rsidRPr="0006680D">
              <w:rPr>
                <w:bCs/>
                <w:color w:val="000000" w:themeColor="text1"/>
              </w:rPr>
              <w:t>and Contracted f</w:t>
            </w:r>
            <w:r w:rsidR="00AA2507" w:rsidRPr="0006680D">
              <w:rPr>
                <w:bCs/>
                <w:color w:val="000000" w:themeColor="text1"/>
              </w:rPr>
              <w:t>or</w:t>
            </w:r>
          </w:p>
        </w:tc>
        <w:tc>
          <w:tcPr>
            <w:tcW w:w="1253" w:type="pct"/>
            <w:vAlign w:val="bottom"/>
          </w:tcPr>
          <w:p w14:paraId="4C2B0DBF" w14:textId="272BBD63" w:rsidR="001A2771" w:rsidRPr="0006680D" w:rsidRDefault="00AA2507" w:rsidP="00287471">
            <w:pPr>
              <w:spacing w:line="276" w:lineRule="auto"/>
              <w:jc w:val="right"/>
              <w:rPr>
                <w:color w:val="000000" w:themeColor="text1"/>
              </w:rPr>
            </w:pPr>
            <w:r w:rsidRPr="0006680D">
              <w:rPr>
                <w:color w:val="000000" w:themeColor="text1"/>
              </w:rPr>
              <w:t>xxx</w:t>
            </w:r>
          </w:p>
        </w:tc>
        <w:tc>
          <w:tcPr>
            <w:tcW w:w="1253" w:type="pct"/>
            <w:vAlign w:val="bottom"/>
          </w:tcPr>
          <w:p w14:paraId="2ABB29C3" w14:textId="37B5F704" w:rsidR="001A2771" w:rsidRPr="0006680D" w:rsidRDefault="00AA2507" w:rsidP="00287471">
            <w:pPr>
              <w:spacing w:line="276" w:lineRule="auto"/>
              <w:jc w:val="right"/>
              <w:rPr>
                <w:color w:val="000000" w:themeColor="text1"/>
              </w:rPr>
            </w:pPr>
            <w:r w:rsidRPr="0006680D">
              <w:rPr>
                <w:color w:val="000000" w:themeColor="text1"/>
              </w:rPr>
              <w:t>xxx</w:t>
            </w:r>
          </w:p>
        </w:tc>
      </w:tr>
      <w:tr w:rsidR="0006680D" w:rsidRPr="0006680D" w14:paraId="4DD48446" w14:textId="77777777" w:rsidTr="00D02A00">
        <w:trPr>
          <w:trHeight w:val="340"/>
        </w:trPr>
        <w:tc>
          <w:tcPr>
            <w:tcW w:w="2494" w:type="pct"/>
            <w:vAlign w:val="bottom"/>
          </w:tcPr>
          <w:p w14:paraId="051510C6" w14:textId="77777777" w:rsidR="001A2771" w:rsidRPr="0006680D" w:rsidRDefault="001A2771" w:rsidP="00AA2507">
            <w:pPr>
              <w:spacing w:line="276" w:lineRule="auto"/>
              <w:rPr>
                <w:b/>
                <w:bCs/>
                <w:color w:val="000000" w:themeColor="text1"/>
              </w:rPr>
            </w:pPr>
            <w:r w:rsidRPr="0006680D">
              <w:rPr>
                <w:b/>
                <w:bCs/>
                <w:color w:val="000000" w:themeColor="text1"/>
              </w:rPr>
              <w:t>Total</w:t>
            </w:r>
          </w:p>
        </w:tc>
        <w:tc>
          <w:tcPr>
            <w:tcW w:w="1253" w:type="pct"/>
            <w:vAlign w:val="bottom"/>
          </w:tcPr>
          <w:p w14:paraId="14311FD3" w14:textId="4BBFAAFF" w:rsidR="001A2771" w:rsidRPr="0006680D" w:rsidRDefault="00AA2507" w:rsidP="00287471">
            <w:pPr>
              <w:spacing w:line="276" w:lineRule="auto"/>
              <w:jc w:val="right"/>
              <w:rPr>
                <w:b/>
                <w:color w:val="000000" w:themeColor="text1"/>
              </w:rPr>
            </w:pPr>
            <w:r w:rsidRPr="0006680D">
              <w:rPr>
                <w:b/>
                <w:color w:val="000000" w:themeColor="text1"/>
              </w:rPr>
              <w:t>xxx</w:t>
            </w:r>
          </w:p>
        </w:tc>
        <w:tc>
          <w:tcPr>
            <w:tcW w:w="1253" w:type="pct"/>
            <w:vAlign w:val="bottom"/>
          </w:tcPr>
          <w:p w14:paraId="3B9E955A" w14:textId="03239BD7" w:rsidR="001A2771" w:rsidRPr="0006680D" w:rsidRDefault="00AA2507" w:rsidP="00287471">
            <w:pPr>
              <w:spacing w:line="276" w:lineRule="auto"/>
              <w:jc w:val="right"/>
              <w:rPr>
                <w:b/>
                <w:color w:val="000000" w:themeColor="text1"/>
              </w:rPr>
            </w:pPr>
            <w:r w:rsidRPr="0006680D">
              <w:rPr>
                <w:b/>
                <w:color w:val="000000" w:themeColor="text1"/>
              </w:rPr>
              <w:t>xxx</w:t>
            </w:r>
          </w:p>
        </w:tc>
      </w:tr>
    </w:tbl>
    <w:p w14:paraId="3CD3C3CB" w14:textId="4107B58A" w:rsidR="00893492" w:rsidRPr="0006680D" w:rsidRDefault="00770179" w:rsidP="00D0596E">
      <w:pPr>
        <w:autoSpaceDE/>
        <w:autoSpaceDN/>
        <w:jc w:val="both"/>
        <w:rPr>
          <w:bCs/>
          <w:i/>
          <w:color w:val="000000" w:themeColor="text1"/>
          <w:lang w:eastAsia="en-GB"/>
        </w:rPr>
      </w:pPr>
      <w:r w:rsidRPr="0006680D">
        <w:rPr>
          <w:bCs/>
          <w:i/>
          <w:color w:val="000000" w:themeColor="text1"/>
          <w:lang w:eastAsia="en-GB"/>
        </w:rPr>
        <w:t xml:space="preserve">(NB: Capital commitments are commitments to be carried out in the next financial year and are disclosed in accordance with IPSAS </w:t>
      </w:r>
      <w:r w:rsidR="00FB5596">
        <w:rPr>
          <w:bCs/>
          <w:i/>
          <w:color w:val="000000" w:themeColor="text1"/>
          <w:lang w:eastAsia="en-GB"/>
        </w:rPr>
        <w:t>45</w:t>
      </w:r>
      <w:r w:rsidRPr="0006680D">
        <w:rPr>
          <w:bCs/>
          <w:i/>
          <w:color w:val="000000" w:themeColor="text1"/>
          <w:lang w:eastAsia="en-GB"/>
        </w:rPr>
        <w:t xml:space="preserve">. Capital commitments may be those that have been authorised by the </w:t>
      </w:r>
      <w:r w:rsidR="000D490D" w:rsidRPr="0006680D">
        <w:rPr>
          <w:bCs/>
          <w:i/>
          <w:color w:val="000000" w:themeColor="text1"/>
          <w:lang w:eastAsia="en-GB"/>
        </w:rPr>
        <w:t>B</w:t>
      </w:r>
      <w:r w:rsidRPr="0006680D">
        <w:rPr>
          <w:bCs/>
          <w:i/>
          <w:color w:val="000000" w:themeColor="text1"/>
          <w:lang w:eastAsia="en-GB"/>
        </w:rPr>
        <w:t>oard but at the end of the year had not been contracted or those already contracted for and ongoing)</w:t>
      </w:r>
      <w:r w:rsidR="00D0596E" w:rsidRPr="0006680D">
        <w:rPr>
          <w:bCs/>
          <w:i/>
          <w:color w:val="000000" w:themeColor="text1"/>
          <w:lang w:eastAsia="en-GB"/>
        </w:rPr>
        <w:t>.</w:t>
      </w:r>
    </w:p>
    <w:p w14:paraId="3E877773" w14:textId="77777777" w:rsidR="00696310" w:rsidRPr="0006680D" w:rsidRDefault="00696310" w:rsidP="00696310">
      <w:pPr>
        <w:autoSpaceDE/>
        <w:autoSpaceDN/>
        <w:spacing w:line="360" w:lineRule="auto"/>
        <w:rPr>
          <w:b/>
          <w:color w:val="000000" w:themeColor="text1"/>
        </w:rPr>
      </w:pPr>
    </w:p>
    <w:p w14:paraId="7AAB103C" w14:textId="70E71B2F" w:rsidR="00696310" w:rsidRPr="0006680D" w:rsidRDefault="0089349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Events after the Reporting Period</w:t>
      </w:r>
    </w:p>
    <w:p w14:paraId="748AF5ED" w14:textId="05DB1B79" w:rsidR="00893492" w:rsidRPr="0006680D" w:rsidRDefault="006D19CB" w:rsidP="00411EE0">
      <w:pPr>
        <w:autoSpaceDE/>
        <w:autoSpaceDN/>
        <w:spacing w:line="360" w:lineRule="auto"/>
        <w:ind w:firstLine="720"/>
        <w:jc w:val="both"/>
        <w:rPr>
          <w:b/>
          <w:bCs/>
          <w:color w:val="000000" w:themeColor="text1"/>
          <w:lang w:eastAsia="en-GB"/>
        </w:rPr>
      </w:pPr>
      <w:r w:rsidRPr="0006680D">
        <w:rPr>
          <w:bCs/>
          <w:color w:val="000000" w:themeColor="text1"/>
          <w:lang w:eastAsia="en-GB"/>
        </w:rPr>
        <w:t>There were no material adjusting and non- adjusting events after the reporting period</w:t>
      </w:r>
      <w:r w:rsidRPr="0006680D">
        <w:rPr>
          <w:b/>
          <w:bCs/>
          <w:color w:val="000000" w:themeColor="text1"/>
          <w:lang w:eastAsia="en-GB"/>
        </w:rPr>
        <w:t>.</w:t>
      </w:r>
    </w:p>
    <w:p w14:paraId="0ABEBFB1" w14:textId="77777777" w:rsidR="00D0596E" w:rsidRPr="0006680D" w:rsidRDefault="00D0596E" w:rsidP="008676FA">
      <w:pPr>
        <w:autoSpaceDE/>
        <w:autoSpaceDN/>
        <w:spacing w:line="360" w:lineRule="auto"/>
        <w:jc w:val="both"/>
        <w:rPr>
          <w:b/>
          <w:bCs/>
          <w:color w:val="000000" w:themeColor="text1"/>
          <w:lang w:eastAsia="en-GB"/>
        </w:rPr>
      </w:pPr>
    </w:p>
    <w:p w14:paraId="08FE61C5" w14:textId="47AB3DF0" w:rsidR="00696310" w:rsidRPr="0006680D" w:rsidRDefault="00893492"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 xml:space="preserve">Ultimate And Holding </w:t>
      </w:r>
      <w:r w:rsidR="00E80625" w:rsidRPr="0006680D">
        <w:rPr>
          <w:rFonts w:eastAsia="Arial"/>
          <w:b/>
          <w:bCs/>
          <w:color w:val="000000" w:themeColor="text1"/>
          <w:spacing w:val="3"/>
        </w:rPr>
        <w:t>Entity</w:t>
      </w:r>
    </w:p>
    <w:p w14:paraId="2CACFA21" w14:textId="588E0EFA" w:rsidR="006D19CB" w:rsidRPr="0006680D" w:rsidRDefault="006D19CB" w:rsidP="008676FA">
      <w:pPr>
        <w:autoSpaceDE/>
        <w:autoSpaceDN/>
        <w:spacing w:line="360" w:lineRule="auto"/>
        <w:jc w:val="both"/>
        <w:rPr>
          <w:bCs/>
          <w:color w:val="000000" w:themeColor="text1"/>
          <w:lang w:eastAsia="en-GB"/>
        </w:rPr>
      </w:pPr>
      <w:r w:rsidRPr="0006680D">
        <w:rPr>
          <w:bCs/>
          <w:color w:val="000000" w:themeColor="text1"/>
          <w:lang w:eastAsia="en-GB"/>
        </w:rPr>
        <w:t xml:space="preserve">The </w:t>
      </w:r>
      <w:r w:rsidR="00E80625" w:rsidRPr="0006680D">
        <w:rPr>
          <w:bCs/>
          <w:color w:val="000000" w:themeColor="text1"/>
          <w:lang w:eastAsia="en-GB"/>
        </w:rPr>
        <w:t>Entity</w:t>
      </w:r>
      <w:r w:rsidRPr="0006680D">
        <w:rPr>
          <w:bCs/>
          <w:color w:val="000000" w:themeColor="text1"/>
          <w:lang w:eastAsia="en-GB"/>
        </w:rPr>
        <w:t xml:space="preserve"> is a </w:t>
      </w:r>
      <w:r w:rsidR="005A0B4D" w:rsidRPr="0006680D">
        <w:rPr>
          <w:bCs/>
          <w:color w:val="000000" w:themeColor="text1"/>
          <w:lang w:eastAsia="en-GB"/>
        </w:rPr>
        <w:t>County</w:t>
      </w:r>
      <w:r w:rsidRPr="0006680D">
        <w:rPr>
          <w:bCs/>
          <w:color w:val="000000" w:themeColor="text1"/>
          <w:lang w:eastAsia="en-GB"/>
        </w:rPr>
        <w:t xml:space="preserve"> Corporation under the </w:t>
      </w:r>
      <w:r w:rsidR="005A0B4D" w:rsidRPr="0006680D">
        <w:rPr>
          <w:bCs/>
          <w:color w:val="000000" w:themeColor="text1"/>
          <w:lang w:eastAsia="en-GB"/>
        </w:rPr>
        <w:t>Department</w:t>
      </w:r>
      <w:r w:rsidRPr="0006680D">
        <w:rPr>
          <w:bCs/>
          <w:color w:val="000000" w:themeColor="text1"/>
          <w:lang w:eastAsia="en-GB"/>
        </w:rPr>
        <w:t xml:space="preserve"> of </w:t>
      </w:r>
      <w:r w:rsidRPr="0006680D">
        <w:rPr>
          <w:bCs/>
          <w:i/>
          <w:iCs/>
          <w:color w:val="000000" w:themeColor="text1"/>
          <w:lang w:eastAsia="en-GB"/>
        </w:rPr>
        <w:t>xxx</w:t>
      </w:r>
      <w:r w:rsidRPr="0006680D">
        <w:rPr>
          <w:bCs/>
          <w:color w:val="000000" w:themeColor="text1"/>
          <w:lang w:eastAsia="en-GB"/>
        </w:rPr>
        <w:t xml:space="preserve">. Its ultimate parent is the </w:t>
      </w:r>
      <w:r w:rsidR="005A0B4D" w:rsidRPr="0006680D">
        <w:rPr>
          <w:bCs/>
          <w:color w:val="000000" w:themeColor="text1"/>
          <w:lang w:eastAsia="en-GB"/>
        </w:rPr>
        <w:t xml:space="preserve">County </w:t>
      </w:r>
      <w:r w:rsidRPr="0006680D">
        <w:rPr>
          <w:bCs/>
          <w:color w:val="000000" w:themeColor="text1"/>
          <w:lang w:eastAsia="en-GB"/>
        </w:rPr>
        <w:t xml:space="preserve">Government of </w:t>
      </w:r>
      <w:r w:rsidR="005A0B4D" w:rsidRPr="0006680D">
        <w:rPr>
          <w:bCs/>
          <w:i/>
          <w:iCs/>
          <w:color w:val="000000" w:themeColor="text1"/>
          <w:lang w:eastAsia="en-GB"/>
        </w:rPr>
        <w:t>xxx</w:t>
      </w:r>
      <w:r w:rsidRPr="0006680D">
        <w:rPr>
          <w:bCs/>
          <w:color w:val="000000" w:themeColor="text1"/>
          <w:lang w:eastAsia="en-GB"/>
        </w:rPr>
        <w:t>.</w:t>
      </w:r>
    </w:p>
    <w:p w14:paraId="0CE9C404" w14:textId="77777777" w:rsidR="00D0596E" w:rsidRPr="0006680D" w:rsidRDefault="00D0596E" w:rsidP="008676FA">
      <w:pPr>
        <w:autoSpaceDE/>
        <w:autoSpaceDN/>
        <w:spacing w:line="360" w:lineRule="auto"/>
        <w:jc w:val="both"/>
        <w:rPr>
          <w:bCs/>
          <w:color w:val="000000" w:themeColor="text1"/>
          <w:lang w:eastAsia="en-GB"/>
        </w:rPr>
      </w:pPr>
    </w:p>
    <w:p w14:paraId="3DDB4A68" w14:textId="1A383CE8" w:rsidR="00696310" w:rsidRPr="0006680D" w:rsidRDefault="006D19CB" w:rsidP="00FF1B9B">
      <w:pPr>
        <w:pStyle w:val="ListParagraph"/>
        <w:numPr>
          <w:ilvl w:val="0"/>
          <w:numId w:val="24"/>
        </w:numPr>
        <w:spacing w:line="360" w:lineRule="auto"/>
        <w:ind w:right="-20" w:hanging="1080"/>
        <w:jc w:val="both"/>
        <w:rPr>
          <w:rFonts w:eastAsia="Arial"/>
          <w:b/>
          <w:bCs/>
          <w:color w:val="000000" w:themeColor="text1"/>
          <w:spacing w:val="3"/>
        </w:rPr>
      </w:pPr>
      <w:r w:rsidRPr="0006680D">
        <w:rPr>
          <w:rFonts w:eastAsia="Arial"/>
          <w:b/>
          <w:bCs/>
          <w:color w:val="000000" w:themeColor="text1"/>
          <w:spacing w:val="3"/>
        </w:rPr>
        <w:t>Currency</w:t>
      </w:r>
    </w:p>
    <w:p w14:paraId="3A6DBC8E" w14:textId="400C3E8F" w:rsidR="00B067B1" w:rsidRPr="0006680D" w:rsidRDefault="006D19CB" w:rsidP="00D02A00">
      <w:pPr>
        <w:autoSpaceDE/>
        <w:autoSpaceDN/>
        <w:spacing w:line="360" w:lineRule="auto"/>
        <w:jc w:val="both"/>
        <w:rPr>
          <w:bCs/>
          <w:color w:val="000000" w:themeColor="text1"/>
          <w:lang w:eastAsia="en-GB"/>
        </w:rPr>
      </w:pPr>
      <w:r w:rsidRPr="0006680D">
        <w:rPr>
          <w:bCs/>
          <w:color w:val="000000" w:themeColor="text1"/>
          <w:lang w:eastAsia="en-GB"/>
        </w:rPr>
        <w:t>The financial statements are presented in Kenya Shillings (Kshs)</w:t>
      </w:r>
      <w:r w:rsidR="009C382B" w:rsidRPr="0006680D">
        <w:rPr>
          <w:bCs/>
          <w:color w:val="000000" w:themeColor="text1"/>
          <w:lang w:eastAsia="en-GB"/>
        </w:rPr>
        <w:t xml:space="preserve"> rounded to the nearest Kshs.</w:t>
      </w:r>
    </w:p>
    <w:p w14:paraId="4E29BAEB" w14:textId="31F4AAA1" w:rsidR="00D02A00" w:rsidRPr="0006680D" w:rsidRDefault="00D02A00" w:rsidP="00D02A00">
      <w:pPr>
        <w:autoSpaceDE/>
        <w:autoSpaceDN/>
        <w:spacing w:line="360" w:lineRule="auto"/>
        <w:jc w:val="both"/>
        <w:rPr>
          <w:bCs/>
          <w:color w:val="000000" w:themeColor="text1"/>
          <w:lang w:eastAsia="en-GB"/>
        </w:rPr>
      </w:pPr>
    </w:p>
    <w:p w14:paraId="42EBF240" w14:textId="70B96906" w:rsidR="009F7E0F" w:rsidRPr="0006680D" w:rsidRDefault="009F7E0F" w:rsidP="00D02A00">
      <w:pPr>
        <w:autoSpaceDE/>
        <w:autoSpaceDN/>
        <w:spacing w:line="360" w:lineRule="auto"/>
        <w:jc w:val="both"/>
        <w:rPr>
          <w:bCs/>
          <w:color w:val="000000" w:themeColor="text1"/>
          <w:lang w:eastAsia="en-GB"/>
        </w:rPr>
      </w:pPr>
    </w:p>
    <w:p w14:paraId="13FEFAFA" w14:textId="37EEFC99" w:rsidR="009F7E0F" w:rsidRPr="0006680D" w:rsidRDefault="009F7E0F" w:rsidP="00D02A00">
      <w:pPr>
        <w:autoSpaceDE/>
        <w:autoSpaceDN/>
        <w:spacing w:line="360" w:lineRule="auto"/>
        <w:jc w:val="both"/>
        <w:rPr>
          <w:bCs/>
          <w:color w:val="000000" w:themeColor="text1"/>
          <w:lang w:eastAsia="en-GB"/>
        </w:rPr>
      </w:pPr>
    </w:p>
    <w:p w14:paraId="057C288A" w14:textId="77777777" w:rsidR="00D02A00" w:rsidRPr="0006680D" w:rsidRDefault="00D02A00" w:rsidP="00D02A00">
      <w:pPr>
        <w:autoSpaceDE/>
        <w:autoSpaceDN/>
        <w:spacing w:line="360" w:lineRule="auto"/>
        <w:jc w:val="both"/>
        <w:rPr>
          <w:color w:val="000000" w:themeColor="text1"/>
        </w:rPr>
        <w:sectPr w:rsidR="00D02A00" w:rsidRPr="0006680D" w:rsidSect="001B53B4">
          <w:pgSz w:w="11920" w:h="16840"/>
          <w:pgMar w:top="1440" w:right="1440" w:bottom="1440" w:left="1440" w:header="743" w:footer="510" w:gutter="0"/>
          <w:cols w:space="720"/>
          <w:docGrid w:linePitch="326"/>
        </w:sectPr>
      </w:pPr>
    </w:p>
    <w:p w14:paraId="48F2A423" w14:textId="6358CBF9" w:rsidR="00893492" w:rsidRPr="0006680D" w:rsidRDefault="004F0A02" w:rsidP="00D26DF1">
      <w:pPr>
        <w:pStyle w:val="Heading1"/>
        <w:numPr>
          <w:ilvl w:val="0"/>
          <w:numId w:val="21"/>
        </w:numPr>
        <w:tabs>
          <w:tab w:val="left" w:pos="450"/>
        </w:tabs>
        <w:spacing w:line="360" w:lineRule="auto"/>
        <w:ind w:left="450"/>
        <w:jc w:val="both"/>
        <w:rPr>
          <w:color w:val="000000" w:themeColor="text1"/>
        </w:rPr>
      </w:pPr>
      <w:bookmarkStart w:id="43" w:name="_Toc138945739"/>
      <w:bookmarkStart w:id="44" w:name="_Toc358752224"/>
      <w:bookmarkStart w:id="45" w:name="_Toc394333768"/>
      <w:r w:rsidRPr="0006680D">
        <w:rPr>
          <w:color w:val="000000" w:themeColor="text1"/>
        </w:rPr>
        <w:lastRenderedPageBreak/>
        <w:t xml:space="preserve"> </w:t>
      </w:r>
      <w:bookmarkStart w:id="46" w:name="_Toc233525432"/>
      <w:r w:rsidR="00303C75" w:rsidRPr="0006680D">
        <w:rPr>
          <w:color w:val="000000" w:themeColor="text1"/>
        </w:rPr>
        <w:t>Appendi</w:t>
      </w:r>
      <w:r w:rsidR="00D0596E" w:rsidRPr="0006680D">
        <w:rPr>
          <w:color w:val="000000" w:themeColor="text1"/>
        </w:rPr>
        <w:t>ces</w:t>
      </w:r>
      <w:bookmarkEnd w:id="43"/>
      <w:bookmarkEnd w:id="46"/>
    </w:p>
    <w:p w14:paraId="25A68ED9" w14:textId="0B59E336" w:rsidR="00326895" w:rsidRDefault="00326895" w:rsidP="00326895">
      <w:pPr>
        <w:jc w:val="both"/>
        <w:rPr>
          <w:b/>
          <w:bCs/>
        </w:rPr>
      </w:pPr>
      <w:r w:rsidRPr="00893492">
        <w:rPr>
          <w:b/>
          <w:bCs/>
        </w:rPr>
        <w:t xml:space="preserve">Appendix </w:t>
      </w:r>
      <w:r w:rsidR="001C27C4">
        <w:rPr>
          <w:b/>
          <w:bCs/>
        </w:rPr>
        <w:t>I</w:t>
      </w:r>
      <w:r w:rsidRPr="00893492">
        <w:rPr>
          <w:b/>
          <w:bCs/>
        </w:rPr>
        <w:t xml:space="preserve">: </w:t>
      </w:r>
      <w:r w:rsidRPr="00A6398D">
        <w:rPr>
          <w:b/>
          <w:bCs/>
        </w:rPr>
        <w:t>Progress on Follow</w:t>
      </w:r>
      <w:r>
        <w:rPr>
          <w:b/>
          <w:bCs/>
        </w:rPr>
        <w:t>-</w:t>
      </w:r>
      <w:r w:rsidRPr="00A6398D">
        <w:rPr>
          <w:b/>
          <w:bCs/>
        </w:rPr>
        <w:t xml:space="preserve">Up </w:t>
      </w:r>
      <w:r>
        <w:rPr>
          <w:b/>
          <w:bCs/>
        </w:rPr>
        <w:t>o</w:t>
      </w:r>
      <w:r w:rsidRPr="00A6398D">
        <w:rPr>
          <w:b/>
          <w:bCs/>
        </w:rPr>
        <w:t>f Prior Year</w:t>
      </w:r>
      <w:r>
        <w:rPr>
          <w:b/>
          <w:bCs/>
        </w:rPr>
        <w:t>s’</w:t>
      </w:r>
      <w:r w:rsidRPr="00A6398D">
        <w:rPr>
          <w:b/>
          <w:bCs/>
        </w:rPr>
        <w:t xml:space="preserve"> Auditor</w:t>
      </w:r>
      <w:r>
        <w:rPr>
          <w:b/>
          <w:bCs/>
        </w:rPr>
        <w:t xml:space="preserve"> General’s</w:t>
      </w:r>
      <w:r w:rsidRPr="00A6398D">
        <w:rPr>
          <w:b/>
          <w:bCs/>
        </w:rPr>
        <w:t xml:space="preserve"> Recommendations</w:t>
      </w:r>
    </w:p>
    <w:p w14:paraId="01C2D32F" w14:textId="77777777" w:rsidR="00326895" w:rsidRPr="008676FA" w:rsidRDefault="00326895" w:rsidP="00326895">
      <w:pPr>
        <w:jc w:val="both"/>
        <w:rPr>
          <w:b/>
          <w:bCs/>
        </w:rPr>
      </w:pPr>
    </w:p>
    <w:p w14:paraId="2A2C55F7" w14:textId="77777777" w:rsidR="00326895" w:rsidRPr="00650C14" w:rsidRDefault="00326895" w:rsidP="00326895">
      <w:pPr>
        <w:spacing w:line="360" w:lineRule="auto"/>
        <w:ind w:right="-590"/>
        <w:jc w:val="both"/>
      </w:pPr>
      <w:r w:rsidRPr="00650C14">
        <w:t xml:space="preserve">The following is </w:t>
      </w:r>
      <w:r>
        <w:t>a summary of the issues raised by the Auditor General and the management responses provided.</w:t>
      </w:r>
      <w:r w:rsidRPr="00650C14">
        <w:t xml:space="preserve"> </w:t>
      </w:r>
    </w:p>
    <w:tbl>
      <w:tblPr>
        <w:tblW w:w="5000" w:type="pct"/>
        <w:tblBorders>
          <w:top w:val="single" w:sz="4" w:space="0" w:color="1F497D"/>
          <w:left w:val="single" w:sz="4" w:space="0" w:color="1F497D"/>
          <w:bottom w:val="single" w:sz="4" w:space="0" w:color="1F497D"/>
          <w:right w:val="single" w:sz="4" w:space="0" w:color="1F497D"/>
          <w:insideH w:val="single" w:sz="4" w:space="0" w:color="1F497D"/>
          <w:insideV w:val="single" w:sz="4" w:space="0" w:color="1F497D"/>
        </w:tblBorders>
        <w:tblLook w:val="04A0" w:firstRow="1" w:lastRow="0" w:firstColumn="1" w:lastColumn="0" w:noHBand="0" w:noVBand="1"/>
      </w:tblPr>
      <w:tblGrid>
        <w:gridCol w:w="1526"/>
        <w:gridCol w:w="4159"/>
        <w:gridCol w:w="3693"/>
        <w:gridCol w:w="2063"/>
        <w:gridCol w:w="2506"/>
      </w:tblGrid>
      <w:tr w:rsidR="00326895" w:rsidRPr="00650C14" w14:paraId="39F2ACC5" w14:textId="77777777" w:rsidTr="00E15D02">
        <w:trPr>
          <w:trHeight w:val="768"/>
          <w:tblHeader/>
        </w:trPr>
        <w:tc>
          <w:tcPr>
            <w:tcW w:w="456" w:type="pct"/>
            <w:shd w:val="clear" w:color="auto" w:fill="0070C0"/>
            <w:vAlign w:val="center"/>
          </w:tcPr>
          <w:p w14:paraId="01EABECD" w14:textId="77777777" w:rsidR="00326895" w:rsidRPr="00650C14" w:rsidRDefault="00326895" w:rsidP="00E15D02">
            <w:pPr>
              <w:spacing w:line="276" w:lineRule="auto"/>
              <w:ind w:left="426" w:hanging="142"/>
              <w:jc w:val="center"/>
              <w:rPr>
                <w:b/>
                <w:bCs/>
              </w:rPr>
            </w:pPr>
            <w:r w:rsidRPr="00650C14">
              <w:rPr>
                <w:b/>
                <w:bCs/>
              </w:rPr>
              <w:t>Reference No.</w:t>
            </w:r>
            <w:r>
              <w:rPr>
                <w:b/>
                <w:bCs/>
              </w:rPr>
              <w:t xml:space="preserve"> </w:t>
            </w:r>
          </w:p>
        </w:tc>
        <w:tc>
          <w:tcPr>
            <w:tcW w:w="1514" w:type="pct"/>
            <w:shd w:val="clear" w:color="auto" w:fill="0070C0"/>
            <w:vAlign w:val="center"/>
            <w:hideMark/>
          </w:tcPr>
          <w:p w14:paraId="25A66F54" w14:textId="77777777" w:rsidR="00326895" w:rsidRPr="00650C14" w:rsidRDefault="00326895" w:rsidP="00E15D02">
            <w:pPr>
              <w:spacing w:line="276" w:lineRule="auto"/>
              <w:ind w:left="426" w:hanging="142"/>
              <w:rPr>
                <w:b/>
                <w:bCs/>
              </w:rPr>
            </w:pPr>
            <w:r w:rsidRPr="00650C14">
              <w:rPr>
                <w:b/>
                <w:bCs/>
              </w:rPr>
              <w:t>Issue</w:t>
            </w:r>
            <w:r>
              <w:rPr>
                <w:b/>
                <w:bCs/>
              </w:rPr>
              <w:t>/Observation</w:t>
            </w:r>
          </w:p>
        </w:tc>
        <w:tc>
          <w:tcPr>
            <w:tcW w:w="1347" w:type="pct"/>
            <w:shd w:val="clear" w:color="auto" w:fill="0070C0"/>
            <w:vAlign w:val="center"/>
          </w:tcPr>
          <w:p w14:paraId="7D09AD79" w14:textId="77777777" w:rsidR="00326895" w:rsidRPr="00650C14" w:rsidRDefault="00326895" w:rsidP="00E15D02">
            <w:pPr>
              <w:spacing w:line="276" w:lineRule="auto"/>
              <w:ind w:left="426" w:right="13" w:hanging="142"/>
              <w:rPr>
                <w:b/>
                <w:bCs/>
              </w:rPr>
            </w:pPr>
            <w:r w:rsidRPr="00650C14">
              <w:rPr>
                <w:b/>
                <w:bCs/>
              </w:rPr>
              <w:t xml:space="preserve">Management </w:t>
            </w:r>
            <w:r>
              <w:rPr>
                <w:b/>
                <w:bCs/>
              </w:rPr>
              <w:t>Response</w:t>
            </w:r>
          </w:p>
        </w:tc>
        <w:tc>
          <w:tcPr>
            <w:tcW w:w="762" w:type="pct"/>
            <w:shd w:val="clear" w:color="auto" w:fill="0070C0"/>
            <w:vAlign w:val="center"/>
            <w:hideMark/>
          </w:tcPr>
          <w:p w14:paraId="7751087E" w14:textId="77777777" w:rsidR="00326895" w:rsidRPr="00650C14" w:rsidRDefault="00326895" w:rsidP="00E15D02">
            <w:pPr>
              <w:spacing w:line="276" w:lineRule="auto"/>
              <w:ind w:left="426" w:hanging="142"/>
              <w:jc w:val="center"/>
              <w:rPr>
                <w:b/>
                <w:bCs/>
              </w:rPr>
            </w:pPr>
            <w:r w:rsidRPr="00650C14">
              <w:rPr>
                <w:b/>
                <w:bCs/>
              </w:rPr>
              <w:t>Status:</w:t>
            </w:r>
          </w:p>
          <w:p w14:paraId="7ABFCE9E" w14:textId="77777777" w:rsidR="00326895" w:rsidRPr="00650C14" w:rsidRDefault="00326895" w:rsidP="00E15D02">
            <w:pPr>
              <w:spacing w:line="276" w:lineRule="auto"/>
              <w:ind w:left="426" w:hanging="142"/>
              <w:jc w:val="center"/>
              <w:rPr>
                <w:b/>
                <w:bCs/>
                <w:i/>
              </w:rPr>
            </w:pPr>
            <w:r w:rsidRPr="00650C14">
              <w:rPr>
                <w:b/>
                <w:bCs/>
                <w:i/>
              </w:rPr>
              <w:t>(Resolved / Not Resolved)</w:t>
            </w:r>
          </w:p>
          <w:p w14:paraId="2B66858D" w14:textId="77777777" w:rsidR="00326895" w:rsidRPr="00650C14" w:rsidRDefault="00326895" w:rsidP="00E15D02">
            <w:pPr>
              <w:spacing w:line="276" w:lineRule="auto"/>
              <w:ind w:left="426" w:hanging="142"/>
              <w:jc w:val="center"/>
              <w:rPr>
                <w:b/>
                <w:bCs/>
              </w:rPr>
            </w:pPr>
          </w:p>
        </w:tc>
        <w:tc>
          <w:tcPr>
            <w:tcW w:w="921" w:type="pct"/>
            <w:shd w:val="clear" w:color="auto" w:fill="0070C0"/>
            <w:vAlign w:val="center"/>
          </w:tcPr>
          <w:p w14:paraId="171E3955" w14:textId="77777777" w:rsidR="00326895" w:rsidRPr="00650C14" w:rsidRDefault="00326895" w:rsidP="00E15D02">
            <w:pPr>
              <w:spacing w:line="276" w:lineRule="auto"/>
              <w:ind w:left="426" w:hanging="142"/>
              <w:jc w:val="center"/>
              <w:rPr>
                <w:b/>
                <w:bCs/>
              </w:rPr>
            </w:pPr>
            <w:r w:rsidRPr="00650C14">
              <w:rPr>
                <w:b/>
                <w:bCs/>
              </w:rPr>
              <w:t>Timeframe:</w:t>
            </w:r>
          </w:p>
          <w:p w14:paraId="7D8A33D0" w14:textId="77777777" w:rsidR="00326895" w:rsidRPr="00650C14" w:rsidRDefault="00326895" w:rsidP="00E15D02">
            <w:pPr>
              <w:spacing w:line="276" w:lineRule="auto"/>
              <w:ind w:left="426" w:hanging="142"/>
              <w:jc w:val="center"/>
              <w:rPr>
                <w:b/>
                <w:bCs/>
                <w:i/>
              </w:rPr>
            </w:pPr>
            <w:r w:rsidRPr="00650C14">
              <w:rPr>
                <w:b/>
                <w:bCs/>
                <w:i/>
              </w:rPr>
              <w:t>(Put a date when you expect the issue to be resolved)</w:t>
            </w:r>
          </w:p>
        </w:tc>
      </w:tr>
      <w:tr w:rsidR="00326895" w:rsidRPr="00650C14" w14:paraId="20EE1F66" w14:textId="77777777" w:rsidTr="00E15D02">
        <w:trPr>
          <w:trHeight w:val="279"/>
        </w:trPr>
        <w:tc>
          <w:tcPr>
            <w:tcW w:w="456" w:type="pct"/>
            <w:vAlign w:val="center"/>
          </w:tcPr>
          <w:p w14:paraId="2DDAE54C" w14:textId="77777777" w:rsidR="00326895" w:rsidRPr="00650C14" w:rsidRDefault="00326895" w:rsidP="00E15D02">
            <w:pPr>
              <w:spacing w:line="276" w:lineRule="auto"/>
              <w:ind w:left="426" w:hanging="142"/>
            </w:pPr>
          </w:p>
        </w:tc>
        <w:tc>
          <w:tcPr>
            <w:tcW w:w="3623" w:type="pct"/>
            <w:gridSpan w:val="3"/>
            <w:hideMark/>
          </w:tcPr>
          <w:p w14:paraId="419B6562" w14:textId="77777777" w:rsidR="00326895" w:rsidRPr="00D35644" w:rsidRDefault="00326895" w:rsidP="00E15D02">
            <w:pPr>
              <w:pStyle w:val="ListParagraph"/>
              <w:spacing w:line="276" w:lineRule="auto"/>
              <w:ind w:left="360"/>
            </w:pPr>
            <w:r w:rsidRPr="00C56B0F">
              <w:rPr>
                <w:rFonts w:eastAsia="Tahoma"/>
                <w:color w:val="000000" w:themeColor="text1"/>
              </w:rPr>
              <w:t>Financial Statements</w:t>
            </w:r>
          </w:p>
        </w:tc>
        <w:tc>
          <w:tcPr>
            <w:tcW w:w="921" w:type="pct"/>
            <w:vAlign w:val="center"/>
          </w:tcPr>
          <w:p w14:paraId="018D331A" w14:textId="77777777" w:rsidR="00326895" w:rsidRPr="00650C14" w:rsidRDefault="00326895" w:rsidP="00E15D02">
            <w:pPr>
              <w:spacing w:line="276" w:lineRule="auto"/>
              <w:ind w:left="426" w:hanging="142"/>
            </w:pPr>
          </w:p>
        </w:tc>
      </w:tr>
      <w:tr w:rsidR="00326895" w:rsidRPr="00650C14" w14:paraId="6025F074" w14:textId="77777777" w:rsidTr="00E15D02">
        <w:trPr>
          <w:trHeight w:val="279"/>
        </w:trPr>
        <w:tc>
          <w:tcPr>
            <w:tcW w:w="456" w:type="pct"/>
            <w:vAlign w:val="center"/>
          </w:tcPr>
          <w:p w14:paraId="6A37534F" w14:textId="77777777" w:rsidR="00326895" w:rsidRPr="00650C14" w:rsidRDefault="00326895" w:rsidP="00E15D02">
            <w:pPr>
              <w:spacing w:line="276" w:lineRule="auto"/>
              <w:ind w:left="426" w:hanging="142"/>
            </w:pPr>
          </w:p>
        </w:tc>
        <w:tc>
          <w:tcPr>
            <w:tcW w:w="1514" w:type="pct"/>
          </w:tcPr>
          <w:p w14:paraId="6783FF6F" w14:textId="77777777" w:rsidR="00326895" w:rsidRPr="00D35644" w:rsidRDefault="00326895" w:rsidP="00E15D02">
            <w:pPr>
              <w:spacing w:line="276" w:lineRule="auto"/>
              <w:ind w:left="426" w:hanging="142"/>
              <w:rPr>
                <w:rFonts w:eastAsia="Tahoma"/>
                <w:color w:val="000000" w:themeColor="text1"/>
              </w:rPr>
            </w:pPr>
          </w:p>
        </w:tc>
        <w:tc>
          <w:tcPr>
            <w:tcW w:w="1347" w:type="pct"/>
            <w:vAlign w:val="center"/>
          </w:tcPr>
          <w:p w14:paraId="4DEB45FA" w14:textId="77777777" w:rsidR="00326895" w:rsidRPr="00D35644" w:rsidRDefault="00326895" w:rsidP="00E15D02">
            <w:pPr>
              <w:spacing w:line="276" w:lineRule="auto"/>
              <w:ind w:left="426" w:hanging="142"/>
            </w:pPr>
          </w:p>
        </w:tc>
        <w:tc>
          <w:tcPr>
            <w:tcW w:w="762" w:type="pct"/>
            <w:vAlign w:val="center"/>
          </w:tcPr>
          <w:p w14:paraId="55E85CF0" w14:textId="77777777" w:rsidR="00326895" w:rsidRPr="00D35644" w:rsidRDefault="00326895" w:rsidP="00E15D02">
            <w:pPr>
              <w:spacing w:line="276" w:lineRule="auto"/>
              <w:ind w:left="426" w:hanging="142"/>
            </w:pPr>
          </w:p>
        </w:tc>
        <w:tc>
          <w:tcPr>
            <w:tcW w:w="921" w:type="pct"/>
            <w:vAlign w:val="center"/>
          </w:tcPr>
          <w:p w14:paraId="4E424A37" w14:textId="77777777" w:rsidR="00326895" w:rsidRPr="00650C14" w:rsidRDefault="00326895" w:rsidP="00E15D02">
            <w:pPr>
              <w:spacing w:line="276" w:lineRule="auto"/>
              <w:ind w:left="426" w:hanging="142"/>
            </w:pPr>
          </w:p>
        </w:tc>
      </w:tr>
      <w:tr w:rsidR="00326895" w:rsidRPr="00650C14" w14:paraId="76ED84BC" w14:textId="77777777" w:rsidTr="00E15D02">
        <w:trPr>
          <w:trHeight w:val="279"/>
        </w:trPr>
        <w:tc>
          <w:tcPr>
            <w:tcW w:w="456" w:type="pct"/>
            <w:vAlign w:val="center"/>
          </w:tcPr>
          <w:p w14:paraId="2A866F21" w14:textId="77777777" w:rsidR="00326895" w:rsidRPr="00650C14" w:rsidRDefault="00326895" w:rsidP="00E15D02">
            <w:pPr>
              <w:spacing w:line="276" w:lineRule="auto"/>
              <w:ind w:left="426" w:hanging="142"/>
            </w:pPr>
          </w:p>
        </w:tc>
        <w:tc>
          <w:tcPr>
            <w:tcW w:w="1514" w:type="pct"/>
          </w:tcPr>
          <w:p w14:paraId="0262086E" w14:textId="77777777" w:rsidR="00326895" w:rsidRPr="00D35644" w:rsidRDefault="00326895" w:rsidP="00E15D02">
            <w:pPr>
              <w:spacing w:line="276" w:lineRule="auto"/>
              <w:ind w:left="426" w:hanging="142"/>
              <w:rPr>
                <w:rFonts w:eastAsia="Tahoma"/>
                <w:color w:val="000000" w:themeColor="text1"/>
              </w:rPr>
            </w:pPr>
          </w:p>
        </w:tc>
        <w:tc>
          <w:tcPr>
            <w:tcW w:w="1347" w:type="pct"/>
            <w:vAlign w:val="center"/>
          </w:tcPr>
          <w:p w14:paraId="05EA035C" w14:textId="77777777" w:rsidR="00326895" w:rsidRPr="00D35644" w:rsidRDefault="00326895" w:rsidP="00E15D02">
            <w:pPr>
              <w:spacing w:line="276" w:lineRule="auto"/>
              <w:ind w:left="426" w:hanging="142"/>
            </w:pPr>
          </w:p>
        </w:tc>
        <w:tc>
          <w:tcPr>
            <w:tcW w:w="762" w:type="pct"/>
            <w:vAlign w:val="center"/>
          </w:tcPr>
          <w:p w14:paraId="7D8F9805" w14:textId="77777777" w:rsidR="00326895" w:rsidRPr="00D35644" w:rsidRDefault="00326895" w:rsidP="00E15D02">
            <w:pPr>
              <w:spacing w:line="276" w:lineRule="auto"/>
              <w:ind w:left="426" w:hanging="142"/>
            </w:pPr>
          </w:p>
        </w:tc>
        <w:tc>
          <w:tcPr>
            <w:tcW w:w="921" w:type="pct"/>
            <w:vAlign w:val="center"/>
          </w:tcPr>
          <w:p w14:paraId="08C7E01E" w14:textId="77777777" w:rsidR="00326895" w:rsidRPr="00650C14" w:rsidRDefault="00326895" w:rsidP="00E15D02">
            <w:pPr>
              <w:spacing w:line="276" w:lineRule="auto"/>
              <w:ind w:left="426" w:hanging="142"/>
            </w:pPr>
          </w:p>
        </w:tc>
      </w:tr>
      <w:tr w:rsidR="00326895" w:rsidRPr="00650C14" w14:paraId="13D451EB" w14:textId="77777777" w:rsidTr="00E15D02">
        <w:trPr>
          <w:trHeight w:val="279"/>
        </w:trPr>
        <w:tc>
          <w:tcPr>
            <w:tcW w:w="456" w:type="pct"/>
            <w:vAlign w:val="center"/>
          </w:tcPr>
          <w:p w14:paraId="110A1616" w14:textId="77777777" w:rsidR="00326895" w:rsidRPr="00650C14" w:rsidRDefault="00326895" w:rsidP="00E15D02">
            <w:pPr>
              <w:spacing w:line="276" w:lineRule="auto"/>
              <w:ind w:left="426" w:hanging="142"/>
            </w:pPr>
          </w:p>
        </w:tc>
        <w:tc>
          <w:tcPr>
            <w:tcW w:w="3623" w:type="pct"/>
            <w:gridSpan w:val="3"/>
            <w:hideMark/>
          </w:tcPr>
          <w:p w14:paraId="4AFE1226" w14:textId="77777777" w:rsidR="00326895" w:rsidRPr="00D35644" w:rsidRDefault="00326895" w:rsidP="00E15D02">
            <w:pPr>
              <w:spacing w:line="276" w:lineRule="auto"/>
              <w:ind w:left="426" w:hanging="142"/>
            </w:pPr>
            <w:r w:rsidRPr="00D35644">
              <w:rPr>
                <w:rFonts w:eastAsia="Tahoma"/>
                <w:color w:val="000000" w:themeColor="text1"/>
              </w:rPr>
              <w:t>Lawfulness &amp; Effectiveness in the use of Public Resources</w:t>
            </w:r>
          </w:p>
        </w:tc>
        <w:tc>
          <w:tcPr>
            <w:tcW w:w="921" w:type="pct"/>
            <w:vAlign w:val="center"/>
          </w:tcPr>
          <w:p w14:paraId="100B1293" w14:textId="77777777" w:rsidR="00326895" w:rsidRPr="00650C14" w:rsidRDefault="00326895" w:rsidP="00E15D02">
            <w:pPr>
              <w:spacing w:line="276" w:lineRule="auto"/>
              <w:ind w:left="426" w:hanging="142"/>
            </w:pPr>
          </w:p>
        </w:tc>
      </w:tr>
      <w:tr w:rsidR="00326895" w:rsidRPr="00650C14" w14:paraId="50842D18" w14:textId="77777777" w:rsidTr="00E15D02">
        <w:trPr>
          <w:trHeight w:val="279"/>
        </w:trPr>
        <w:tc>
          <w:tcPr>
            <w:tcW w:w="456" w:type="pct"/>
            <w:vAlign w:val="center"/>
          </w:tcPr>
          <w:p w14:paraId="535766E8" w14:textId="77777777" w:rsidR="00326895" w:rsidRPr="00650C14" w:rsidRDefault="00326895" w:rsidP="00E15D02">
            <w:pPr>
              <w:spacing w:line="276" w:lineRule="auto"/>
              <w:ind w:left="426" w:hanging="142"/>
            </w:pPr>
          </w:p>
        </w:tc>
        <w:tc>
          <w:tcPr>
            <w:tcW w:w="1514" w:type="pct"/>
          </w:tcPr>
          <w:p w14:paraId="5B13B782" w14:textId="77777777" w:rsidR="00326895" w:rsidRPr="00D35644" w:rsidRDefault="00326895" w:rsidP="00E15D02">
            <w:pPr>
              <w:spacing w:line="276" w:lineRule="auto"/>
              <w:ind w:left="426" w:hanging="142"/>
              <w:jc w:val="center"/>
              <w:rPr>
                <w:rFonts w:eastAsia="Tahoma"/>
                <w:color w:val="000000" w:themeColor="text1"/>
              </w:rPr>
            </w:pPr>
          </w:p>
        </w:tc>
        <w:tc>
          <w:tcPr>
            <w:tcW w:w="1347" w:type="pct"/>
            <w:vAlign w:val="center"/>
          </w:tcPr>
          <w:p w14:paraId="1E73DF47" w14:textId="77777777" w:rsidR="00326895" w:rsidRPr="00D35644" w:rsidRDefault="00326895" w:rsidP="00E15D02">
            <w:pPr>
              <w:spacing w:line="276" w:lineRule="auto"/>
              <w:ind w:left="426" w:hanging="142"/>
            </w:pPr>
          </w:p>
        </w:tc>
        <w:tc>
          <w:tcPr>
            <w:tcW w:w="762" w:type="pct"/>
            <w:vAlign w:val="center"/>
          </w:tcPr>
          <w:p w14:paraId="5E497398" w14:textId="77777777" w:rsidR="00326895" w:rsidRPr="00D35644" w:rsidRDefault="00326895" w:rsidP="00E15D02">
            <w:pPr>
              <w:spacing w:line="276" w:lineRule="auto"/>
              <w:ind w:left="426" w:hanging="142"/>
            </w:pPr>
          </w:p>
        </w:tc>
        <w:tc>
          <w:tcPr>
            <w:tcW w:w="921" w:type="pct"/>
            <w:vAlign w:val="center"/>
          </w:tcPr>
          <w:p w14:paraId="42E46F07" w14:textId="77777777" w:rsidR="00326895" w:rsidRPr="00650C14" w:rsidRDefault="00326895" w:rsidP="00E15D02">
            <w:pPr>
              <w:spacing w:line="276" w:lineRule="auto"/>
              <w:ind w:left="426" w:hanging="142"/>
            </w:pPr>
          </w:p>
        </w:tc>
      </w:tr>
      <w:tr w:rsidR="00326895" w:rsidRPr="00650C14" w14:paraId="094779B1" w14:textId="77777777" w:rsidTr="00E15D02">
        <w:trPr>
          <w:trHeight w:val="279"/>
        </w:trPr>
        <w:tc>
          <w:tcPr>
            <w:tcW w:w="456" w:type="pct"/>
            <w:vAlign w:val="center"/>
          </w:tcPr>
          <w:p w14:paraId="79C2CB7B" w14:textId="77777777" w:rsidR="00326895" w:rsidRPr="00650C14" w:rsidRDefault="00326895" w:rsidP="00E15D02">
            <w:pPr>
              <w:spacing w:line="276" w:lineRule="auto"/>
              <w:ind w:left="426" w:hanging="142"/>
            </w:pPr>
          </w:p>
        </w:tc>
        <w:tc>
          <w:tcPr>
            <w:tcW w:w="1514" w:type="pct"/>
          </w:tcPr>
          <w:p w14:paraId="41051EC0" w14:textId="77777777" w:rsidR="00326895" w:rsidRPr="00D35644" w:rsidRDefault="00326895" w:rsidP="00E15D02">
            <w:pPr>
              <w:spacing w:line="276" w:lineRule="auto"/>
              <w:ind w:left="426" w:hanging="142"/>
              <w:rPr>
                <w:rFonts w:eastAsia="Tahoma"/>
                <w:color w:val="000000" w:themeColor="text1"/>
              </w:rPr>
            </w:pPr>
          </w:p>
        </w:tc>
        <w:tc>
          <w:tcPr>
            <w:tcW w:w="1347" w:type="pct"/>
            <w:vAlign w:val="center"/>
          </w:tcPr>
          <w:p w14:paraId="7C798955" w14:textId="77777777" w:rsidR="00326895" w:rsidRPr="00D35644" w:rsidRDefault="00326895" w:rsidP="00E15D02">
            <w:pPr>
              <w:spacing w:line="276" w:lineRule="auto"/>
              <w:ind w:left="426" w:hanging="142"/>
            </w:pPr>
          </w:p>
        </w:tc>
        <w:tc>
          <w:tcPr>
            <w:tcW w:w="762" w:type="pct"/>
            <w:vAlign w:val="center"/>
          </w:tcPr>
          <w:p w14:paraId="5D967D0F" w14:textId="77777777" w:rsidR="00326895" w:rsidRPr="00D35644" w:rsidRDefault="00326895" w:rsidP="00E15D02">
            <w:pPr>
              <w:spacing w:line="276" w:lineRule="auto"/>
              <w:ind w:left="426" w:hanging="142"/>
            </w:pPr>
          </w:p>
        </w:tc>
        <w:tc>
          <w:tcPr>
            <w:tcW w:w="921" w:type="pct"/>
            <w:vAlign w:val="center"/>
          </w:tcPr>
          <w:p w14:paraId="714899F7" w14:textId="77777777" w:rsidR="00326895" w:rsidRPr="00650C14" w:rsidRDefault="00326895" w:rsidP="00E15D02">
            <w:pPr>
              <w:spacing w:line="276" w:lineRule="auto"/>
              <w:ind w:left="426" w:hanging="142"/>
            </w:pPr>
          </w:p>
        </w:tc>
      </w:tr>
      <w:tr w:rsidR="00326895" w:rsidRPr="00650C14" w14:paraId="33B181F3" w14:textId="77777777" w:rsidTr="00E15D02">
        <w:trPr>
          <w:trHeight w:val="279"/>
        </w:trPr>
        <w:tc>
          <w:tcPr>
            <w:tcW w:w="456" w:type="pct"/>
            <w:vAlign w:val="center"/>
          </w:tcPr>
          <w:p w14:paraId="1614306E" w14:textId="77777777" w:rsidR="00326895" w:rsidRPr="00650C14" w:rsidRDefault="00326895" w:rsidP="00E15D02">
            <w:pPr>
              <w:spacing w:line="276" w:lineRule="auto"/>
              <w:ind w:left="426" w:hanging="142"/>
            </w:pPr>
          </w:p>
        </w:tc>
        <w:tc>
          <w:tcPr>
            <w:tcW w:w="3623" w:type="pct"/>
            <w:gridSpan w:val="3"/>
          </w:tcPr>
          <w:p w14:paraId="1F92971F" w14:textId="77777777" w:rsidR="00326895" w:rsidRPr="00D35644" w:rsidRDefault="00326895" w:rsidP="00E15D02">
            <w:pPr>
              <w:spacing w:line="276" w:lineRule="auto"/>
              <w:ind w:left="426" w:hanging="142"/>
            </w:pPr>
            <w:r w:rsidRPr="00D35644">
              <w:rPr>
                <w:rFonts w:eastAsia="Tahoma"/>
                <w:color w:val="000000" w:themeColor="text1"/>
              </w:rPr>
              <w:t>Effectiveness of Internal Controls, Risk Management &amp; Governance</w:t>
            </w:r>
          </w:p>
        </w:tc>
        <w:tc>
          <w:tcPr>
            <w:tcW w:w="921" w:type="pct"/>
            <w:vAlign w:val="center"/>
          </w:tcPr>
          <w:p w14:paraId="55BC4BB7" w14:textId="77777777" w:rsidR="00326895" w:rsidRPr="00650C14" w:rsidRDefault="00326895" w:rsidP="00E15D02">
            <w:pPr>
              <w:spacing w:line="276" w:lineRule="auto"/>
              <w:ind w:left="426" w:hanging="142"/>
            </w:pPr>
          </w:p>
        </w:tc>
      </w:tr>
      <w:tr w:rsidR="00326895" w:rsidRPr="00650C14" w14:paraId="6D6FE64D" w14:textId="77777777" w:rsidTr="00E15D02">
        <w:trPr>
          <w:trHeight w:val="279"/>
        </w:trPr>
        <w:tc>
          <w:tcPr>
            <w:tcW w:w="456" w:type="pct"/>
            <w:vAlign w:val="center"/>
          </w:tcPr>
          <w:p w14:paraId="3BD31248" w14:textId="77777777" w:rsidR="00326895" w:rsidRPr="00650C14" w:rsidRDefault="00326895" w:rsidP="00E15D02">
            <w:pPr>
              <w:spacing w:line="276" w:lineRule="auto"/>
              <w:ind w:left="426" w:hanging="142"/>
            </w:pPr>
          </w:p>
        </w:tc>
        <w:tc>
          <w:tcPr>
            <w:tcW w:w="1514" w:type="pct"/>
            <w:vAlign w:val="center"/>
            <w:hideMark/>
          </w:tcPr>
          <w:p w14:paraId="2B71272E" w14:textId="77777777" w:rsidR="00326895" w:rsidRPr="00650C14" w:rsidRDefault="00326895" w:rsidP="00E15D02">
            <w:pPr>
              <w:spacing w:line="276" w:lineRule="auto"/>
              <w:ind w:left="426" w:hanging="142"/>
            </w:pPr>
          </w:p>
        </w:tc>
        <w:tc>
          <w:tcPr>
            <w:tcW w:w="1347" w:type="pct"/>
            <w:vAlign w:val="center"/>
          </w:tcPr>
          <w:p w14:paraId="2EF8CD14" w14:textId="77777777" w:rsidR="00326895" w:rsidRPr="00650C14" w:rsidRDefault="00326895" w:rsidP="00E15D02">
            <w:pPr>
              <w:spacing w:line="276" w:lineRule="auto"/>
              <w:ind w:left="426" w:hanging="142"/>
            </w:pPr>
          </w:p>
        </w:tc>
        <w:tc>
          <w:tcPr>
            <w:tcW w:w="762" w:type="pct"/>
            <w:vAlign w:val="center"/>
            <w:hideMark/>
          </w:tcPr>
          <w:p w14:paraId="19E0490A" w14:textId="77777777" w:rsidR="00326895" w:rsidRPr="00650C14" w:rsidRDefault="00326895" w:rsidP="00E15D02">
            <w:pPr>
              <w:spacing w:line="276" w:lineRule="auto"/>
              <w:ind w:left="426" w:hanging="142"/>
            </w:pPr>
          </w:p>
        </w:tc>
        <w:tc>
          <w:tcPr>
            <w:tcW w:w="921" w:type="pct"/>
            <w:vAlign w:val="center"/>
          </w:tcPr>
          <w:p w14:paraId="4C5ED721" w14:textId="77777777" w:rsidR="00326895" w:rsidRPr="00650C14" w:rsidRDefault="00326895" w:rsidP="00E15D02">
            <w:pPr>
              <w:spacing w:line="276" w:lineRule="auto"/>
              <w:ind w:left="426" w:hanging="142"/>
            </w:pPr>
          </w:p>
        </w:tc>
      </w:tr>
    </w:tbl>
    <w:p w14:paraId="385A682B" w14:textId="77777777" w:rsidR="00326895" w:rsidRPr="00650C14" w:rsidRDefault="00326895" w:rsidP="00326895">
      <w:pPr>
        <w:spacing w:line="276" w:lineRule="auto"/>
        <w:rPr>
          <w:b/>
          <w:i/>
        </w:rPr>
      </w:pPr>
      <w:r w:rsidRPr="00650C14">
        <w:rPr>
          <w:b/>
          <w:i/>
        </w:rPr>
        <w:t>Guidance Notes:</w:t>
      </w:r>
    </w:p>
    <w:p w14:paraId="7F5B0C43" w14:textId="77777777" w:rsidR="00326895" w:rsidRPr="00650C14" w:rsidRDefault="00326895" w:rsidP="00FF1B9B">
      <w:pPr>
        <w:numPr>
          <w:ilvl w:val="0"/>
          <w:numId w:val="7"/>
        </w:numPr>
        <w:autoSpaceDE/>
        <w:autoSpaceDN/>
        <w:spacing w:line="276" w:lineRule="auto"/>
        <w:ind w:left="426" w:hanging="142"/>
        <w:jc w:val="both"/>
      </w:pPr>
      <w:r w:rsidRPr="00650C14">
        <w:t xml:space="preserve">Use the same reference numbers as contained in the </w:t>
      </w:r>
      <w:r>
        <w:t>Audit</w:t>
      </w:r>
      <w:r w:rsidRPr="00650C14">
        <w:t xml:space="preserve"> report.</w:t>
      </w:r>
    </w:p>
    <w:p w14:paraId="62F273F4" w14:textId="77777777" w:rsidR="00326895" w:rsidRPr="00650C14" w:rsidRDefault="00326895" w:rsidP="00FF1B9B">
      <w:pPr>
        <w:numPr>
          <w:ilvl w:val="0"/>
          <w:numId w:val="7"/>
        </w:numPr>
        <w:autoSpaceDE/>
        <w:autoSpaceDN/>
        <w:spacing w:line="276" w:lineRule="auto"/>
        <w:ind w:left="426" w:hanging="142"/>
        <w:jc w:val="both"/>
      </w:pPr>
      <w:r w:rsidRPr="00650C14">
        <w:t xml:space="preserve">Obtain the “Issue/Observation” and “management </w:t>
      </w:r>
      <w:r>
        <w:t>Responses</w:t>
      </w:r>
      <w:r w:rsidRPr="00650C14">
        <w:t xml:space="preserve">” required above from </w:t>
      </w:r>
      <w:r>
        <w:t xml:space="preserve">the </w:t>
      </w:r>
      <w:r w:rsidRPr="00650C14">
        <w:t>report that is signed by Management.</w:t>
      </w:r>
    </w:p>
    <w:p w14:paraId="0A573D06" w14:textId="77777777" w:rsidR="00326895" w:rsidRPr="00650C14" w:rsidRDefault="00326895" w:rsidP="00FF1B9B">
      <w:pPr>
        <w:numPr>
          <w:ilvl w:val="0"/>
          <w:numId w:val="7"/>
        </w:numPr>
        <w:autoSpaceDE/>
        <w:autoSpaceDN/>
        <w:spacing w:line="276" w:lineRule="auto"/>
        <w:ind w:left="426" w:hanging="142"/>
        <w:jc w:val="both"/>
      </w:pPr>
      <w:r w:rsidRPr="00650C14">
        <w:t>Indicate the status of “Resolved” or “Not Resolved” by the date of submitting this report.</w:t>
      </w:r>
    </w:p>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3957"/>
      </w:tblGrid>
      <w:tr w:rsidR="00326895" w14:paraId="7BF2E89B" w14:textId="77777777" w:rsidTr="00E15D02">
        <w:tc>
          <w:tcPr>
            <w:tcW w:w="5000" w:type="pct"/>
          </w:tcPr>
          <w:p w14:paraId="4FCCB970" w14:textId="77777777" w:rsidR="00326895" w:rsidRDefault="00326895" w:rsidP="00E15D02">
            <w:pPr>
              <w:spacing w:line="360" w:lineRule="auto"/>
            </w:pPr>
            <w:r>
              <w:t>………………………………………</w:t>
            </w:r>
          </w:p>
        </w:tc>
      </w:tr>
      <w:bookmarkEnd w:id="44"/>
      <w:bookmarkEnd w:id="45"/>
      <w:tr w:rsidR="0006680D" w:rsidRPr="0006680D" w14:paraId="57E5791E" w14:textId="77777777" w:rsidTr="00303C75">
        <w:tc>
          <w:tcPr>
            <w:tcW w:w="5000" w:type="pct"/>
          </w:tcPr>
          <w:p w14:paraId="07E42ED6" w14:textId="7E5482D1" w:rsidR="00303C75" w:rsidRPr="0006680D" w:rsidRDefault="00303C75" w:rsidP="00B2787A">
            <w:pPr>
              <w:spacing w:line="360" w:lineRule="auto"/>
              <w:rPr>
                <w:color w:val="000000" w:themeColor="text1"/>
              </w:rPr>
            </w:pPr>
          </w:p>
        </w:tc>
      </w:tr>
      <w:tr w:rsidR="0006680D" w:rsidRPr="0006680D" w14:paraId="6DF1BA41" w14:textId="77777777" w:rsidTr="00303C75">
        <w:tc>
          <w:tcPr>
            <w:tcW w:w="5000" w:type="pct"/>
          </w:tcPr>
          <w:p w14:paraId="3D9DE89E" w14:textId="4D876CAB" w:rsidR="00303C75" w:rsidRPr="0006680D" w:rsidRDefault="00303C75" w:rsidP="00B2787A">
            <w:pPr>
              <w:spacing w:line="360" w:lineRule="auto"/>
              <w:rPr>
                <w:color w:val="000000" w:themeColor="text1"/>
                <w:lang w:val="en-US"/>
              </w:rPr>
            </w:pPr>
            <w:r w:rsidRPr="0006680D">
              <w:rPr>
                <w:color w:val="000000" w:themeColor="text1"/>
                <w:lang w:val="en-US"/>
              </w:rPr>
              <w:t xml:space="preserve">Director General/CEO/MD (enter title of head of </w:t>
            </w:r>
            <w:r w:rsidR="00EB292B" w:rsidRPr="0006680D">
              <w:rPr>
                <w:color w:val="000000" w:themeColor="text1"/>
                <w:lang w:val="en-US"/>
              </w:rPr>
              <w:t xml:space="preserve">Entity)  </w:t>
            </w:r>
            <w:r w:rsidRPr="0006680D">
              <w:rPr>
                <w:color w:val="000000" w:themeColor="text1"/>
                <w:lang w:val="en-US"/>
              </w:rPr>
              <w:t xml:space="preserve">                                                             </w:t>
            </w:r>
          </w:p>
        </w:tc>
      </w:tr>
      <w:tr w:rsidR="00303C75" w:rsidRPr="0006680D" w14:paraId="612F7B88" w14:textId="77777777" w:rsidTr="00303C75">
        <w:tc>
          <w:tcPr>
            <w:tcW w:w="5000" w:type="pct"/>
          </w:tcPr>
          <w:p w14:paraId="6D834D0A" w14:textId="0BB86108" w:rsidR="00303C75" w:rsidRPr="0006680D" w:rsidRDefault="00303C75" w:rsidP="00B2787A">
            <w:pPr>
              <w:spacing w:line="360" w:lineRule="auto"/>
              <w:rPr>
                <w:color w:val="000000" w:themeColor="text1"/>
              </w:rPr>
            </w:pPr>
            <w:r w:rsidRPr="0006680D">
              <w:rPr>
                <w:color w:val="000000" w:themeColor="text1"/>
              </w:rPr>
              <w:t>Date</w:t>
            </w:r>
            <w:r w:rsidR="00FF1320" w:rsidRPr="0006680D">
              <w:rPr>
                <w:color w:val="000000" w:themeColor="text1"/>
              </w:rPr>
              <w:t>:</w:t>
            </w:r>
          </w:p>
        </w:tc>
      </w:tr>
    </w:tbl>
    <w:p w14:paraId="5CB9D2BE" w14:textId="77777777" w:rsidR="00A14546" w:rsidRPr="0006680D" w:rsidRDefault="00A14546">
      <w:pPr>
        <w:autoSpaceDE/>
        <w:autoSpaceDN/>
        <w:rPr>
          <w:color w:val="000000" w:themeColor="text1"/>
        </w:rPr>
      </w:pPr>
      <w:r w:rsidRPr="0006680D">
        <w:rPr>
          <w:color w:val="000000" w:themeColor="text1"/>
        </w:rPr>
        <w:br w:type="page"/>
      </w:r>
    </w:p>
    <w:p w14:paraId="0B501EC0" w14:textId="77777777" w:rsidR="00A14546" w:rsidRPr="0006680D" w:rsidRDefault="00A14546" w:rsidP="00303C75">
      <w:pPr>
        <w:rPr>
          <w:b/>
          <w:bCs/>
          <w:color w:val="000000" w:themeColor="text1"/>
          <w:lang w:val="en-US"/>
        </w:rPr>
      </w:pPr>
    </w:p>
    <w:p w14:paraId="01F412D2" w14:textId="38540270" w:rsidR="00696310" w:rsidRPr="0006680D" w:rsidRDefault="00303C75" w:rsidP="00303C75">
      <w:pPr>
        <w:rPr>
          <w:b/>
          <w:bCs/>
          <w:color w:val="000000" w:themeColor="text1"/>
          <w:lang w:val="en-US"/>
        </w:rPr>
      </w:pPr>
      <w:r w:rsidRPr="0006680D">
        <w:rPr>
          <w:b/>
          <w:bCs/>
          <w:color w:val="000000" w:themeColor="text1"/>
          <w:lang w:val="en-US"/>
        </w:rPr>
        <w:t>Appendix</w:t>
      </w:r>
      <w:r w:rsidR="00F17633" w:rsidRPr="0006680D">
        <w:rPr>
          <w:b/>
          <w:bCs/>
          <w:color w:val="000000" w:themeColor="text1"/>
          <w:lang w:val="en-US"/>
        </w:rPr>
        <w:t xml:space="preserve"> II</w:t>
      </w:r>
      <w:r w:rsidR="00E33CDA" w:rsidRPr="0006680D">
        <w:rPr>
          <w:b/>
          <w:bCs/>
          <w:color w:val="000000" w:themeColor="text1"/>
          <w:lang w:val="en-US"/>
        </w:rPr>
        <w:t xml:space="preserve">: </w:t>
      </w:r>
      <w:r w:rsidR="003B0770" w:rsidRPr="0006680D">
        <w:rPr>
          <w:b/>
          <w:bCs/>
          <w:color w:val="000000" w:themeColor="text1"/>
          <w:lang w:val="en-US"/>
        </w:rPr>
        <w:t>Projects implemented b</w:t>
      </w:r>
      <w:r w:rsidRPr="0006680D">
        <w:rPr>
          <w:b/>
          <w:bCs/>
          <w:color w:val="000000" w:themeColor="text1"/>
          <w:lang w:val="en-US"/>
        </w:rPr>
        <w:t xml:space="preserve">y </w:t>
      </w:r>
      <w:r w:rsidR="003B0770" w:rsidRPr="0006680D">
        <w:rPr>
          <w:bCs/>
          <w:i/>
          <w:color w:val="000000" w:themeColor="text1"/>
          <w:lang w:val="en-US"/>
        </w:rPr>
        <w:t>(</w:t>
      </w:r>
      <w:r w:rsidRPr="0006680D">
        <w:rPr>
          <w:bCs/>
          <w:i/>
          <w:color w:val="000000" w:themeColor="text1"/>
          <w:lang w:val="en-US"/>
        </w:rPr>
        <w:t xml:space="preserve">The </w:t>
      </w:r>
      <w:r w:rsidR="00E80625" w:rsidRPr="0006680D">
        <w:rPr>
          <w:bCs/>
          <w:i/>
          <w:color w:val="000000" w:themeColor="text1"/>
          <w:lang w:val="en-US"/>
        </w:rPr>
        <w:t>Entity</w:t>
      </w:r>
      <w:r w:rsidR="003B0770" w:rsidRPr="0006680D">
        <w:rPr>
          <w:bCs/>
          <w:i/>
          <w:color w:val="000000" w:themeColor="text1"/>
          <w:lang w:val="en-US"/>
        </w:rPr>
        <w:t>)</w:t>
      </w:r>
    </w:p>
    <w:p w14:paraId="4F15D79F" w14:textId="77777777" w:rsidR="00A14546" w:rsidRPr="0006680D" w:rsidRDefault="00A14546" w:rsidP="00303C75">
      <w:pPr>
        <w:tabs>
          <w:tab w:val="left" w:pos="630"/>
        </w:tabs>
        <w:spacing w:line="360" w:lineRule="auto"/>
        <w:jc w:val="both"/>
        <w:rPr>
          <w:color w:val="000000" w:themeColor="text1"/>
        </w:rPr>
      </w:pPr>
    </w:p>
    <w:p w14:paraId="03222C9C" w14:textId="44E22F15" w:rsidR="00E33CDA" w:rsidRPr="0006680D" w:rsidRDefault="00E33CDA" w:rsidP="00303C75">
      <w:pPr>
        <w:tabs>
          <w:tab w:val="left" w:pos="630"/>
        </w:tabs>
        <w:spacing w:line="360" w:lineRule="auto"/>
        <w:jc w:val="both"/>
        <w:rPr>
          <w:color w:val="000000" w:themeColor="text1"/>
        </w:rPr>
      </w:pPr>
      <w:r w:rsidRPr="0006680D">
        <w:rPr>
          <w:color w:val="000000" w:themeColor="text1"/>
        </w:rPr>
        <w:t xml:space="preserve">Projects implemented by the </w:t>
      </w:r>
      <w:r w:rsidR="00DF4302" w:rsidRPr="0006680D">
        <w:rPr>
          <w:color w:val="000000" w:themeColor="text1"/>
        </w:rPr>
        <w:t>County</w:t>
      </w:r>
      <w:r w:rsidRPr="0006680D">
        <w:rPr>
          <w:color w:val="000000" w:themeColor="text1"/>
        </w:rPr>
        <w:t xml:space="preserve"> </w:t>
      </w:r>
      <w:r w:rsidR="00EB292B" w:rsidRPr="0006680D">
        <w:rPr>
          <w:color w:val="000000" w:themeColor="text1"/>
        </w:rPr>
        <w:t xml:space="preserve">Corporation </w:t>
      </w:r>
      <w:r w:rsidR="00D96D22" w:rsidRPr="0006680D">
        <w:rPr>
          <w:color w:val="000000" w:themeColor="text1"/>
        </w:rPr>
        <w:t>and f</w:t>
      </w:r>
      <w:r w:rsidR="00EB292B" w:rsidRPr="0006680D">
        <w:rPr>
          <w:color w:val="000000" w:themeColor="text1"/>
        </w:rPr>
        <w:t>unded</w:t>
      </w:r>
      <w:r w:rsidRPr="0006680D">
        <w:rPr>
          <w:color w:val="000000" w:themeColor="text1"/>
        </w:rPr>
        <w:t xml:space="preserve"> by development partners</w:t>
      </w:r>
      <w:r w:rsidR="00696310" w:rsidRPr="0006680D">
        <w:rPr>
          <w:color w:val="000000" w:themeColor="text1"/>
        </w:rPr>
        <w:t xml:space="preserve"> and/ or the </w:t>
      </w:r>
      <w:r w:rsidR="00113BAB" w:rsidRPr="0006680D">
        <w:rPr>
          <w:color w:val="000000" w:themeColor="text1"/>
        </w:rPr>
        <w:t xml:space="preserve">County </w:t>
      </w:r>
      <w:r w:rsidR="00696310" w:rsidRPr="0006680D">
        <w:rPr>
          <w:color w:val="000000" w:themeColor="text1"/>
        </w:rPr>
        <w:t>Government.</w:t>
      </w:r>
    </w:p>
    <w:tbl>
      <w:tblPr>
        <w:tblW w:w="4974" w:type="pct"/>
        <w:tblInd w:w="-5" w:type="dxa"/>
        <w:tblLook w:val="04A0" w:firstRow="1" w:lastRow="0" w:firstColumn="1" w:lastColumn="0" w:noHBand="0" w:noVBand="1"/>
      </w:tblPr>
      <w:tblGrid>
        <w:gridCol w:w="2018"/>
        <w:gridCol w:w="1737"/>
        <w:gridCol w:w="2345"/>
        <w:gridCol w:w="1577"/>
        <w:gridCol w:w="2143"/>
        <w:gridCol w:w="1838"/>
        <w:gridCol w:w="2216"/>
      </w:tblGrid>
      <w:tr w:rsidR="0006680D" w:rsidRPr="0006680D" w14:paraId="76AE1D12" w14:textId="77777777" w:rsidTr="00D0596E">
        <w:trPr>
          <w:trHeight w:val="885"/>
        </w:trPr>
        <w:tc>
          <w:tcPr>
            <w:tcW w:w="737" w:type="pct"/>
            <w:tcBorders>
              <w:top w:val="single" w:sz="4" w:space="0" w:color="auto"/>
              <w:left w:val="single" w:sz="4" w:space="0" w:color="auto"/>
              <w:bottom w:val="single" w:sz="4" w:space="0" w:color="auto"/>
              <w:right w:val="single" w:sz="4" w:space="0" w:color="auto"/>
            </w:tcBorders>
            <w:shd w:val="clear" w:color="auto" w:fill="0070C0"/>
            <w:noWrap/>
            <w:hideMark/>
          </w:tcPr>
          <w:p w14:paraId="5BBF404A" w14:textId="77777777" w:rsidR="00E33CDA" w:rsidRPr="0006680D" w:rsidRDefault="00E33CDA" w:rsidP="009A1647">
            <w:pPr>
              <w:autoSpaceDE/>
              <w:autoSpaceDN/>
              <w:jc w:val="center"/>
              <w:rPr>
                <w:b/>
                <w:bCs/>
                <w:color w:val="000000" w:themeColor="text1"/>
                <w:sz w:val="22"/>
                <w:szCs w:val="22"/>
                <w:lang w:eastAsia="en-GB"/>
              </w:rPr>
            </w:pPr>
            <w:r w:rsidRPr="0006680D">
              <w:rPr>
                <w:b/>
                <w:bCs/>
                <w:color w:val="000000" w:themeColor="text1"/>
                <w:sz w:val="22"/>
                <w:szCs w:val="22"/>
                <w:lang w:eastAsia="en-GB"/>
              </w:rPr>
              <w:t>Project title</w:t>
            </w:r>
          </w:p>
          <w:p w14:paraId="51160535" w14:textId="69A78C53" w:rsidR="00723BFE" w:rsidRPr="0006680D" w:rsidRDefault="00723BFE" w:rsidP="009A1647">
            <w:pPr>
              <w:autoSpaceDE/>
              <w:autoSpaceDN/>
              <w:jc w:val="center"/>
              <w:rPr>
                <w:b/>
                <w:bCs/>
                <w:color w:val="000000" w:themeColor="text1"/>
                <w:sz w:val="22"/>
                <w:szCs w:val="22"/>
                <w:lang w:eastAsia="en-GB"/>
              </w:rPr>
            </w:pPr>
          </w:p>
        </w:tc>
        <w:tc>
          <w:tcPr>
            <w:tcW w:w="568" w:type="pct"/>
            <w:tcBorders>
              <w:top w:val="single" w:sz="4" w:space="0" w:color="auto"/>
              <w:left w:val="nil"/>
              <w:bottom w:val="single" w:sz="4" w:space="0" w:color="auto"/>
              <w:right w:val="single" w:sz="4" w:space="0" w:color="auto"/>
            </w:tcBorders>
            <w:shd w:val="clear" w:color="auto" w:fill="0070C0"/>
            <w:noWrap/>
            <w:hideMark/>
          </w:tcPr>
          <w:p w14:paraId="54D2A65C" w14:textId="1D3EDC7F" w:rsidR="00E33CDA" w:rsidRPr="0006680D" w:rsidRDefault="00E33CDA" w:rsidP="00893492">
            <w:pPr>
              <w:autoSpaceDE/>
              <w:autoSpaceDN/>
              <w:rPr>
                <w:b/>
                <w:bCs/>
                <w:color w:val="000000" w:themeColor="text1"/>
                <w:sz w:val="22"/>
                <w:szCs w:val="22"/>
                <w:lang w:eastAsia="en-GB"/>
              </w:rPr>
            </w:pPr>
            <w:r w:rsidRPr="0006680D">
              <w:rPr>
                <w:b/>
                <w:bCs/>
                <w:color w:val="000000" w:themeColor="text1"/>
                <w:sz w:val="22"/>
                <w:szCs w:val="22"/>
                <w:lang w:eastAsia="en-GB"/>
              </w:rPr>
              <w:t>Project Number</w:t>
            </w:r>
            <w:r w:rsidR="00723BFE" w:rsidRPr="0006680D">
              <w:rPr>
                <w:b/>
                <w:bCs/>
                <w:color w:val="000000" w:themeColor="text1"/>
                <w:sz w:val="22"/>
                <w:szCs w:val="22"/>
                <w:lang w:eastAsia="en-GB"/>
              </w:rPr>
              <w:t xml:space="preserve"> </w:t>
            </w:r>
          </w:p>
        </w:tc>
        <w:tc>
          <w:tcPr>
            <w:tcW w:w="855" w:type="pct"/>
            <w:tcBorders>
              <w:top w:val="single" w:sz="4" w:space="0" w:color="auto"/>
              <w:left w:val="nil"/>
              <w:bottom w:val="single" w:sz="4" w:space="0" w:color="auto"/>
              <w:right w:val="single" w:sz="4" w:space="0" w:color="auto"/>
            </w:tcBorders>
            <w:shd w:val="clear" w:color="auto" w:fill="0070C0"/>
            <w:noWrap/>
            <w:hideMark/>
          </w:tcPr>
          <w:p w14:paraId="3044FBAD" w14:textId="77777777" w:rsidR="00E33CDA" w:rsidRPr="0006680D" w:rsidRDefault="00E33CDA" w:rsidP="00893492">
            <w:pPr>
              <w:autoSpaceDE/>
              <w:autoSpaceDN/>
              <w:rPr>
                <w:b/>
                <w:bCs/>
                <w:color w:val="000000" w:themeColor="text1"/>
                <w:sz w:val="22"/>
                <w:szCs w:val="22"/>
                <w:lang w:eastAsia="en-GB"/>
              </w:rPr>
            </w:pPr>
            <w:r w:rsidRPr="0006680D">
              <w:rPr>
                <w:b/>
                <w:bCs/>
                <w:color w:val="000000" w:themeColor="text1"/>
                <w:sz w:val="22"/>
                <w:szCs w:val="22"/>
                <w:lang w:eastAsia="en-GB"/>
              </w:rPr>
              <w:t>Donor</w:t>
            </w:r>
          </w:p>
        </w:tc>
        <w:tc>
          <w:tcPr>
            <w:tcW w:w="578" w:type="pct"/>
            <w:tcBorders>
              <w:top w:val="single" w:sz="4" w:space="0" w:color="auto"/>
              <w:left w:val="nil"/>
              <w:bottom w:val="single" w:sz="4" w:space="0" w:color="auto"/>
              <w:right w:val="single" w:sz="4" w:space="0" w:color="auto"/>
            </w:tcBorders>
            <w:shd w:val="clear" w:color="auto" w:fill="0070C0"/>
            <w:hideMark/>
          </w:tcPr>
          <w:p w14:paraId="6177F709" w14:textId="77777777" w:rsidR="00E33CDA" w:rsidRPr="0006680D" w:rsidRDefault="00E33CDA" w:rsidP="00893492">
            <w:pPr>
              <w:autoSpaceDE/>
              <w:autoSpaceDN/>
              <w:rPr>
                <w:b/>
                <w:bCs/>
                <w:color w:val="000000" w:themeColor="text1"/>
                <w:sz w:val="22"/>
                <w:szCs w:val="22"/>
                <w:lang w:eastAsia="en-GB"/>
              </w:rPr>
            </w:pPr>
            <w:r w:rsidRPr="0006680D">
              <w:rPr>
                <w:b/>
                <w:bCs/>
                <w:color w:val="000000" w:themeColor="text1"/>
                <w:sz w:val="22"/>
                <w:szCs w:val="22"/>
                <w:lang w:eastAsia="en-GB"/>
              </w:rPr>
              <w:t>Period/ duration</w:t>
            </w:r>
          </w:p>
        </w:tc>
        <w:tc>
          <w:tcPr>
            <w:tcW w:w="782" w:type="pct"/>
            <w:tcBorders>
              <w:top w:val="single" w:sz="4" w:space="0" w:color="auto"/>
              <w:left w:val="nil"/>
              <w:bottom w:val="single" w:sz="4" w:space="0" w:color="auto"/>
              <w:right w:val="single" w:sz="4" w:space="0" w:color="auto"/>
            </w:tcBorders>
            <w:shd w:val="clear" w:color="auto" w:fill="0070C0"/>
            <w:hideMark/>
          </w:tcPr>
          <w:p w14:paraId="524CF048" w14:textId="77777777" w:rsidR="00E33CDA" w:rsidRPr="0006680D" w:rsidRDefault="00E33CDA" w:rsidP="00893492">
            <w:pPr>
              <w:autoSpaceDE/>
              <w:autoSpaceDN/>
              <w:rPr>
                <w:b/>
                <w:bCs/>
                <w:color w:val="000000" w:themeColor="text1"/>
                <w:sz w:val="22"/>
                <w:szCs w:val="22"/>
                <w:lang w:eastAsia="en-GB"/>
              </w:rPr>
            </w:pPr>
            <w:r w:rsidRPr="0006680D">
              <w:rPr>
                <w:b/>
                <w:bCs/>
                <w:color w:val="000000" w:themeColor="text1"/>
                <w:sz w:val="22"/>
                <w:szCs w:val="22"/>
                <w:lang w:eastAsia="en-GB"/>
              </w:rPr>
              <w:t>Donor commitment</w:t>
            </w:r>
          </w:p>
        </w:tc>
        <w:tc>
          <w:tcPr>
            <w:tcW w:w="672" w:type="pct"/>
            <w:tcBorders>
              <w:top w:val="single" w:sz="4" w:space="0" w:color="auto"/>
              <w:left w:val="nil"/>
              <w:bottom w:val="single" w:sz="4" w:space="0" w:color="auto"/>
              <w:right w:val="single" w:sz="4" w:space="0" w:color="auto"/>
            </w:tcBorders>
            <w:shd w:val="clear" w:color="auto" w:fill="0070C0"/>
            <w:hideMark/>
          </w:tcPr>
          <w:p w14:paraId="6CAAD617" w14:textId="77777777" w:rsidR="00E33CDA" w:rsidRPr="0006680D" w:rsidRDefault="00E33CDA" w:rsidP="00893492">
            <w:pPr>
              <w:autoSpaceDE/>
              <w:autoSpaceDN/>
              <w:rPr>
                <w:b/>
                <w:bCs/>
                <w:color w:val="000000" w:themeColor="text1"/>
                <w:sz w:val="22"/>
                <w:szCs w:val="22"/>
                <w:lang w:eastAsia="en-GB"/>
              </w:rPr>
            </w:pPr>
            <w:r w:rsidRPr="0006680D">
              <w:rPr>
                <w:b/>
                <w:bCs/>
                <w:color w:val="000000" w:themeColor="text1"/>
                <w:sz w:val="22"/>
                <w:szCs w:val="22"/>
                <w:lang w:eastAsia="en-GB"/>
              </w:rPr>
              <w:t>Separate donor reporting required as per the donor agreement (Yes/No)</w:t>
            </w:r>
          </w:p>
        </w:tc>
        <w:tc>
          <w:tcPr>
            <w:tcW w:w="809" w:type="pct"/>
            <w:tcBorders>
              <w:top w:val="single" w:sz="4" w:space="0" w:color="auto"/>
              <w:left w:val="nil"/>
              <w:bottom w:val="single" w:sz="4" w:space="0" w:color="auto"/>
              <w:right w:val="single" w:sz="4" w:space="0" w:color="auto"/>
            </w:tcBorders>
            <w:shd w:val="clear" w:color="auto" w:fill="0070C0"/>
          </w:tcPr>
          <w:p w14:paraId="2CF42153" w14:textId="3DAC72E9" w:rsidR="00D0596E" w:rsidRPr="0006680D" w:rsidRDefault="00E33CDA" w:rsidP="00893492">
            <w:pPr>
              <w:autoSpaceDE/>
              <w:autoSpaceDN/>
              <w:rPr>
                <w:b/>
                <w:bCs/>
                <w:color w:val="000000" w:themeColor="text1"/>
                <w:sz w:val="22"/>
                <w:szCs w:val="22"/>
                <w:lang w:eastAsia="en-GB"/>
              </w:rPr>
            </w:pPr>
            <w:r w:rsidRPr="0006680D">
              <w:rPr>
                <w:b/>
                <w:bCs/>
                <w:color w:val="000000" w:themeColor="text1"/>
                <w:sz w:val="22"/>
                <w:szCs w:val="22"/>
                <w:lang w:eastAsia="en-GB"/>
              </w:rPr>
              <w:t>Consolidated in these financial statements</w:t>
            </w:r>
            <w:r w:rsidR="00D0596E" w:rsidRPr="0006680D">
              <w:rPr>
                <w:b/>
                <w:bCs/>
                <w:color w:val="000000" w:themeColor="text1"/>
                <w:sz w:val="22"/>
                <w:szCs w:val="22"/>
                <w:lang w:eastAsia="en-GB"/>
              </w:rPr>
              <w:t>.</w:t>
            </w:r>
          </w:p>
          <w:p w14:paraId="7C6CD82C" w14:textId="77777777" w:rsidR="00E33CDA" w:rsidRPr="0006680D" w:rsidRDefault="00E33CDA" w:rsidP="00893492">
            <w:pPr>
              <w:autoSpaceDE/>
              <w:autoSpaceDN/>
              <w:rPr>
                <w:b/>
                <w:bCs/>
                <w:color w:val="000000" w:themeColor="text1"/>
                <w:sz w:val="22"/>
                <w:szCs w:val="22"/>
                <w:lang w:eastAsia="en-GB"/>
              </w:rPr>
            </w:pPr>
            <w:r w:rsidRPr="0006680D">
              <w:rPr>
                <w:b/>
                <w:bCs/>
                <w:color w:val="000000" w:themeColor="text1"/>
                <w:sz w:val="22"/>
                <w:szCs w:val="22"/>
                <w:lang w:eastAsia="en-GB"/>
              </w:rPr>
              <w:t>(Yes/No)</w:t>
            </w:r>
          </w:p>
        </w:tc>
      </w:tr>
      <w:tr w:rsidR="0006680D" w:rsidRPr="0006680D" w14:paraId="046D24CA" w14:textId="77777777" w:rsidTr="00D0596E">
        <w:trPr>
          <w:trHeight w:val="332"/>
        </w:trPr>
        <w:tc>
          <w:tcPr>
            <w:tcW w:w="737" w:type="pct"/>
            <w:tcBorders>
              <w:top w:val="nil"/>
              <w:left w:val="single" w:sz="4" w:space="0" w:color="auto"/>
              <w:bottom w:val="single" w:sz="4" w:space="0" w:color="auto"/>
              <w:right w:val="single" w:sz="4" w:space="0" w:color="auto"/>
            </w:tcBorders>
            <w:noWrap/>
          </w:tcPr>
          <w:p w14:paraId="109E3CF2" w14:textId="6943C150" w:rsidR="00E33CDA" w:rsidRPr="0006680D" w:rsidRDefault="00E33CDA" w:rsidP="009A1647">
            <w:pPr>
              <w:tabs>
                <w:tab w:val="left" w:pos="840"/>
              </w:tabs>
              <w:autoSpaceDE/>
              <w:autoSpaceDN/>
              <w:spacing w:line="360" w:lineRule="auto"/>
              <w:jc w:val="center"/>
              <w:rPr>
                <w:color w:val="000000" w:themeColor="text1"/>
                <w:lang w:eastAsia="en-GB"/>
              </w:rPr>
            </w:pPr>
          </w:p>
        </w:tc>
        <w:tc>
          <w:tcPr>
            <w:tcW w:w="568" w:type="pct"/>
            <w:tcBorders>
              <w:top w:val="nil"/>
              <w:left w:val="nil"/>
              <w:bottom w:val="single" w:sz="4" w:space="0" w:color="auto"/>
              <w:right w:val="single" w:sz="4" w:space="0" w:color="auto"/>
            </w:tcBorders>
            <w:noWrap/>
            <w:hideMark/>
          </w:tcPr>
          <w:p w14:paraId="2194B7B4"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855" w:type="pct"/>
            <w:tcBorders>
              <w:top w:val="nil"/>
              <w:left w:val="nil"/>
              <w:bottom w:val="single" w:sz="4" w:space="0" w:color="auto"/>
              <w:right w:val="single" w:sz="4" w:space="0" w:color="auto"/>
            </w:tcBorders>
            <w:noWrap/>
            <w:hideMark/>
          </w:tcPr>
          <w:p w14:paraId="6158392C"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578" w:type="pct"/>
            <w:tcBorders>
              <w:top w:val="nil"/>
              <w:left w:val="nil"/>
              <w:bottom w:val="single" w:sz="4" w:space="0" w:color="auto"/>
              <w:right w:val="single" w:sz="4" w:space="0" w:color="auto"/>
            </w:tcBorders>
            <w:noWrap/>
            <w:hideMark/>
          </w:tcPr>
          <w:p w14:paraId="10964373"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782" w:type="pct"/>
            <w:tcBorders>
              <w:top w:val="nil"/>
              <w:left w:val="nil"/>
              <w:bottom w:val="single" w:sz="4" w:space="0" w:color="auto"/>
              <w:right w:val="single" w:sz="4" w:space="0" w:color="auto"/>
            </w:tcBorders>
            <w:noWrap/>
            <w:hideMark/>
          </w:tcPr>
          <w:p w14:paraId="6FA64CEB"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672" w:type="pct"/>
            <w:tcBorders>
              <w:top w:val="nil"/>
              <w:left w:val="nil"/>
              <w:bottom w:val="single" w:sz="4" w:space="0" w:color="auto"/>
              <w:right w:val="single" w:sz="4" w:space="0" w:color="auto"/>
            </w:tcBorders>
            <w:noWrap/>
            <w:hideMark/>
          </w:tcPr>
          <w:p w14:paraId="59E1D1C6"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809" w:type="pct"/>
            <w:tcBorders>
              <w:top w:val="nil"/>
              <w:left w:val="nil"/>
              <w:bottom w:val="single" w:sz="4" w:space="0" w:color="auto"/>
              <w:right w:val="single" w:sz="4" w:space="0" w:color="auto"/>
            </w:tcBorders>
          </w:tcPr>
          <w:p w14:paraId="47398341" w14:textId="77777777" w:rsidR="00E33CDA" w:rsidRPr="0006680D" w:rsidRDefault="00E33CDA" w:rsidP="00B2787A">
            <w:pPr>
              <w:autoSpaceDE/>
              <w:autoSpaceDN/>
              <w:spacing w:line="360" w:lineRule="auto"/>
              <w:rPr>
                <w:color w:val="000000" w:themeColor="text1"/>
                <w:lang w:eastAsia="en-GB"/>
              </w:rPr>
            </w:pPr>
          </w:p>
        </w:tc>
      </w:tr>
      <w:tr w:rsidR="0006680D" w:rsidRPr="0006680D" w14:paraId="416B0F75" w14:textId="77777777" w:rsidTr="00D0596E">
        <w:trPr>
          <w:trHeight w:val="269"/>
        </w:trPr>
        <w:tc>
          <w:tcPr>
            <w:tcW w:w="737" w:type="pct"/>
            <w:tcBorders>
              <w:top w:val="single" w:sz="4" w:space="0" w:color="auto"/>
              <w:left w:val="single" w:sz="4" w:space="0" w:color="auto"/>
              <w:bottom w:val="single" w:sz="4" w:space="0" w:color="auto"/>
              <w:right w:val="single" w:sz="4" w:space="0" w:color="auto"/>
            </w:tcBorders>
            <w:noWrap/>
          </w:tcPr>
          <w:p w14:paraId="6A291A7E" w14:textId="675BFCD1" w:rsidR="00E33CDA" w:rsidRPr="0006680D" w:rsidRDefault="00E33CDA" w:rsidP="009A1647">
            <w:pPr>
              <w:autoSpaceDE/>
              <w:autoSpaceDN/>
              <w:spacing w:line="360" w:lineRule="auto"/>
              <w:jc w:val="center"/>
              <w:rPr>
                <w:color w:val="000000" w:themeColor="text1"/>
                <w:lang w:eastAsia="en-GB"/>
              </w:rPr>
            </w:pPr>
          </w:p>
        </w:tc>
        <w:tc>
          <w:tcPr>
            <w:tcW w:w="568" w:type="pct"/>
            <w:tcBorders>
              <w:top w:val="single" w:sz="4" w:space="0" w:color="auto"/>
              <w:left w:val="nil"/>
              <w:bottom w:val="single" w:sz="4" w:space="0" w:color="auto"/>
              <w:right w:val="single" w:sz="4" w:space="0" w:color="auto"/>
            </w:tcBorders>
            <w:noWrap/>
            <w:hideMark/>
          </w:tcPr>
          <w:p w14:paraId="45EA4E0E"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855" w:type="pct"/>
            <w:tcBorders>
              <w:top w:val="single" w:sz="4" w:space="0" w:color="auto"/>
              <w:left w:val="nil"/>
              <w:bottom w:val="single" w:sz="4" w:space="0" w:color="auto"/>
              <w:right w:val="single" w:sz="4" w:space="0" w:color="auto"/>
            </w:tcBorders>
            <w:noWrap/>
            <w:hideMark/>
          </w:tcPr>
          <w:p w14:paraId="48C159B5"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578" w:type="pct"/>
            <w:tcBorders>
              <w:top w:val="single" w:sz="4" w:space="0" w:color="auto"/>
              <w:left w:val="nil"/>
              <w:bottom w:val="single" w:sz="4" w:space="0" w:color="auto"/>
              <w:right w:val="single" w:sz="4" w:space="0" w:color="auto"/>
            </w:tcBorders>
            <w:noWrap/>
            <w:hideMark/>
          </w:tcPr>
          <w:p w14:paraId="3C9B60CD"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782" w:type="pct"/>
            <w:tcBorders>
              <w:top w:val="single" w:sz="4" w:space="0" w:color="auto"/>
              <w:left w:val="nil"/>
              <w:bottom w:val="single" w:sz="4" w:space="0" w:color="auto"/>
              <w:right w:val="single" w:sz="4" w:space="0" w:color="auto"/>
            </w:tcBorders>
            <w:noWrap/>
            <w:hideMark/>
          </w:tcPr>
          <w:p w14:paraId="2FDD6F77"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672" w:type="pct"/>
            <w:tcBorders>
              <w:top w:val="single" w:sz="4" w:space="0" w:color="auto"/>
              <w:left w:val="nil"/>
              <w:bottom w:val="single" w:sz="4" w:space="0" w:color="auto"/>
              <w:right w:val="single" w:sz="4" w:space="0" w:color="auto"/>
            </w:tcBorders>
            <w:noWrap/>
            <w:hideMark/>
          </w:tcPr>
          <w:p w14:paraId="5D09FDA6" w14:textId="77777777" w:rsidR="00E33CDA" w:rsidRPr="0006680D" w:rsidRDefault="00E33CDA" w:rsidP="00B2787A">
            <w:pPr>
              <w:autoSpaceDE/>
              <w:autoSpaceDN/>
              <w:spacing w:line="360" w:lineRule="auto"/>
              <w:rPr>
                <w:color w:val="000000" w:themeColor="text1"/>
                <w:lang w:eastAsia="en-GB"/>
              </w:rPr>
            </w:pPr>
            <w:r w:rsidRPr="0006680D">
              <w:rPr>
                <w:color w:val="000000" w:themeColor="text1"/>
                <w:lang w:eastAsia="en-GB"/>
              </w:rPr>
              <w:t> </w:t>
            </w:r>
          </w:p>
        </w:tc>
        <w:tc>
          <w:tcPr>
            <w:tcW w:w="809" w:type="pct"/>
            <w:tcBorders>
              <w:top w:val="single" w:sz="4" w:space="0" w:color="auto"/>
              <w:left w:val="nil"/>
              <w:bottom w:val="single" w:sz="4" w:space="0" w:color="auto"/>
              <w:right w:val="single" w:sz="4" w:space="0" w:color="auto"/>
            </w:tcBorders>
          </w:tcPr>
          <w:p w14:paraId="6354A5D7" w14:textId="77777777" w:rsidR="00E33CDA" w:rsidRPr="0006680D" w:rsidRDefault="00E33CDA" w:rsidP="00B2787A">
            <w:pPr>
              <w:autoSpaceDE/>
              <w:autoSpaceDN/>
              <w:spacing w:line="360" w:lineRule="auto"/>
              <w:rPr>
                <w:color w:val="000000" w:themeColor="text1"/>
                <w:lang w:eastAsia="en-GB"/>
              </w:rPr>
            </w:pPr>
          </w:p>
        </w:tc>
      </w:tr>
    </w:tbl>
    <w:p w14:paraId="433CD9FD" w14:textId="77777777" w:rsidR="00E33CDA" w:rsidRPr="0006680D" w:rsidRDefault="00E33CDA" w:rsidP="00B2787A">
      <w:pPr>
        <w:autoSpaceDE/>
        <w:autoSpaceDN/>
        <w:spacing w:line="360" w:lineRule="auto"/>
        <w:rPr>
          <w:b/>
          <w:color w:val="000000" w:themeColor="text1"/>
          <w:u w:val="single"/>
        </w:rPr>
      </w:pPr>
    </w:p>
    <w:p w14:paraId="23CFAC31" w14:textId="02EC38AB" w:rsidR="00E33CDA" w:rsidRPr="0006680D" w:rsidRDefault="007E05EA" w:rsidP="00723BFE">
      <w:pPr>
        <w:tabs>
          <w:tab w:val="left" w:pos="630"/>
        </w:tabs>
        <w:spacing w:line="360" w:lineRule="auto"/>
        <w:rPr>
          <w:b/>
          <w:color w:val="000000" w:themeColor="text1"/>
        </w:rPr>
      </w:pPr>
      <w:r w:rsidRPr="0006680D">
        <w:rPr>
          <w:b/>
          <w:color w:val="000000" w:themeColor="text1"/>
        </w:rPr>
        <w:t xml:space="preserve"> </w:t>
      </w:r>
      <w:r w:rsidR="00E33CDA" w:rsidRPr="0006680D">
        <w:rPr>
          <w:b/>
          <w:color w:val="000000" w:themeColor="text1"/>
        </w:rPr>
        <w:t xml:space="preserve">Status of Projects </w:t>
      </w:r>
      <w:r w:rsidR="00DF4302" w:rsidRPr="0006680D">
        <w:rPr>
          <w:b/>
          <w:color w:val="000000" w:themeColor="text1"/>
        </w:rPr>
        <w:t>Co</w:t>
      </w:r>
      <w:r w:rsidR="00E33CDA" w:rsidRPr="0006680D">
        <w:rPr>
          <w:b/>
          <w:color w:val="000000" w:themeColor="text1"/>
        </w:rPr>
        <w:t xml:space="preserve">mpletion </w:t>
      </w:r>
    </w:p>
    <w:p w14:paraId="30C90C6C" w14:textId="650B5875" w:rsidR="00E33CDA" w:rsidRPr="0006680D" w:rsidRDefault="00E33CDA" w:rsidP="00D0596E">
      <w:pPr>
        <w:tabs>
          <w:tab w:val="left" w:pos="630"/>
        </w:tabs>
        <w:spacing w:line="276" w:lineRule="auto"/>
        <w:jc w:val="both"/>
        <w:rPr>
          <w:i/>
          <w:color w:val="000000" w:themeColor="text1"/>
        </w:rPr>
      </w:pPr>
      <w:r w:rsidRPr="0006680D">
        <w:rPr>
          <w:i/>
          <w:color w:val="000000" w:themeColor="text1"/>
        </w:rPr>
        <w:t xml:space="preserve">(Summarise the status of project completion at the end of each quarter, </w:t>
      </w:r>
      <w:r w:rsidR="003B0770" w:rsidRPr="0006680D">
        <w:rPr>
          <w:i/>
          <w:color w:val="000000" w:themeColor="text1"/>
        </w:rPr>
        <w:t>i.e.</w:t>
      </w:r>
      <w:r w:rsidRPr="0006680D">
        <w:rPr>
          <w:i/>
          <w:color w:val="000000" w:themeColor="text1"/>
        </w:rPr>
        <w:t xml:space="preserve"> total costs incurred, stage which the project is etc)</w:t>
      </w:r>
    </w:p>
    <w:tbl>
      <w:tblPr>
        <w:tblStyle w:val="TableGrid"/>
        <w:tblpPr w:leftFromText="180" w:rightFromText="180" w:vertAnchor="text" w:horzAnchor="page" w:tblpX="1443" w:tblpY="145"/>
        <w:tblW w:w="5000" w:type="pct"/>
        <w:tblLook w:val="04A0" w:firstRow="1" w:lastRow="0" w:firstColumn="1" w:lastColumn="0" w:noHBand="0" w:noVBand="1"/>
      </w:tblPr>
      <w:tblGrid>
        <w:gridCol w:w="1529"/>
        <w:gridCol w:w="1696"/>
        <w:gridCol w:w="1582"/>
        <w:gridCol w:w="2061"/>
        <w:gridCol w:w="2312"/>
        <w:gridCol w:w="1582"/>
        <w:gridCol w:w="1531"/>
        <w:gridCol w:w="1654"/>
      </w:tblGrid>
      <w:tr w:rsidR="0006680D" w:rsidRPr="0006680D" w14:paraId="429A389D" w14:textId="77777777" w:rsidTr="00D0596E">
        <w:trPr>
          <w:trHeight w:val="711"/>
        </w:trPr>
        <w:tc>
          <w:tcPr>
            <w:tcW w:w="548" w:type="pct"/>
            <w:shd w:val="clear" w:color="auto" w:fill="0070C0"/>
          </w:tcPr>
          <w:p w14:paraId="2BEE4BC0" w14:textId="42569E07" w:rsidR="00E33CDA" w:rsidRPr="0006680D" w:rsidRDefault="00FF1320" w:rsidP="000742D0">
            <w:pPr>
              <w:rPr>
                <w:b/>
                <w:bCs/>
                <w:color w:val="000000" w:themeColor="text1"/>
                <w:sz w:val="22"/>
                <w:szCs w:val="22"/>
              </w:rPr>
            </w:pPr>
            <w:r w:rsidRPr="0006680D">
              <w:rPr>
                <w:b/>
                <w:bCs/>
                <w:color w:val="000000" w:themeColor="text1"/>
                <w:sz w:val="22"/>
                <w:szCs w:val="22"/>
              </w:rPr>
              <w:t>SN</w:t>
            </w:r>
          </w:p>
        </w:tc>
        <w:tc>
          <w:tcPr>
            <w:tcW w:w="608" w:type="pct"/>
            <w:shd w:val="clear" w:color="auto" w:fill="0070C0"/>
          </w:tcPr>
          <w:p w14:paraId="6FDCC749" w14:textId="77777777" w:rsidR="00E33CDA" w:rsidRPr="0006680D" w:rsidRDefault="00E33CDA" w:rsidP="000742D0">
            <w:pPr>
              <w:rPr>
                <w:b/>
                <w:bCs/>
                <w:color w:val="000000" w:themeColor="text1"/>
                <w:sz w:val="22"/>
                <w:szCs w:val="22"/>
              </w:rPr>
            </w:pPr>
            <w:r w:rsidRPr="0006680D">
              <w:rPr>
                <w:b/>
                <w:bCs/>
                <w:color w:val="000000" w:themeColor="text1"/>
                <w:sz w:val="22"/>
                <w:szCs w:val="22"/>
              </w:rPr>
              <w:t>Project</w:t>
            </w:r>
          </w:p>
        </w:tc>
        <w:tc>
          <w:tcPr>
            <w:tcW w:w="567" w:type="pct"/>
            <w:shd w:val="clear" w:color="auto" w:fill="0070C0"/>
          </w:tcPr>
          <w:p w14:paraId="03D620C0" w14:textId="77777777" w:rsidR="00E33CDA" w:rsidRPr="0006680D" w:rsidRDefault="00E33CDA" w:rsidP="000742D0">
            <w:pPr>
              <w:rPr>
                <w:b/>
                <w:bCs/>
                <w:color w:val="000000" w:themeColor="text1"/>
                <w:sz w:val="22"/>
                <w:szCs w:val="22"/>
              </w:rPr>
            </w:pPr>
            <w:r w:rsidRPr="0006680D">
              <w:rPr>
                <w:b/>
                <w:bCs/>
                <w:color w:val="000000" w:themeColor="text1"/>
                <w:sz w:val="22"/>
                <w:szCs w:val="22"/>
              </w:rPr>
              <w:t>Total project Cost</w:t>
            </w:r>
          </w:p>
        </w:tc>
        <w:tc>
          <w:tcPr>
            <w:tcW w:w="739" w:type="pct"/>
            <w:shd w:val="clear" w:color="auto" w:fill="0070C0"/>
          </w:tcPr>
          <w:p w14:paraId="48B32883" w14:textId="77777777" w:rsidR="00E33CDA" w:rsidRPr="0006680D" w:rsidRDefault="00E33CDA" w:rsidP="000742D0">
            <w:pPr>
              <w:rPr>
                <w:b/>
                <w:bCs/>
                <w:color w:val="000000" w:themeColor="text1"/>
                <w:sz w:val="22"/>
                <w:szCs w:val="22"/>
              </w:rPr>
            </w:pPr>
            <w:r w:rsidRPr="0006680D">
              <w:rPr>
                <w:b/>
                <w:bCs/>
                <w:color w:val="000000" w:themeColor="text1"/>
                <w:sz w:val="22"/>
                <w:szCs w:val="22"/>
              </w:rPr>
              <w:t>Total expended to date</w:t>
            </w:r>
          </w:p>
        </w:tc>
        <w:tc>
          <w:tcPr>
            <w:tcW w:w="829" w:type="pct"/>
            <w:shd w:val="clear" w:color="auto" w:fill="0070C0"/>
          </w:tcPr>
          <w:p w14:paraId="1C25FD5D" w14:textId="6ABF9FAB" w:rsidR="00E33CDA" w:rsidRPr="0006680D" w:rsidRDefault="00E33CDA" w:rsidP="000742D0">
            <w:pPr>
              <w:rPr>
                <w:b/>
                <w:bCs/>
                <w:color w:val="000000" w:themeColor="text1"/>
                <w:sz w:val="22"/>
                <w:szCs w:val="22"/>
              </w:rPr>
            </w:pPr>
            <w:r w:rsidRPr="0006680D">
              <w:rPr>
                <w:b/>
                <w:bCs/>
                <w:color w:val="000000" w:themeColor="text1"/>
                <w:sz w:val="22"/>
                <w:szCs w:val="22"/>
              </w:rPr>
              <w:t xml:space="preserve">Completion </w:t>
            </w:r>
            <w:r w:rsidR="00D0596E" w:rsidRPr="0006680D">
              <w:rPr>
                <w:b/>
                <w:bCs/>
                <w:color w:val="000000" w:themeColor="text1"/>
                <w:sz w:val="22"/>
                <w:szCs w:val="22"/>
              </w:rPr>
              <w:t>% to</w:t>
            </w:r>
            <w:r w:rsidRPr="0006680D">
              <w:rPr>
                <w:b/>
                <w:bCs/>
                <w:color w:val="000000" w:themeColor="text1"/>
                <w:sz w:val="22"/>
                <w:szCs w:val="22"/>
              </w:rPr>
              <w:t xml:space="preserve"> date</w:t>
            </w:r>
          </w:p>
        </w:tc>
        <w:tc>
          <w:tcPr>
            <w:tcW w:w="567" w:type="pct"/>
            <w:shd w:val="clear" w:color="auto" w:fill="0070C0"/>
          </w:tcPr>
          <w:p w14:paraId="78758F1B" w14:textId="77777777" w:rsidR="00E33CDA" w:rsidRPr="0006680D" w:rsidRDefault="00E33CDA" w:rsidP="000742D0">
            <w:pPr>
              <w:rPr>
                <w:b/>
                <w:bCs/>
                <w:color w:val="000000" w:themeColor="text1"/>
                <w:sz w:val="22"/>
                <w:szCs w:val="22"/>
              </w:rPr>
            </w:pPr>
            <w:r w:rsidRPr="0006680D">
              <w:rPr>
                <w:b/>
                <w:bCs/>
                <w:color w:val="000000" w:themeColor="text1"/>
                <w:sz w:val="22"/>
                <w:szCs w:val="22"/>
              </w:rPr>
              <w:t>Budget</w:t>
            </w:r>
          </w:p>
        </w:tc>
        <w:tc>
          <w:tcPr>
            <w:tcW w:w="549" w:type="pct"/>
            <w:shd w:val="clear" w:color="auto" w:fill="0070C0"/>
          </w:tcPr>
          <w:p w14:paraId="50FFF319" w14:textId="77777777" w:rsidR="00E33CDA" w:rsidRPr="0006680D" w:rsidRDefault="00E33CDA" w:rsidP="000742D0">
            <w:pPr>
              <w:rPr>
                <w:b/>
                <w:bCs/>
                <w:color w:val="000000" w:themeColor="text1"/>
                <w:sz w:val="22"/>
                <w:szCs w:val="22"/>
              </w:rPr>
            </w:pPr>
            <w:r w:rsidRPr="0006680D">
              <w:rPr>
                <w:b/>
                <w:bCs/>
                <w:color w:val="000000" w:themeColor="text1"/>
                <w:sz w:val="22"/>
                <w:szCs w:val="22"/>
              </w:rPr>
              <w:t xml:space="preserve">Actual  </w:t>
            </w:r>
          </w:p>
        </w:tc>
        <w:tc>
          <w:tcPr>
            <w:tcW w:w="594" w:type="pct"/>
            <w:shd w:val="clear" w:color="auto" w:fill="0070C0"/>
          </w:tcPr>
          <w:p w14:paraId="061DDC54" w14:textId="77777777" w:rsidR="00E33CDA" w:rsidRPr="0006680D" w:rsidRDefault="00E33CDA" w:rsidP="000742D0">
            <w:pPr>
              <w:rPr>
                <w:b/>
                <w:bCs/>
                <w:color w:val="000000" w:themeColor="text1"/>
                <w:sz w:val="22"/>
                <w:szCs w:val="22"/>
              </w:rPr>
            </w:pPr>
            <w:r w:rsidRPr="0006680D">
              <w:rPr>
                <w:b/>
                <w:bCs/>
                <w:color w:val="000000" w:themeColor="text1"/>
                <w:sz w:val="22"/>
                <w:szCs w:val="22"/>
              </w:rPr>
              <w:t>Sources of funds</w:t>
            </w:r>
          </w:p>
        </w:tc>
      </w:tr>
      <w:tr w:rsidR="0006680D" w:rsidRPr="0006680D" w14:paraId="54A32182" w14:textId="77777777" w:rsidTr="00D0596E">
        <w:trPr>
          <w:trHeight w:val="297"/>
        </w:trPr>
        <w:tc>
          <w:tcPr>
            <w:tcW w:w="548" w:type="pct"/>
          </w:tcPr>
          <w:p w14:paraId="317ABE6C" w14:textId="4EFEC733" w:rsidR="00E33CDA" w:rsidRPr="0006680D" w:rsidRDefault="00E33CDA" w:rsidP="000742D0">
            <w:pPr>
              <w:jc w:val="center"/>
              <w:rPr>
                <w:color w:val="000000" w:themeColor="text1"/>
              </w:rPr>
            </w:pPr>
          </w:p>
        </w:tc>
        <w:tc>
          <w:tcPr>
            <w:tcW w:w="608" w:type="pct"/>
          </w:tcPr>
          <w:p w14:paraId="4CE7F17A" w14:textId="77777777" w:rsidR="00E33CDA" w:rsidRPr="0006680D" w:rsidRDefault="00E33CDA" w:rsidP="000742D0">
            <w:pPr>
              <w:rPr>
                <w:color w:val="000000" w:themeColor="text1"/>
              </w:rPr>
            </w:pPr>
          </w:p>
        </w:tc>
        <w:tc>
          <w:tcPr>
            <w:tcW w:w="567" w:type="pct"/>
          </w:tcPr>
          <w:p w14:paraId="7927B0A8" w14:textId="77777777" w:rsidR="00E33CDA" w:rsidRPr="0006680D" w:rsidRDefault="00E33CDA" w:rsidP="000742D0">
            <w:pPr>
              <w:rPr>
                <w:color w:val="000000" w:themeColor="text1"/>
              </w:rPr>
            </w:pPr>
          </w:p>
        </w:tc>
        <w:tc>
          <w:tcPr>
            <w:tcW w:w="739" w:type="pct"/>
          </w:tcPr>
          <w:p w14:paraId="02B106FC" w14:textId="77777777" w:rsidR="00E33CDA" w:rsidRPr="0006680D" w:rsidRDefault="00E33CDA" w:rsidP="000742D0">
            <w:pPr>
              <w:rPr>
                <w:color w:val="000000" w:themeColor="text1"/>
              </w:rPr>
            </w:pPr>
          </w:p>
        </w:tc>
        <w:tc>
          <w:tcPr>
            <w:tcW w:w="829" w:type="pct"/>
          </w:tcPr>
          <w:p w14:paraId="5C659F07" w14:textId="77777777" w:rsidR="00E33CDA" w:rsidRPr="0006680D" w:rsidRDefault="00E33CDA" w:rsidP="000742D0">
            <w:pPr>
              <w:rPr>
                <w:color w:val="000000" w:themeColor="text1"/>
              </w:rPr>
            </w:pPr>
          </w:p>
        </w:tc>
        <w:tc>
          <w:tcPr>
            <w:tcW w:w="567" w:type="pct"/>
          </w:tcPr>
          <w:p w14:paraId="4192B333" w14:textId="77777777" w:rsidR="00E33CDA" w:rsidRPr="0006680D" w:rsidRDefault="00E33CDA" w:rsidP="000742D0">
            <w:pPr>
              <w:rPr>
                <w:color w:val="000000" w:themeColor="text1"/>
              </w:rPr>
            </w:pPr>
          </w:p>
        </w:tc>
        <w:tc>
          <w:tcPr>
            <w:tcW w:w="549" w:type="pct"/>
          </w:tcPr>
          <w:p w14:paraId="33F18C56" w14:textId="77777777" w:rsidR="00E33CDA" w:rsidRPr="0006680D" w:rsidRDefault="00E33CDA" w:rsidP="000742D0">
            <w:pPr>
              <w:rPr>
                <w:color w:val="000000" w:themeColor="text1"/>
              </w:rPr>
            </w:pPr>
          </w:p>
        </w:tc>
        <w:tc>
          <w:tcPr>
            <w:tcW w:w="594" w:type="pct"/>
          </w:tcPr>
          <w:p w14:paraId="54A18CCB" w14:textId="77777777" w:rsidR="00E33CDA" w:rsidRPr="0006680D" w:rsidRDefault="00E33CDA" w:rsidP="000742D0">
            <w:pPr>
              <w:rPr>
                <w:color w:val="000000" w:themeColor="text1"/>
              </w:rPr>
            </w:pPr>
          </w:p>
        </w:tc>
      </w:tr>
      <w:tr w:rsidR="0006680D" w:rsidRPr="0006680D" w14:paraId="41CFDE50" w14:textId="77777777" w:rsidTr="00D0596E">
        <w:trPr>
          <w:trHeight w:val="450"/>
        </w:trPr>
        <w:tc>
          <w:tcPr>
            <w:tcW w:w="548" w:type="pct"/>
          </w:tcPr>
          <w:p w14:paraId="1149694C" w14:textId="1F2CD13C" w:rsidR="00E33CDA" w:rsidRPr="0006680D" w:rsidRDefault="00E33CDA" w:rsidP="000742D0">
            <w:pPr>
              <w:jc w:val="center"/>
              <w:rPr>
                <w:color w:val="000000" w:themeColor="text1"/>
              </w:rPr>
            </w:pPr>
          </w:p>
        </w:tc>
        <w:tc>
          <w:tcPr>
            <w:tcW w:w="608" w:type="pct"/>
          </w:tcPr>
          <w:p w14:paraId="48593FC2" w14:textId="77777777" w:rsidR="00E33CDA" w:rsidRPr="0006680D" w:rsidRDefault="00E33CDA" w:rsidP="000742D0">
            <w:pPr>
              <w:rPr>
                <w:color w:val="000000" w:themeColor="text1"/>
              </w:rPr>
            </w:pPr>
          </w:p>
        </w:tc>
        <w:tc>
          <w:tcPr>
            <w:tcW w:w="567" w:type="pct"/>
          </w:tcPr>
          <w:p w14:paraId="22EFC354" w14:textId="77777777" w:rsidR="00E33CDA" w:rsidRPr="0006680D" w:rsidRDefault="00E33CDA" w:rsidP="000742D0">
            <w:pPr>
              <w:rPr>
                <w:color w:val="000000" w:themeColor="text1"/>
              </w:rPr>
            </w:pPr>
          </w:p>
        </w:tc>
        <w:tc>
          <w:tcPr>
            <w:tcW w:w="739" w:type="pct"/>
          </w:tcPr>
          <w:p w14:paraId="63253CCA" w14:textId="77777777" w:rsidR="00E33CDA" w:rsidRPr="0006680D" w:rsidRDefault="00E33CDA" w:rsidP="000742D0">
            <w:pPr>
              <w:rPr>
                <w:color w:val="000000" w:themeColor="text1"/>
              </w:rPr>
            </w:pPr>
          </w:p>
        </w:tc>
        <w:tc>
          <w:tcPr>
            <w:tcW w:w="829" w:type="pct"/>
          </w:tcPr>
          <w:p w14:paraId="2699F1F8" w14:textId="77777777" w:rsidR="00E33CDA" w:rsidRPr="0006680D" w:rsidRDefault="00E33CDA" w:rsidP="000742D0">
            <w:pPr>
              <w:rPr>
                <w:color w:val="000000" w:themeColor="text1"/>
              </w:rPr>
            </w:pPr>
          </w:p>
        </w:tc>
        <w:tc>
          <w:tcPr>
            <w:tcW w:w="567" w:type="pct"/>
          </w:tcPr>
          <w:p w14:paraId="7AE46FBC" w14:textId="77777777" w:rsidR="00E33CDA" w:rsidRPr="0006680D" w:rsidRDefault="00E33CDA" w:rsidP="000742D0">
            <w:pPr>
              <w:rPr>
                <w:color w:val="000000" w:themeColor="text1"/>
              </w:rPr>
            </w:pPr>
          </w:p>
        </w:tc>
        <w:tc>
          <w:tcPr>
            <w:tcW w:w="549" w:type="pct"/>
          </w:tcPr>
          <w:p w14:paraId="289F8BCA" w14:textId="77777777" w:rsidR="00E33CDA" w:rsidRPr="0006680D" w:rsidRDefault="00E33CDA" w:rsidP="000742D0">
            <w:pPr>
              <w:rPr>
                <w:color w:val="000000" w:themeColor="text1"/>
              </w:rPr>
            </w:pPr>
          </w:p>
        </w:tc>
        <w:tc>
          <w:tcPr>
            <w:tcW w:w="594" w:type="pct"/>
          </w:tcPr>
          <w:p w14:paraId="0BC28E0A" w14:textId="77777777" w:rsidR="00E33CDA" w:rsidRPr="0006680D" w:rsidRDefault="00E33CDA" w:rsidP="000742D0">
            <w:pPr>
              <w:rPr>
                <w:color w:val="000000" w:themeColor="text1"/>
              </w:rPr>
            </w:pPr>
          </w:p>
        </w:tc>
      </w:tr>
      <w:tr w:rsidR="0006680D" w:rsidRPr="0006680D" w14:paraId="092B31E4" w14:textId="77777777" w:rsidTr="00D0596E">
        <w:trPr>
          <w:trHeight w:val="432"/>
        </w:trPr>
        <w:tc>
          <w:tcPr>
            <w:tcW w:w="548" w:type="pct"/>
          </w:tcPr>
          <w:p w14:paraId="5E90843E" w14:textId="5E5E4094" w:rsidR="00E33CDA" w:rsidRPr="0006680D" w:rsidRDefault="00E33CDA" w:rsidP="000742D0">
            <w:pPr>
              <w:rPr>
                <w:color w:val="000000" w:themeColor="text1"/>
              </w:rPr>
            </w:pPr>
          </w:p>
        </w:tc>
        <w:tc>
          <w:tcPr>
            <w:tcW w:w="608" w:type="pct"/>
          </w:tcPr>
          <w:p w14:paraId="692E2EEA" w14:textId="77777777" w:rsidR="00E33CDA" w:rsidRPr="0006680D" w:rsidRDefault="00E33CDA" w:rsidP="000742D0">
            <w:pPr>
              <w:rPr>
                <w:color w:val="000000" w:themeColor="text1"/>
              </w:rPr>
            </w:pPr>
          </w:p>
        </w:tc>
        <w:tc>
          <w:tcPr>
            <w:tcW w:w="567" w:type="pct"/>
          </w:tcPr>
          <w:p w14:paraId="2BCAB288" w14:textId="77777777" w:rsidR="00E33CDA" w:rsidRPr="0006680D" w:rsidRDefault="00E33CDA" w:rsidP="000742D0">
            <w:pPr>
              <w:rPr>
                <w:color w:val="000000" w:themeColor="text1"/>
              </w:rPr>
            </w:pPr>
          </w:p>
        </w:tc>
        <w:tc>
          <w:tcPr>
            <w:tcW w:w="739" w:type="pct"/>
          </w:tcPr>
          <w:p w14:paraId="1A2FD7FC" w14:textId="77777777" w:rsidR="00E33CDA" w:rsidRPr="0006680D" w:rsidRDefault="00E33CDA" w:rsidP="000742D0">
            <w:pPr>
              <w:rPr>
                <w:color w:val="000000" w:themeColor="text1"/>
              </w:rPr>
            </w:pPr>
          </w:p>
        </w:tc>
        <w:tc>
          <w:tcPr>
            <w:tcW w:w="829" w:type="pct"/>
          </w:tcPr>
          <w:p w14:paraId="387DAA73" w14:textId="77777777" w:rsidR="00E33CDA" w:rsidRPr="0006680D" w:rsidRDefault="00E33CDA" w:rsidP="000742D0">
            <w:pPr>
              <w:rPr>
                <w:color w:val="000000" w:themeColor="text1"/>
              </w:rPr>
            </w:pPr>
          </w:p>
        </w:tc>
        <w:tc>
          <w:tcPr>
            <w:tcW w:w="567" w:type="pct"/>
          </w:tcPr>
          <w:p w14:paraId="4800D7B1" w14:textId="77777777" w:rsidR="00E33CDA" w:rsidRPr="0006680D" w:rsidRDefault="00E33CDA" w:rsidP="000742D0">
            <w:pPr>
              <w:rPr>
                <w:color w:val="000000" w:themeColor="text1"/>
              </w:rPr>
            </w:pPr>
          </w:p>
        </w:tc>
        <w:tc>
          <w:tcPr>
            <w:tcW w:w="549" w:type="pct"/>
          </w:tcPr>
          <w:p w14:paraId="635F79F0" w14:textId="77777777" w:rsidR="00E33CDA" w:rsidRPr="0006680D" w:rsidRDefault="00E33CDA" w:rsidP="000742D0">
            <w:pPr>
              <w:rPr>
                <w:color w:val="000000" w:themeColor="text1"/>
              </w:rPr>
            </w:pPr>
          </w:p>
        </w:tc>
        <w:tc>
          <w:tcPr>
            <w:tcW w:w="594" w:type="pct"/>
          </w:tcPr>
          <w:p w14:paraId="60D5E7D1" w14:textId="77777777" w:rsidR="00E33CDA" w:rsidRPr="0006680D" w:rsidRDefault="00E33CDA" w:rsidP="000742D0">
            <w:pPr>
              <w:rPr>
                <w:color w:val="000000" w:themeColor="text1"/>
              </w:rPr>
            </w:pPr>
          </w:p>
        </w:tc>
      </w:tr>
    </w:tbl>
    <w:p w14:paraId="5925C00F" w14:textId="77777777" w:rsidR="00E33CDA" w:rsidRPr="0006680D" w:rsidRDefault="00E33CDA" w:rsidP="00B2787A">
      <w:pPr>
        <w:spacing w:line="360" w:lineRule="auto"/>
        <w:rPr>
          <w:color w:val="000000" w:themeColor="text1"/>
          <w:lang w:val="en-US"/>
        </w:rPr>
      </w:pPr>
    </w:p>
    <w:p w14:paraId="5B5D254B" w14:textId="6A955753" w:rsidR="00F65C81" w:rsidRPr="0006680D" w:rsidRDefault="00F65C81" w:rsidP="00803441">
      <w:pPr>
        <w:rPr>
          <w:color w:val="000000" w:themeColor="text1"/>
          <w:lang w:val="en-US"/>
        </w:rPr>
        <w:sectPr w:rsidR="00F65C81" w:rsidRPr="0006680D" w:rsidSect="00015034">
          <w:pgSz w:w="16837" w:h="11905" w:orient="landscape"/>
          <w:pgMar w:top="1440" w:right="1440" w:bottom="1440" w:left="1440" w:header="720" w:footer="567" w:gutter="0"/>
          <w:cols w:space="720"/>
          <w:docGrid w:linePitch="326"/>
        </w:sectPr>
      </w:pPr>
    </w:p>
    <w:p w14:paraId="6FB53917" w14:textId="327783E4" w:rsidR="00F54DAD" w:rsidRPr="0006680D" w:rsidRDefault="00693EBF" w:rsidP="00803441">
      <w:pPr>
        <w:rPr>
          <w:b/>
          <w:bCs/>
          <w:color w:val="000000" w:themeColor="text1"/>
          <w:lang w:val="en-US"/>
        </w:rPr>
      </w:pPr>
      <w:r w:rsidRPr="0006680D">
        <w:rPr>
          <w:b/>
          <w:bCs/>
          <w:color w:val="000000" w:themeColor="text1"/>
          <w:lang w:val="en-US"/>
        </w:rPr>
        <w:lastRenderedPageBreak/>
        <w:t>Appendix</w:t>
      </w:r>
      <w:r w:rsidR="00F17633" w:rsidRPr="0006680D">
        <w:rPr>
          <w:b/>
          <w:bCs/>
          <w:color w:val="000000" w:themeColor="text1"/>
          <w:lang w:val="en-US"/>
        </w:rPr>
        <w:t xml:space="preserve"> I</w:t>
      </w:r>
      <w:r w:rsidR="00067E45">
        <w:rPr>
          <w:b/>
          <w:bCs/>
          <w:color w:val="000000" w:themeColor="text1"/>
          <w:lang w:val="en-US"/>
        </w:rPr>
        <w:t>II</w:t>
      </w:r>
      <w:r w:rsidR="00F17633" w:rsidRPr="0006680D">
        <w:rPr>
          <w:b/>
          <w:bCs/>
          <w:color w:val="000000" w:themeColor="text1"/>
          <w:lang w:val="en-US"/>
        </w:rPr>
        <w:t xml:space="preserve">: </w:t>
      </w:r>
      <w:r w:rsidRPr="0006680D">
        <w:rPr>
          <w:b/>
          <w:bCs/>
          <w:color w:val="000000" w:themeColor="text1"/>
          <w:lang w:val="en-US"/>
        </w:rPr>
        <w:t xml:space="preserve">Transfers </w:t>
      </w:r>
      <w:r w:rsidR="003B0770" w:rsidRPr="0006680D">
        <w:rPr>
          <w:b/>
          <w:bCs/>
          <w:color w:val="000000" w:themeColor="text1"/>
          <w:lang w:val="en-US"/>
        </w:rPr>
        <w:t>from</w:t>
      </w:r>
      <w:r w:rsidRPr="0006680D">
        <w:rPr>
          <w:b/>
          <w:bCs/>
          <w:color w:val="000000" w:themeColor="text1"/>
          <w:lang w:val="en-US"/>
        </w:rPr>
        <w:t xml:space="preserve"> Other Government Entities</w:t>
      </w:r>
    </w:p>
    <w:p w14:paraId="22953C9C" w14:textId="77777777" w:rsidR="00FB688B" w:rsidRPr="0006680D" w:rsidRDefault="00FB688B" w:rsidP="00803441">
      <w:pPr>
        <w:rPr>
          <w:b/>
          <w:bCs/>
          <w:color w:val="000000" w:themeColor="text1"/>
          <w:lang w:val="en-US"/>
        </w:rPr>
      </w:pPr>
    </w:p>
    <w:tbl>
      <w:tblPr>
        <w:tblW w:w="5001" w:type="pct"/>
        <w:tblBorders>
          <w:top w:val="single" w:sz="2" w:space="0" w:color="000000"/>
          <w:left w:val="single" w:sz="8" w:space="0" w:color="000000"/>
          <w:bottom w:val="single" w:sz="2" w:space="0" w:color="000000"/>
          <w:right w:val="single" w:sz="2" w:space="0" w:color="000000"/>
          <w:insideH w:val="single" w:sz="2" w:space="0" w:color="000000"/>
          <w:insideV w:val="single" w:sz="2" w:space="0" w:color="000000"/>
        </w:tblBorders>
        <w:tblLayout w:type="fixed"/>
        <w:tblLook w:val="04A0" w:firstRow="1" w:lastRow="0" w:firstColumn="1" w:lastColumn="0" w:noHBand="0" w:noVBand="1"/>
      </w:tblPr>
      <w:tblGrid>
        <w:gridCol w:w="1550"/>
        <w:gridCol w:w="1384"/>
        <w:gridCol w:w="1464"/>
        <w:gridCol w:w="1216"/>
        <w:gridCol w:w="1593"/>
        <w:gridCol w:w="1286"/>
        <w:gridCol w:w="1370"/>
        <w:gridCol w:w="1370"/>
        <w:gridCol w:w="1439"/>
        <w:gridCol w:w="1275"/>
      </w:tblGrid>
      <w:tr w:rsidR="0006680D" w:rsidRPr="0006680D" w14:paraId="0D8733BE" w14:textId="77777777" w:rsidTr="00DF4302">
        <w:trPr>
          <w:trHeight w:val="358"/>
        </w:trPr>
        <w:tc>
          <w:tcPr>
            <w:tcW w:w="556" w:type="pct"/>
            <w:vMerge w:val="restart"/>
            <w:shd w:val="clear" w:color="auto" w:fill="0070C0"/>
            <w:vAlign w:val="bottom"/>
            <w:hideMark/>
          </w:tcPr>
          <w:p w14:paraId="165C15E1" w14:textId="5D3D5B0D"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 xml:space="preserve">Name of the </w:t>
            </w:r>
            <w:r w:rsidR="00DF4302" w:rsidRPr="0006680D">
              <w:rPr>
                <w:b/>
                <w:bCs/>
                <w:color w:val="000000" w:themeColor="text1"/>
                <w:sz w:val="22"/>
                <w:szCs w:val="22"/>
                <w:lang w:eastAsia="en-GB"/>
              </w:rPr>
              <w:t>Entity</w:t>
            </w:r>
            <w:r w:rsidRPr="0006680D">
              <w:rPr>
                <w:b/>
                <w:bCs/>
                <w:color w:val="000000" w:themeColor="text1"/>
                <w:sz w:val="22"/>
                <w:szCs w:val="22"/>
                <w:lang w:eastAsia="en-GB"/>
              </w:rPr>
              <w:t xml:space="preserve"> Transferring the funds</w:t>
            </w:r>
          </w:p>
        </w:tc>
        <w:tc>
          <w:tcPr>
            <w:tcW w:w="496" w:type="pct"/>
            <w:shd w:val="clear" w:color="auto" w:fill="0070C0"/>
            <w:vAlign w:val="bottom"/>
            <w:hideMark/>
          </w:tcPr>
          <w:p w14:paraId="65C00937" w14:textId="2DA7580B" w:rsidR="00F54DAD" w:rsidRPr="0006680D" w:rsidRDefault="00F54DAD" w:rsidP="002F59D5">
            <w:pPr>
              <w:autoSpaceDE/>
              <w:autoSpaceDN/>
              <w:spacing w:line="276" w:lineRule="auto"/>
              <w:rPr>
                <w:b/>
                <w:bCs/>
                <w:color w:val="000000" w:themeColor="text1"/>
                <w:sz w:val="22"/>
                <w:szCs w:val="22"/>
                <w:lang w:eastAsia="en-GB"/>
              </w:rPr>
            </w:pPr>
          </w:p>
        </w:tc>
        <w:tc>
          <w:tcPr>
            <w:tcW w:w="961" w:type="pct"/>
            <w:gridSpan w:val="2"/>
            <w:shd w:val="clear" w:color="auto" w:fill="0070C0"/>
            <w:vAlign w:val="bottom"/>
            <w:hideMark/>
          </w:tcPr>
          <w:p w14:paraId="132E70D4"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 </w:t>
            </w:r>
          </w:p>
        </w:tc>
        <w:tc>
          <w:tcPr>
            <w:tcW w:w="571" w:type="pct"/>
            <w:shd w:val="clear" w:color="auto" w:fill="0070C0"/>
            <w:vAlign w:val="bottom"/>
            <w:hideMark/>
          </w:tcPr>
          <w:p w14:paraId="77AB336E"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 </w:t>
            </w:r>
          </w:p>
        </w:tc>
        <w:tc>
          <w:tcPr>
            <w:tcW w:w="1959" w:type="pct"/>
            <w:gridSpan w:val="4"/>
            <w:shd w:val="clear" w:color="auto" w:fill="0070C0"/>
            <w:vAlign w:val="bottom"/>
            <w:hideMark/>
          </w:tcPr>
          <w:p w14:paraId="7DE0E88F"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Where Recorded/recognized</w:t>
            </w:r>
          </w:p>
        </w:tc>
        <w:tc>
          <w:tcPr>
            <w:tcW w:w="458" w:type="pct"/>
            <w:shd w:val="clear" w:color="auto" w:fill="0070C0"/>
            <w:vAlign w:val="bottom"/>
            <w:hideMark/>
          </w:tcPr>
          <w:p w14:paraId="3846C1D7"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 </w:t>
            </w:r>
          </w:p>
        </w:tc>
      </w:tr>
      <w:tr w:rsidR="0006680D" w:rsidRPr="0006680D" w14:paraId="5139C6A2" w14:textId="77777777" w:rsidTr="00DF4302">
        <w:trPr>
          <w:trHeight w:val="864"/>
        </w:trPr>
        <w:tc>
          <w:tcPr>
            <w:tcW w:w="556" w:type="pct"/>
            <w:vMerge/>
            <w:shd w:val="clear" w:color="auto" w:fill="0070C0"/>
            <w:vAlign w:val="bottom"/>
            <w:hideMark/>
          </w:tcPr>
          <w:p w14:paraId="16D8C350" w14:textId="77777777" w:rsidR="00F54DAD" w:rsidRPr="0006680D" w:rsidRDefault="00F54DAD" w:rsidP="002F59D5">
            <w:pPr>
              <w:autoSpaceDE/>
              <w:autoSpaceDN/>
              <w:spacing w:line="276" w:lineRule="auto"/>
              <w:rPr>
                <w:b/>
                <w:bCs/>
                <w:color w:val="000000" w:themeColor="text1"/>
                <w:sz w:val="22"/>
                <w:szCs w:val="22"/>
                <w:lang w:eastAsia="en-GB"/>
              </w:rPr>
            </w:pPr>
          </w:p>
        </w:tc>
        <w:tc>
          <w:tcPr>
            <w:tcW w:w="496" w:type="pct"/>
            <w:shd w:val="clear" w:color="auto" w:fill="0070C0"/>
            <w:vAlign w:val="bottom"/>
            <w:hideMark/>
          </w:tcPr>
          <w:p w14:paraId="14C98BE3" w14:textId="381F8E6A" w:rsidR="00F54DAD" w:rsidRPr="0006680D" w:rsidRDefault="002F59D5"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 xml:space="preserve">Date received </w:t>
            </w:r>
            <w:r w:rsidR="00F54DAD" w:rsidRPr="0006680D">
              <w:rPr>
                <w:b/>
                <w:bCs/>
                <w:color w:val="000000" w:themeColor="text1"/>
                <w:sz w:val="22"/>
                <w:szCs w:val="22"/>
                <w:lang w:eastAsia="en-GB"/>
              </w:rPr>
              <w:t>as per bank statement</w:t>
            </w:r>
          </w:p>
        </w:tc>
        <w:tc>
          <w:tcPr>
            <w:tcW w:w="525" w:type="pct"/>
            <w:shd w:val="clear" w:color="auto" w:fill="0070C0"/>
            <w:vAlign w:val="bottom"/>
            <w:hideMark/>
          </w:tcPr>
          <w:p w14:paraId="1308434F"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Nature: Recurrent/Development/Others</w:t>
            </w:r>
          </w:p>
        </w:tc>
        <w:tc>
          <w:tcPr>
            <w:tcW w:w="436" w:type="pct"/>
            <w:shd w:val="clear" w:color="auto" w:fill="0070C0"/>
            <w:vAlign w:val="bottom"/>
            <w:hideMark/>
          </w:tcPr>
          <w:p w14:paraId="3F0AD7E2"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 Amount - KES</w:t>
            </w:r>
          </w:p>
        </w:tc>
        <w:tc>
          <w:tcPr>
            <w:tcW w:w="571" w:type="pct"/>
            <w:shd w:val="clear" w:color="auto" w:fill="0070C0"/>
            <w:vAlign w:val="bottom"/>
            <w:hideMark/>
          </w:tcPr>
          <w:p w14:paraId="1E08DD0F"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Statement of Financial Performance</w:t>
            </w:r>
          </w:p>
        </w:tc>
        <w:tc>
          <w:tcPr>
            <w:tcW w:w="461" w:type="pct"/>
            <w:shd w:val="clear" w:color="auto" w:fill="0070C0"/>
            <w:vAlign w:val="bottom"/>
            <w:hideMark/>
          </w:tcPr>
          <w:p w14:paraId="551547C3"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Capital Fund</w:t>
            </w:r>
          </w:p>
        </w:tc>
        <w:tc>
          <w:tcPr>
            <w:tcW w:w="491" w:type="pct"/>
            <w:shd w:val="clear" w:color="auto" w:fill="0070C0"/>
            <w:vAlign w:val="bottom"/>
            <w:hideMark/>
          </w:tcPr>
          <w:p w14:paraId="2C6EF056"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Deferred Income</w:t>
            </w:r>
          </w:p>
        </w:tc>
        <w:tc>
          <w:tcPr>
            <w:tcW w:w="491" w:type="pct"/>
            <w:shd w:val="clear" w:color="auto" w:fill="0070C0"/>
            <w:vAlign w:val="bottom"/>
            <w:hideMark/>
          </w:tcPr>
          <w:p w14:paraId="3706EDAE"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Receivables</w:t>
            </w:r>
          </w:p>
        </w:tc>
        <w:tc>
          <w:tcPr>
            <w:tcW w:w="516" w:type="pct"/>
            <w:shd w:val="clear" w:color="auto" w:fill="0070C0"/>
            <w:vAlign w:val="bottom"/>
            <w:hideMark/>
          </w:tcPr>
          <w:p w14:paraId="1FD90F45"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Others - must be specific</w:t>
            </w:r>
          </w:p>
        </w:tc>
        <w:tc>
          <w:tcPr>
            <w:tcW w:w="458" w:type="pct"/>
            <w:shd w:val="clear" w:color="auto" w:fill="0070C0"/>
            <w:vAlign w:val="bottom"/>
            <w:hideMark/>
          </w:tcPr>
          <w:p w14:paraId="652B827C" w14:textId="77777777" w:rsidR="00F54DAD" w:rsidRPr="0006680D" w:rsidRDefault="00F54DAD" w:rsidP="002F59D5">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 Transfers during the Year</w:t>
            </w:r>
          </w:p>
        </w:tc>
      </w:tr>
      <w:tr w:rsidR="0006680D" w:rsidRPr="0006680D" w14:paraId="53FA089D" w14:textId="77777777" w:rsidTr="00DF4302">
        <w:trPr>
          <w:trHeight w:val="864"/>
        </w:trPr>
        <w:tc>
          <w:tcPr>
            <w:tcW w:w="556" w:type="pct"/>
            <w:vAlign w:val="center"/>
            <w:hideMark/>
          </w:tcPr>
          <w:p w14:paraId="30860ACC" w14:textId="411A1898" w:rsidR="00F54DAD" w:rsidRPr="0006680D" w:rsidRDefault="006F72A3" w:rsidP="00BC2BD9">
            <w:pPr>
              <w:autoSpaceDE/>
              <w:autoSpaceDN/>
              <w:spacing w:line="276" w:lineRule="auto"/>
              <w:rPr>
                <w:color w:val="000000" w:themeColor="text1"/>
                <w:sz w:val="22"/>
                <w:szCs w:val="22"/>
                <w:lang w:eastAsia="en-GB"/>
              </w:rPr>
            </w:pPr>
            <w:r w:rsidRPr="0006680D">
              <w:rPr>
                <w:color w:val="000000" w:themeColor="text1"/>
                <w:sz w:val="22"/>
                <w:szCs w:val="22"/>
                <w:lang w:eastAsia="en-GB"/>
              </w:rPr>
              <w:t>x</w:t>
            </w:r>
            <w:r w:rsidR="00DF4302" w:rsidRPr="0006680D">
              <w:rPr>
                <w:color w:val="000000" w:themeColor="text1"/>
                <w:sz w:val="22"/>
                <w:szCs w:val="22"/>
                <w:lang w:eastAsia="en-GB"/>
              </w:rPr>
              <w:t>x County dept</w:t>
            </w:r>
          </w:p>
        </w:tc>
        <w:tc>
          <w:tcPr>
            <w:tcW w:w="496" w:type="pct"/>
            <w:vAlign w:val="bottom"/>
            <w:hideMark/>
          </w:tcPr>
          <w:p w14:paraId="2158F4B3"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25" w:type="pct"/>
            <w:vAlign w:val="bottom"/>
            <w:hideMark/>
          </w:tcPr>
          <w:p w14:paraId="6CB04088"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Recurrent</w:t>
            </w:r>
          </w:p>
        </w:tc>
        <w:tc>
          <w:tcPr>
            <w:tcW w:w="436" w:type="pct"/>
            <w:vAlign w:val="bottom"/>
            <w:hideMark/>
          </w:tcPr>
          <w:p w14:paraId="40A88283"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71" w:type="pct"/>
            <w:vAlign w:val="bottom"/>
            <w:hideMark/>
          </w:tcPr>
          <w:p w14:paraId="1BA3C504"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61" w:type="pct"/>
            <w:vAlign w:val="bottom"/>
            <w:hideMark/>
          </w:tcPr>
          <w:p w14:paraId="74C9F3BB"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91" w:type="pct"/>
            <w:vAlign w:val="bottom"/>
            <w:hideMark/>
          </w:tcPr>
          <w:p w14:paraId="02983F81"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91" w:type="pct"/>
            <w:vAlign w:val="bottom"/>
            <w:hideMark/>
          </w:tcPr>
          <w:p w14:paraId="25C8E100"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516" w:type="pct"/>
            <w:vAlign w:val="bottom"/>
            <w:hideMark/>
          </w:tcPr>
          <w:p w14:paraId="266C8C21"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c>
          <w:tcPr>
            <w:tcW w:w="458" w:type="pct"/>
            <w:vAlign w:val="bottom"/>
            <w:hideMark/>
          </w:tcPr>
          <w:p w14:paraId="2D489146"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xxx</w:t>
            </w:r>
          </w:p>
        </w:tc>
      </w:tr>
      <w:tr w:rsidR="0006680D" w:rsidRPr="0006680D" w14:paraId="10D72CBB" w14:textId="77777777" w:rsidTr="00DF4302">
        <w:trPr>
          <w:trHeight w:val="864"/>
        </w:trPr>
        <w:tc>
          <w:tcPr>
            <w:tcW w:w="556" w:type="pct"/>
            <w:vAlign w:val="center"/>
            <w:hideMark/>
          </w:tcPr>
          <w:p w14:paraId="3A29553D" w14:textId="1E3B5675" w:rsidR="00F54DAD" w:rsidRPr="0006680D" w:rsidRDefault="00F54DAD" w:rsidP="00BC2BD9">
            <w:pPr>
              <w:autoSpaceDE/>
              <w:autoSpaceDN/>
              <w:spacing w:line="276" w:lineRule="auto"/>
              <w:rPr>
                <w:color w:val="000000" w:themeColor="text1"/>
                <w:sz w:val="22"/>
                <w:szCs w:val="22"/>
                <w:lang w:eastAsia="en-GB"/>
              </w:rPr>
            </w:pPr>
          </w:p>
        </w:tc>
        <w:tc>
          <w:tcPr>
            <w:tcW w:w="496" w:type="pct"/>
            <w:vAlign w:val="bottom"/>
            <w:hideMark/>
          </w:tcPr>
          <w:p w14:paraId="5EB7D5B5"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25" w:type="pct"/>
            <w:vAlign w:val="bottom"/>
            <w:hideMark/>
          </w:tcPr>
          <w:p w14:paraId="4D8E64B5"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Development</w:t>
            </w:r>
          </w:p>
        </w:tc>
        <w:tc>
          <w:tcPr>
            <w:tcW w:w="436" w:type="pct"/>
            <w:vAlign w:val="bottom"/>
            <w:hideMark/>
          </w:tcPr>
          <w:p w14:paraId="6ABA596E"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71" w:type="pct"/>
            <w:vAlign w:val="bottom"/>
            <w:hideMark/>
          </w:tcPr>
          <w:p w14:paraId="0A05BD76"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61" w:type="pct"/>
            <w:vAlign w:val="bottom"/>
            <w:hideMark/>
          </w:tcPr>
          <w:p w14:paraId="19420BF2"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91" w:type="pct"/>
            <w:vAlign w:val="bottom"/>
            <w:hideMark/>
          </w:tcPr>
          <w:p w14:paraId="15D0FF9C"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91" w:type="pct"/>
            <w:vAlign w:val="bottom"/>
            <w:hideMark/>
          </w:tcPr>
          <w:p w14:paraId="0DEABC19"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16" w:type="pct"/>
            <w:vAlign w:val="bottom"/>
            <w:hideMark/>
          </w:tcPr>
          <w:p w14:paraId="013EB5F2"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58" w:type="pct"/>
            <w:vAlign w:val="bottom"/>
            <w:hideMark/>
          </w:tcPr>
          <w:p w14:paraId="5DD6B47E"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r>
      <w:tr w:rsidR="0006680D" w:rsidRPr="0006680D" w14:paraId="54882E65" w14:textId="77777777" w:rsidTr="00DF4302">
        <w:trPr>
          <w:trHeight w:val="340"/>
        </w:trPr>
        <w:tc>
          <w:tcPr>
            <w:tcW w:w="556" w:type="pct"/>
            <w:vAlign w:val="center"/>
            <w:hideMark/>
          </w:tcPr>
          <w:p w14:paraId="29DBB08A" w14:textId="77777777" w:rsidR="00F54DAD" w:rsidRPr="0006680D" w:rsidRDefault="00F54DAD" w:rsidP="00BC2BD9">
            <w:pPr>
              <w:autoSpaceDE/>
              <w:autoSpaceDN/>
              <w:spacing w:line="276" w:lineRule="auto"/>
              <w:rPr>
                <w:color w:val="000000" w:themeColor="text1"/>
                <w:sz w:val="22"/>
                <w:szCs w:val="22"/>
                <w:lang w:eastAsia="en-GB"/>
              </w:rPr>
            </w:pPr>
            <w:r w:rsidRPr="0006680D">
              <w:rPr>
                <w:color w:val="000000" w:themeColor="text1"/>
                <w:sz w:val="22"/>
                <w:szCs w:val="22"/>
                <w:lang w:eastAsia="en-GB"/>
              </w:rPr>
              <w:t>USAID</w:t>
            </w:r>
          </w:p>
        </w:tc>
        <w:tc>
          <w:tcPr>
            <w:tcW w:w="496" w:type="pct"/>
            <w:vAlign w:val="bottom"/>
            <w:hideMark/>
          </w:tcPr>
          <w:p w14:paraId="6C107738"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25" w:type="pct"/>
            <w:vAlign w:val="bottom"/>
            <w:hideMark/>
          </w:tcPr>
          <w:p w14:paraId="4EBA9E6C"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Donor Fund</w:t>
            </w:r>
          </w:p>
        </w:tc>
        <w:tc>
          <w:tcPr>
            <w:tcW w:w="436" w:type="pct"/>
            <w:vAlign w:val="bottom"/>
            <w:hideMark/>
          </w:tcPr>
          <w:p w14:paraId="685C7178"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71" w:type="pct"/>
            <w:vAlign w:val="bottom"/>
            <w:hideMark/>
          </w:tcPr>
          <w:p w14:paraId="3D79F970"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61" w:type="pct"/>
            <w:vAlign w:val="bottom"/>
            <w:hideMark/>
          </w:tcPr>
          <w:p w14:paraId="0B63064C"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91" w:type="pct"/>
            <w:vAlign w:val="bottom"/>
            <w:hideMark/>
          </w:tcPr>
          <w:p w14:paraId="70F54575"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91" w:type="pct"/>
            <w:vAlign w:val="bottom"/>
            <w:hideMark/>
          </w:tcPr>
          <w:p w14:paraId="0C768E05"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16" w:type="pct"/>
            <w:vAlign w:val="bottom"/>
            <w:hideMark/>
          </w:tcPr>
          <w:p w14:paraId="3B331AAD"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58" w:type="pct"/>
            <w:vAlign w:val="bottom"/>
            <w:hideMark/>
          </w:tcPr>
          <w:p w14:paraId="329335EA"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r>
      <w:tr w:rsidR="0006680D" w:rsidRPr="0006680D" w14:paraId="06426B65" w14:textId="77777777" w:rsidTr="00DF4302">
        <w:trPr>
          <w:trHeight w:val="864"/>
        </w:trPr>
        <w:tc>
          <w:tcPr>
            <w:tcW w:w="556" w:type="pct"/>
            <w:vAlign w:val="center"/>
            <w:hideMark/>
          </w:tcPr>
          <w:p w14:paraId="0768B11C" w14:textId="657082BF" w:rsidR="00F54DAD" w:rsidRPr="0006680D" w:rsidRDefault="00F54DAD" w:rsidP="00BC2BD9">
            <w:pPr>
              <w:autoSpaceDE/>
              <w:autoSpaceDN/>
              <w:spacing w:line="276" w:lineRule="auto"/>
              <w:rPr>
                <w:color w:val="000000" w:themeColor="text1"/>
                <w:sz w:val="22"/>
                <w:szCs w:val="22"/>
                <w:lang w:eastAsia="en-GB"/>
              </w:rPr>
            </w:pPr>
          </w:p>
        </w:tc>
        <w:tc>
          <w:tcPr>
            <w:tcW w:w="496" w:type="pct"/>
            <w:vAlign w:val="bottom"/>
            <w:hideMark/>
          </w:tcPr>
          <w:p w14:paraId="565F3F89"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25" w:type="pct"/>
            <w:vAlign w:val="bottom"/>
            <w:hideMark/>
          </w:tcPr>
          <w:p w14:paraId="1F1545BC" w14:textId="77777777" w:rsidR="00F54DAD" w:rsidRPr="0006680D" w:rsidRDefault="00F54DAD" w:rsidP="002F59D5">
            <w:pPr>
              <w:autoSpaceDE/>
              <w:autoSpaceDN/>
              <w:spacing w:line="276" w:lineRule="auto"/>
              <w:jc w:val="center"/>
              <w:rPr>
                <w:color w:val="000000" w:themeColor="text1"/>
                <w:sz w:val="22"/>
                <w:szCs w:val="22"/>
                <w:lang w:eastAsia="en-GB"/>
              </w:rPr>
            </w:pPr>
            <w:r w:rsidRPr="0006680D">
              <w:rPr>
                <w:color w:val="000000" w:themeColor="text1"/>
                <w:sz w:val="22"/>
                <w:szCs w:val="22"/>
                <w:lang w:eastAsia="en-GB"/>
              </w:rPr>
              <w:t>Direct Payment</w:t>
            </w:r>
          </w:p>
        </w:tc>
        <w:tc>
          <w:tcPr>
            <w:tcW w:w="436" w:type="pct"/>
            <w:vAlign w:val="bottom"/>
            <w:hideMark/>
          </w:tcPr>
          <w:p w14:paraId="0E210468"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71" w:type="pct"/>
            <w:vAlign w:val="bottom"/>
            <w:hideMark/>
          </w:tcPr>
          <w:p w14:paraId="23B2CBB8"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61" w:type="pct"/>
            <w:vAlign w:val="bottom"/>
            <w:hideMark/>
          </w:tcPr>
          <w:p w14:paraId="1D3E25B1"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91" w:type="pct"/>
            <w:vAlign w:val="bottom"/>
            <w:hideMark/>
          </w:tcPr>
          <w:p w14:paraId="7438B497"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91" w:type="pct"/>
            <w:vAlign w:val="bottom"/>
            <w:hideMark/>
          </w:tcPr>
          <w:p w14:paraId="3E74F506"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516" w:type="pct"/>
            <w:vAlign w:val="bottom"/>
            <w:hideMark/>
          </w:tcPr>
          <w:p w14:paraId="27E8BDE0"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c>
          <w:tcPr>
            <w:tcW w:w="458" w:type="pct"/>
            <w:vAlign w:val="bottom"/>
            <w:hideMark/>
          </w:tcPr>
          <w:p w14:paraId="26C8F3EC" w14:textId="77777777" w:rsidR="00F54DAD" w:rsidRPr="0006680D" w:rsidRDefault="00F54DAD" w:rsidP="002F59D5">
            <w:pPr>
              <w:spacing w:line="276" w:lineRule="auto"/>
              <w:jc w:val="center"/>
              <w:rPr>
                <w:color w:val="000000" w:themeColor="text1"/>
                <w:sz w:val="22"/>
                <w:szCs w:val="22"/>
              </w:rPr>
            </w:pPr>
            <w:r w:rsidRPr="0006680D">
              <w:rPr>
                <w:color w:val="000000" w:themeColor="text1"/>
                <w:sz w:val="22"/>
                <w:szCs w:val="22"/>
                <w:lang w:eastAsia="en-GB"/>
              </w:rPr>
              <w:t>xxx</w:t>
            </w:r>
          </w:p>
        </w:tc>
      </w:tr>
      <w:tr w:rsidR="00803441" w:rsidRPr="0006680D" w14:paraId="7DA78CAA" w14:textId="77777777" w:rsidTr="00DF4302">
        <w:trPr>
          <w:trHeight w:val="250"/>
        </w:trPr>
        <w:tc>
          <w:tcPr>
            <w:tcW w:w="556" w:type="pct"/>
            <w:vAlign w:val="center"/>
            <w:hideMark/>
          </w:tcPr>
          <w:p w14:paraId="6691381C" w14:textId="77777777" w:rsidR="00F54DAD" w:rsidRPr="0006680D" w:rsidRDefault="00F54DAD" w:rsidP="00BC2BD9">
            <w:pPr>
              <w:autoSpaceDE/>
              <w:autoSpaceDN/>
              <w:spacing w:line="276" w:lineRule="auto"/>
              <w:rPr>
                <w:b/>
                <w:bCs/>
                <w:color w:val="000000" w:themeColor="text1"/>
                <w:sz w:val="22"/>
                <w:szCs w:val="22"/>
                <w:lang w:eastAsia="en-GB"/>
              </w:rPr>
            </w:pPr>
            <w:r w:rsidRPr="0006680D">
              <w:rPr>
                <w:b/>
                <w:bCs/>
                <w:color w:val="000000" w:themeColor="text1"/>
                <w:sz w:val="22"/>
                <w:szCs w:val="22"/>
                <w:lang w:eastAsia="en-GB"/>
              </w:rPr>
              <w:t>Total</w:t>
            </w:r>
          </w:p>
        </w:tc>
        <w:tc>
          <w:tcPr>
            <w:tcW w:w="496" w:type="pct"/>
            <w:vAlign w:val="bottom"/>
            <w:hideMark/>
          </w:tcPr>
          <w:p w14:paraId="6C226E33" w14:textId="77777777" w:rsidR="00F54DAD" w:rsidRPr="0006680D" w:rsidRDefault="00F54DAD" w:rsidP="002F59D5">
            <w:pPr>
              <w:autoSpaceDE/>
              <w:autoSpaceDN/>
              <w:spacing w:line="276" w:lineRule="auto"/>
              <w:jc w:val="center"/>
              <w:rPr>
                <w:b/>
                <w:bCs/>
                <w:color w:val="000000" w:themeColor="text1"/>
                <w:sz w:val="22"/>
                <w:szCs w:val="22"/>
                <w:lang w:eastAsia="en-GB"/>
              </w:rPr>
            </w:pPr>
          </w:p>
        </w:tc>
        <w:tc>
          <w:tcPr>
            <w:tcW w:w="525" w:type="pct"/>
            <w:vAlign w:val="bottom"/>
            <w:hideMark/>
          </w:tcPr>
          <w:p w14:paraId="7FEA872B" w14:textId="77777777" w:rsidR="00F54DAD" w:rsidRPr="0006680D" w:rsidRDefault="00F54DAD" w:rsidP="002F59D5">
            <w:pPr>
              <w:autoSpaceDE/>
              <w:autoSpaceDN/>
              <w:spacing w:line="276" w:lineRule="auto"/>
              <w:jc w:val="center"/>
              <w:rPr>
                <w:b/>
                <w:bCs/>
                <w:color w:val="000000" w:themeColor="text1"/>
                <w:sz w:val="22"/>
                <w:szCs w:val="22"/>
                <w:lang w:eastAsia="en-GB"/>
              </w:rPr>
            </w:pPr>
          </w:p>
        </w:tc>
        <w:tc>
          <w:tcPr>
            <w:tcW w:w="436" w:type="pct"/>
            <w:vAlign w:val="bottom"/>
            <w:hideMark/>
          </w:tcPr>
          <w:p w14:paraId="63508B82" w14:textId="77777777" w:rsidR="00F54DAD" w:rsidRPr="0006680D" w:rsidRDefault="00F54DAD" w:rsidP="002F59D5">
            <w:pPr>
              <w:spacing w:line="276" w:lineRule="auto"/>
              <w:jc w:val="center"/>
              <w:rPr>
                <w:b/>
                <w:bCs/>
                <w:color w:val="000000" w:themeColor="text1"/>
                <w:sz w:val="22"/>
                <w:szCs w:val="22"/>
              </w:rPr>
            </w:pPr>
            <w:r w:rsidRPr="0006680D">
              <w:rPr>
                <w:b/>
                <w:bCs/>
                <w:color w:val="000000" w:themeColor="text1"/>
                <w:sz w:val="22"/>
                <w:szCs w:val="22"/>
                <w:lang w:eastAsia="en-GB"/>
              </w:rPr>
              <w:t>xxx</w:t>
            </w:r>
          </w:p>
        </w:tc>
        <w:tc>
          <w:tcPr>
            <w:tcW w:w="571" w:type="pct"/>
            <w:vAlign w:val="bottom"/>
            <w:hideMark/>
          </w:tcPr>
          <w:p w14:paraId="2404E30E" w14:textId="77777777" w:rsidR="00F54DAD" w:rsidRPr="0006680D" w:rsidRDefault="00F54DAD" w:rsidP="002F59D5">
            <w:pPr>
              <w:spacing w:line="276" w:lineRule="auto"/>
              <w:jc w:val="center"/>
              <w:rPr>
                <w:b/>
                <w:bCs/>
                <w:color w:val="000000" w:themeColor="text1"/>
                <w:sz w:val="22"/>
                <w:szCs w:val="22"/>
              </w:rPr>
            </w:pPr>
            <w:r w:rsidRPr="0006680D">
              <w:rPr>
                <w:b/>
                <w:bCs/>
                <w:color w:val="000000" w:themeColor="text1"/>
                <w:sz w:val="22"/>
                <w:szCs w:val="22"/>
                <w:lang w:eastAsia="en-GB"/>
              </w:rPr>
              <w:t>xxx</w:t>
            </w:r>
          </w:p>
        </w:tc>
        <w:tc>
          <w:tcPr>
            <w:tcW w:w="461" w:type="pct"/>
            <w:vAlign w:val="bottom"/>
            <w:hideMark/>
          </w:tcPr>
          <w:p w14:paraId="6A8747FB" w14:textId="77777777" w:rsidR="00F54DAD" w:rsidRPr="0006680D" w:rsidRDefault="00F54DAD" w:rsidP="002F59D5">
            <w:pPr>
              <w:spacing w:line="276" w:lineRule="auto"/>
              <w:jc w:val="center"/>
              <w:rPr>
                <w:b/>
                <w:bCs/>
                <w:color w:val="000000" w:themeColor="text1"/>
                <w:sz w:val="22"/>
                <w:szCs w:val="22"/>
              </w:rPr>
            </w:pPr>
            <w:r w:rsidRPr="0006680D">
              <w:rPr>
                <w:b/>
                <w:bCs/>
                <w:color w:val="000000" w:themeColor="text1"/>
                <w:sz w:val="22"/>
                <w:szCs w:val="22"/>
                <w:lang w:eastAsia="en-GB"/>
              </w:rPr>
              <w:t>xxx</w:t>
            </w:r>
          </w:p>
        </w:tc>
        <w:tc>
          <w:tcPr>
            <w:tcW w:w="491" w:type="pct"/>
            <w:vAlign w:val="bottom"/>
            <w:hideMark/>
          </w:tcPr>
          <w:p w14:paraId="62E1555A" w14:textId="77777777" w:rsidR="00F54DAD" w:rsidRPr="0006680D" w:rsidRDefault="00F54DAD" w:rsidP="002F59D5">
            <w:pPr>
              <w:spacing w:line="276" w:lineRule="auto"/>
              <w:jc w:val="center"/>
              <w:rPr>
                <w:b/>
                <w:bCs/>
                <w:color w:val="000000" w:themeColor="text1"/>
                <w:sz w:val="22"/>
                <w:szCs w:val="22"/>
              </w:rPr>
            </w:pPr>
            <w:r w:rsidRPr="0006680D">
              <w:rPr>
                <w:b/>
                <w:bCs/>
                <w:color w:val="000000" w:themeColor="text1"/>
                <w:sz w:val="22"/>
                <w:szCs w:val="22"/>
                <w:lang w:eastAsia="en-GB"/>
              </w:rPr>
              <w:t>xxx</w:t>
            </w:r>
          </w:p>
        </w:tc>
        <w:tc>
          <w:tcPr>
            <w:tcW w:w="491" w:type="pct"/>
            <w:vAlign w:val="bottom"/>
            <w:hideMark/>
          </w:tcPr>
          <w:p w14:paraId="7994507B" w14:textId="77777777" w:rsidR="00F54DAD" w:rsidRPr="0006680D" w:rsidRDefault="00F54DAD" w:rsidP="002F59D5">
            <w:pPr>
              <w:spacing w:line="276" w:lineRule="auto"/>
              <w:jc w:val="center"/>
              <w:rPr>
                <w:b/>
                <w:bCs/>
                <w:color w:val="000000" w:themeColor="text1"/>
                <w:sz w:val="22"/>
                <w:szCs w:val="22"/>
              </w:rPr>
            </w:pPr>
            <w:r w:rsidRPr="0006680D">
              <w:rPr>
                <w:b/>
                <w:bCs/>
                <w:color w:val="000000" w:themeColor="text1"/>
                <w:sz w:val="22"/>
                <w:szCs w:val="22"/>
                <w:lang w:eastAsia="en-GB"/>
              </w:rPr>
              <w:t>xxx</w:t>
            </w:r>
          </w:p>
        </w:tc>
        <w:tc>
          <w:tcPr>
            <w:tcW w:w="516" w:type="pct"/>
            <w:vAlign w:val="bottom"/>
            <w:hideMark/>
          </w:tcPr>
          <w:p w14:paraId="49E08960" w14:textId="77777777" w:rsidR="00F54DAD" w:rsidRPr="0006680D" w:rsidRDefault="00F54DAD" w:rsidP="002F59D5">
            <w:pPr>
              <w:spacing w:line="276" w:lineRule="auto"/>
              <w:jc w:val="center"/>
              <w:rPr>
                <w:b/>
                <w:bCs/>
                <w:color w:val="000000" w:themeColor="text1"/>
                <w:sz w:val="22"/>
                <w:szCs w:val="22"/>
              </w:rPr>
            </w:pPr>
            <w:r w:rsidRPr="0006680D">
              <w:rPr>
                <w:b/>
                <w:bCs/>
                <w:color w:val="000000" w:themeColor="text1"/>
                <w:sz w:val="22"/>
                <w:szCs w:val="22"/>
                <w:lang w:eastAsia="en-GB"/>
              </w:rPr>
              <w:t>xxx</w:t>
            </w:r>
          </w:p>
        </w:tc>
        <w:tc>
          <w:tcPr>
            <w:tcW w:w="458" w:type="pct"/>
            <w:vAlign w:val="bottom"/>
            <w:hideMark/>
          </w:tcPr>
          <w:p w14:paraId="46030A1B" w14:textId="77777777" w:rsidR="00F54DAD" w:rsidRPr="0006680D" w:rsidRDefault="00F54DAD" w:rsidP="002F59D5">
            <w:pPr>
              <w:spacing w:line="276" w:lineRule="auto"/>
              <w:jc w:val="center"/>
              <w:rPr>
                <w:b/>
                <w:bCs/>
                <w:color w:val="000000" w:themeColor="text1"/>
                <w:sz w:val="22"/>
                <w:szCs w:val="22"/>
              </w:rPr>
            </w:pPr>
            <w:r w:rsidRPr="0006680D">
              <w:rPr>
                <w:b/>
                <w:bCs/>
                <w:color w:val="000000" w:themeColor="text1"/>
                <w:sz w:val="22"/>
                <w:szCs w:val="22"/>
                <w:lang w:eastAsia="en-GB"/>
              </w:rPr>
              <w:t>xxx</w:t>
            </w:r>
          </w:p>
        </w:tc>
      </w:tr>
    </w:tbl>
    <w:p w14:paraId="1FCC5450" w14:textId="10B2CCB6" w:rsidR="00F54DAD" w:rsidRPr="0006680D" w:rsidRDefault="00F54DAD" w:rsidP="00B2787A">
      <w:pPr>
        <w:spacing w:line="360" w:lineRule="auto"/>
        <w:jc w:val="center"/>
        <w:rPr>
          <w:b/>
          <w:color w:val="000000" w:themeColor="text1"/>
          <w:lang w:val="en-US"/>
        </w:rPr>
      </w:pPr>
    </w:p>
    <w:p w14:paraId="783F1CF5" w14:textId="77777777" w:rsidR="00367DB4" w:rsidRPr="0006680D" w:rsidRDefault="00367DB4" w:rsidP="00FB688B">
      <w:pPr>
        <w:tabs>
          <w:tab w:val="left" w:pos="426"/>
        </w:tabs>
        <w:autoSpaceDE/>
        <w:autoSpaceDN/>
        <w:ind w:right="-3"/>
        <w:jc w:val="both"/>
        <w:rPr>
          <w:rFonts w:eastAsia="Symbol"/>
          <w:b/>
          <w:color w:val="000000" w:themeColor="text1"/>
          <w:sz w:val="28"/>
          <w:szCs w:val="28"/>
          <w:lang w:eastAsia="fr-FR"/>
        </w:rPr>
        <w:sectPr w:rsidR="00367DB4" w:rsidRPr="0006680D" w:rsidSect="00015034">
          <w:pgSz w:w="16837" w:h="11905" w:orient="landscape"/>
          <w:pgMar w:top="1440" w:right="1440" w:bottom="1440" w:left="1440" w:header="720" w:footer="624" w:gutter="0"/>
          <w:cols w:space="720"/>
          <w:docGrid w:linePitch="326"/>
        </w:sectPr>
      </w:pPr>
    </w:p>
    <w:p w14:paraId="27FE9213" w14:textId="77777777" w:rsidR="00FB688B" w:rsidRPr="0006680D" w:rsidRDefault="00FB688B" w:rsidP="00FB688B">
      <w:pPr>
        <w:tabs>
          <w:tab w:val="left" w:pos="426"/>
        </w:tabs>
        <w:autoSpaceDE/>
        <w:autoSpaceDN/>
        <w:ind w:right="-3"/>
        <w:jc w:val="both"/>
        <w:rPr>
          <w:rFonts w:eastAsia="Symbol"/>
          <w:b/>
          <w:color w:val="000000" w:themeColor="text1"/>
          <w:sz w:val="28"/>
          <w:szCs w:val="28"/>
          <w:lang w:eastAsia="fr-FR"/>
        </w:rPr>
      </w:pPr>
    </w:p>
    <w:p w14:paraId="6C36B22D" w14:textId="4287E11C" w:rsidR="00FB688B" w:rsidRPr="0006680D" w:rsidRDefault="00FB688B" w:rsidP="00FB688B">
      <w:pPr>
        <w:tabs>
          <w:tab w:val="left" w:pos="426"/>
        </w:tabs>
        <w:autoSpaceDE/>
        <w:autoSpaceDN/>
        <w:ind w:right="-3"/>
        <w:rPr>
          <w:rFonts w:eastAsia="Symbol"/>
          <w:b/>
          <w:color w:val="000000" w:themeColor="text1"/>
          <w:lang w:eastAsia="fr-FR"/>
        </w:rPr>
      </w:pPr>
      <w:r w:rsidRPr="0006680D">
        <w:rPr>
          <w:b/>
          <w:color w:val="000000" w:themeColor="text1"/>
        </w:rPr>
        <w:t>A</w:t>
      </w:r>
      <w:r w:rsidR="00780575" w:rsidRPr="0006680D">
        <w:rPr>
          <w:b/>
          <w:color w:val="000000" w:themeColor="text1"/>
        </w:rPr>
        <w:t xml:space="preserve">ppendix </w:t>
      </w:r>
      <w:r w:rsidR="00067E45">
        <w:rPr>
          <w:b/>
          <w:color w:val="000000" w:themeColor="text1"/>
        </w:rPr>
        <w:t>I</w:t>
      </w:r>
      <w:r w:rsidR="00780575" w:rsidRPr="0006680D">
        <w:rPr>
          <w:b/>
          <w:color w:val="000000" w:themeColor="text1"/>
        </w:rPr>
        <w:t xml:space="preserve">V: </w:t>
      </w:r>
      <w:r w:rsidRPr="0006680D">
        <w:rPr>
          <w:b/>
          <w:color w:val="000000" w:themeColor="text1"/>
        </w:rPr>
        <w:t xml:space="preserve"> </w:t>
      </w:r>
      <w:r w:rsidRPr="0006680D">
        <w:rPr>
          <w:rFonts w:eastAsia="Symbol"/>
          <w:b/>
          <w:color w:val="000000" w:themeColor="text1"/>
          <w:lang w:eastAsia="fr-FR"/>
        </w:rPr>
        <w:t>Reporting of Climate</w:t>
      </w:r>
      <w:r w:rsidR="00067E45">
        <w:rPr>
          <w:rFonts w:eastAsia="Symbol"/>
          <w:b/>
          <w:color w:val="000000" w:themeColor="text1"/>
          <w:lang w:eastAsia="fr-FR"/>
        </w:rPr>
        <w:t>-</w:t>
      </w:r>
      <w:r w:rsidRPr="0006680D">
        <w:rPr>
          <w:rFonts w:eastAsia="Symbol"/>
          <w:b/>
          <w:color w:val="000000" w:themeColor="text1"/>
          <w:lang w:eastAsia="fr-FR"/>
        </w:rPr>
        <w:t>R</w:t>
      </w:r>
      <w:r w:rsidRPr="0006680D">
        <w:rPr>
          <w:rFonts w:eastAsia="Symbol"/>
          <w:b/>
          <w:color w:val="000000" w:themeColor="text1"/>
          <w:lang w:eastAsia="fr-FR"/>
        </w:rPr>
        <w:lastRenderedPageBreak/>
        <w:t>elevant Expenditures</w:t>
      </w:r>
    </w:p>
    <w:p w14:paraId="7EB6F2AA" w14:textId="77777777" w:rsidR="00FB688B" w:rsidRPr="0006680D" w:rsidRDefault="00FB688B" w:rsidP="00E10262">
      <w:pPr>
        <w:tabs>
          <w:tab w:val="left" w:pos="426"/>
        </w:tabs>
        <w:autoSpaceDE/>
        <w:autoSpaceDN/>
        <w:ind w:right="-3"/>
        <w:jc w:val="both"/>
        <w:rPr>
          <w:rFonts w:eastAsia="Symbol"/>
          <w:bCs/>
          <w:color w:val="000000" w:themeColor="text1"/>
          <w:lang w:eastAsia="fr-FR"/>
        </w:rPr>
      </w:pPr>
    </w:p>
    <w:p w14:paraId="4B885546" w14:textId="77777777" w:rsidR="00FB688B" w:rsidRPr="0006680D" w:rsidRDefault="00FB688B" w:rsidP="00FB688B">
      <w:pPr>
        <w:tabs>
          <w:tab w:val="left" w:pos="426"/>
        </w:tabs>
        <w:autoSpaceDE/>
        <w:autoSpaceDN/>
        <w:ind w:left="1440" w:right="-3"/>
        <w:jc w:val="both"/>
        <w:rPr>
          <w:rFonts w:eastAsia="Symbol"/>
          <w:bCs/>
          <w:color w:val="000000" w:themeColor="text1"/>
          <w:lang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09"/>
        <w:gridCol w:w="2089"/>
        <w:gridCol w:w="1933"/>
        <w:gridCol w:w="1819"/>
        <w:gridCol w:w="909"/>
        <w:gridCol w:w="614"/>
        <w:gridCol w:w="644"/>
        <w:gridCol w:w="647"/>
        <w:gridCol w:w="1381"/>
        <w:gridCol w:w="2402"/>
      </w:tblGrid>
      <w:tr w:rsidR="0006680D" w:rsidRPr="0006680D" w14:paraId="31A4AE6D" w14:textId="77777777" w:rsidTr="00E10262">
        <w:trPr>
          <w:trHeight w:val="314"/>
        </w:trPr>
        <w:tc>
          <w:tcPr>
            <w:tcW w:w="541" w:type="pct"/>
            <w:vMerge w:val="restart"/>
            <w:tcBorders>
              <w:top w:val="single" w:sz="4" w:space="0" w:color="auto"/>
              <w:left w:val="single" w:sz="4" w:space="0" w:color="auto"/>
              <w:right w:val="single" w:sz="4" w:space="0" w:color="auto"/>
            </w:tcBorders>
            <w:shd w:val="clear" w:color="auto" w:fill="0070C0"/>
            <w:vAlign w:val="center"/>
            <w:hideMark/>
          </w:tcPr>
          <w:p w14:paraId="483C3F76" w14:textId="77777777" w:rsidR="00FF1320" w:rsidRPr="0006680D" w:rsidRDefault="00FF1320" w:rsidP="00FF1320">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Project Name</w:t>
            </w:r>
          </w:p>
        </w:tc>
        <w:tc>
          <w:tcPr>
            <w:tcW w:w="749" w:type="pct"/>
            <w:vMerge w:val="restart"/>
            <w:tcBorders>
              <w:top w:val="single" w:sz="4" w:space="0" w:color="auto"/>
              <w:left w:val="single" w:sz="4" w:space="0" w:color="auto"/>
              <w:right w:val="single" w:sz="4" w:space="0" w:color="auto"/>
            </w:tcBorders>
            <w:shd w:val="clear" w:color="auto" w:fill="0070C0"/>
            <w:vAlign w:val="center"/>
            <w:hideMark/>
          </w:tcPr>
          <w:p w14:paraId="4A5B7453" w14:textId="77777777" w:rsidR="00FF1320" w:rsidRPr="0006680D" w:rsidRDefault="00FF1320" w:rsidP="00FF1320">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Project Description</w:t>
            </w:r>
          </w:p>
        </w:tc>
        <w:tc>
          <w:tcPr>
            <w:tcW w:w="693" w:type="pct"/>
            <w:vMerge w:val="restart"/>
            <w:tcBorders>
              <w:top w:val="single" w:sz="4" w:space="0" w:color="auto"/>
              <w:left w:val="single" w:sz="4" w:space="0" w:color="auto"/>
              <w:right w:val="single" w:sz="4" w:space="0" w:color="auto"/>
            </w:tcBorders>
            <w:shd w:val="clear" w:color="auto" w:fill="0070C0"/>
            <w:vAlign w:val="center"/>
            <w:hideMark/>
          </w:tcPr>
          <w:p w14:paraId="318A618E" w14:textId="77777777" w:rsidR="00FF1320" w:rsidRPr="0006680D" w:rsidRDefault="00FF1320" w:rsidP="00FF1320">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Project Objectives</w:t>
            </w:r>
          </w:p>
        </w:tc>
        <w:tc>
          <w:tcPr>
            <w:tcW w:w="652" w:type="pct"/>
            <w:vMerge w:val="restart"/>
            <w:tcBorders>
              <w:top w:val="single" w:sz="4" w:space="0" w:color="auto"/>
              <w:left w:val="single" w:sz="4" w:space="0" w:color="auto"/>
              <w:right w:val="single" w:sz="4" w:space="0" w:color="auto"/>
            </w:tcBorders>
            <w:shd w:val="clear" w:color="auto" w:fill="0070C0"/>
            <w:vAlign w:val="center"/>
            <w:hideMark/>
          </w:tcPr>
          <w:p w14:paraId="24CD506A" w14:textId="77777777" w:rsidR="00FF1320" w:rsidRPr="0006680D" w:rsidRDefault="00FF1320" w:rsidP="00FF1320">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Project Activities</w:t>
            </w:r>
          </w:p>
        </w:tc>
        <w:tc>
          <w:tcPr>
            <w:tcW w:w="1009" w:type="pct"/>
            <w:gridSpan w:val="4"/>
            <w:tcBorders>
              <w:top w:val="single" w:sz="4" w:space="0" w:color="auto"/>
              <w:left w:val="single" w:sz="4" w:space="0" w:color="auto"/>
              <w:bottom w:val="single" w:sz="4" w:space="0" w:color="auto"/>
              <w:right w:val="single" w:sz="4" w:space="0" w:color="auto"/>
            </w:tcBorders>
            <w:shd w:val="clear" w:color="auto" w:fill="0070C0"/>
          </w:tcPr>
          <w:p w14:paraId="7392C573" w14:textId="42526EED" w:rsidR="00FF1320" w:rsidRPr="0006680D" w:rsidRDefault="00FF1320" w:rsidP="00FB688B">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Quarter</w:t>
            </w:r>
          </w:p>
        </w:tc>
        <w:tc>
          <w:tcPr>
            <w:tcW w:w="495" w:type="pct"/>
            <w:tcBorders>
              <w:top w:val="single" w:sz="4" w:space="0" w:color="auto"/>
              <w:left w:val="single" w:sz="4" w:space="0" w:color="auto"/>
              <w:bottom w:val="single" w:sz="4" w:space="0" w:color="auto"/>
              <w:right w:val="single" w:sz="4" w:space="0" w:color="auto"/>
            </w:tcBorders>
            <w:shd w:val="clear" w:color="auto" w:fill="0070C0"/>
            <w:hideMark/>
          </w:tcPr>
          <w:p w14:paraId="60ADCFE6" w14:textId="7730C8D3" w:rsidR="00FF1320" w:rsidRPr="0006680D" w:rsidRDefault="00FF1320" w:rsidP="00FB688B">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Source of Funds</w:t>
            </w:r>
          </w:p>
        </w:tc>
        <w:tc>
          <w:tcPr>
            <w:tcW w:w="861" w:type="pct"/>
            <w:tcBorders>
              <w:top w:val="single" w:sz="4" w:space="0" w:color="auto"/>
              <w:left w:val="single" w:sz="4" w:space="0" w:color="auto"/>
              <w:bottom w:val="single" w:sz="4" w:space="0" w:color="auto"/>
              <w:right w:val="single" w:sz="4" w:space="0" w:color="auto"/>
            </w:tcBorders>
            <w:shd w:val="clear" w:color="auto" w:fill="0070C0"/>
            <w:hideMark/>
          </w:tcPr>
          <w:p w14:paraId="070DA5F7" w14:textId="77777777" w:rsidR="00FF1320" w:rsidRPr="0006680D" w:rsidRDefault="00FF1320" w:rsidP="00FB688B">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Implementing Partners</w:t>
            </w:r>
          </w:p>
        </w:tc>
      </w:tr>
      <w:tr w:rsidR="0006680D" w:rsidRPr="0006680D" w14:paraId="418BCE5E" w14:textId="77777777" w:rsidTr="00E10262">
        <w:trPr>
          <w:trHeight w:val="58"/>
        </w:trPr>
        <w:tc>
          <w:tcPr>
            <w:tcW w:w="541" w:type="pct"/>
            <w:vMerge/>
            <w:tcBorders>
              <w:left w:val="single" w:sz="4" w:space="0" w:color="auto"/>
              <w:bottom w:val="single" w:sz="4" w:space="0" w:color="auto"/>
              <w:right w:val="single" w:sz="4" w:space="0" w:color="auto"/>
            </w:tcBorders>
            <w:shd w:val="clear" w:color="auto" w:fill="0070C0"/>
          </w:tcPr>
          <w:p w14:paraId="15C46032" w14:textId="77777777" w:rsidR="00FF1320" w:rsidRPr="0006680D" w:rsidRDefault="00FF1320" w:rsidP="00FB688B">
            <w:pPr>
              <w:tabs>
                <w:tab w:val="left" w:pos="426"/>
              </w:tabs>
              <w:autoSpaceDE/>
              <w:autoSpaceDN/>
              <w:ind w:right="-3"/>
              <w:jc w:val="center"/>
              <w:rPr>
                <w:rFonts w:eastAsia="Tahoma"/>
                <w:b/>
                <w:color w:val="000000" w:themeColor="text1"/>
                <w:lang w:eastAsia="fr-FR"/>
              </w:rPr>
            </w:pPr>
          </w:p>
        </w:tc>
        <w:tc>
          <w:tcPr>
            <w:tcW w:w="749" w:type="pct"/>
            <w:vMerge/>
            <w:tcBorders>
              <w:left w:val="single" w:sz="4" w:space="0" w:color="auto"/>
              <w:bottom w:val="single" w:sz="4" w:space="0" w:color="auto"/>
              <w:right w:val="single" w:sz="4" w:space="0" w:color="auto"/>
            </w:tcBorders>
            <w:shd w:val="clear" w:color="auto" w:fill="0070C0"/>
          </w:tcPr>
          <w:p w14:paraId="29AB146A" w14:textId="77777777" w:rsidR="00FF1320" w:rsidRPr="0006680D" w:rsidRDefault="00FF1320" w:rsidP="00FB688B">
            <w:pPr>
              <w:tabs>
                <w:tab w:val="left" w:pos="426"/>
              </w:tabs>
              <w:autoSpaceDE/>
              <w:autoSpaceDN/>
              <w:ind w:right="-3"/>
              <w:jc w:val="center"/>
              <w:rPr>
                <w:rFonts w:eastAsia="Tahoma"/>
                <w:b/>
                <w:color w:val="000000" w:themeColor="text1"/>
                <w:lang w:eastAsia="fr-FR"/>
              </w:rPr>
            </w:pPr>
          </w:p>
        </w:tc>
        <w:tc>
          <w:tcPr>
            <w:tcW w:w="693" w:type="pct"/>
            <w:vMerge/>
            <w:tcBorders>
              <w:left w:val="single" w:sz="4" w:space="0" w:color="auto"/>
              <w:bottom w:val="single" w:sz="4" w:space="0" w:color="auto"/>
              <w:right w:val="single" w:sz="4" w:space="0" w:color="auto"/>
            </w:tcBorders>
            <w:shd w:val="clear" w:color="auto" w:fill="0070C0"/>
          </w:tcPr>
          <w:p w14:paraId="233AED78" w14:textId="77777777" w:rsidR="00FF1320" w:rsidRPr="0006680D" w:rsidRDefault="00FF1320" w:rsidP="00FB688B">
            <w:pPr>
              <w:tabs>
                <w:tab w:val="left" w:pos="426"/>
              </w:tabs>
              <w:autoSpaceDE/>
              <w:autoSpaceDN/>
              <w:ind w:right="-3"/>
              <w:jc w:val="center"/>
              <w:rPr>
                <w:rFonts w:eastAsia="Tahoma"/>
                <w:b/>
                <w:color w:val="000000" w:themeColor="text1"/>
                <w:lang w:eastAsia="fr-FR"/>
              </w:rPr>
            </w:pPr>
          </w:p>
        </w:tc>
        <w:tc>
          <w:tcPr>
            <w:tcW w:w="652" w:type="pct"/>
            <w:vMerge/>
            <w:tcBorders>
              <w:left w:val="single" w:sz="4" w:space="0" w:color="auto"/>
              <w:bottom w:val="single" w:sz="4" w:space="0" w:color="auto"/>
              <w:right w:val="single" w:sz="4" w:space="0" w:color="auto"/>
            </w:tcBorders>
            <w:shd w:val="clear" w:color="auto" w:fill="0070C0"/>
          </w:tcPr>
          <w:p w14:paraId="26B4C899" w14:textId="77777777" w:rsidR="00FF1320" w:rsidRPr="0006680D" w:rsidRDefault="00FF1320" w:rsidP="00FB688B">
            <w:pPr>
              <w:tabs>
                <w:tab w:val="left" w:pos="426"/>
              </w:tabs>
              <w:autoSpaceDE/>
              <w:autoSpaceDN/>
              <w:ind w:right="-3"/>
              <w:jc w:val="center"/>
              <w:rPr>
                <w:rFonts w:eastAsia="Tahoma"/>
                <w:b/>
                <w:color w:val="000000" w:themeColor="text1"/>
                <w:lang w:eastAsia="fr-FR"/>
              </w:rPr>
            </w:pPr>
          </w:p>
        </w:tc>
        <w:tc>
          <w:tcPr>
            <w:tcW w:w="326" w:type="pct"/>
            <w:tcBorders>
              <w:top w:val="single" w:sz="4" w:space="0" w:color="auto"/>
              <w:left w:val="single" w:sz="4" w:space="0" w:color="auto"/>
              <w:bottom w:val="single" w:sz="4" w:space="0" w:color="auto"/>
              <w:right w:val="single" w:sz="4" w:space="0" w:color="auto"/>
            </w:tcBorders>
            <w:shd w:val="clear" w:color="auto" w:fill="0070C0"/>
            <w:hideMark/>
          </w:tcPr>
          <w:p w14:paraId="00804B4F" w14:textId="77777777" w:rsidR="00FF1320" w:rsidRPr="0006680D" w:rsidRDefault="00FF1320" w:rsidP="00FB688B">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Q1</w:t>
            </w:r>
          </w:p>
        </w:tc>
        <w:tc>
          <w:tcPr>
            <w:tcW w:w="220" w:type="pct"/>
            <w:tcBorders>
              <w:top w:val="single" w:sz="4" w:space="0" w:color="auto"/>
              <w:left w:val="single" w:sz="4" w:space="0" w:color="auto"/>
              <w:bottom w:val="single" w:sz="4" w:space="0" w:color="auto"/>
              <w:right w:val="single" w:sz="4" w:space="0" w:color="auto"/>
            </w:tcBorders>
            <w:shd w:val="clear" w:color="auto" w:fill="0070C0"/>
            <w:hideMark/>
          </w:tcPr>
          <w:p w14:paraId="54D5D23E" w14:textId="77777777" w:rsidR="00FF1320" w:rsidRPr="0006680D" w:rsidRDefault="00FF1320" w:rsidP="00FB688B">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Q2</w:t>
            </w:r>
          </w:p>
        </w:tc>
        <w:tc>
          <w:tcPr>
            <w:tcW w:w="231" w:type="pct"/>
            <w:tcBorders>
              <w:top w:val="single" w:sz="4" w:space="0" w:color="auto"/>
              <w:left w:val="single" w:sz="4" w:space="0" w:color="auto"/>
              <w:bottom w:val="single" w:sz="4" w:space="0" w:color="auto"/>
              <w:right w:val="single" w:sz="4" w:space="0" w:color="auto"/>
            </w:tcBorders>
            <w:shd w:val="clear" w:color="auto" w:fill="0070C0"/>
            <w:hideMark/>
          </w:tcPr>
          <w:p w14:paraId="29EF6560" w14:textId="77777777" w:rsidR="00FF1320" w:rsidRPr="0006680D" w:rsidRDefault="00FF1320" w:rsidP="00FB688B">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Q3</w:t>
            </w:r>
          </w:p>
        </w:tc>
        <w:tc>
          <w:tcPr>
            <w:tcW w:w="232" w:type="pct"/>
            <w:tcBorders>
              <w:top w:val="single" w:sz="4" w:space="0" w:color="auto"/>
              <w:left w:val="single" w:sz="4" w:space="0" w:color="auto"/>
              <w:bottom w:val="single" w:sz="4" w:space="0" w:color="auto"/>
              <w:right w:val="single" w:sz="4" w:space="0" w:color="auto"/>
            </w:tcBorders>
            <w:shd w:val="clear" w:color="auto" w:fill="0070C0"/>
            <w:hideMark/>
          </w:tcPr>
          <w:p w14:paraId="6010D270" w14:textId="77777777" w:rsidR="00FF1320" w:rsidRPr="0006680D" w:rsidRDefault="00FF1320" w:rsidP="00FB688B">
            <w:pPr>
              <w:tabs>
                <w:tab w:val="left" w:pos="426"/>
              </w:tabs>
              <w:autoSpaceDE/>
              <w:autoSpaceDN/>
              <w:ind w:right="-3"/>
              <w:jc w:val="center"/>
              <w:rPr>
                <w:rFonts w:eastAsia="Tahoma"/>
                <w:b/>
                <w:color w:val="000000" w:themeColor="text1"/>
                <w:lang w:eastAsia="fr-FR"/>
              </w:rPr>
            </w:pPr>
            <w:r w:rsidRPr="0006680D">
              <w:rPr>
                <w:rFonts w:eastAsia="Tahoma"/>
                <w:b/>
                <w:color w:val="000000" w:themeColor="text1"/>
                <w:lang w:eastAsia="fr-FR"/>
              </w:rPr>
              <w:t>Q4</w:t>
            </w:r>
          </w:p>
        </w:tc>
        <w:tc>
          <w:tcPr>
            <w:tcW w:w="495" w:type="pct"/>
            <w:tcBorders>
              <w:top w:val="single" w:sz="4" w:space="0" w:color="auto"/>
              <w:left w:val="single" w:sz="4" w:space="0" w:color="auto"/>
              <w:bottom w:val="single" w:sz="4" w:space="0" w:color="auto"/>
              <w:right w:val="single" w:sz="4" w:space="0" w:color="auto"/>
            </w:tcBorders>
            <w:shd w:val="clear" w:color="auto" w:fill="0070C0"/>
          </w:tcPr>
          <w:p w14:paraId="0066063B" w14:textId="77777777" w:rsidR="00FF1320" w:rsidRPr="0006680D" w:rsidRDefault="00FF1320" w:rsidP="00FB688B">
            <w:pPr>
              <w:tabs>
                <w:tab w:val="left" w:pos="426"/>
              </w:tabs>
              <w:autoSpaceDE/>
              <w:autoSpaceDN/>
              <w:ind w:right="-3"/>
              <w:jc w:val="center"/>
              <w:rPr>
                <w:rFonts w:eastAsia="Tahoma"/>
                <w:b/>
                <w:color w:val="000000" w:themeColor="text1"/>
                <w:lang w:eastAsia="fr-FR"/>
              </w:rPr>
            </w:pPr>
          </w:p>
        </w:tc>
        <w:tc>
          <w:tcPr>
            <w:tcW w:w="861" w:type="pct"/>
            <w:tcBorders>
              <w:top w:val="single" w:sz="4" w:space="0" w:color="auto"/>
              <w:left w:val="single" w:sz="4" w:space="0" w:color="auto"/>
              <w:bottom w:val="single" w:sz="4" w:space="0" w:color="auto"/>
              <w:right w:val="single" w:sz="4" w:space="0" w:color="auto"/>
            </w:tcBorders>
            <w:shd w:val="clear" w:color="auto" w:fill="0070C0"/>
          </w:tcPr>
          <w:p w14:paraId="6509BC5B" w14:textId="77777777" w:rsidR="00FF1320" w:rsidRPr="0006680D" w:rsidRDefault="00FF1320" w:rsidP="00FB688B">
            <w:pPr>
              <w:tabs>
                <w:tab w:val="left" w:pos="426"/>
              </w:tabs>
              <w:autoSpaceDE/>
              <w:autoSpaceDN/>
              <w:ind w:right="-3"/>
              <w:jc w:val="center"/>
              <w:rPr>
                <w:rFonts w:eastAsia="Tahoma"/>
                <w:b/>
                <w:color w:val="000000" w:themeColor="text1"/>
                <w:lang w:eastAsia="fr-FR"/>
              </w:rPr>
            </w:pPr>
          </w:p>
        </w:tc>
      </w:tr>
      <w:tr w:rsidR="0006680D" w:rsidRPr="0006680D" w14:paraId="51A6BFEF"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tcPr>
          <w:p w14:paraId="2B78D62C"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749" w:type="pct"/>
            <w:tcBorders>
              <w:top w:val="single" w:sz="4" w:space="0" w:color="auto"/>
              <w:left w:val="single" w:sz="4" w:space="0" w:color="auto"/>
              <w:bottom w:val="single" w:sz="4" w:space="0" w:color="auto"/>
              <w:right w:val="single" w:sz="4" w:space="0" w:color="auto"/>
            </w:tcBorders>
          </w:tcPr>
          <w:p w14:paraId="55BD30A6"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93" w:type="pct"/>
            <w:tcBorders>
              <w:top w:val="single" w:sz="4" w:space="0" w:color="auto"/>
              <w:left w:val="single" w:sz="4" w:space="0" w:color="auto"/>
              <w:bottom w:val="single" w:sz="4" w:space="0" w:color="auto"/>
              <w:right w:val="single" w:sz="4" w:space="0" w:color="auto"/>
            </w:tcBorders>
          </w:tcPr>
          <w:p w14:paraId="560021E7"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52" w:type="pct"/>
            <w:tcBorders>
              <w:top w:val="single" w:sz="4" w:space="0" w:color="auto"/>
              <w:left w:val="single" w:sz="4" w:space="0" w:color="auto"/>
              <w:bottom w:val="single" w:sz="4" w:space="0" w:color="auto"/>
              <w:right w:val="single" w:sz="4" w:space="0" w:color="auto"/>
            </w:tcBorders>
          </w:tcPr>
          <w:p w14:paraId="5E216D56"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326" w:type="pct"/>
            <w:tcBorders>
              <w:top w:val="single" w:sz="4" w:space="0" w:color="auto"/>
              <w:left w:val="single" w:sz="4" w:space="0" w:color="auto"/>
              <w:bottom w:val="single" w:sz="4" w:space="0" w:color="auto"/>
              <w:right w:val="single" w:sz="4" w:space="0" w:color="auto"/>
            </w:tcBorders>
          </w:tcPr>
          <w:p w14:paraId="436C74F4"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20" w:type="pct"/>
            <w:tcBorders>
              <w:top w:val="single" w:sz="4" w:space="0" w:color="auto"/>
              <w:left w:val="single" w:sz="4" w:space="0" w:color="auto"/>
              <w:bottom w:val="single" w:sz="4" w:space="0" w:color="auto"/>
              <w:right w:val="single" w:sz="4" w:space="0" w:color="auto"/>
            </w:tcBorders>
          </w:tcPr>
          <w:p w14:paraId="32CF8005"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1" w:type="pct"/>
            <w:tcBorders>
              <w:top w:val="single" w:sz="4" w:space="0" w:color="auto"/>
              <w:left w:val="single" w:sz="4" w:space="0" w:color="auto"/>
              <w:bottom w:val="single" w:sz="4" w:space="0" w:color="auto"/>
              <w:right w:val="single" w:sz="4" w:space="0" w:color="auto"/>
            </w:tcBorders>
          </w:tcPr>
          <w:p w14:paraId="5D6F0F50"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2" w:type="pct"/>
            <w:tcBorders>
              <w:top w:val="single" w:sz="4" w:space="0" w:color="auto"/>
              <w:left w:val="single" w:sz="4" w:space="0" w:color="auto"/>
              <w:bottom w:val="single" w:sz="4" w:space="0" w:color="auto"/>
              <w:right w:val="single" w:sz="4" w:space="0" w:color="auto"/>
            </w:tcBorders>
          </w:tcPr>
          <w:p w14:paraId="08AB658E"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495" w:type="pct"/>
            <w:tcBorders>
              <w:top w:val="single" w:sz="4" w:space="0" w:color="auto"/>
              <w:left w:val="single" w:sz="4" w:space="0" w:color="auto"/>
              <w:bottom w:val="single" w:sz="4" w:space="0" w:color="auto"/>
              <w:right w:val="single" w:sz="4" w:space="0" w:color="auto"/>
            </w:tcBorders>
          </w:tcPr>
          <w:p w14:paraId="3263A4DF"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861" w:type="pct"/>
            <w:tcBorders>
              <w:top w:val="single" w:sz="4" w:space="0" w:color="auto"/>
              <w:left w:val="single" w:sz="4" w:space="0" w:color="auto"/>
              <w:bottom w:val="single" w:sz="4" w:space="0" w:color="auto"/>
              <w:right w:val="single" w:sz="4" w:space="0" w:color="auto"/>
            </w:tcBorders>
          </w:tcPr>
          <w:p w14:paraId="33B8BFE7"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r>
      <w:tr w:rsidR="0006680D" w:rsidRPr="0006680D" w14:paraId="6052D9A7"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tcPr>
          <w:p w14:paraId="051E0473"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749" w:type="pct"/>
            <w:tcBorders>
              <w:top w:val="single" w:sz="4" w:space="0" w:color="auto"/>
              <w:left w:val="single" w:sz="4" w:space="0" w:color="auto"/>
              <w:bottom w:val="single" w:sz="4" w:space="0" w:color="auto"/>
              <w:right w:val="single" w:sz="4" w:space="0" w:color="auto"/>
            </w:tcBorders>
          </w:tcPr>
          <w:p w14:paraId="6B9D7456"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93" w:type="pct"/>
            <w:tcBorders>
              <w:top w:val="single" w:sz="4" w:space="0" w:color="auto"/>
              <w:left w:val="single" w:sz="4" w:space="0" w:color="auto"/>
              <w:bottom w:val="single" w:sz="4" w:space="0" w:color="auto"/>
              <w:right w:val="single" w:sz="4" w:space="0" w:color="auto"/>
            </w:tcBorders>
          </w:tcPr>
          <w:p w14:paraId="1284E8CD"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52" w:type="pct"/>
            <w:tcBorders>
              <w:top w:val="single" w:sz="4" w:space="0" w:color="auto"/>
              <w:left w:val="single" w:sz="4" w:space="0" w:color="auto"/>
              <w:bottom w:val="single" w:sz="4" w:space="0" w:color="auto"/>
              <w:right w:val="single" w:sz="4" w:space="0" w:color="auto"/>
            </w:tcBorders>
          </w:tcPr>
          <w:p w14:paraId="0FE3C722"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326" w:type="pct"/>
            <w:tcBorders>
              <w:top w:val="single" w:sz="4" w:space="0" w:color="auto"/>
              <w:left w:val="single" w:sz="4" w:space="0" w:color="auto"/>
              <w:bottom w:val="single" w:sz="4" w:space="0" w:color="auto"/>
              <w:right w:val="single" w:sz="4" w:space="0" w:color="auto"/>
            </w:tcBorders>
          </w:tcPr>
          <w:p w14:paraId="305B21D8"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20" w:type="pct"/>
            <w:tcBorders>
              <w:top w:val="single" w:sz="4" w:space="0" w:color="auto"/>
              <w:left w:val="single" w:sz="4" w:space="0" w:color="auto"/>
              <w:bottom w:val="single" w:sz="4" w:space="0" w:color="auto"/>
              <w:right w:val="single" w:sz="4" w:space="0" w:color="auto"/>
            </w:tcBorders>
          </w:tcPr>
          <w:p w14:paraId="332E21AD"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1" w:type="pct"/>
            <w:tcBorders>
              <w:top w:val="single" w:sz="4" w:space="0" w:color="auto"/>
              <w:left w:val="single" w:sz="4" w:space="0" w:color="auto"/>
              <w:bottom w:val="single" w:sz="4" w:space="0" w:color="auto"/>
              <w:right w:val="single" w:sz="4" w:space="0" w:color="auto"/>
            </w:tcBorders>
          </w:tcPr>
          <w:p w14:paraId="0BCECB42"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2" w:type="pct"/>
            <w:tcBorders>
              <w:top w:val="single" w:sz="4" w:space="0" w:color="auto"/>
              <w:left w:val="single" w:sz="4" w:space="0" w:color="auto"/>
              <w:bottom w:val="single" w:sz="4" w:space="0" w:color="auto"/>
              <w:right w:val="single" w:sz="4" w:space="0" w:color="auto"/>
            </w:tcBorders>
          </w:tcPr>
          <w:p w14:paraId="17585B8D"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495" w:type="pct"/>
            <w:tcBorders>
              <w:top w:val="single" w:sz="4" w:space="0" w:color="auto"/>
              <w:left w:val="single" w:sz="4" w:space="0" w:color="auto"/>
              <w:bottom w:val="single" w:sz="4" w:space="0" w:color="auto"/>
              <w:right w:val="single" w:sz="4" w:space="0" w:color="auto"/>
            </w:tcBorders>
          </w:tcPr>
          <w:p w14:paraId="33BCE905"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861" w:type="pct"/>
            <w:tcBorders>
              <w:top w:val="single" w:sz="4" w:space="0" w:color="auto"/>
              <w:left w:val="single" w:sz="4" w:space="0" w:color="auto"/>
              <w:bottom w:val="single" w:sz="4" w:space="0" w:color="auto"/>
              <w:right w:val="single" w:sz="4" w:space="0" w:color="auto"/>
            </w:tcBorders>
          </w:tcPr>
          <w:p w14:paraId="71443284"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r>
      <w:tr w:rsidR="0006680D" w:rsidRPr="0006680D" w14:paraId="06AC667C"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tcPr>
          <w:p w14:paraId="6574C47E"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749" w:type="pct"/>
            <w:tcBorders>
              <w:top w:val="single" w:sz="4" w:space="0" w:color="auto"/>
              <w:left w:val="single" w:sz="4" w:space="0" w:color="auto"/>
              <w:bottom w:val="single" w:sz="4" w:space="0" w:color="auto"/>
              <w:right w:val="single" w:sz="4" w:space="0" w:color="auto"/>
            </w:tcBorders>
          </w:tcPr>
          <w:p w14:paraId="4BA2F408"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93" w:type="pct"/>
            <w:tcBorders>
              <w:top w:val="single" w:sz="4" w:space="0" w:color="auto"/>
              <w:left w:val="single" w:sz="4" w:space="0" w:color="auto"/>
              <w:bottom w:val="single" w:sz="4" w:space="0" w:color="auto"/>
              <w:right w:val="single" w:sz="4" w:space="0" w:color="auto"/>
            </w:tcBorders>
          </w:tcPr>
          <w:p w14:paraId="4578C414"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52" w:type="pct"/>
            <w:tcBorders>
              <w:top w:val="single" w:sz="4" w:space="0" w:color="auto"/>
              <w:left w:val="single" w:sz="4" w:space="0" w:color="auto"/>
              <w:bottom w:val="single" w:sz="4" w:space="0" w:color="auto"/>
              <w:right w:val="single" w:sz="4" w:space="0" w:color="auto"/>
            </w:tcBorders>
          </w:tcPr>
          <w:p w14:paraId="4506FFB1"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326" w:type="pct"/>
            <w:tcBorders>
              <w:top w:val="single" w:sz="4" w:space="0" w:color="auto"/>
              <w:left w:val="single" w:sz="4" w:space="0" w:color="auto"/>
              <w:bottom w:val="single" w:sz="4" w:space="0" w:color="auto"/>
              <w:right w:val="single" w:sz="4" w:space="0" w:color="auto"/>
            </w:tcBorders>
          </w:tcPr>
          <w:p w14:paraId="388C0DA1"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20" w:type="pct"/>
            <w:tcBorders>
              <w:top w:val="single" w:sz="4" w:space="0" w:color="auto"/>
              <w:left w:val="single" w:sz="4" w:space="0" w:color="auto"/>
              <w:bottom w:val="single" w:sz="4" w:space="0" w:color="auto"/>
              <w:right w:val="single" w:sz="4" w:space="0" w:color="auto"/>
            </w:tcBorders>
          </w:tcPr>
          <w:p w14:paraId="6FF3BBA4"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1" w:type="pct"/>
            <w:tcBorders>
              <w:top w:val="single" w:sz="4" w:space="0" w:color="auto"/>
              <w:left w:val="single" w:sz="4" w:space="0" w:color="auto"/>
              <w:bottom w:val="single" w:sz="4" w:space="0" w:color="auto"/>
              <w:right w:val="single" w:sz="4" w:space="0" w:color="auto"/>
            </w:tcBorders>
          </w:tcPr>
          <w:p w14:paraId="747280D4"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2" w:type="pct"/>
            <w:tcBorders>
              <w:top w:val="single" w:sz="4" w:space="0" w:color="auto"/>
              <w:left w:val="single" w:sz="4" w:space="0" w:color="auto"/>
              <w:bottom w:val="single" w:sz="4" w:space="0" w:color="auto"/>
              <w:right w:val="single" w:sz="4" w:space="0" w:color="auto"/>
            </w:tcBorders>
          </w:tcPr>
          <w:p w14:paraId="67C547C3"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495" w:type="pct"/>
            <w:tcBorders>
              <w:top w:val="single" w:sz="4" w:space="0" w:color="auto"/>
              <w:left w:val="single" w:sz="4" w:space="0" w:color="auto"/>
              <w:bottom w:val="single" w:sz="4" w:space="0" w:color="auto"/>
              <w:right w:val="single" w:sz="4" w:space="0" w:color="auto"/>
            </w:tcBorders>
          </w:tcPr>
          <w:p w14:paraId="165F02B2"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861" w:type="pct"/>
            <w:tcBorders>
              <w:top w:val="single" w:sz="4" w:space="0" w:color="auto"/>
              <w:left w:val="single" w:sz="4" w:space="0" w:color="auto"/>
              <w:bottom w:val="single" w:sz="4" w:space="0" w:color="auto"/>
              <w:right w:val="single" w:sz="4" w:space="0" w:color="auto"/>
            </w:tcBorders>
          </w:tcPr>
          <w:p w14:paraId="55F72DFF"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r>
      <w:tr w:rsidR="0006680D" w:rsidRPr="0006680D" w14:paraId="6BD7CB4B"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tcPr>
          <w:p w14:paraId="1EE4442B"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749" w:type="pct"/>
            <w:tcBorders>
              <w:top w:val="single" w:sz="4" w:space="0" w:color="auto"/>
              <w:left w:val="single" w:sz="4" w:space="0" w:color="auto"/>
              <w:bottom w:val="single" w:sz="4" w:space="0" w:color="auto"/>
              <w:right w:val="single" w:sz="4" w:space="0" w:color="auto"/>
            </w:tcBorders>
          </w:tcPr>
          <w:p w14:paraId="3617E40A"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93" w:type="pct"/>
            <w:tcBorders>
              <w:top w:val="single" w:sz="4" w:space="0" w:color="auto"/>
              <w:left w:val="single" w:sz="4" w:space="0" w:color="auto"/>
              <w:bottom w:val="single" w:sz="4" w:space="0" w:color="auto"/>
              <w:right w:val="single" w:sz="4" w:space="0" w:color="auto"/>
            </w:tcBorders>
          </w:tcPr>
          <w:p w14:paraId="4D9412DF"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52" w:type="pct"/>
            <w:tcBorders>
              <w:top w:val="single" w:sz="4" w:space="0" w:color="auto"/>
              <w:left w:val="single" w:sz="4" w:space="0" w:color="auto"/>
              <w:bottom w:val="single" w:sz="4" w:space="0" w:color="auto"/>
              <w:right w:val="single" w:sz="4" w:space="0" w:color="auto"/>
            </w:tcBorders>
          </w:tcPr>
          <w:p w14:paraId="44A4DA8A"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326" w:type="pct"/>
            <w:tcBorders>
              <w:top w:val="single" w:sz="4" w:space="0" w:color="auto"/>
              <w:left w:val="single" w:sz="4" w:space="0" w:color="auto"/>
              <w:bottom w:val="single" w:sz="4" w:space="0" w:color="auto"/>
              <w:right w:val="single" w:sz="4" w:space="0" w:color="auto"/>
            </w:tcBorders>
          </w:tcPr>
          <w:p w14:paraId="0360BEB2"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20" w:type="pct"/>
            <w:tcBorders>
              <w:top w:val="single" w:sz="4" w:space="0" w:color="auto"/>
              <w:left w:val="single" w:sz="4" w:space="0" w:color="auto"/>
              <w:bottom w:val="single" w:sz="4" w:space="0" w:color="auto"/>
              <w:right w:val="single" w:sz="4" w:space="0" w:color="auto"/>
            </w:tcBorders>
          </w:tcPr>
          <w:p w14:paraId="31806EFC"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1" w:type="pct"/>
            <w:tcBorders>
              <w:top w:val="single" w:sz="4" w:space="0" w:color="auto"/>
              <w:left w:val="single" w:sz="4" w:space="0" w:color="auto"/>
              <w:bottom w:val="single" w:sz="4" w:space="0" w:color="auto"/>
              <w:right w:val="single" w:sz="4" w:space="0" w:color="auto"/>
            </w:tcBorders>
          </w:tcPr>
          <w:p w14:paraId="272E757E"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2" w:type="pct"/>
            <w:tcBorders>
              <w:top w:val="single" w:sz="4" w:space="0" w:color="auto"/>
              <w:left w:val="single" w:sz="4" w:space="0" w:color="auto"/>
              <w:bottom w:val="single" w:sz="4" w:space="0" w:color="auto"/>
              <w:right w:val="single" w:sz="4" w:space="0" w:color="auto"/>
            </w:tcBorders>
          </w:tcPr>
          <w:p w14:paraId="3C5E223D"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495" w:type="pct"/>
            <w:tcBorders>
              <w:top w:val="single" w:sz="4" w:space="0" w:color="auto"/>
              <w:left w:val="single" w:sz="4" w:space="0" w:color="auto"/>
              <w:bottom w:val="single" w:sz="4" w:space="0" w:color="auto"/>
              <w:right w:val="single" w:sz="4" w:space="0" w:color="auto"/>
            </w:tcBorders>
          </w:tcPr>
          <w:p w14:paraId="0254523C"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861" w:type="pct"/>
            <w:tcBorders>
              <w:top w:val="single" w:sz="4" w:space="0" w:color="auto"/>
              <w:left w:val="single" w:sz="4" w:space="0" w:color="auto"/>
              <w:bottom w:val="single" w:sz="4" w:space="0" w:color="auto"/>
              <w:right w:val="single" w:sz="4" w:space="0" w:color="auto"/>
            </w:tcBorders>
          </w:tcPr>
          <w:p w14:paraId="77E373A0"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r>
      <w:tr w:rsidR="00FB688B" w:rsidRPr="0006680D" w14:paraId="2AD55346" w14:textId="77777777" w:rsidTr="003B0770">
        <w:trPr>
          <w:trHeight w:val="510"/>
        </w:trPr>
        <w:tc>
          <w:tcPr>
            <w:tcW w:w="541" w:type="pct"/>
            <w:tcBorders>
              <w:top w:val="single" w:sz="4" w:space="0" w:color="auto"/>
              <w:left w:val="single" w:sz="4" w:space="0" w:color="auto"/>
              <w:bottom w:val="single" w:sz="4" w:space="0" w:color="auto"/>
              <w:right w:val="single" w:sz="4" w:space="0" w:color="auto"/>
            </w:tcBorders>
          </w:tcPr>
          <w:p w14:paraId="509EEB10"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749" w:type="pct"/>
            <w:tcBorders>
              <w:top w:val="single" w:sz="4" w:space="0" w:color="auto"/>
              <w:left w:val="single" w:sz="4" w:space="0" w:color="auto"/>
              <w:bottom w:val="single" w:sz="4" w:space="0" w:color="auto"/>
              <w:right w:val="single" w:sz="4" w:space="0" w:color="auto"/>
            </w:tcBorders>
          </w:tcPr>
          <w:p w14:paraId="7BACB786"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93" w:type="pct"/>
            <w:tcBorders>
              <w:top w:val="single" w:sz="4" w:space="0" w:color="auto"/>
              <w:left w:val="single" w:sz="4" w:space="0" w:color="auto"/>
              <w:bottom w:val="single" w:sz="4" w:space="0" w:color="auto"/>
              <w:right w:val="single" w:sz="4" w:space="0" w:color="auto"/>
            </w:tcBorders>
          </w:tcPr>
          <w:p w14:paraId="2C099368"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652" w:type="pct"/>
            <w:tcBorders>
              <w:top w:val="single" w:sz="4" w:space="0" w:color="auto"/>
              <w:left w:val="single" w:sz="4" w:space="0" w:color="auto"/>
              <w:bottom w:val="single" w:sz="4" w:space="0" w:color="auto"/>
              <w:right w:val="single" w:sz="4" w:space="0" w:color="auto"/>
            </w:tcBorders>
          </w:tcPr>
          <w:p w14:paraId="0668BCD9"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326" w:type="pct"/>
            <w:tcBorders>
              <w:top w:val="single" w:sz="4" w:space="0" w:color="auto"/>
              <w:left w:val="single" w:sz="4" w:space="0" w:color="auto"/>
              <w:bottom w:val="single" w:sz="4" w:space="0" w:color="auto"/>
              <w:right w:val="single" w:sz="4" w:space="0" w:color="auto"/>
            </w:tcBorders>
          </w:tcPr>
          <w:p w14:paraId="7B218FEB"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20" w:type="pct"/>
            <w:tcBorders>
              <w:top w:val="single" w:sz="4" w:space="0" w:color="auto"/>
              <w:left w:val="single" w:sz="4" w:space="0" w:color="auto"/>
              <w:bottom w:val="single" w:sz="4" w:space="0" w:color="auto"/>
              <w:right w:val="single" w:sz="4" w:space="0" w:color="auto"/>
            </w:tcBorders>
          </w:tcPr>
          <w:p w14:paraId="519B2853"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1" w:type="pct"/>
            <w:tcBorders>
              <w:top w:val="single" w:sz="4" w:space="0" w:color="auto"/>
              <w:left w:val="single" w:sz="4" w:space="0" w:color="auto"/>
              <w:bottom w:val="single" w:sz="4" w:space="0" w:color="auto"/>
              <w:right w:val="single" w:sz="4" w:space="0" w:color="auto"/>
            </w:tcBorders>
          </w:tcPr>
          <w:p w14:paraId="4866DF07"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232" w:type="pct"/>
            <w:tcBorders>
              <w:top w:val="single" w:sz="4" w:space="0" w:color="auto"/>
              <w:left w:val="single" w:sz="4" w:space="0" w:color="auto"/>
              <w:bottom w:val="single" w:sz="4" w:space="0" w:color="auto"/>
              <w:right w:val="single" w:sz="4" w:space="0" w:color="auto"/>
            </w:tcBorders>
          </w:tcPr>
          <w:p w14:paraId="2D86F872"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495" w:type="pct"/>
            <w:tcBorders>
              <w:top w:val="single" w:sz="4" w:space="0" w:color="auto"/>
              <w:left w:val="single" w:sz="4" w:space="0" w:color="auto"/>
              <w:bottom w:val="single" w:sz="4" w:space="0" w:color="auto"/>
              <w:right w:val="single" w:sz="4" w:space="0" w:color="auto"/>
            </w:tcBorders>
          </w:tcPr>
          <w:p w14:paraId="2DF5EC48"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c>
          <w:tcPr>
            <w:tcW w:w="861" w:type="pct"/>
            <w:tcBorders>
              <w:top w:val="single" w:sz="4" w:space="0" w:color="auto"/>
              <w:left w:val="single" w:sz="4" w:space="0" w:color="auto"/>
              <w:bottom w:val="single" w:sz="4" w:space="0" w:color="auto"/>
              <w:right w:val="single" w:sz="4" w:space="0" w:color="auto"/>
            </w:tcBorders>
          </w:tcPr>
          <w:p w14:paraId="4E7648D8" w14:textId="77777777" w:rsidR="00FB688B" w:rsidRPr="0006680D" w:rsidRDefault="00FB688B" w:rsidP="00FB688B">
            <w:pPr>
              <w:tabs>
                <w:tab w:val="left" w:pos="426"/>
              </w:tabs>
              <w:autoSpaceDE/>
              <w:autoSpaceDN/>
              <w:ind w:right="-3"/>
              <w:jc w:val="both"/>
              <w:rPr>
                <w:rFonts w:eastAsia="Tahoma"/>
                <w:bCs/>
                <w:color w:val="000000" w:themeColor="text1"/>
                <w:lang w:eastAsia="fr-FR"/>
              </w:rPr>
            </w:pPr>
          </w:p>
        </w:tc>
      </w:tr>
    </w:tbl>
    <w:p w14:paraId="54E85EDF" w14:textId="77777777" w:rsidR="00FB688B" w:rsidRPr="0006680D" w:rsidRDefault="00FB688B" w:rsidP="00FB688B">
      <w:pPr>
        <w:autoSpaceDE/>
        <w:autoSpaceDN/>
        <w:rPr>
          <w:rFonts w:eastAsia="Symbol"/>
          <w:b/>
          <w:color w:val="000000" w:themeColor="text1"/>
          <w:lang w:eastAsia="fr-FR"/>
        </w:rPr>
        <w:sectPr w:rsidR="00FB688B" w:rsidRPr="0006680D" w:rsidSect="00015034">
          <w:pgSz w:w="16837" w:h="11905" w:orient="landscape"/>
          <w:pgMar w:top="1440" w:right="1440" w:bottom="1440" w:left="1440" w:header="720" w:footer="567" w:gutter="0"/>
          <w:cols w:space="720"/>
          <w:docGrid w:linePitch="326"/>
        </w:sectPr>
      </w:pPr>
    </w:p>
    <w:p w14:paraId="718C84EC" w14:textId="77777777" w:rsidR="00FB688B" w:rsidRPr="0006680D" w:rsidRDefault="00FB688B" w:rsidP="00FB688B">
      <w:pPr>
        <w:autoSpaceDE/>
        <w:autoSpaceDN/>
        <w:ind w:right="-3"/>
        <w:jc w:val="both"/>
        <w:rPr>
          <w:rFonts w:eastAsia="Symbol"/>
          <w:b/>
          <w:color w:val="000000" w:themeColor="text1"/>
          <w:lang w:eastAsia="fr-FR"/>
        </w:rPr>
      </w:pPr>
    </w:p>
    <w:p w14:paraId="0A555624" w14:textId="71D3CF9A" w:rsidR="00FB688B" w:rsidRPr="0006680D" w:rsidRDefault="00FB688B" w:rsidP="00FB688B">
      <w:pPr>
        <w:autoSpaceDE/>
        <w:autoSpaceDN/>
        <w:ind w:right="-3"/>
        <w:rPr>
          <w:rFonts w:eastAsia="Symbol"/>
          <w:b/>
          <w:color w:val="000000" w:themeColor="text1"/>
          <w:sz w:val="22"/>
          <w:szCs w:val="22"/>
          <w:lang w:eastAsia="fr-FR"/>
        </w:rPr>
      </w:pPr>
      <w:r w:rsidRPr="0006680D">
        <w:rPr>
          <w:b/>
          <w:color w:val="000000" w:themeColor="text1"/>
          <w:sz w:val="22"/>
          <w:szCs w:val="22"/>
        </w:rPr>
        <w:t>A</w:t>
      </w:r>
      <w:r w:rsidR="00780575" w:rsidRPr="0006680D">
        <w:rPr>
          <w:b/>
          <w:color w:val="000000" w:themeColor="text1"/>
          <w:sz w:val="22"/>
          <w:szCs w:val="22"/>
        </w:rPr>
        <w:t>ppendix VI:</w:t>
      </w:r>
      <w:r w:rsidR="00E10262" w:rsidRPr="0006680D">
        <w:rPr>
          <w:rFonts w:eastAsia="Symbol"/>
          <w:b/>
          <w:color w:val="000000" w:themeColor="text1"/>
          <w:sz w:val="22"/>
          <w:szCs w:val="22"/>
          <w:lang w:eastAsia="fr-FR"/>
        </w:rPr>
        <w:t xml:space="preserve"> Reporting</w:t>
      </w:r>
      <w:r w:rsidRPr="0006680D">
        <w:rPr>
          <w:b/>
          <w:color w:val="000000" w:themeColor="text1"/>
          <w:sz w:val="22"/>
          <w:szCs w:val="22"/>
        </w:rPr>
        <w:t xml:space="preserve"> </w:t>
      </w:r>
      <w:r w:rsidR="00E10262" w:rsidRPr="0006680D">
        <w:rPr>
          <w:b/>
          <w:color w:val="000000" w:themeColor="text1"/>
          <w:sz w:val="22"/>
          <w:szCs w:val="22"/>
        </w:rPr>
        <w:t xml:space="preserve">on </w:t>
      </w:r>
      <w:r w:rsidRPr="0006680D">
        <w:rPr>
          <w:rFonts w:eastAsia="Symbol"/>
          <w:b/>
          <w:color w:val="000000" w:themeColor="text1"/>
          <w:sz w:val="22"/>
          <w:szCs w:val="22"/>
          <w:lang w:eastAsia="fr-FR"/>
        </w:rPr>
        <w:t>Disaster</w:t>
      </w:r>
      <w:r w:rsidR="00E10262" w:rsidRPr="0006680D">
        <w:rPr>
          <w:rFonts w:eastAsia="Symbol"/>
          <w:b/>
          <w:color w:val="000000" w:themeColor="text1"/>
          <w:sz w:val="22"/>
          <w:szCs w:val="22"/>
          <w:lang w:eastAsia="fr-FR"/>
        </w:rPr>
        <w:t xml:space="preserve"> Management</w:t>
      </w:r>
      <w:r w:rsidRPr="0006680D">
        <w:rPr>
          <w:rFonts w:eastAsia="Symbol"/>
          <w:b/>
          <w:color w:val="000000" w:themeColor="text1"/>
          <w:sz w:val="22"/>
          <w:szCs w:val="22"/>
          <w:lang w:eastAsia="fr-FR"/>
        </w:rPr>
        <w:t xml:space="preserve"> Expenditure</w:t>
      </w:r>
    </w:p>
    <w:p w14:paraId="06D6682A" w14:textId="77777777" w:rsidR="00FB688B" w:rsidRPr="0006680D" w:rsidRDefault="00FB688B" w:rsidP="00FB688B">
      <w:pPr>
        <w:autoSpaceDE/>
        <w:autoSpaceDN/>
        <w:ind w:left="1276" w:right="-3"/>
        <w:jc w:val="both"/>
        <w:rPr>
          <w:rFonts w:eastAsia="Symbol"/>
          <w:b/>
          <w:color w:val="000000" w:themeColor="text1"/>
          <w:lang w:eastAsia="fr-FR"/>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72"/>
        <w:gridCol w:w="1671"/>
        <w:gridCol w:w="1431"/>
        <w:gridCol w:w="4615"/>
        <w:gridCol w:w="1696"/>
        <w:gridCol w:w="1409"/>
        <w:gridCol w:w="1456"/>
      </w:tblGrid>
      <w:tr w:rsidR="0006680D" w:rsidRPr="0006680D" w14:paraId="64E306F9" w14:textId="77777777" w:rsidTr="00360306">
        <w:tc>
          <w:tcPr>
            <w:tcW w:w="599" w:type="pct"/>
            <w:shd w:val="clear" w:color="auto" w:fill="0070C0"/>
            <w:hideMark/>
          </w:tcPr>
          <w:p w14:paraId="62BABF2C"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Column I</w:t>
            </w:r>
          </w:p>
        </w:tc>
        <w:tc>
          <w:tcPr>
            <w:tcW w:w="599" w:type="pct"/>
            <w:shd w:val="clear" w:color="auto" w:fill="0070C0"/>
            <w:hideMark/>
          </w:tcPr>
          <w:p w14:paraId="3144F6D8"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Column II</w:t>
            </w:r>
          </w:p>
        </w:tc>
        <w:tc>
          <w:tcPr>
            <w:tcW w:w="513" w:type="pct"/>
            <w:shd w:val="clear" w:color="auto" w:fill="0070C0"/>
            <w:hideMark/>
          </w:tcPr>
          <w:p w14:paraId="3DBE799C"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Column III</w:t>
            </w:r>
          </w:p>
        </w:tc>
        <w:tc>
          <w:tcPr>
            <w:tcW w:w="1654" w:type="pct"/>
            <w:shd w:val="clear" w:color="auto" w:fill="0070C0"/>
            <w:hideMark/>
          </w:tcPr>
          <w:p w14:paraId="4F4C37E7"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Column IV</w:t>
            </w:r>
          </w:p>
        </w:tc>
        <w:tc>
          <w:tcPr>
            <w:tcW w:w="608" w:type="pct"/>
            <w:shd w:val="clear" w:color="auto" w:fill="0070C0"/>
            <w:hideMark/>
          </w:tcPr>
          <w:p w14:paraId="3A0977C7"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Column V</w:t>
            </w:r>
          </w:p>
        </w:tc>
        <w:tc>
          <w:tcPr>
            <w:tcW w:w="505" w:type="pct"/>
            <w:shd w:val="clear" w:color="auto" w:fill="0070C0"/>
            <w:hideMark/>
          </w:tcPr>
          <w:p w14:paraId="1844E57C"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Column VI</w:t>
            </w:r>
          </w:p>
        </w:tc>
        <w:tc>
          <w:tcPr>
            <w:tcW w:w="522" w:type="pct"/>
            <w:shd w:val="clear" w:color="auto" w:fill="0070C0"/>
            <w:hideMark/>
          </w:tcPr>
          <w:p w14:paraId="262497DF"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Column VII</w:t>
            </w:r>
          </w:p>
        </w:tc>
      </w:tr>
      <w:tr w:rsidR="0006680D" w:rsidRPr="0006680D" w14:paraId="2C77FA8E" w14:textId="77777777" w:rsidTr="00360306">
        <w:trPr>
          <w:trHeight w:val="20"/>
        </w:trPr>
        <w:tc>
          <w:tcPr>
            <w:tcW w:w="599" w:type="pct"/>
            <w:hideMark/>
          </w:tcPr>
          <w:p w14:paraId="748F6ACD"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Programme</w:t>
            </w:r>
          </w:p>
        </w:tc>
        <w:tc>
          <w:tcPr>
            <w:tcW w:w="599" w:type="pct"/>
            <w:hideMark/>
          </w:tcPr>
          <w:p w14:paraId="3D012D57"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Sub-programme</w:t>
            </w:r>
          </w:p>
        </w:tc>
        <w:tc>
          <w:tcPr>
            <w:tcW w:w="513" w:type="pct"/>
            <w:hideMark/>
          </w:tcPr>
          <w:p w14:paraId="7135279D"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Disaster Type</w:t>
            </w:r>
          </w:p>
        </w:tc>
        <w:tc>
          <w:tcPr>
            <w:tcW w:w="1654" w:type="pct"/>
            <w:hideMark/>
          </w:tcPr>
          <w:p w14:paraId="1F3D970A"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Category of disaster related Activity that require expenditure reporting (response/recovery/mitigation/preparedness)</w:t>
            </w:r>
          </w:p>
        </w:tc>
        <w:tc>
          <w:tcPr>
            <w:tcW w:w="608" w:type="pct"/>
            <w:hideMark/>
          </w:tcPr>
          <w:p w14:paraId="18D82EC8"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Expenditure item</w:t>
            </w:r>
          </w:p>
        </w:tc>
        <w:tc>
          <w:tcPr>
            <w:tcW w:w="505" w:type="pct"/>
            <w:hideMark/>
          </w:tcPr>
          <w:p w14:paraId="38876175"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Amount (Kshs.)</w:t>
            </w:r>
          </w:p>
        </w:tc>
        <w:tc>
          <w:tcPr>
            <w:tcW w:w="522" w:type="pct"/>
            <w:hideMark/>
          </w:tcPr>
          <w:p w14:paraId="3CB2A530" w14:textId="77777777" w:rsidR="00FB688B" w:rsidRPr="0006680D" w:rsidRDefault="00FB688B" w:rsidP="00FB688B">
            <w:pPr>
              <w:autoSpaceDE/>
              <w:autoSpaceDN/>
              <w:ind w:left="120" w:right="-3"/>
              <w:rPr>
                <w:rFonts w:eastAsia="Tahoma"/>
                <w:bCs/>
                <w:color w:val="000000" w:themeColor="text1"/>
                <w:lang w:eastAsia="fr-FR"/>
              </w:rPr>
            </w:pPr>
            <w:r w:rsidRPr="0006680D">
              <w:rPr>
                <w:rFonts w:eastAsia="Tahoma"/>
                <w:bCs/>
                <w:color w:val="000000" w:themeColor="text1"/>
                <w:lang w:eastAsia="fr-FR"/>
              </w:rPr>
              <w:t>Comments</w:t>
            </w:r>
          </w:p>
        </w:tc>
      </w:tr>
      <w:tr w:rsidR="0006680D" w:rsidRPr="0006680D" w14:paraId="478058A0" w14:textId="77777777" w:rsidTr="00360306">
        <w:trPr>
          <w:trHeight w:val="567"/>
        </w:trPr>
        <w:tc>
          <w:tcPr>
            <w:tcW w:w="599" w:type="pct"/>
          </w:tcPr>
          <w:p w14:paraId="663EEA26" w14:textId="77777777" w:rsidR="00FB688B" w:rsidRPr="0006680D" w:rsidRDefault="00FB688B" w:rsidP="00FB688B">
            <w:pPr>
              <w:autoSpaceDE/>
              <w:autoSpaceDN/>
              <w:ind w:left="120" w:right="-3"/>
              <w:rPr>
                <w:rFonts w:eastAsia="Tahoma"/>
                <w:bCs/>
                <w:color w:val="000000" w:themeColor="text1"/>
                <w:lang w:eastAsia="fr-FR"/>
              </w:rPr>
            </w:pPr>
          </w:p>
        </w:tc>
        <w:tc>
          <w:tcPr>
            <w:tcW w:w="599" w:type="pct"/>
          </w:tcPr>
          <w:p w14:paraId="16A9900B" w14:textId="77777777" w:rsidR="00FB688B" w:rsidRPr="0006680D" w:rsidRDefault="00FB688B" w:rsidP="00FB688B">
            <w:pPr>
              <w:autoSpaceDE/>
              <w:autoSpaceDN/>
              <w:ind w:left="120" w:right="-3"/>
              <w:rPr>
                <w:rFonts w:eastAsia="Tahoma"/>
                <w:bCs/>
                <w:color w:val="000000" w:themeColor="text1"/>
                <w:lang w:eastAsia="fr-FR"/>
              </w:rPr>
            </w:pPr>
          </w:p>
        </w:tc>
        <w:tc>
          <w:tcPr>
            <w:tcW w:w="513" w:type="pct"/>
          </w:tcPr>
          <w:p w14:paraId="0207C07B" w14:textId="77777777" w:rsidR="00FB688B" w:rsidRPr="0006680D" w:rsidRDefault="00FB688B" w:rsidP="00FB688B">
            <w:pPr>
              <w:autoSpaceDE/>
              <w:autoSpaceDN/>
              <w:ind w:left="120" w:right="-3"/>
              <w:rPr>
                <w:rFonts w:eastAsia="Tahoma"/>
                <w:bCs/>
                <w:color w:val="000000" w:themeColor="text1"/>
                <w:lang w:eastAsia="fr-FR"/>
              </w:rPr>
            </w:pPr>
          </w:p>
        </w:tc>
        <w:tc>
          <w:tcPr>
            <w:tcW w:w="1654" w:type="pct"/>
          </w:tcPr>
          <w:p w14:paraId="7E6FD0EC" w14:textId="77777777" w:rsidR="00FB688B" w:rsidRPr="0006680D" w:rsidRDefault="00FB688B" w:rsidP="00FB688B">
            <w:pPr>
              <w:autoSpaceDE/>
              <w:autoSpaceDN/>
              <w:ind w:left="120" w:right="-3"/>
              <w:rPr>
                <w:rFonts w:eastAsia="Tahoma"/>
                <w:bCs/>
                <w:color w:val="000000" w:themeColor="text1"/>
                <w:lang w:eastAsia="fr-FR"/>
              </w:rPr>
            </w:pPr>
          </w:p>
        </w:tc>
        <w:tc>
          <w:tcPr>
            <w:tcW w:w="608" w:type="pct"/>
          </w:tcPr>
          <w:p w14:paraId="22AEEE51" w14:textId="77777777" w:rsidR="00FB688B" w:rsidRPr="0006680D" w:rsidRDefault="00FB688B" w:rsidP="00FB688B">
            <w:pPr>
              <w:autoSpaceDE/>
              <w:autoSpaceDN/>
              <w:ind w:left="120" w:right="-3"/>
              <w:rPr>
                <w:rFonts w:eastAsia="Tahoma"/>
                <w:bCs/>
                <w:color w:val="000000" w:themeColor="text1"/>
                <w:lang w:eastAsia="fr-FR"/>
              </w:rPr>
            </w:pPr>
          </w:p>
        </w:tc>
        <w:tc>
          <w:tcPr>
            <w:tcW w:w="505" w:type="pct"/>
          </w:tcPr>
          <w:p w14:paraId="2BF9584B" w14:textId="77777777" w:rsidR="00FB688B" w:rsidRPr="0006680D" w:rsidRDefault="00FB688B" w:rsidP="00FB688B">
            <w:pPr>
              <w:autoSpaceDE/>
              <w:autoSpaceDN/>
              <w:ind w:left="120" w:right="-3"/>
              <w:rPr>
                <w:rFonts w:eastAsia="Tahoma"/>
                <w:bCs/>
                <w:color w:val="000000" w:themeColor="text1"/>
                <w:lang w:eastAsia="fr-FR"/>
              </w:rPr>
            </w:pPr>
          </w:p>
        </w:tc>
        <w:tc>
          <w:tcPr>
            <w:tcW w:w="522" w:type="pct"/>
          </w:tcPr>
          <w:p w14:paraId="17BCF7EF" w14:textId="77777777" w:rsidR="00FB688B" w:rsidRPr="0006680D" w:rsidRDefault="00FB688B" w:rsidP="00FB688B">
            <w:pPr>
              <w:autoSpaceDE/>
              <w:autoSpaceDN/>
              <w:ind w:left="120" w:right="-3"/>
              <w:rPr>
                <w:rFonts w:eastAsia="Tahoma"/>
                <w:bCs/>
                <w:color w:val="000000" w:themeColor="text1"/>
                <w:lang w:eastAsia="fr-FR"/>
              </w:rPr>
            </w:pPr>
          </w:p>
        </w:tc>
      </w:tr>
      <w:tr w:rsidR="00FB688B" w:rsidRPr="0006680D" w14:paraId="27C9A242" w14:textId="77777777" w:rsidTr="00360306">
        <w:trPr>
          <w:trHeight w:val="567"/>
        </w:trPr>
        <w:tc>
          <w:tcPr>
            <w:tcW w:w="599" w:type="pct"/>
          </w:tcPr>
          <w:p w14:paraId="21D4D2EF" w14:textId="77777777" w:rsidR="00FB688B" w:rsidRPr="0006680D" w:rsidRDefault="00FB688B" w:rsidP="00FB688B">
            <w:pPr>
              <w:autoSpaceDE/>
              <w:autoSpaceDN/>
              <w:ind w:left="120" w:right="-3"/>
              <w:rPr>
                <w:rFonts w:eastAsia="Tahoma"/>
                <w:bCs/>
                <w:color w:val="000000" w:themeColor="text1"/>
                <w:lang w:eastAsia="fr-FR"/>
              </w:rPr>
            </w:pPr>
          </w:p>
        </w:tc>
        <w:tc>
          <w:tcPr>
            <w:tcW w:w="599" w:type="pct"/>
          </w:tcPr>
          <w:p w14:paraId="7CACE85F" w14:textId="77777777" w:rsidR="00FB688B" w:rsidRPr="0006680D" w:rsidRDefault="00FB688B" w:rsidP="00FB688B">
            <w:pPr>
              <w:autoSpaceDE/>
              <w:autoSpaceDN/>
              <w:ind w:left="120" w:right="-3"/>
              <w:rPr>
                <w:rFonts w:eastAsia="Tahoma"/>
                <w:bCs/>
                <w:color w:val="000000" w:themeColor="text1"/>
                <w:lang w:eastAsia="fr-FR"/>
              </w:rPr>
            </w:pPr>
          </w:p>
        </w:tc>
        <w:tc>
          <w:tcPr>
            <w:tcW w:w="513" w:type="pct"/>
          </w:tcPr>
          <w:p w14:paraId="105B84A4" w14:textId="77777777" w:rsidR="00FB688B" w:rsidRPr="0006680D" w:rsidRDefault="00FB688B" w:rsidP="00FB688B">
            <w:pPr>
              <w:autoSpaceDE/>
              <w:autoSpaceDN/>
              <w:ind w:left="120" w:right="-3"/>
              <w:rPr>
                <w:rFonts w:eastAsia="Tahoma"/>
                <w:bCs/>
                <w:color w:val="000000" w:themeColor="text1"/>
                <w:lang w:eastAsia="fr-FR"/>
              </w:rPr>
            </w:pPr>
          </w:p>
        </w:tc>
        <w:tc>
          <w:tcPr>
            <w:tcW w:w="1654" w:type="pct"/>
          </w:tcPr>
          <w:p w14:paraId="21FC526F" w14:textId="77777777" w:rsidR="00FB688B" w:rsidRPr="0006680D" w:rsidRDefault="00FB688B" w:rsidP="00FB688B">
            <w:pPr>
              <w:autoSpaceDE/>
              <w:autoSpaceDN/>
              <w:ind w:left="120" w:right="-3"/>
              <w:rPr>
                <w:rFonts w:eastAsia="Tahoma"/>
                <w:bCs/>
                <w:color w:val="000000" w:themeColor="text1"/>
                <w:lang w:eastAsia="fr-FR"/>
              </w:rPr>
            </w:pPr>
          </w:p>
        </w:tc>
        <w:tc>
          <w:tcPr>
            <w:tcW w:w="608" w:type="pct"/>
          </w:tcPr>
          <w:p w14:paraId="67F33168" w14:textId="77777777" w:rsidR="00FB688B" w:rsidRPr="0006680D" w:rsidRDefault="00FB688B" w:rsidP="00FB688B">
            <w:pPr>
              <w:autoSpaceDE/>
              <w:autoSpaceDN/>
              <w:ind w:left="120" w:right="-3"/>
              <w:rPr>
                <w:rFonts w:eastAsia="Tahoma"/>
                <w:bCs/>
                <w:color w:val="000000" w:themeColor="text1"/>
                <w:lang w:eastAsia="fr-FR"/>
              </w:rPr>
            </w:pPr>
          </w:p>
        </w:tc>
        <w:tc>
          <w:tcPr>
            <w:tcW w:w="505" w:type="pct"/>
          </w:tcPr>
          <w:p w14:paraId="77BB4EC0" w14:textId="77777777" w:rsidR="00FB688B" w:rsidRPr="0006680D" w:rsidRDefault="00FB688B" w:rsidP="00FB688B">
            <w:pPr>
              <w:autoSpaceDE/>
              <w:autoSpaceDN/>
              <w:ind w:left="120" w:right="-3"/>
              <w:rPr>
                <w:rFonts w:eastAsia="Tahoma"/>
                <w:bCs/>
                <w:color w:val="000000" w:themeColor="text1"/>
                <w:lang w:eastAsia="fr-FR"/>
              </w:rPr>
            </w:pPr>
          </w:p>
        </w:tc>
        <w:tc>
          <w:tcPr>
            <w:tcW w:w="522" w:type="pct"/>
          </w:tcPr>
          <w:p w14:paraId="67C91222" w14:textId="77777777" w:rsidR="00FB688B" w:rsidRPr="0006680D" w:rsidRDefault="00FB688B" w:rsidP="00FB688B">
            <w:pPr>
              <w:autoSpaceDE/>
              <w:autoSpaceDN/>
              <w:ind w:left="120" w:right="-3"/>
              <w:rPr>
                <w:rFonts w:eastAsia="Tahoma"/>
                <w:bCs/>
                <w:color w:val="000000" w:themeColor="text1"/>
                <w:lang w:eastAsia="fr-FR"/>
              </w:rPr>
            </w:pPr>
          </w:p>
        </w:tc>
      </w:tr>
    </w:tbl>
    <w:p w14:paraId="5F1152C9" w14:textId="77777777" w:rsidR="00FB688B" w:rsidRPr="0006680D" w:rsidRDefault="00FB688B" w:rsidP="00B2787A">
      <w:pPr>
        <w:spacing w:line="360" w:lineRule="auto"/>
        <w:jc w:val="center"/>
        <w:rPr>
          <w:b/>
          <w:color w:val="000000" w:themeColor="text1"/>
          <w:lang w:val="en-US"/>
        </w:rPr>
      </w:pPr>
    </w:p>
    <w:sectPr w:rsidR="00FB688B" w:rsidRPr="0006680D" w:rsidSect="00015034">
      <w:pgSz w:w="16840" w:h="11920" w:orient="landscape"/>
      <w:pgMar w:top="1440" w:right="1440" w:bottom="1440" w:left="1440" w:header="743" w:footer="51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C3ED32F" w14:textId="77777777" w:rsidR="000623CB" w:rsidRDefault="000623CB">
      <w:r>
        <w:separator/>
      </w:r>
    </w:p>
  </w:endnote>
  <w:endnote w:type="continuationSeparator" w:id="0">
    <w:p w14:paraId="378452C2" w14:textId="77777777" w:rsidR="000623CB" w:rsidRDefault="000623CB">
      <w:r>
        <w:continuationSeparator/>
      </w:r>
    </w:p>
  </w:endnote>
  <w:endnote w:type="continuationNotice" w:id="1">
    <w:p w14:paraId="2811EFDE" w14:textId="77777777" w:rsidR="000623CB" w:rsidRDefault="000623CB"/>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Georgia">
    <w:panose1 w:val="02040502050405020303"/>
    <w:charset w:val="00"/>
    <w:family w:val="roman"/>
    <w:pitch w:val="variable"/>
    <w:sig w:usb0="00000287" w:usb1="00000000" w:usb2="00000000" w:usb3="00000000" w:csb0="0000009F" w:csb1="00000000"/>
  </w:font>
  <w:font w:name="Century Gothic">
    <w:panose1 w:val="020B0502020202020204"/>
    <w:charset w:val="00"/>
    <w:family w:val="swiss"/>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Bahnschrift Condensed">
    <w:panose1 w:val="020B0502040204020203"/>
    <w:charset w:val="00"/>
    <w:family w:val="swiss"/>
    <w:pitch w:val="variable"/>
    <w:sig w:usb0="A00002C7" w:usb1="00000002" w:usb2="00000000" w:usb3="00000000" w:csb0="0000019F" w:csb1="00000000"/>
  </w:font>
  <w:font w:name="Cambria">
    <w:panose1 w:val="02040503050406030204"/>
    <w:charset w:val="00"/>
    <w:family w:val="roman"/>
    <w:pitch w:val="variable"/>
    <w:sig w:usb0="E00002FF" w:usb1="400004FF"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Aptos Narrow">
    <w:panose1 w:val="020B0004020202020204"/>
    <w:charset w:val="00"/>
    <w:family w:val="swiss"/>
    <w:pitch w:val="variable"/>
    <w:sig w:usb0="20000287" w:usb1="00000003" w:usb2="00000000" w:usb3="00000000" w:csb0="0000019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0C8A9E" w14:textId="2F1499AD" w:rsidR="00287471" w:rsidRDefault="00287471">
    <w:pPr>
      <w:pStyle w:val="Footer"/>
      <w:framePr w:wrap="around" w:vAnchor="text" w:hAnchor="margin" w:xAlign="center" w:y="1"/>
      <w:rPr>
        <w:rStyle w:val="PageNumber"/>
      </w:rPr>
    </w:pPr>
    <w:r>
      <w:rPr>
        <w:rStyle w:val="PageNumber"/>
      </w:rPr>
      <w:fldChar w:fldCharType="begin"/>
    </w:r>
    <w:r>
      <w:rPr>
        <w:rStyle w:val="PageNumber"/>
      </w:rPr>
      <w:instrText xml:space="preserve">PAGE  </w:instrText>
    </w:r>
    <w:r>
      <w:rPr>
        <w:rStyle w:val="PageNumber"/>
      </w:rPr>
      <w:fldChar w:fldCharType="separate"/>
    </w:r>
    <w:r>
      <w:rPr>
        <w:rStyle w:val="PageNumber"/>
        <w:noProof/>
      </w:rPr>
      <w:t>0</w:t>
    </w:r>
    <w:r>
      <w:rPr>
        <w:rStyle w:val="PageNumber"/>
      </w:rPr>
      <w:fldChar w:fldCharType="end"/>
    </w:r>
  </w:p>
  <w:p w14:paraId="5D2EC050" w14:textId="77777777" w:rsidR="00287471" w:rsidRDefault="00287471">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A3DD18" w14:textId="77777777" w:rsidR="00287471" w:rsidRDefault="00287471">
    <w:pPr>
      <w:pStyle w:val="Footer"/>
      <w:jc w:val="right"/>
    </w:pPr>
  </w:p>
  <w:p w14:paraId="6D65B03E" w14:textId="77777777" w:rsidR="00287471" w:rsidRDefault="0028747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71CC05" w14:textId="77777777" w:rsidR="00287471" w:rsidRDefault="00287471" w:rsidP="000418FA">
    <w:pPr>
      <w:pStyle w:val="Footer"/>
      <w:rPr>
        <w:b/>
      </w:rPr>
    </w:pPr>
  </w:p>
  <w:p w14:paraId="7BACD8F1" w14:textId="77777777" w:rsidR="00287471" w:rsidRDefault="00287471" w:rsidP="000418FA">
    <w:pPr>
      <w:pStyle w:val="Footer"/>
      <w:rPr>
        <w:b/>
      </w:rPr>
    </w:pPr>
  </w:p>
  <w:p w14:paraId="310BA2F1" w14:textId="77777777" w:rsidR="00287471" w:rsidRDefault="00287471">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5A7DC" w14:textId="7036CADF" w:rsidR="00287471" w:rsidRDefault="00287471">
    <w:pPr>
      <w:pStyle w:val="Footer"/>
      <w:jc w:val="center"/>
    </w:pPr>
  </w:p>
  <w:p w14:paraId="06B57426" w14:textId="77777777" w:rsidR="00287471" w:rsidRDefault="00287471">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4AE78D" w14:textId="77777777" w:rsidR="00287471" w:rsidRDefault="00287471" w:rsidP="00B067B1">
    <w:pPr>
      <w:pStyle w:val="Footer"/>
      <w:pBdr>
        <w:top w:val="single" w:sz="4" w:space="1" w:color="D9D9D9" w:themeColor="background1" w:themeShade="D9"/>
      </w:pBdr>
      <w:rPr>
        <w:b/>
      </w:rPr>
    </w:pPr>
    <w:r>
      <w:fldChar w:fldCharType="begin"/>
    </w:r>
    <w:r>
      <w:instrText xml:space="preserve"> PAGE   \* MERGEFORMAT </w:instrText>
    </w:r>
    <w:r>
      <w:fldChar w:fldCharType="separate"/>
    </w:r>
    <w:r w:rsidRPr="00A97843">
      <w:rPr>
        <w:b/>
        <w:noProof/>
      </w:rPr>
      <w:t>i</w:t>
    </w:r>
    <w:r>
      <w:rPr>
        <w:b/>
        <w:noProof/>
      </w:rPr>
      <w:fldChar w:fldCharType="end"/>
    </w:r>
    <w:r>
      <w:rPr>
        <w:b/>
      </w:rPr>
      <w:t xml:space="preserve"> | </w:t>
    </w:r>
    <w:r>
      <w:rPr>
        <w:color w:val="7F7F7F" w:themeColor="background1" w:themeShade="7F"/>
        <w:spacing w:val="60"/>
      </w:rPr>
      <w:t>Page</w:t>
    </w:r>
  </w:p>
  <w:p w14:paraId="3EA1FC3E" w14:textId="77777777" w:rsidR="00287471" w:rsidRDefault="00287471" w:rsidP="00B067B1">
    <w:pPr>
      <w:pStyle w:val="Footer"/>
      <w:pBdr>
        <w:top w:val="single" w:sz="4" w:space="1" w:color="D9D9D9" w:themeColor="background1" w:themeShade="D9"/>
      </w:pBdr>
      <w:rPr>
        <w:b/>
      </w:rPr>
    </w:pPr>
  </w:p>
  <w:p w14:paraId="67569F47" w14:textId="77777777" w:rsidR="00287471" w:rsidRDefault="00287471">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90998195"/>
      <w:docPartObj>
        <w:docPartGallery w:val="Page Numbers (Bottom of Page)"/>
        <w:docPartUnique/>
      </w:docPartObj>
    </w:sdtPr>
    <w:sdtEndPr>
      <w:rPr>
        <w:noProof/>
      </w:rPr>
    </w:sdtEndPr>
    <w:sdtContent>
      <w:p w14:paraId="28C65FD3" w14:textId="0256B2E1" w:rsidR="00287471" w:rsidRDefault="00287471">
        <w:pPr>
          <w:pStyle w:val="Footer"/>
          <w:jc w:val="center"/>
        </w:pPr>
        <w:r>
          <w:fldChar w:fldCharType="begin"/>
        </w:r>
        <w:r>
          <w:instrText xml:space="preserve"> PAGE   \* MERGEFORMAT </w:instrText>
        </w:r>
        <w:r>
          <w:fldChar w:fldCharType="separate"/>
        </w:r>
        <w:r w:rsidR="00F25A34">
          <w:rPr>
            <w:noProof/>
          </w:rPr>
          <w:t>11</w:t>
        </w:r>
        <w:r>
          <w:rPr>
            <w:noProof/>
          </w:rPr>
          <w:fldChar w:fldCharType="end"/>
        </w:r>
      </w:p>
    </w:sdtContent>
  </w:sdt>
  <w:p w14:paraId="5D56E72F" w14:textId="77777777" w:rsidR="00287471" w:rsidRDefault="00287471">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FD2C9F" w14:textId="3BB498AE" w:rsidR="00287471" w:rsidRDefault="00287471">
    <w:pPr>
      <w:pStyle w:val="Footer"/>
      <w:jc w:val="center"/>
    </w:pPr>
    <w:r>
      <w:fldChar w:fldCharType="begin"/>
    </w:r>
    <w:r>
      <w:instrText xml:space="preserve"> PAGE   \* MERGEFORMAT </w:instrText>
    </w:r>
    <w:r>
      <w:fldChar w:fldCharType="separate"/>
    </w:r>
    <w:r w:rsidR="00916832">
      <w:rPr>
        <w:noProof/>
      </w:rPr>
      <w:t>ii</w:t>
    </w:r>
    <w:r>
      <w:rPr>
        <w:noProof/>
      </w:rPr>
      <w:fldChar w:fldCharType="end"/>
    </w:r>
  </w:p>
  <w:p w14:paraId="6FA59C43" w14:textId="77777777" w:rsidR="00287471" w:rsidRDefault="00287471" w:rsidP="008C4B73">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0DC840" w14:textId="2A783F96" w:rsidR="00287471" w:rsidRDefault="00287471">
    <w:pPr>
      <w:pStyle w:val="Footer"/>
      <w:jc w:val="center"/>
    </w:pPr>
    <w:r>
      <w:fldChar w:fldCharType="begin"/>
    </w:r>
    <w:r>
      <w:instrText xml:space="preserve"> PAGE   \* MERGEFORMAT </w:instrText>
    </w:r>
    <w:r>
      <w:fldChar w:fldCharType="separate"/>
    </w:r>
    <w:r w:rsidR="00916832">
      <w:rPr>
        <w:noProof/>
      </w:rPr>
      <w:t>9</w:t>
    </w:r>
    <w:r>
      <w:rPr>
        <w:noProof/>
      </w:rPr>
      <w:fldChar w:fldCharType="end"/>
    </w:r>
  </w:p>
  <w:p w14:paraId="27C81784" w14:textId="77777777" w:rsidR="00287471" w:rsidRDefault="00287471" w:rsidP="008C4B73">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54526486"/>
      <w:docPartObj>
        <w:docPartGallery w:val="Page Numbers (Bottom of Page)"/>
        <w:docPartUnique/>
      </w:docPartObj>
    </w:sdtPr>
    <w:sdtEndPr>
      <w:rPr>
        <w:noProof/>
      </w:rPr>
    </w:sdtEndPr>
    <w:sdtContent>
      <w:p w14:paraId="60E1E000" w14:textId="4E35ABC0" w:rsidR="00287471" w:rsidRDefault="00287471" w:rsidP="00634404">
        <w:pPr>
          <w:pStyle w:val="Footer"/>
          <w:jc w:val="center"/>
        </w:pPr>
        <w:r>
          <w:fldChar w:fldCharType="begin"/>
        </w:r>
        <w:r>
          <w:instrText xml:space="preserve"> PAGE   \* MERGEFORMAT </w:instrText>
        </w:r>
        <w:r>
          <w:fldChar w:fldCharType="separate"/>
        </w:r>
        <w:r w:rsidR="00F25A34">
          <w:rPr>
            <w:noProof/>
          </w:rPr>
          <w:t>21</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8402C5E" w14:textId="77777777" w:rsidR="000623CB" w:rsidRDefault="000623CB">
      <w:r>
        <w:separator/>
      </w:r>
    </w:p>
  </w:footnote>
  <w:footnote w:type="continuationSeparator" w:id="0">
    <w:p w14:paraId="03486F98" w14:textId="77777777" w:rsidR="000623CB" w:rsidRDefault="000623CB">
      <w:r>
        <w:continuationSeparator/>
      </w:r>
    </w:p>
  </w:footnote>
  <w:footnote w:type="continuationNotice" w:id="1">
    <w:p w14:paraId="19272C47" w14:textId="77777777" w:rsidR="000623CB" w:rsidRDefault="000623CB"/>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90DCD7" w14:textId="77777777" w:rsidR="007F0DFB" w:rsidRDefault="007F0DFB" w:rsidP="007F0DFB">
    <w:pPr>
      <w:pStyle w:val="Header"/>
      <w:rPr>
        <w:b/>
        <w:i/>
      </w:rPr>
    </w:pPr>
    <w:r w:rsidRPr="00F01242">
      <w:rPr>
        <w:i/>
      </w:rPr>
      <w:t>(Indicate actual name of the entity)</w:t>
    </w:r>
  </w:p>
  <w:p w14:paraId="197500A5" w14:textId="77777777" w:rsidR="007F0DFB" w:rsidRDefault="007F0DFB" w:rsidP="007F0DFB">
    <w:pPr>
      <w:pStyle w:val="Header"/>
      <w:rPr>
        <w:b/>
        <w:i/>
      </w:rPr>
    </w:pPr>
    <w:r>
      <w:rPr>
        <w:b/>
      </w:rPr>
      <w:t>Annual Report and Financial Statements</w:t>
    </w:r>
  </w:p>
  <w:p w14:paraId="38A679EE" w14:textId="77777777" w:rsidR="007F0DFB" w:rsidRPr="00065C8B" w:rsidRDefault="007F0DFB" w:rsidP="007F0DFB">
    <w:pPr>
      <w:pStyle w:val="Header"/>
      <w:pBdr>
        <w:bottom w:val="single" w:sz="4" w:space="1" w:color="auto"/>
      </w:pBdr>
      <w:rPr>
        <w:b/>
      </w:rPr>
    </w:pPr>
    <w:r>
      <w:rPr>
        <w:b/>
      </w:rPr>
      <w:t>for the year ended June 30, 20xx.</w:t>
    </w:r>
  </w:p>
  <w:p w14:paraId="318DCA8F" w14:textId="7AC41F25" w:rsidR="00D06DCC" w:rsidRDefault="00D06DC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5BB9CA" w14:textId="7F63B8B4" w:rsidR="00287471" w:rsidRDefault="0028747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2C2B95" w14:textId="2FB1DCC2" w:rsidR="00485F66" w:rsidRDefault="00485F6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5A978C" w14:textId="50EBC14E" w:rsidR="00287471" w:rsidRDefault="0028747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8493BD" w14:textId="7C17C1C7" w:rsidR="00287471" w:rsidRDefault="0028747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3F3EC1" w14:textId="77777777" w:rsidR="00BA1697" w:rsidRDefault="00BA1697" w:rsidP="00BA1697">
    <w:pPr>
      <w:pStyle w:val="Header"/>
      <w:rPr>
        <w:i/>
      </w:rPr>
    </w:pPr>
    <w:r w:rsidRPr="00F01242">
      <w:rPr>
        <w:i/>
      </w:rPr>
      <w:t>(Indicate actual name of the entity)</w:t>
    </w:r>
  </w:p>
  <w:p w14:paraId="02574E81" w14:textId="77777777" w:rsidR="00BA1697" w:rsidRDefault="00BA1697" w:rsidP="00BA1697">
    <w:pPr>
      <w:pStyle w:val="Header"/>
      <w:rPr>
        <w:b/>
        <w:i/>
      </w:rPr>
    </w:pPr>
    <w:r>
      <w:rPr>
        <w:i/>
      </w:rPr>
      <w:t xml:space="preserve">XXX County Government </w:t>
    </w:r>
  </w:p>
  <w:p w14:paraId="47EE9D53" w14:textId="1A91D677" w:rsidR="00287471" w:rsidRPr="00523822" w:rsidRDefault="00BA1697" w:rsidP="00523822">
    <w:pPr>
      <w:pStyle w:val="Header"/>
      <w:pBdr>
        <w:bottom w:val="single" w:sz="8" w:space="1" w:color="auto"/>
      </w:pBdr>
      <w:rPr>
        <w:b/>
        <w:i/>
      </w:rPr>
    </w:pPr>
    <w:r>
      <w:rPr>
        <w:b/>
      </w:rPr>
      <w:t>Annual Report and Financial Statements</w:t>
    </w:r>
    <w:r>
      <w:rPr>
        <w:b/>
        <w:i/>
      </w:rPr>
      <w:t xml:space="preserve"> </w:t>
    </w:r>
    <w:r>
      <w:rPr>
        <w:b/>
      </w:rPr>
      <w:t>for the year ended June 30, 20xx.</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8C3F1C" w14:textId="1792F6EE" w:rsidR="00287471" w:rsidRDefault="00287471" w:rsidP="00942D3A">
    <w:pPr>
      <w:pStyle w:val="Header"/>
      <w:rPr>
        <w:i/>
      </w:rPr>
    </w:pPr>
    <w:r>
      <w:rPr>
        <w:b/>
        <w:i/>
      </w:rPr>
      <w:t xml:space="preserve"> </w:t>
    </w:r>
    <w:r w:rsidRPr="00F01242">
      <w:rPr>
        <w:i/>
      </w:rPr>
      <w:t>(Indicate actual name of the entity)</w:t>
    </w:r>
  </w:p>
  <w:p w14:paraId="09CECB30" w14:textId="09C23153" w:rsidR="00BA1697" w:rsidRDefault="00BA1697" w:rsidP="00942D3A">
    <w:pPr>
      <w:pStyle w:val="Header"/>
      <w:rPr>
        <w:b/>
        <w:i/>
      </w:rPr>
    </w:pPr>
    <w:r>
      <w:rPr>
        <w:i/>
      </w:rPr>
      <w:t xml:space="preserve">XXX County Government </w:t>
    </w:r>
  </w:p>
  <w:p w14:paraId="5E47ECF2" w14:textId="143D7333" w:rsidR="00287471" w:rsidRPr="007241A0" w:rsidRDefault="00287471" w:rsidP="00BA1697">
    <w:pPr>
      <w:pStyle w:val="Header"/>
      <w:pBdr>
        <w:bottom w:val="single" w:sz="8" w:space="1" w:color="auto"/>
      </w:pBdr>
      <w:rPr>
        <w:b/>
        <w:i/>
      </w:rPr>
    </w:pPr>
    <w:r>
      <w:rPr>
        <w:b/>
      </w:rPr>
      <w:t>Annual Report and Financial Statements</w:t>
    </w:r>
    <w:r>
      <w:rPr>
        <w:b/>
        <w:i/>
      </w:rPr>
      <w:t xml:space="preserve"> </w:t>
    </w:r>
    <w:r>
      <w:rPr>
        <w:b/>
      </w:rPr>
      <w:t>for the year ended June 30, 20</w:t>
    </w:r>
    <w:r w:rsidR="00A55FAA">
      <w:rPr>
        <w:b/>
      </w:rPr>
      <w:t>xx</w:t>
    </w:r>
    <w:r>
      <w:rPr>
        <w:b/>
      </w:rPr>
      <w:t>.</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9A5828" w14:textId="7587D71A" w:rsidR="00287471" w:rsidRDefault="0028747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5C7D4" w14:textId="7753EC6A" w:rsidR="00287471" w:rsidRDefault="00287471" w:rsidP="00942D3A">
    <w:pPr>
      <w:pStyle w:val="Header"/>
      <w:rPr>
        <w:b/>
        <w:i/>
      </w:rPr>
    </w:pPr>
    <w:r>
      <w:rPr>
        <w:b/>
        <w:i/>
      </w:rPr>
      <w:t xml:space="preserve"> </w:t>
    </w:r>
    <w:r w:rsidRPr="00F01242">
      <w:rPr>
        <w:i/>
      </w:rPr>
      <w:t>(Indicate actual name of the entity)</w:t>
    </w:r>
  </w:p>
  <w:p w14:paraId="608FD3C0" w14:textId="77777777" w:rsidR="00287471" w:rsidRDefault="00287471" w:rsidP="00942D3A">
    <w:pPr>
      <w:pStyle w:val="Header"/>
      <w:rPr>
        <w:b/>
        <w:i/>
      </w:rPr>
    </w:pPr>
    <w:r>
      <w:rPr>
        <w:b/>
      </w:rPr>
      <w:t>Annual Report and Financial Statements</w:t>
    </w:r>
  </w:p>
  <w:p w14:paraId="08BB4E63" w14:textId="19F71D4D" w:rsidR="00287471" w:rsidRPr="00065C8B" w:rsidRDefault="00287471" w:rsidP="00942D3A">
    <w:pPr>
      <w:pStyle w:val="Header"/>
      <w:pBdr>
        <w:bottom w:val="single" w:sz="4" w:space="1" w:color="auto"/>
      </w:pBdr>
      <w:rPr>
        <w:b/>
      </w:rPr>
    </w:pPr>
    <w:r>
      <w:rPr>
        <w:b/>
      </w:rPr>
      <w:t>for the year ended June 30, 20</w:t>
    </w:r>
    <w:r w:rsidR="0084480D">
      <w:rPr>
        <w:b/>
      </w:rPr>
      <w:t>xx</w:t>
    </w:r>
    <w:r>
      <w:rPr>
        <w:b/>
      </w:rPr>
      <w:t>.</w:t>
    </w:r>
  </w:p>
  <w:p w14:paraId="783A6990" w14:textId="61354D95" w:rsidR="00287471" w:rsidRDefault="00287471">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1A2B1D" w14:textId="77777777" w:rsidR="00BA1697" w:rsidRDefault="00BA1697" w:rsidP="00BA1697">
    <w:pPr>
      <w:pStyle w:val="Header"/>
      <w:rPr>
        <w:i/>
      </w:rPr>
    </w:pPr>
    <w:r w:rsidRPr="00F01242">
      <w:rPr>
        <w:i/>
      </w:rPr>
      <w:t>(Indicate actual name of the entity)</w:t>
    </w:r>
  </w:p>
  <w:p w14:paraId="51F4E455" w14:textId="77777777" w:rsidR="00BA1697" w:rsidRDefault="00BA1697" w:rsidP="00BA1697">
    <w:pPr>
      <w:pStyle w:val="Header"/>
      <w:rPr>
        <w:b/>
        <w:i/>
      </w:rPr>
    </w:pPr>
    <w:r>
      <w:rPr>
        <w:i/>
      </w:rPr>
      <w:t xml:space="preserve">XXX County Government </w:t>
    </w:r>
  </w:p>
  <w:p w14:paraId="3AE877D5" w14:textId="77777777" w:rsidR="00BA1697" w:rsidRPr="007241A0" w:rsidRDefault="00BA1697" w:rsidP="00BA1697">
    <w:pPr>
      <w:pStyle w:val="Header"/>
      <w:pBdr>
        <w:bottom w:val="single" w:sz="8" w:space="1" w:color="auto"/>
      </w:pBdr>
      <w:rPr>
        <w:b/>
        <w:i/>
      </w:rPr>
    </w:pPr>
    <w:r>
      <w:rPr>
        <w:b/>
      </w:rPr>
      <w:t>Annual Report and Financial Statements</w:t>
    </w:r>
    <w:r>
      <w:rPr>
        <w:b/>
        <w:i/>
      </w:rPr>
      <w:t xml:space="preserve"> </w:t>
    </w:r>
    <w:r>
      <w:rPr>
        <w:b/>
      </w:rPr>
      <w:t>for the year ended June 30, 20xx.</w:t>
    </w:r>
  </w:p>
  <w:p w14:paraId="23793192" w14:textId="474D511A" w:rsidR="00287471" w:rsidRDefault="0028747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DA56EE" w14:textId="76DCCEAC" w:rsidR="00287471" w:rsidRDefault="00287471">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15E0CB" w14:textId="77777777" w:rsidR="00BA1697" w:rsidRDefault="00BA1697" w:rsidP="00BA1697">
    <w:pPr>
      <w:pStyle w:val="Header"/>
      <w:rPr>
        <w:i/>
      </w:rPr>
    </w:pPr>
    <w:r w:rsidRPr="00F01242">
      <w:rPr>
        <w:i/>
      </w:rPr>
      <w:t>(Indicate actual name of the entity)</w:t>
    </w:r>
  </w:p>
  <w:p w14:paraId="045D8E23" w14:textId="77777777" w:rsidR="00BA1697" w:rsidRDefault="00BA1697" w:rsidP="00BA1697">
    <w:pPr>
      <w:pStyle w:val="Header"/>
      <w:rPr>
        <w:b/>
        <w:i/>
      </w:rPr>
    </w:pPr>
    <w:r>
      <w:rPr>
        <w:i/>
      </w:rPr>
      <w:t xml:space="preserve">XXX County Government </w:t>
    </w:r>
  </w:p>
  <w:p w14:paraId="142285A5" w14:textId="77777777" w:rsidR="00BA1697" w:rsidRPr="007241A0" w:rsidRDefault="00BA1697" w:rsidP="00BA1697">
    <w:pPr>
      <w:pStyle w:val="Header"/>
      <w:pBdr>
        <w:bottom w:val="single" w:sz="8" w:space="1" w:color="auto"/>
      </w:pBdr>
      <w:rPr>
        <w:b/>
        <w:i/>
      </w:rPr>
    </w:pPr>
    <w:r>
      <w:rPr>
        <w:b/>
      </w:rPr>
      <w:t>Annual Report and Financial Statements</w:t>
    </w:r>
    <w:r>
      <w:rPr>
        <w:b/>
        <w:i/>
      </w:rPr>
      <w:t xml:space="preserve"> </w:t>
    </w:r>
    <w:r>
      <w:rPr>
        <w:b/>
      </w:rPr>
      <w:t>for the year ended June 30, 20xx.</w:t>
    </w:r>
  </w:p>
  <w:p w14:paraId="18497636" w14:textId="77777777" w:rsidR="00287471" w:rsidRDefault="00287471">
    <w:pPr>
      <w:spacing w:line="0" w:lineRule="atLeast"/>
      <w:rPr>
        <w:sz w:val="0"/>
        <w:szCs w:val="0"/>
      </w:rP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B3633B" w14:textId="69A194F8" w:rsidR="00287471" w:rsidRDefault="0028747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D272B1"/>
    <w:multiLevelType w:val="hybridMultilevel"/>
    <w:tmpl w:val="25CA1AF0"/>
    <w:lvl w:ilvl="0" w:tplc="FFFFFFFF">
      <w:start w:val="1"/>
      <w:numFmt w:val="lowerLetter"/>
      <w:lvlText w:val="%1)"/>
      <w:lvlJc w:val="left"/>
      <w:pPr>
        <w:ind w:left="360" w:hanging="360"/>
      </w:pPr>
      <w:rPr>
        <w:rFonts w:hint="default"/>
        <w:b/>
        <w:color w:val="231F20"/>
      </w:rPr>
    </w:lvl>
    <w:lvl w:ilvl="1" w:tplc="FFFFFFFF" w:tentative="1">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1" w15:restartNumberingAfterBreak="0">
    <w:nsid w:val="06E373CD"/>
    <w:multiLevelType w:val="hybridMultilevel"/>
    <w:tmpl w:val="25CA1AF0"/>
    <w:lvl w:ilvl="0" w:tplc="922070F8">
      <w:start w:val="1"/>
      <w:numFmt w:val="lowerLetter"/>
      <w:lvlText w:val="%1)"/>
      <w:lvlJc w:val="left"/>
      <w:pPr>
        <w:ind w:left="360" w:hanging="360"/>
      </w:pPr>
      <w:rPr>
        <w:rFonts w:hint="default"/>
        <w:b/>
        <w:color w:val="231F20"/>
      </w:rPr>
    </w:lvl>
    <w:lvl w:ilvl="1" w:tplc="08090019" w:tentative="1">
      <w:start w:val="1"/>
      <w:numFmt w:val="lowerLetter"/>
      <w:lvlText w:val="%2."/>
      <w:lvlJc w:val="left"/>
      <w:pPr>
        <w:ind w:left="1647" w:hanging="360"/>
      </w:pPr>
    </w:lvl>
    <w:lvl w:ilvl="2" w:tplc="0809001B" w:tentative="1">
      <w:start w:val="1"/>
      <w:numFmt w:val="lowerRoman"/>
      <w:lvlText w:val="%3."/>
      <w:lvlJc w:val="righ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righ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right"/>
      <w:pPr>
        <w:ind w:left="6687" w:hanging="180"/>
      </w:pPr>
    </w:lvl>
  </w:abstractNum>
  <w:abstractNum w:abstractNumId="2" w15:restartNumberingAfterBreak="0">
    <w:nsid w:val="07EE735E"/>
    <w:multiLevelType w:val="hybridMultilevel"/>
    <w:tmpl w:val="25CA1AF0"/>
    <w:lvl w:ilvl="0" w:tplc="FFFFFFFF">
      <w:start w:val="1"/>
      <w:numFmt w:val="lowerLetter"/>
      <w:lvlText w:val="%1)"/>
      <w:lvlJc w:val="left"/>
      <w:pPr>
        <w:ind w:left="360" w:hanging="360"/>
      </w:pPr>
      <w:rPr>
        <w:rFonts w:hint="default"/>
        <w:b/>
        <w:color w:val="231F20"/>
      </w:rPr>
    </w:lvl>
    <w:lvl w:ilvl="1" w:tplc="FFFFFFFF" w:tentative="1">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3" w15:restartNumberingAfterBreak="0">
    <w:nsid w:val="0A29071C"/>
    <w:multiLevelType w:val="hybridMultilevel"/>
    <w:tmpl w:val="F710AF80"/>
    <w:lvl w:ilvl="0" w:tplc="08090017">
      <w:start w:val="1"/>
      <w:numFmt w:val="lowerLetter"/>
      <w:lvlText w:val="%1)"/>
      <w:lvlJc w:val="left"/>
      <w:pPr>
        <w:ind w:left="36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0BE44969"/>
    <w:multiLevelType w:val="hybridMultilevel"/>
    <w:tmpl w:val="44A845D2"/>
    <w:lvl w:ilvl="0" w:tplc="A12E022A">
      <w:start w:val="1"/>
      <w:numFmt w:val="lowerRoman"/>
      <w:lvlText w:val="%1)"/>
      <w:lvlJc w:val="left"/>
      <w:pPr>
        <w:ind w:left="1004" w:hanging="360"/>
      </w:pPr>
      <w:rPr>
        <w:rFonts w:ascii="Times New Roman" w:eastAsia="Times New Roman" w:hAnsi="Times New Roman" w:cs="Times New Roman"/>
      </w:rPr>
    </w:lvl>
    <w:lvl w:ilvl="1" w:tplc="A12E022A">
      <w:start w:val="1"/>
      <w:numFmt w:val="lowerRoman"/>
      <w:lvlText w:val="%2)"/>
      <w:lvlJc w:val="left"/>
      <w:pPr>
        <w:ind w:left="2138" w:hanging="720"/>
      </w:pPr>
      <w:rPr>
        <w:rFonts w:ascii="Times New Roman" w:eastAsia="Times New Roman" w:hAnsi="Times New Roman" w:cs="Times New Roman" w:hint="default"/>
      </w:rPr>
    </w:lvl>
    <w:lvl w:ilvl="2" w:tplc="2000001B" w:tentative="1">
      <w:start w:val="1"/>
      <w:numFmt w:val="lowerRoman"/>
      <w:lvlText w:val="%3."/>
      <w:lvlJc w:val="right"/>
      <w:pPr>
        <w:ind w:left="2444" w:hanging="180"/>
      </w:pPr>
    </w:lvl>
    <w:lvl w:ilvl="3" w:tplc="2000000F" w:tentative="1">
      <w:start w:val="1"/>
      <w:numFmt w:val="decimal"/>
      <w:lvlText w:val="%4."/>
      <w:lvlJc w:val="left"/>
      <w:pPr>
        <w:ind w:left="3164" w:hanging="360"/>
      </w:pPr>
    </w:lvl>
    <w:lvl w:ilvl="4" w:tplc="20000019" w:tentative="1">
      <w:start w:val="1"/>
      <w:numFmt w:val="lowerLetter"/>
      <w:lvlText w:val="%5."/>
      <w:lvlJc w:val="left"/>
      <w:pPr>
        <w:ind w:left="3884" w:hanging="360"/>
      </w:pPr>
    </w:lvl>
    <w:lvl w:ilvl="5" w:tplc="2000001B" w:tentative="1">
      <w:start w:val="1"/>
      <w:numFmt w:val="lowerRoman"/>
      <w:lvlText w:val="%6."/>
      <w:lvlJc w:val="right"/>
      <w:pPr>
        <w:ind w:left="4604" w:hanging="180"/>
      </w:pPr>
    </w:lvl>
    <w:lvl w:ilvl="6" w:tplc="2000000F" w:tentative="1">
      <w:start w:val="1"/>
      <w:numFmt w:val="decimal"/>
      <w:lvlText w:val="%7."/>
      <w:lvlJc w:val="left"/>
      <w:pPr>
        <w:ind w:left="5324" w:hanging="360"/>
      </w:pPr>
    </w:lvl>
    <w:lvl w:ilvl="7" w:tplc="20000019" w:tentative="1">
      <w:start w:val="1"/>
      <w:numFmt w:val="lowerLetter"/>
      <w:lvlText w:val="%8."/>
      <w:lvlJc w:val="left"/>
      <w:pPr>
        <w:ind w:left="6044" w:hanging="360"/>
      </w:pPr>
    </w:lvl>
    <w:lvl w:ilvl="8" w:tplc="2000001B" w:tentative="1">
      <w:start w:val="1"/>
      <w:numFmt w:val="lowerRoman"/>
      <w:lvlText w:val="%9."/>
      <w:lvlJc w:val="right"/>
      <w:pPr>
        <w:ind w:left="6764" w:hanging="180"/>
      </w:pPr>
    </w:lvl>
  </w:abstractNum>
  <w:abstractNum w:abstractNumId="5" w15:restartNumberingAfterBreak="0">
    <w:nsid w:val="0D4370FA"/>
    <w:multiLevelType w:val="multilevel"/>
    <w:tmpl w:val="0A047F7C"/>
    <w:lvl w:ilvl="0">
      <w:start w:val="1"/>
      <w:numFmt w:val="lowerRoman"/>
      <w:lvlText w:val="%1."/>
      <w:lvlJc w:val="right"/>
      <w:pPr>
        <w:tabs>
          <w:tab w:val="num" w:pos="720"/>
        </w:tabs>
        <w:ind w:left="720" w:hanging="360"/>
      </w:pPr>
    </w:lvl>
    <w:lvl w:ilvl="1" w:tentative="1">
      <w:start w:val="1"/>
      <w:numFmt w:val="lowerRoman"/>
      <w:lvlText w:val="%2."/>
      <w:lvlJc w:val="right"/>
      <w:pPr>
        <w:tabs>
          <w:tab w:val="num" w:pos="1440"/>
        </w:tabs>
        <w:ind w:left="1440" w:hanging="360"/>
      </w:pPr>
    </w:lvl>
    <w:lvl w:ilvl="2" w:tentative="1">
      <w:start w:val="1"/>
      <w:numFmt w:val="lowerRoman"/>
      <w:lvlText w:val="%3."/>
      <w:lvlJc w:val="right"/>
      <w:pPr>
        <w:tabs>
          <w:tab w:val="num" w:pos="2160"/>
        </w:tabs>
        <w:ind w:left="2160" w:hanging="360"/>
      </w:pPr>
    </w:lvl>
    <w:lvl w:ilvl="3" w:tentative="1">
      <w:start w:val="1"/>
      <w:numFmt w:val="lowerRoman"/>
      <w:lvlText w:val="%4."/>
      <w:lvlJc w:val="right"/>
      <w:pPr>
        <w:tabs>
          <w:tab w:val="num" w:pos="2880"/>
        </w:tabs>
        <w:ind w:left="2880" w:hanging="360"/>
      </w:pPr>
    </w:lvl>
    <w:lvl w:ilvl="4" w:tentative="1">
      <w:start w:val="1"/>
      <w:numFmt w:val="lowerRoman"/>
      <w:lvlText w:val="%5."/>
      <w:lvlJc w:val="right"/>
      <w:pPr>
        <w:tabs>
          <w:tab w:val="num" w:pos="3600"/>
        </w:tabs>
        <w:ind w:left="3600" w:hanging="360"/>
      </w:pPr>
    </w:lvl>
    <w:lvl w:ilvl="5" w:tentative="1">
      <w:start w:val="1"/>
      <w:numFmt w:val="lowerRoman"/>
      <w:lvlText w:val="%6."/>
      <w:lvlJc w:val="right"/>
      <w:pPr>
        <w:tabs>
          <w:tab w:val="num" w:pos="4320"/>
        </w:tabs>
        <w:ind w:left="4320" w:hanging="360"/>
      </w:pPr>
    </w:lvl>
    <w:lvl w:ilvl="6" w:tentative="1">
      <w:start w:val="1"/>
      <w:numFmt w:val="lowerRoman"/>
      <w:lvlText w:val="%7."/>
      <w:lvlJc w:val="right"/>
      <w:pPr>
        <w:tabs>
          <w:tab w:val="num" w:pos="5040"/>
        </w:tabs>
        <w:ind w:left="5040" w:hanging="360"/>
      </w:pPr>
    </w:lvl>
    <w:lvl w:ilvl="7" w:tentative="1">
      <w:start w:val="1"/>
      <w:numFmt w:val="lowerRoman"/>
      <w:lvlText w:val="%8."/>
      <w:lvlJc w:val="right"/>
      <w:pPr>
        <w:tabs>
          <w:tab w:val="num" w:pos="5760"/>
        </w:tabs>
        <w:ind w:left="5760" w:hanging="360"/>
      </w:pPr>
    </w:lvl>
    <w:lvl w:ilvl="8" w:tentative="1">
      <w:start w:val="1"/>
      <w:numFmt w:val="lowerRoman"/>
      <w:lvlText w:val="%9."/>
      <w:lvlJc w:val="right"/>
      <w:pPr>
        <w:tabs>
          <w:tab w:val="num" w:pos="6480"/>
        </w:tabs>
        <w:ind w:left="6480" w:hanging="360"/>
      </w:pPr>
    </w:lvl>
  </w:abstractNum>
  <w:abstractNum w:abstractNumId="6" w15:restartNumberingAfterBreak="0">
    <w:nsid w:val="0D577C66"/>
    <w:multiLevelType w:val="multilevel"/>
    <w:tmpl w:val="6332E1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1B1670A"/>
    <w:multiLevelType w:val="hybridMultilevel"/>
    <w:tmpl w:val="C26635E2"/>
    <w:lvl w:ilvl="0" w:tplc="8AC89D28">
      <w:start w:val="1"/>
      <w:numFmt w:val="lowerLetter"/>
      <w:lvlText w:val="%1)"/>
      <w:lvlJc w:val="left"/>
      <w:pPr>
        <w:ind w:left="502" w:hanging="360"/>
      </w:pPr>
      <w:rPr>
        <w:b/>
        <w:bCs/>
      </w:rPr>
    </w:lvl>
    <w:lvl w:ilvl="1" w:tplc="08090019" w:tentative="1">
      <w:start w:val="1"/>
      <w:numFmt w:val="lowerLetter"/>
      <w:lvlText w:val="%2."/>
      <w:lvlJc w:val="left"/>
      <w:pPr>
        <w:ind w:left="1789" w:hanging="360"/>
      </w:pPr>
    </w:lvl>
    <w:lvl w:ilvl="2" w:tplc="0809001B" w:tentative="1">
      <w:start w:val="1"/>
      <w:numFmt w:val="lowerRoman"/>
      <w:lvlText w:val="%3."/>
      <w:lvlJc w:val="right"/>
      <w:pPr>
        <w:ind w:left="2509" w:hanging="180"/>
      </w:pPr>
    </w:lvl>
    <w:lvl w:ilvl="3" w:tplc="0809000F" w:tentative="1">
      <w:start w:val="1"/>
      <w:numFmt w:val="decimal"/>
      <w:lvlText w:val="%4."/>
      <w:lvlJc w:val="left"/>
      <w:pPr>
        <w:ind w:left="3229" w:hanging="360"/>
      </w:pPr>
    </w:lvl>
    <w:lvl w:ilvl="4" w:tplc="08090019" w:tentative="1">
      <w:start w:val="1"/>
      <w:numFmt w:val="lowerLetter"/>
      <w:lvlText w:val="%5."/>
      <w:lvlJc w:val="left"/>
      <w:pPr>
        <w:ind w:left="3949" w:hanging="360"/>
      </w:pPr>
    </w:lvl>
    <w:lvl w:ilvl="5" w:tplc="0809001B" w:tentative="1">
      <w:start w:val="1"/>
      <w:numFmt w:val="lowerRoman"/>
      <w:lvlText w:val="%6."/>
      <w:lvlJc w:val="right"/>
      <w:pPr>
        <w:ind w:left="4669" w:hanging="180"/>
      </w:pPr>
    </w:lvl>
    <w:lvl w:ilvl="6" w:tplc="0809000F" w:tentative="1">
      <w:start w:val="1"/>
      <w:numFmt w:val="decimal"/>
      <w:lvlText w:val="%7."/>
      <w:lvlJc w:val="left"/>
      <w:pPr>
        <w:ind w:left="5389" w:hanging="360"/>
      </w:pPr>
    </w:lvl>
    <w:lvl w:ilvl="7" w:tplc="08090019" w:tentative="1">
      <w:start w:val="1"/>
      <w:numFmt w:val="lowerLetter"/>
      <w:lvlText w:val="%8."/>
      <w:lvlJc w:val="left"/>
      <w:pPr>
        <w:ind w:left="6109" w:hanging="360"/>
      </w:pPr>
    </w:lvl>
    <w:lvl w:ilvl="8" w:tplc="0809001B" w:tentative="1">
      <w:start w:val="1"/>
      <w:numFmt w:val="lowerRoman"/>
      <w:lvlText w:val="%9."/>
      <w:lvlJc w:val="right"/>
      <w:pPr>
        <w:ind w:left="6829" w:hanging="180"/>
      </w:pPr>
    </w:lvl>
  </w:abstractNum>
  <w:abstractNum w:abstractNumId="8" w15:restartNumberingAfterBreak="0">
    <w:nsid w:val="15546451"/>
    <w:multiLevelType w:val="multilevel"/>
    <w:tmpl w:val="9CC260B0"/>
    <w:lvl w:ilvl="0">
      <w:start w:val="1"/>
      <w:numFmt w:val="lowerRoman"/>
      <w:lvlText w:val="%1."/>
      <w:lvlJc w:val="right"/>
      <w:pPr>
        <w:ind w:left="786" w:hanging="360"/>
      </w:pPr>
      <w:rPr>
        <w:b/>
        <w:bCs/>
      </w:rPr>
    </w:lvl>
    <w:lvl w:ilvl="1" w:tentative="1">
      <w:start w:val="1"/>
      <w:numFmt w:val="lowerRoman"/>
      <w:lvlText w:val="%2."/>
      <w:lvlJc w:val="right"/>
      <w:pPr>
        <w:tabs>
          <w:tab w:val="num" w:pos="1506"/>
        </w:tabs>
        <w:ind w:left="1506" w:hanging="360"/>
      </w:pPr>
    </w:lvl>
    <w:lvl w:ilvl="2" w:tentative="1">
      <w:start w:val="1"/>
      <w:numFmt w:val="lowerRoman"/>
      <w:lvlText w:val="%3."/>
      <w:lvlJc w:val="right"/>
      <w:pPr>
        <w:tabs>
          <w:tab w:val="num" w:pos="2226"/>
        </w:tabs>
        <w:ind w:left="2226" w:hanging="360"/>
      </w:pPr>
    </w:lvl>
    <w:lvl w:ilvl="3" w:tentative="1">
      <w:start w:val="1"/>
      <w:numFmt w:val="lowerRoman"/>
      <w:lvlText w:val="%4."/>
      <w:lvlJc w:val="right"/>
      <w:pPr>
        <w:tabs>
          <w:tab w:val="num" w:pos="2946"/>
        </w:tabs>
        <w:ind w:left="2946" w:hanging="360"/>
      </w:pPr>
    </w:lvl>
    <w:lvl w:ilvl="4" w:tentative="1">
      <w:start w:val="1"/>
      <w:numFmt w:val="lowerRoman"/>
      <w:lvlText w:val="%5."/>
      <w:lvlJc w:val="right"/>
      <w:pPr>
        <w:tabs>
          <w:tab w:val="num" w:pos="3666"/>
        </w:tabs>
        <w:ind w:left="3666" w:hanging="360"/>
      </w:pPr>
    </w:lvl>
    <w:lvl w:ilvl="5" w:tentative="1">
      <w:start w:val="1"/>
      <w:numFmt w:val="lowerRoman"/>
      <w:lvlText w:val="%6."/>
      <w:lvlJc w:val="right"/>
      <w:pPr>
        <w:tabs>
          <w:tab w:val="num" w:pos="4386"/>
        </w:tabs>
        <w:ind w:left="4386" w:hanging="360"/>
      </w:pPr>
    </w:lvl>
    <w:lvl w:ilvl="6" w:tentative="1">
      <w:start w:val="1"/>
      <w:numFmt w:val="lowerRoman"/>
      <w:lvlText w:val="%7."/>
      <w:lvlJc w:val="right"/>
      <w:pPr>
        <w:tabs>
          <w:tab w:val="num" w:pos="5106"/>
        </w:tabs>
        <w:ind w:left="5106" w:hanging="360"/>
      </w:pPr>
    </w:lvl>
    <w:lvl w:ilvl="7" w:tentative="1">
      <w:start w:val="1"/>
      <w:numFmt w:val="lowerRoman"/>
      <w:lvlText w:val="%8."/>
      <w:lvlJc w:val="right"/>
      <w:pPr>
        <w:tabs>
          <w:tab w:val="num" w:pos="5826"/>
        </w:tabs>
        <w:ind w:left="5826" w:hanging="360"/>
      </w:pPr>
    </w:lvl>
    <w:lvl w:ilvl="8" w:tentative="1">
      <w:start w:val="1"/>
      <w:numFmt w:val="lowerRoman"/>
      <w:lvlText w:val="%9."/>
      <w:lvlJc w:val="right"/>
      <w:pPr>
        <w:tabs>
          <w:tab w:val="num" w:pos="6546"/>
        </w:tabs>
        <w:ind w:left="6546" w:hanging="360"/>
      </w:pPr>
    </w:lvl>
  </w:abstractNum>
  <w:abstractNum w:abstractNumId="9" w15:restartNumberingAfterBreak="0">
    <w:nsid w:val="16B30105"/>
    <w:multiLevelType w:val="hybridMultilevel"/>
    <w:tmpl w:val="582850A6"/>
    <w:lvl w:ilvl="0" w:tplc="2000000F">
      <w:start w:val="1"/>
      <w:numFmt w:val="decimal"/>
      <w:lvlText w:val="%1."/>
      <w:lvlJc w:val="left"/>
      <w:pPr>
        <w:ind w:left="360" w:hanging="36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10" w15:restartNumberingAfterBreak="0">
    <w:nsid w:val="177B04D5"/>
    <w:multiLevelType w:val="hybridMultilevel"/>
    <w:tmpl w:val="87044F5A"/>
    <w:lvl w:ilvl="0" w:tplc="04090017">
      <w:start w:val="1"/>
      <w:numFmt w:val="low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178042FF"/>
    <w:multiLevelType w:val="multilevel"/>
    <w:tmpl w:val="9B20BAEE"/>
    <w:lvl w:ilvl="0">
      <w:start w:val="1"/>
      <w:numFmt w:val="upperRoman"/>
      <w:pStyle w:val="Heading1"/>
      <w:lvlText w:val="%1."/>
      <w:lvlJc w:val="right"/>
      <w:pPr>
        <w:ind w:left="720" w:hanging="360"/>
      </w:pPr>
      <w:rPr>
        <w:b/>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2" w15:restartNumberingAfterBreak="0">
    <w:nsid w:val="190D2C7E"/>
    <w:multiLevelType w:val="hybridMultilevel"/>
    <w:tmpl w:val="DB5AACDE"/>
    <w:lvl w:ilvl="0" w:tplc="4C6E6F36">
      <w:start w:val="1"/>
      <w:numFmt w:val="lowerRoman"/>
      <w:lvlText w:val="%1)"/>
      <w:lvlJc w:val="left"/>
      <w:pPr>
        <w:ind w:left="161" w:hanging="720"/>
      </w:pPr>
      <w:rPr>
        <w:rFonts w:hint="default"/>
        <w:b/>
        <w:color w:val="231F20"/>
        <w:w w:val="96"/>
      </w:rPr>
    </w:lvl>
    <w:lvl w:ilvl="1" w:tplc="08090019" w:tentative="1">
      <w:start w:val="1"/>
      <w:numFmt w:val="lowerLetter"/>
      <w:lvlText w:val="%2."/>
      <w:lvlJc w:val="left"/>
      <w:pPr>
        <w:ind w:left="521" w:hanging="360"/>
      </w:pPr>
    </w:lvl>
    <w:lvl w:ilvl="2" w:tplc="0809001B" w:tentative="1">
      <w:start w:val="1"/>
      <w:numFmt w:val="lowerRoman"/>
      <w:lvlText w:val="%3."/>
      <w:lvlJc w:val="right"/>
      <w:pPr>
        <w:ind w:left="1241" w:hanging="180"/>
      </w:pPr>
    </w:lvl>
    <w:lvl w:ilvl="3" w:tplc="0809000F" w:tentative="1">
      <w:start w:val="1"/>
      <w:numFmt w:val="decimal"/>
      <w:lvlText w:val="%4."/>
      <w:lvlJc w:val="left"/>
      <w:pPr>
        <w:ind w:left="1961" w:hanging="360"/>
      </w:pPr>
    </w:lvl>
    <w:lvl w:ilvl="4" w:tplc="08090019" w:tentative="1">
      <w:start w:val="1"/>
      <w:numFmt w:val="lowerLetter"/>
      <w:lvlText w:val="%5."/>
      <w:lvlJc w:val="left"/>
      <w:pPr>
        <w:ind w:left="2681" w:hanging="360"/>
      </w:pPr>
    </w:lvl>
    <w:lvl w:ilvl="5" w:tplc="0809001B" w:tentative="1">
      <w:start w:val="1"/>
      <w:numFmt w:val="lowerRoman"/>
      <w:lvlText w:val="%6."/>
      <w:lvlJc w:val="right"/>
      <w:pPr>
        <w:ind w:left="3401" w:hanging="180"/>
      </w:pPr>
    </w:lvl>
    <w:lvl w:ilvl="6" w:tplc="0809000F" w:tentative="1">
      <w:start w:val="1"/>
      <w:numFmt w:val="decimal"/>
      <w:lvlText w:val="%7."/>
      <w:lvlJc w:val="left"/>
      <w:pPr>
        <w:ind w:left="4121" w:hanging="360"/>
      </w:pPr>
    </w:lvl>
    <w:lvl w:ilvl="7" w:tplc="08090019" w:tentative="1">
      <w:start w:val="1"/>
      <w:numFmt w:val="lowerLetter"/>
      <w:lvlText w:val="%8."/>
      <w:lvlJc w:val="left"/>
      <w:pPr>
        <w:ind w:left="4841" w:hanging="360"/>
      </w:pPr>
    </w:lvl>
    <w:lvl w:ilvl="8" w:tplc="0809001B" w:tentative="1">
      <w:start w:val="1"/>
      <w:numFmt w:val="lowerRoman"/>
      <w:lvlText w:val="%9."/>
      <w:lvlJc w:val="right"/>
      <w:pPr>
        <w:ind w:left="5561" w:hanging="180"/>
      </w:pPr>
    </w:lvl>
  </w:abstractNum>
  <w:abstractNum w:abstractNumId="13" w15:restartNumberingAfterBreak="0">
    <w:nsid w:val="1CEF3EB0"/>
    <w:multiLevelType w:val="multilevel"/>
    <w:tmpl w:val="58040F8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1D7A133E"/>
    <w:multiLevelType w:val="hybridMultilevel"/>
    <w:tmpl w:val="5F70A1C2"/>
    <w:lvl w:ilvl="0" w:tplc="03AC18D0">
      <w:start w:val="1"/>
      <w:numFmt w:val="lowerLetter"/>
      <w:lvlText w:val="%1)"/>
      <w:lvlJc w:val="left"/>
      <w:pPr>
        <w:ind w:left="1440" w:hanging="360"/>
      </w:pPr>
      <w:rPr>
        <w:rFonts w:hint="default"/>
        <w:b w:val="0"/>
        <w:bCs/>
        <w:color w:val="231F20"/>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5" w15:restartNumberingAfterBreak="0">
    <w:nsid w:val="201626A5"/>
    <w:multiLevelType w:val="hybridMultilevel"/>
    <w:tmpl w:val="9282FBB4"/>
    <w:lvl w:ilvl="0" w:tplc="93B2BFF0">
      <w:start w:val="1"/>
      <w:numFmt w:val="lowerRoman"/>
      <w:lvlText w:val="(%1)"/>
      <w:lvlJc w:val="left"/>
      <w:pPr>
        <w:ind w:left="-90" w:hanging="360"/>
      </w:pPr>
      <w:rPr>
        <w:rFonts w:hint="default"/>
      </w:rPr>
    </w:lvl>
    <w:lvl w:ilvl="1" w:tplc="04090019" w:tentative="1">
      <w:start w:val="1"/>
      <w:numFmt w:val="lowerLetter"/>
      <w:lvlText w:val="%2."/>
      <w:lvlJc w:val="left"/>
      <w:pPr>
        <w:ind w:left="630" w:hanging="360"/>
      </w:pPr>
    </w:lvl>
    <w:lvl w:ilvl="2" w:tplc="0409001B" w:tentative="1">
      <w:start w:val="1"/>
      <w:numFmt w:val="lowerRoman"/>
      <w:lvlText w:val="%3."/>
      <w:lvlJc w:val="right"/>
      <w:pPr>
        <w:ind w:left="1350" w:hanging="180"/>
      </w:pPr>
    </w:lvl>
    <w:lvl w:ilvl="3" w:tplc="0409000F" w:tentative="1">
      <w:start w:val="1"/>
      <w:numFmt w:val="decimal"/>
      <w:lvlText w:val="%4."/>
      <w:lvlJc w:val="left"/>
      <w:pPr>
        <w:ind w:left="2070" w:hanging="360"/>
      </w:pPr>
    </w:lvl>
    <w:lvl w:ilvl="4" w:tplc="04090019" w:tentative="1">
      <w:start w:val="1"/>
      <w:numFmt w:val="lowerLetter"/>
      <w:lvlText w:val="%5."/>
      <w:lvlJc w:val="left"/>
      <w:pPr>
        <w:ind w:left="2790" w:hanging="360"/>
      </w:pPr>
    </w:lvl>
    <w:lvl w:ilvl="5" w:tplc="0409001B" w:tentative="1">
      <w:start w:val="1"/>
      <w:numFmt w:val="lowerRoman"/>
      <w:lvlText w:val="%6."/>
      <w:lvlJc w:val="right"/>
      <w:pPr>
        <w:ind w:left="3510" w:hanging="180"/>
      </w:pPr>
    </w:lvl>
    <w:lvl w:ilvl="6" w:tplc="0409000F" w:tentative="1">
      <w:start w:val="1"/>
      <w:numFmt w:val="decimal"/>
      <w:lvlText w:val="%7."/>
      <w:lvlJc w:val="left"/>
      <w:pPr>
        <w:ind w:left="4230" w:hanging="360"/>
      </w:pPr>
    </w:lvl>
    <w:lvl w:ilvl="7" w:tplc="04090019" w:tentative="1">
      <w:start w:val="1"/>
      <w:numFmt w:val="lowerLetter"/>
      <w:lvlText w:val="%8."/>
      <w:lvlJc w:val="left"/>
      <w:pPr>
        <w:ind w:left="4950" w:hanging="360"/>
      </w:pPr>
    </w:lvl>
    <w:lvl w:ilvl="8" w:tplc="0409001B" w:tentative="1">
      <w:start w:val="1"/>
      <w:numFmt w:val="lowerRoman"/>
      <w:lvlText w:val="%9."/>
      <w:lvlJc w:val="right"/>
      <w:pPr>
        <w:ind w:left="5670" w:hanging="180"/>
      </w:pPr>
    </w:lvl>
  </w:abstractNum>
  <w:abstractNum w:abstractNumId="16" w15:restartNumberingAfterBreak="0">
    <w:nsid w:val="21E47284"/>
    <w:multiLevelType w:val="multilevel"/>
    <w:tmpl w:val="315022E4"/>
    <w:lvl w:ilvl="0">
      <w:start w:val="1"/>
      <w:numFmt w:val="decimal"/>
      <w:pStyle w:val="Heading8"/>
      <w:lvlText w:val="%1"/>
      <w:lvlJc w:val="left"/>
      <w:pPr>
        <w:tabs>
          <w:tab w:val="num" w:pos="720"/>
        </w:tabs>
        <w:ind w:left="720" w:hanging="360"/>
      </w:pPr>
      <w:rPr>
        <w:rFonts w:hint="default"/>
      </w:rPr>
    </w:lvl>
    <w:lvl w:ilvl="1">
      <w:start w:val="1"/>
      <w:numFmt w:val="decimal"/>
      <w:isLgl/>
      <w:lvlText w:val="%1.%2"/>
      <w:lvlJc w:val="left"/>
      <w:pPr>
        <w:ind w:left="780" w:hanging="4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17" w15:restartNumberingAfterBreak="0">
    <w:nsid w:val="244C3C4D"/>
    <w:multiLevelType w:val="hybridMultilevel"/>
    <w:tmpl w:val="465E1296"/>
    <w:lvl w:ilvl="0" w:tplc="615C8276">
      <w:start w:val="1"/>
      <w:numFmt w:val="lowerLetter"/>
      <w:lvlText w:val="%1)"/>
      <w:lvlJc w:val="left"/>
      <w:pPr>
        <w:ind w:left="1440" w:hanging="360"/>
      </w:pPr>
      <w:rPr>
        <w:i w:val="0"/>
        <w:iCs/>
        <w:color w:val="auto"/>
      </w:rPr>
    </w:lvl>
    <w:lvl w:ilvl="1" w:tplc="04090019">
      <w:start w:val="1"/>
      <w:numFmt w:val="lowerLetter"/>
      <w:lvlText w:val="%2."/>
      <w:lvlJc w:val="left"/>
      <w:pPr>
        <w:ind w:left="2160" w:hanging="360"/>
      </w:pPr>
    </w:lvl>
    <w:lvl w:ilvl="2" w:tplc="0409001B">
      <w:start w:val="1"/>
      <w:numFmt w:val="lowerRoman"/>
      <w:lvlText w:val="%3."/>
      <w:lvlJc w:val="right"/>
      <w:pPr>
        <w:ind w:left="2880" w:hanging="180"/>
      </w:pPr>
    </w:lvl>
    <w:lvl w:ilvl="3" w:tplc="0409000F">
      <w:start w:val="1"/>
      <w:numFmt w:val="decimal"/>
      <w:lvlText w:val="%4."/>
      <w:lvlJc w:val="left"/>
      <w:pPr>
        <w:ind w:left="3600" w:hanging="360"/>
      </w:pPr>
    </w:lvl>
    <w:lvl w:ilvl="4" w:tplc="04090019">
      <w:start w:val="1"/>
      <w:numFmt w:val="lowerLetter"/>
      <w:lvlText w:val="%5."/>
      <w:lvlJc w:val="left"/>
      <w:pPr>
        <w:ind w:left="4320" w:hanging="360"/>
      </w:pPr>
    </w:lvl>
    <w:lvl w:ilvl="5" w:tplc="0409001B">
      <w:start w:val="1"/>
      <w:numFmt w:val="lowerRoman"/>
      <w:lvlText w:val="%6."/>
      <w:lvlJc w:val="right"/>
      <w:pPr>
        <w:ind w:left="5040" w:hanging="180"/>
      </w:pPr>
    </w:lvl>
    <w:lvl w:ilvl="6" w:tplc="0409000F">
      <w:start w:val="1"/>
      <w:numFmt w:val="decimal"/>
      <w:lvlText w:val="%7."/>
      <w:lvlJc w:val="left"/>
      <w:pPr>
        <w:ind w:left="5760" w:hanging="360"/>
      </w:pPr>
    </w:lvl>
    <w:lvl w:ilvl="7" w:tplc="04090019">
      <w:start w:val="1"/>
      <w:numFmt w:val="lowerLetter"/>
      <w:lvlText w:val="%8."/>
      <w:lvlJc w:val="left"/>
      <w:pPr>
        <w:ind w:left="6480" w:hanging="360"/>
      </w:pPr>
    </w:lvl>
    <w:lvl w:ilvl="8" w:tplc="0409001B">
      <w:start w:val="1"/>
      <w:numFmt w:val="lowerRoman"/>
      <w:lvlText w:val="%9."/>
      <w:lvlJc w:val="right"/>
      <w:pPr>
        <w:ind w:left="7200" w:hanging="180"/>
      </w:pPr>
    </w:lvl>
  </w:abstractNum>
  <w:abstractNum w:abstractNumId="18" w15:restartNumberingAfterBreak="0">
    <w:nsid w:val="28143EF5"/>
    <w:multiLevelType w:val="hybridMultilevel"/>
    <w:tmpl w:val="A85A1FDC"/>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2D1F4481"/>
    <w:multiLevelType w:val="multilevel"/>
    <w:tmpl w:val="899CB6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2FCC5B22"/>
    <w:multiLevelType w:val="multilevel"/>
    <w:tmpl w:val="DB606E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30CF2062"/>
    <w:multiLevelType w:val="hybridMultilevel"/>
    <w:tmpl w:val="D8467030"/>
    <w:lvl w:ilvl="0" w:tplc="0596C122">
      <w:start w:val="1"/>
      <w:numFmt w:val="lowerRoman"/>
      <w:lvlText w:val="%1)"/>
      <w:lvlJc w:val="left"/>
      <w:pPr>
        <w:ind w:left="1080" w:hanging="720"/>
      </w:pPr>
      <w:rPr>
        <w:rFonts w:hint="default"/>
      </w:rPr>
    </w:lvl>
    <w:lvl w:ilvl="1" w:tplc="20000019" w:tentative="1">
      <w:start w:val="1"/>
      <w:numFmt w:val="lowerLetter"/>
      <w:lvlText w:val="%2."/>
      <w:lvlJc w:val="left"/>
      <w:pPr>
        <w:ind w:left="1440" w:hanging="360"/>
      </w:pPr>
    </w:lvl>
    <w:lvl w:ilvl="2" w:tplc="2000001B" w:tentative="1">
      <w:start w:val="1"/>
      <w:numFmt w:val="lowerRoman"/>
      <w:lvlText w:val="%3."/>
      <w:lvlJc w:val="right"/>
      <w:pPr>
        <w:ind w:left="2160" w:hanging="180"/>
      </w:pPr>
    </w:lvl>
    <w:lvl w:ilvl="3" w:tplc="2000000F" w:tentative="1">
      <w:start w:val="1"/>
      <w:numFmt w:val="decimal"/>
      <w:lvlText w:val="%4."/>
      <w:lvlJc w:val="left"/>
      <w:pPr>
        <w:ind w:left="2880" w:hanging="360"/>
      </w:pPr>
    </w:lvl>
    <w:lvl w:ilvl="4" w:tplc="20000019" w:tentative="1">
      <w:start w:val="1"/>
      <w:numFmt w:val="lowerLetter"/>
      <w:lvlText w:val="%5."/>
      <w:lvlJc w:val="left"/>
      <w:pPr>
        <w:ind w:left="3600" w:hanging="360"/>
      </w:pPr>
    </w:lvl>
    <w:lvl w:ilvl="5" w:tplc="2000001B" w:tentative="1">
      <w:start w:val="1"/>
      <w:numFmt w:val="lowerRoman"/>
      <w:lvlText w:val="%6."/>
      <w:lvlJc w:val="right"/>
      <w:pPr>
        <w:ind w:left="4320" w:hanging="180"/>
      </w:pPr>
    </w:lvl>
    <w:lvl w:ilvl="6" w:tplc="2000000F" w:tentative="1">
      <w:start w:val="1"/>
      <w:numFmt w:val="decimal"/>
      <w:lvlText w:val="%7."/>
      <w:lvlJc w:val="left"/>
      <w:pPr>
        <w:ind w:left="5040" w:hanging="360"/>
      </w:pPr>
    </w:lvl>
    <w:lvl w:ilvl="7" w:tplc="20000019" w:tentative="1">
      <w:start w:val="1"/>
      <w:numFmt w:val="lowerLetter"/>
      <w:lvlText w:val="%8."/>
      <w:lvlJc w:val="left"/>
      <w:pPr>
        <w:ind w:left="5760" w:hanging="360"/>
      </w:pPr>
    </w:lvl>
    <w:lvl w:ilvl="8" w:tplc="2000001B" w:tentative="1">
      <w:start w:val="1"/>
      <w:numFmt w:val="lowerRoman"/>
      <w:lvlText w:val="%9."/>
      <w:lvlJc w:val="right"/>
      <w:pPr>
        <w:ind w:left="6480" w:hanging="180"/>
      </w:pPr>
    </w:lvl>
  </w:abstractNum>
  <w:abstractNum w:abstractNumId="22" w15:restartNumberingAfterBreak="0">
    <w:nsid w:val="31D44429"/>
    <w:multiLevelType w:val="multilevel"/>
    <w:tmpl w:val="197029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3" w15:restartNumberingAfterBreak="0">
    <w:nsid w:val="35361DCB"/>
    <w:multiLevelType w:val="hybridMultilevel"/>
    <w:tmpl w:val="3A80CCD4"/>
    <w:lvl w:ilvl="0" w:tplc="0809000F">
      <w:start w:val="1"/>
      <w:numFmt w:val="decimal"/>
      <w:lvlText w:val="%1."/>
      <w:lvlJc w:val="left"/>
      <w:pPr>
        <w:ind w:left="1260" w:hanging="360"/>
      </w:pPr>
    </w:lvl>
    <w:lvl w:ilvl="1" w:tplc="08090019" w:tentative="1">
      <w:start w:val="1"/>
      <w:numFmt w:val="lowerLetter"/>
      <w:lvlText w:val="%2."/>
      <w:lvlJc w:val="left"/>
      <w:pPr>
        <w:ind w:left="1980" w:hanging="360"/>
      </w:pPr>
    </w:lvl>
    <w:lvl w:ilvl="2" w:tplc="0809001B" w:tentative="1">
      <w:start w:val="1"/>
      <w:numFmt w:val="lowerRoman"/>
      <w:lvlText w:val="%3."/>
      <w:lvlJc w:val="right"/>
      <w:pPr>
        <w:ind w:left="2700" w:hanging="180"/>
      </w:pPr>
    </w:lvl>
    <w:lvl w:ilvl="3" w:tplc="0809000F" w:tentative="1">
      <w:start w:val="1"/>
      <w:numFmt w:val="decimal"/>
      <w:lvlText w:val="%4."/>
      <w:lvlJc w:val="left"/>
      <w:pPr>
        <w:ind w:left="3420" w:hanging="360"/>
      </w:pPr>
    </w:lvl>
    <w:lvl w:ilvl="4" w:tplc="08090019" w:tentative="1">
      <w:start w:val="1"/>
      <w:numFmt w:val="lowerLetter"/>
      <w:lvlText w:val="%5."/>
      <w:lvlJc w:val="left"/>
      <w:pPr>
        <w:ind w:left="4140" w:hanging="360"/>
      </w:pPr>
    </w:lvl>
    <w:lvl w:ilvl="5" w:tplc="0809001B" w:tentative="1">
      <w:start w:val="1"/>
      <w:numFmt w:val="lowerRoman"/>
      <w:lvlText w:val="%6."/>
      <w:lvlJc w:val="right"/>
      <w:pPr>
        <w:ind w:left="4860" w:hanging="180"/>
      </w:pPr>
    </w:lvl>
    <w:lvl w:ilvl="6" w:tplc="0809000F" w:tentative="1">
      <w:start w:val="1"/>
      <w:numFmt w:val="decimal"/>
      <w:lvlText w:val="%7."/>
      <w:lvlJc w:val="left"/>
      <w:pPr>
        <w:ind w:left="5580" w:hanging="360"/>
      </w:pPr>
    </w:lvl>
    <w:lvl w:ilvl="7" w:tplc="08090019" w:tentative="1">
      <w:start w:val="1"/>
      <w:numFmt w:val="lowerLetter"/>
      <w:lvlText w:val="%8."/>
      <w:lvlJc w:val="left"/>
      <w:pPr>
        <w:ind w:left="6300" w:hanging="360"/>
      </w:pPr>
    </w:lvl>
    <w:lvl w:ilvl="8" w:tplc="0809001B" w:tentative="1">
      <w:start w:val="1"/>
      <w:numFmt w:val="lowerRoman"/>
      <w:lvlText w:val="%9."/>
      <w:lvlJc w:val="right"/>
      <w:pPr>
        <w:ind w:left="7020" w:hanging="180"/>
      </w:pPr>
    </w:lvl>
  </w:abstractNum>
  <w:abstractNum w:abstractNumId="24" w15:restartNumberingAfterBreak="0">
    <w:nsid w:val="37556BE1"/>
    <w:multiLevelType w:val="hybridMultilevel"/>
    <w:tmpl w:val="A9A4836C"/>
    <w:lvl w:ilvl="0" w:tplc="04090017">
      <w:start w:val="1"/>
      <w:numFmt w:val="lowerLetter"/>
      <w:lvlText w:val="%1)"/>
      <w:lvlJc w:val="left"/>
      <w:pPr>
        <w:ind w:left="1057" w:hanging="360"/>
      </w:pPr>
    </w:lvl>
    <w:lvl w:ilvl="1" w:tplc="04090019" w:tentative="1">
      <w:start w:val="1"/>
      <w:numFmt w:val="lowerLetter"/>
      <w:lvlText w:val="%2."/>
      <w:lvlJc w:val="left"/>
      <w:pPr>
        <w:ind w:left="1777" w:hanging="360"/>
      </w:pPr>
    </w:lvl>
    <w:lvl w:ilvl="2" w:tplc="0409001B" w:tentative="1">
      <w:start w:val="1"/>
      <w:numFmt w:val="lowerRoman"/>
      <w:lvlText w:val="%3."/>
      <w:lvlJc w:val="right"/>
      <w:pPr>
        <w:ind w:left="2497" w:hanging="180"/>
      </w:pPr>
    </w:lvl>
    <w:lvl w:ilvl="3" w:tplc="0409000F" w:tentative="1">
      <w:start w:val="1"/>
      <w:numFmt w:val="decimal"/>
      <w:lvlText w:val="%4."/>
      <w:lvlJc w:val="left"/>
      <w:pPr>
        <w:ind w:left="3217" w:hanging="360"/>
      </w:pPr>
    </w:lvl>
    <w:lvl w:ilvl="4" w:tplc="04090019" w:tentative="1">
      <w:start w:val="1"/>
      <w:numFmt w:val="lowerLetter"/>
      <w:lvlText w:val="%5."/>
      <w:lvlJc w:val="left"/>
      <w:pPr>
        <w:ind w:left="3937" w:hanging="360"/>
      </w:pPr>
    </w:lvl>
    <w:lvl w:ilvl="5" w:tplc="0409001B" w:tentative="1">
      <w:start w:val="1"/>
      <w:numFmt w:val="lowerRoman"/>
      <w:lvlText w:val="%6."/>
      <w:lvlJc w:val="right"/>
      <w:pPr>
        <w:ind w:left="4657" w:hanging="180"/>
      </w:pPr>
    </w:lvl>
    <w:lvl w:ilvl="6" w:tplc="0409000F" w:tentative="1">
      <w:start w:val="1"/>
      <w:numFmt w:val="decimal"/>
      <w:lvlText w:val="%7."/>
      <w:lvlJc w:val="left"/>
      <w:pPr>
        <w:ind w:left="5377" w:hanging="360"/>
      </w:pPr>
    </w:lvl>
    <w:lvl w:ilvl="7" w:tplc="04090019" w:tentative="1">
      <w:start w:val="1"/>
      <w:numFmt w:val="lowerLetter"/>
      <w:lvlText w:val="%8."/>
      <w:lvlJc w:val="left"/>
      <w:pPr>
        <w:ind w:left="6097" w:hanging="360"/>
      </w:pPr>
    </w:lvl>
    <w:lvl w:ilvl="8" w:tplc="0409001B" w:tentative="1">
      <w:start w:val="1"/>
      <w:numFmt w:val="lowerRoman"/>
      <w:lvlText w:val="%9."/>
      <w:lvlJc w:val="right"/>
      <w:pPr>
        <w:ind w:left="6817" w:hanging="180"/>
      </w:pPr>
    </w:lvl>
  </w:abstractNum>
  <w:abstractNum w:abstractNumId="25" w15:restartNumberingAfterBreak="0">
    <w:nsid w:val="3974604B"/>
    <w:multiLevelType w:val="hybridMultilevel"/>
    <w:tmpl w:val="027CAE28"/>
    <w:lvl w:ilvl="0" w:tplc="A12E022A">
      <w:start w:val="1"/>
      <w:numFmt w:val="lowerRoman"/>
      <w:lvlText w:val="%1)"/>
      <w:lvlJc w:val="left"/>
      <w:pPr>
        <w:ind w:left="1080" w:hanging="360"/>
      </w:pPr>
      <w:rPr>
        <w:rFonts w:ascii="Times New Roman" w:eastAsia="Times New Roman" w:hAnsi="Times New Roman" w:cs="Times New Roman"/>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6" w15:restartNumberingAfterBreak="0">
    <w:nsid w:val="3EAF6FEF"/>
    <w:multiLevelType w:val="multilevel"/>
    <w:tmpl w:val="DE865A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3FA258AB"/>
    <w:multiLevelType w:val="hybridMultilevel"/>
    <w:tmpl w:val="9D4E5FD6"/>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3FC05A54"/>
    <w:multiLevelType w:val="hybridMultilevel"/>
    <w:tmpl w:val="F86E2F22"/>
    <w:lvl w:ilvl="0" w:tplc="87CE4A0C">
      <w:start w:val="1"/>
      <w:numFmt w:val="lowerRoman"/>
      <w:lvlText w:val="%1)"/>
      <w:lvlJc w:val="left"/>
      <w:pPr>
        <w:ind w:left="862" w:hanging="720"/>
      </w:pPr>
      <w:rPr>
        <w:rFonts w:hint="default"/>
        <w:b/>
        <w:bCs/>
        <w:i w:val="0"/>
        <w:iCs/>
      </w:rPr>
    </w:lvl>
    <w:lvl w:ilvl="1" w:tplc="20000019" w:tentative="1">
      <w:start w:val="1"/>
      <w:numFmt w:val="lowerLetter"/>
      <w:lvlText w:val="%2."/>
      <w:lvlJc w:val="left"/>
      <w:pPr>
        <w:ind w:left="1222" w:hanging="360"/>
      </w:pPr>
    </w:lvl>
    <w:lvl w:ilvl="2" w:tplc="2000001B" w:tentative="1">
      <w:start w:val="1"/>
      <w:numFmt w:val="lowerRoman"/>
      <w:lvlText w:val="%3."/>
      <w:lvlJc w:val="right"/>
      <w:pPr>
        <w:ind w:left="1942" w:hanging="180"/>
      </w:pPr>
    </w:lvl>
    <w:lvl w:ilvl="3" w:tplc="2000000F" w:tentative="1">
      <w:start w:val="1"/>
      <w:numFmt w:val="decimal"/>
      <w:lvlText w:val="%4."/>
      <w:lvlJc w:val="left"/>
      <w:pPr>
        <w:ind w:left="2662" w:hanging="360"/>
      </w:pPr>
    </w:lvl>
    <w:lvl w:ilvl="4" w:tplc="20000019" w:tentative="1">
      <w:start w:val="1"/>
      <w:numFmt w:val="lowerLetter"/>
      <w:lvlText w:val="%5."/>
      <w:lvlJc w:val="left"/>
      <w:pPr>
        <w:ind w:left="3382" w:hanging="360"/>
      </w:pPr>
    </w:lvl>
    <w:lvl w:ilvl="5" w:tplc="2000001B" w:tentative="1">
      <w:start w:val="1"/>
      <w:numFmt w:val="lowerRoman"/>
      <w:lvlText w:val="%6."/>
      <w:lvlJc w:val="right"/>
      <w:pPr>
        <w:ind w:left="4102" w:hanging="180"/>
      </w:pPr>
    </w:lvl>
    <w:lvl w:ilvl="6" w:tplc="2000000F" w:tentative="1">
      <w:start w:val="1"/>
      <w:numFmt w:val="decimal"/>
      <w:lvlText w:val="%7."/>
      <w:lvlJc w:val="left"/>
      <w:pPr>
        <w:ind w:left="4822" w:hanging="360"/>
      </w:pPr>
    </w:lvl>
    <w:lvl w:ilvl="7" w:tplc="20000019" w:tentative="1">
      <w:start w:val="1"/>
      <w:numFmt w:val="lowerLetter"/>
      <w:lvlText w:val="%8."/>
      <w:lvlJc w:val="left"/>
      <w:pPr>
        <w:ind w:left="5542" w:hanging="360"/>
      </w:pPr>
    </w:lvl>
    <w:lvl w:ilvl="8" w:tplc="2000001B" w:tentative="1">
      <w:start w:val="1"/>
      <w:numFmt w:val="lowerRoman"/>
      <w:lvlText w:val="%9."/>
      <w:lvlJc w:val="right"/>
      <w:pPr>
        <w:ind w:left="6262" w:hanging="180"/>
      </w:pPr>
    </w:lvl>
  </w:abstractNum>
  <w:abstractNum w:abstractNumId="29" w15:restartNumberingAfterBreak="0">
    <w:nsid w:val="42103084"/>
    <w:multiLevelType w:val="hybridMultilevel"/>
    <w:tmpl w:val="3E38544E"/>
    <w:lvl w:ilvl="0" w:tplc="94980E9E">
      <w:start w:val="1"/>
      <w:numFmt w:val="lowerRoman"/>
      <w:lvlText w:val="%1)"/>
      <w:lvlJc w:val="left"/>
      <w:pPr>
        <w:ind w:left="1440" w:hanging="360"/>
      </w:pPr>
      <w:rPr>
        <w:rFonts w:ascii="Times New Roman" w:eastAsia="Times New Roman" w:hAnsi="Times New Roman" w:cs="Times New Roman" w:hint="default"/>
        <w:b w:val="0"/>
        <w:bCs/>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0" w15:restartNumberingAfterBreak="0">
    <w:nsid w:val="424F01D8"/>
    <w:multiLevelType w:val="hybridMultilevel"/>
    <w:tmpl w:val="D478788A"/>
    <w:lvl w:ilvl="0" w:tplc="08090017">
      <w:start w:val="1"/>
      <w:numFmt w:val="lowerLetter"/>
      <w:lvlText w:val="%1)"/>
      <w:lvlJc w:val="left"/>
      <w:pPr>
        <w:ind w:left="786" w:hanging="360"/>
      </w:pPr>
    </w:lvl>
    <w:lvl w:ilvl="1" w:tplc="08090019" w:tentative="1">
      <w:start w:val="1"/>
      <w:numFmt w:val="lowerLetter"/>
      <w:lvlText w:val="%2."/>
      <w:lvlJc w:val="left"/>
      <w:pPr>
        <w:ind w:left="1506" w:hanging="360"/>
      </w:pPr>
    </w:lvl>
    <w:lvl w:ilvl="2" w:tplc="0809001B" w:tentative="1">
      <w:start w:val="1"/>
      <w:numFmt w:val="lowerRoman"/>
      <w:lvlText w:val="%3."/>
      <w:lvlJc w:val="right"/>
      <w:pPr>
        <w:ind w:left="2226" w:hanging="180"/>
      </w:pPr>
    </w:lvl>
    <w:lvl w:ilvl="3" w:tplc="0809000F" w:tentative="1">
      <w:start w:val="1"/>
      <w:numFmt w:val="decimal"/>
      <w:lvlText w:val="%4."/>
      <w:lvlJc w:val="left"/>
      <w:pPr>
        <w:ind w:left="2946" w:hanging="360"/>
      </w:pPr>
    </w:lvl>
    <w:lvl w:ilvl="4" w:tplc="08090019" w:tentative="1">
      <w:start w:val="1"/>
      <w:numFmt w:val="lowerLetter"/>
      <w:lvlText w:val="%5."/>
      <w:lvlJc w:val="left"/>
      <w:pPr>
        <w:ind w:left="3666" w:hanging="360"/>
      </w:pPr>
    </w:lvl>
    <w:lvl w:ilvl="5" w:tplc="0809001B" w:tentative="1">
      <w:start w:val="1"/>
      <w:numFmt w:val="lowerRoman"/>
      <w:lvlText w:val="%6."/>
      <w:lvlJc w:val="right"/>
      <w:pPr>
        <w:ind w:left="4386" w:hanging="180"/>
      </w:pPr>
    </w:lvl>
    <w:lvl w:ilvl="6" w:tplc="0809000F" w:tentative="1">
      <w:start w:val="1"/>
      <w:numFmt w:val="decimal"/>
      <w:lvlText w:val="%7."/>
      <w:lvlJc w:val="left"/>
      <w:pPr>
        <w:ind w:left="5106" w:hanging="360"/>
      </w:pPr>
    </w:lvl>
    <w:lvl w:ilvl="7" w:tplc="08090019" w:tentative="1">
      <w:start w:val="1"/>
      <w:numFmt w:val="lowerLetter"/>
      <w:lvlText w:val="%8."/>
      <w:lvlJc w:val="left"/>
      <w:pPr>
        <w:ind w:left="5826" w:hanging="360"/>
      </w:pPr>
    </w:lvl>
    <w:lvl w:ilvl="8" w:tplc="0809001B" w:tentative="1">
      <w:start w:val="1"/>
      <w:numFmt w:val="lowerRoman"/>
      <w:lvlText w:val="%9."/>
      <w:lvlJc w:val="right"/>
      <w:pPr>
        <w:ind w:left="6546" w:hanging="180"/>
      </w:pPr>
    </w:lvl>
  </w:abstractNum>
  <w:abstractNum w:abstractNumId="31" w15:restartNumberingAfterBreak="0">
    <w:nsid w:val="45324B72"/>
    <w:multiLevelType w:val="multilevel"/>
    <w:tmpl w:val="319A3A68"/>
    <w:lvl w:ilvl="0">
      <w:start w:val="3"/>
      <w:numFmt w:val="lowerRoman"/>
      <w:lvlText w:val="%1."/>
      <w:lvlJc w:val="right"/>
      <w:pPr>
        <w:tabs>
          <w:tab w:val="num" w:pos="720"/>
        </w:tabs>
        <w:ind w:left="720" w:hanging="360"/>
      </w:pPr>
    </w:lvl>
    <w:lvl w:ilvl="1" w:tentative="1">
      <w:start w:val="1"/>
      <w:numFmt w:val="lowerRoman"/>
      <w:lvlText w:val="%2."/>
      <w:lvlJc w:val="right"/>
      <w:pPr>
        <w:tabs>
          <w:tab w:val="num" w:pos="1440"/>
        </w:tabs>
        <w:ind w:left="1440" w:hanging="360"/>
      </w:pPr>
    </w:lvl>
    <w:lvl w:ilvl="2" w:tentative="1">
      <w:start w:val="1"/>
      <w:numFmt w:val="lowerRoman"/>
      <w:lvlText w:val="%3."/>
      <w:lvlJc w:val="right"/>
      <w:pPr>
        <w:tabs>
          <w:tab w:val="num" w:pos="2160"/>
        </w:tabs>
        <w:ind w:left="2160" w:hanging="360"/>
      </w:pPr>
    </w:lvl>
    <w:lvl w:ilvl="3" w:tentative="1">
      <w:start w:val="1"/>
      <w:numFmt w:val="lowerRoman"/>
      <w:lvlText w:val="%4."/>
      <w:lvlJc w:val="right"/>
      <w:pPr>
        <w:tabs>
          <w:tab w:val="num" w:pos="2880"/>
        </w:tabs>
        <w:ind w:left="2880" w:hanging="360"/>
      </w:pPr>
    </w:lvl>
    <w:lvl w:ilvl="4" w:tentative="1">
      <w:start w:val="1"/>
      <w:numFmt w:val="lowerRoman"/>
      <w:lvlText w:val="%5."/>
      <w:lvlJc w:val="right"/>
      <w:pPr>
        <w:tabs>
          <w:tab w:val="num" w:pos="3600"/>
        </w:tabs>
        <w:ind w:left="3600" w:hanging="360"/>
      </w:pPr>
    </w:lvl>
    <w:lvl w:ilvl="5" w:tentative="1">
      <w:start w:val="1"/>
      <w:numFmt w:val="lowerRoman"/>
      <w:lvlText w:val="%6."/>
      <w:lvlJc w:val="right"/>
      <w:pPr>
        <w:tabs>
          <w:tab w:val="num" w:pos="4320"/>
        </w:tabs>
        <w:ind w:left="4320" w:hanging="360"/>
      </w:pPr>
    </w:lvl>
    <w:lvl w:ilvl="6" w:tentative="1">
      <w:start w:val="1"/>
      <w:numFmt w:val="lowerRoman"/>
      <w:lvlText w:val="%7."/>
      <w:lvlJc w:val="right"/>
      <w:pPr>
        <w:tabs>
          <w:tab w:val="num" w:pos="5040"/>
        </w:tabs>
        <w:ind w:left="5040" w:hanging="360"/>
      </w:pPr>
    </w:lvl>
    <w:lvl w:ilvl="7" w:tentative="1">
      <w:start w:val="1"/>
      <w:numFmt w:val="lowerRoman"/>
      <w:lvlText w:val="%8."/>
      <w:lvlJc w:val="right"/>
      <w:pPr>
        <w:tabs>
          <w:tab w:val="num" w:pos="5760"/>
        </w:tabs>
        <w:ind w:left="5760" w:hanging="360"/>
      </w:pPr>
    </w:lvl>
    <w:lvl w:ilvl="8" w:tentative="1">
      <w:start w:val="1"/>
      <w:numFmt w:val="lowerRoman"/>
      <w:lvlText w:val="%9."/>
      <w:lvlJc w:val="right"/>
      <w:pPr>
        <w:tabs>
          <w:tab w:val="num" w:pos="6480"/>
        </w:tabs>
        <w:ind w:left="6480" w:hanging="360"/>
      </w:pPr>
    </w:lvl>
  </w:abstractNum>
  <w:abstractNum w:abstractNumId="32" w15:restartNumberingAfterBreak="0">
    <w:nsid w:val="45701BAE"/>
    <w:multiLevelType w:val="hybridMultilevel"/>
    <w:tmpl w:val="747C1526"/>
    <w:lvl w:ilvl="0" w:tplc="08090017">
      <w:start w:val="1"/>
      <w:numFmt w:val="lowerLetter"/>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47FE11DA"/>
    <w:multiLevelType w:val="hybridMultilevel"/>
    <w:tmpl w:val="31BEB398"/>
    <w:lvl w:ilvl="0" w:tplc="694AC006">
      <w:start w:val="1"/>
      <w:numFmt w:val="lowerLetter"/>
      <w:lvlText w:val="%1)"/>
      <w:lvlJc w:val="left"/>
      <w:pPr>
        <w:ind w:left="420" w:hanging="360"/>
      </w:pPr>
      <w:rPr>
        <w:rFonts w:hint="default"/>
      </w:rPr>
    </w:lvl>
    <w:lvl w:ilvl="1" w:tplc="08090019" w:tentative="1">
      <w:start w:val="1"/>
      <w:numFmt w:val="lowerLetter"/>
      <w:lvlText w:val="%2."/>
      <w:lvlJc w:val="left"/>
      <w:pPr>
        <w:ind w:left="1140" w:hanging="360"/>
      </w:pPr>
    </w:lvl>
    <w:lvl w:ilvl="2" w:tplc="0809001B" w:tentative="1">
      <w:start w:val="1"/>
      <w:numFmt w:val="lowerRoman"/>
      <w:lvlText w:val="%3."/>
      <w:lvlJc w:val="right"/>
      <w:pPr>
        <w:ind w:left="1860" w:hanging="180"/>
      </w:pPr>
    </w:lvl>
    <w:lvl w:ilvl="3" w:tplc="0809000F" w:tentative="1">
      <w:start w:val="1"/>
      <w:numFmt w:val="decimal"/>
      <w:lvlText w:val="%4."/>
      <w:lvlJc w:val="left"/>
      <w:pPr>
        <w:ind w:left="2580" w:hanging="360"/>
      </w:pPr>
    </w:lvl>
    <w:lvl w:ilvl="4" w:tplc="08090019" w:tentative="1">
      <w:start w:val="1"/>
      <w:numFmt w:val="lowerLetter"/>
      <w:lvlText w:val="%5."/>
      <w:lvlJc w:val="left"/>
      <w:pPr>
        <w:ind w:left="3300" w:hanging="360"/>
      </w:pPr>
    </w:lvl>
    <w:lvl w:ilvl="5" w:tplc="0809001B" w:tentative="1">
      <w:start w:val="1"/>
      <w:numFmt w:val="lowerRoman"/>
      <w:lvlText w:val="%6."/>
      <w:lvlJc w:val="right"/>
      <w:pPr>
        <w:ind w:left="4020" w:hanging="180"/>
      </w:pPr>
    </w:lvl>
    <w:lvl w:ilvl="6" w:tplc="0809000F" w:tentative="1">
      <w:start w:val="1"/>
      <w:numFmt w:val="decimal"/>
      <w:lvlText w:val="%7."/>
      <w:lvlJc w:val="left"/>
      <w:pPr>
        <w:ind w:left="4740" w:hanging="360"/>
      </w:pPr>
    </w:lvl>
    <w:lvl w:ilvl="7" w:tplc="08090019" w:tentative="1">
      <w:start w:val="1"/>
      <w:numFmt w:val="lowerLetter"/>
      <w:lvlText w:val="%8."/>
      <w:lvlJc w:val="left"/>
      <w:pPr>
        <w:ind w:left="5460" w:hanging="360"/>
      </w:pPr>
    </w:lvl>
    <w:lvl w:ilvl="8" w:tplc="0809001B" w:tentative="1">
      <w:start w:val="1"/>
      <w:numFmt w:val="lowerRoman"/>
      <w:lvlText w:val="%9."/>
      <w:lvlJc w:val="right"/>
      <w:pPr>
        <w:ind w:left="6180" w:hanging="180"/>
      </w:pPr>
    </w:lvl>
  </w:abstractNum>
  <w:abstractNum w:abstractNumId="34" w15:restartNumberingAfterBreak="0">
    <w:nsid w:val="4A4E66E5"/>
    <w:multiLevelType w:val="hybridMultilevel"/>
    <w:tmpl w:val="8C366F80"/>
    <w:lvl w:ilvl="0" w:tplc="0409000F">
      <w:start w:val="1"/>
      <w:numFmt w:val="decimal"/>
      <w:lvlText w:val="%1."/>
      <w:lvlJc w:val="left"/>
      <w:pPr>
        <w:ind w:left="72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4C7C7A33"/>
    <w:multiLevelType w:val="hybridMultilevel"/>
    <w:tmpl w:val="A85A1FDC"/>
    <w:lvl w:ilvl="0" w:tplc="9F142AA0">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6" w15:restartNumberingAfterBreak="0">
    <w:nsid w:val="50673941"/>
    <w:multiLevelType w:val="hybridMultilevel"/>
    <w:tmpl w:val="56568742"/>
    <w:lvl w:ilvl="0" w:tplc="8D72C68C">
      <w:start w:val="1"/>
      <w:numFmt w:val="lowerLetter"/>
      <w:lvlText w:val="%1)"/>
      <w:lvlJc w:val="left"/>
      <w:pPr>
        <w:ind w:left="1080" w:hanging="360"/>
      </w:pPr>
      <w:rPr>
        <w:rFonts w:hint="default"/>
        <w:sz w:val="24"/>
        <w:szCs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37" w15:restartNumberingAfterBreak="0">
    <w:nsid w:val="5FE3509B"/>
    <w:multiLevelType w:val="multilevel"/>
    <w:tmpl w:val="1B3ADF0E"/>
    <w:lvl w:ilvl="0">
      <w:start w:val="2"/>
      <w:numFmt w:val="lowerRoman"/>
      <w:lvlText w:val="%1."/>
      <w:lvlJc w:val="right"/>
      <w:pPr>
        <w:tabs>
          <w:tab w:val="num" w:pos="720"/>
        </w:tabs>
        <w:ind w:left="720" w:hanging="360"/>
      </w:pPr>
    </w:lvl>
    <w:lvl w:ilvl="1" w:tentative="1">
      <w:start w:val="1"/>
      <w:numFmt w:val="lowerRoman"/>
      <w:lvlText w:val="%2."/>
      <w:lvlJc w:val="right"/>
      <w:pPr>
        <w:tabs>
          <w:tab w:val="num" w:pos="1440"/>
        </w:tabs>
        <w:ind w:left="1440" w:hanging="360"/>
      </w:pPr>
    </w:lvl>
    <w:lvl w:ilvl="2" w:tentative="1">
      <w:start w:val="1"/>
      <w:numFmt w:val="lowerRoman"/>
      <w:lvlText w:val="%3."/>
      <w:lvlJc w:val="right"/>
      <w:pPr>
        <w:tabs>
          <w:tab w:val="num" w:pos="2160"/>
        </w:tabs>
        <w:ind w:left="2160" w:hanging="360"/>
      </w:pPr>
    </w:lvl>
    <w:lvl w:ilvl="3" w:tentative="1">
      <w:start w:val="1"/>
      <w:numFmt w:val="lowerRoman"/>
      <w:lvlText w:val="%4."/>
      <w:lvlJc w:val="right"/>
      <w:pPr>
        <w:tabs>
          <w:tab w:val="num" w:pos="2880"/>
        </w:tabs>
        <w:ind w:left="2880" w:hanging="360"/>
      </w:pPr>
    </w:lvl>
    <w:lvl w:ilvl="4" w:tentative="1">
      <w:start w:val="1"/>
      <w:numFmt w:val="lowerRoman"/>
      <w:lvlText w:val="%5."/>
      <w:lvlJc w:val="right"/>
      <w:pPr>
        <w:tabs>
          <w:tab w:val="num" w:pos="3600"/>
        </w:tabs>
        <w:ind w:left="3600" w:hanging="360"/>
      </w:pPr>
    </w:lvl>
    <w:lvl w:ilvl="5" w:tentative="1">
      <w:start w:val="1"/>
      <w:numFmt w:val="lowerRoman"/>
      <w:lvlText w:val="%6."/>
      <w:lvlJc w:val="right"/>
      <w:pPr>
        <w:tabs>
          <w:tab w:val="num" w:pos="4320"/>
        </w:tabs>
        <w:ind w:left="4320" w:hanging="360"/>
      </w:pPr>
    </w:lvl>
    <w:lvl w:ilvl="6" w:tentative="1">
      <w:start w:val="1"/>
      <w:numFmt w:val="lowerRoman"/>
      <w:lvlText w:val="%7."/>
      <w:lvlJc w:val="right"/>
      <w:pPr>
        <w:tabs>
          <w:tab w:val="num" w:pos="5040"/>
        </w:tabs>
        <w:ind w:left="5040" w:hanging="360"/>
      </w:pPr>
    </w:lvl>
    <w:lvl w:ilvl="7" w:tentative="1">
      <w:start w:val="1"/>
      <w:numFmt w:val="lowerRoman"/>
      <w:lvlText w:val="%8."/>
      <w:lvlJc w:val="right"/>
      <w:pPr>
        <w:tabs>
          <w:tab w:val="num" w:pos="5760"/>
        </w:tabs>
        <w:ind w:left="5760" w:hanging="360"/>
      </w:pPr>
    </w:lvl>
    <w:lvl w:ilvl="8" w:tentative="1">
      <w:start w:val="1"/>
      <w:numFmt w:val="lowerRoman"/>
      <w:lvlText w:val="%9."/>
      <w:lvlJc w:val="right"/>
      <w:pPr>
        <w:tabs>
          <w:tab w:val="num" w:pos="6480"/>
        </w:tabs>
        <w:ind w:left="6480" w:hanging="360"/>
      </w:pPr>
    </w:lvl>
  </w:abstractNum>
  <w:abstractNum w:abstractNumId="38" w15:restartNumberingAfterBreak="0">
    <w:nsid w:val="63D11F97"/>
    <w:multiLevelType w:val="hybridMultilevel"/>
    <w:tmpl w:val="0DB09CF8"/>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9" w15:restartNumberingAfterBreak="0">
    <w:nsid w:val="65FF2367"/>
    <w:multiLevelType w:val="hybridMultilevel"/>
    <w:tmpl w:val="6AAA8F40"/>
    <w:lvl w:ilvl="0" w:tplc="2716D79C">
      <w:start w:val="1"/>
      <w:numFmt w:val="lowerRoman"/>
      <w:lvlText w:val="%1."/>
      <w:lvlJc w:val="right"/>
      <w:pPr>
        <w:ind w:left="720" w:hanging="360"/>
      </w:pPr>
      <w:rPr>
        <w:b/>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67A74D9F"/>
    <w:multiLevelType w:val="hybridMultilevel"/>
    <w:tmpl w:val="3E8E39CA"/>
    <w:lvl w:ilvl="0" w:tplc="5F8856E0">
      <w:start w:val="1"/>
      <w:numFmt w:val="bullet"/>
      <w:lvlText w:val="•"/>
      <w:lvlJc w:val="left"/>
      <w:pPr>
        <w:spacing w:before="60" w:after="60"/>
        <w:ind w:left="720" w:hanging="360"/>
      </w:pPr>
    </w:lvl>
    <w:lvl w:ilvl="1" w:tplc="3A1A86C6">
      <w:numFmt w:val="decimal"/>
      <w:lvlText w:val=""/>
      <w:lvlJc w:val="left"/>
    </w:lvl>
    <w:lvl w:ilvl="2" w:tplc="FD6E25DE">
      <w:numFmt w:val="decimal"/>
      <w:lvlText w:val=""/>
      <w:lvlJc w:val="left"/>
    </w:lvl>
    <w:lvl w:ilvl="3" w:tplc="FF26F7AE">
      <w:numFmt w:val="decimal"/>
      <w:lvlText w:val=""/>
      <w:lvlJc w:val="left"/>
    </w:lvl>
    <w:lvl w:ilvl="4" w:tplc="52865D52">
      <w:numFmt w:val="decimal"/>
      <w:lvlText w:val=""/>
      <w:lvlJc w:val="left"/>
    </w:lvl>
    <w:lvl w:ilvl="5" w:tplc="AC04ACB4">
      <w:numFmt w:val="decimal"/>
      <w:lvlText w:val=""/>
      <w:lvlJc w:val="left"/>
    </w:lvl>
    <w:lvl w:ilvl="6" w:tplc="14E2A42A">
      <w:numFmt w:val="decimal"/>
      <w:lvlText w:val=""/>
      <w:lvlJc w:val="left"/>
    </w:lvl>
    <w:lvl w:ilvl="7" w:tplc="7D186BBE">
      <w:numFmt w:val="decimal"/>
      <w:lvlText w:val=""/>
      <w:lvlJc w:val="left"/>
    </w:lvl>
    <w:lvl w:ilvl="8" w:tplc="B89E3D4E">
      <w:numFmt w:val="decimal"/>
      <w:lvlText w:val=""/>
      <w:lvlJc w:val="left"/>
    </w:lvl>
  </w:abstractNum>
  <w:abstractNum w:abstractNumId="41" w15:restartNumberingAfterBreak="0">
    <w:nsid w:val="69245BB6"/>
    <w:multiLevelType w:val="hybridMultilevel"/>
    <w:tmpl w:val="64B6388E"/>
    <w:lvl w:ilvl="0" w:tplc="E732F984">
      <w:start w:val="1"/>
      <w:numFmt w:val="lowerRoman"/>
      <w:lvlText w:val="%1."/>
      <w:lvlJc w:val="right"/>
      <w:pPr>
        <w:ind w:left="720" w:hanging="360"/>
      </w:pPr>
    </w:lvl>
    <w:lvl w:ilvl="1" w:tplc="DCB214D8">
      <w:start w:val="1"/>
      <w:numFmt w:val="lowerLetter"/>
      <w:lvlText w:val="%2."/>
      <w:lvlJc w:val="left"/>
      <w:pPr>
        <w:ind w:left="1440" w:hanging="360"/>
      </w:pPr>
    </w:lvl>
    <w:lvl w:ilvl="2" w:tplc="08C0FECC">
      <w:start w:val="1"/>
      <w:numFmt w:val="lowerRoman"/>
      <w:lvlText w:val="%3."/>
      <w:lvlJc w:val="right"/>
      <w:pPr>
        <w:ind w:left="2160" w:hanging="180"/>
      </w:pPr>
    </w:lvl>
    <w:lvl w:ilvl="3" w:tplc="71728286">
      <w:start w:val="1"/>
      <w:numFmt w:val="decimal"/>
      <w:lvlText w:val="%4."/>
      <w:lvlJc w:val="left"/>
      <w:pPr>
        <w:ind w:left="2880" w:hanging="360"/>
      </w:pPr>
    </w:lvl>
    <w:lvl w:ilvl="4" w:tplc="EA789EFA">
      <w:start w:val="1"/>
      <w:numFmt w:val="lowerLetter"/>
      <w:lvlText w:val="%5."/>
      <w:lvlJc w:val="left"/>
      <w:pPr>
        <w:ind w:left="3600" w:hanging="360"/>
      </w:pPr>
    </w:lvl>
    <w:lvl w:ilvl="5" w:tplc="61208A62">
      <w:start w:val="1"/>
      <w:numFmt w:val="lowerRoman"/>
      <w:lvlText w:val="%6."/>
      <w:lvlJc w:val="right"/>
      <w:pPr>
        <w:ind w:left="4320" w:hanging="180"/>
      </w:pPr>
    </w:lvl>
    <w:lvl w:ilvl="6" w:tplc="3D3C82DE">
      <w:start w:val="1"/>
      <w:numFmt w:val="decimal"/>
      <w:lvlText w:val="%7."/>
      <w:lvlJc w:val="left"/>
      <w:pPr>
        <w:ind w:left="5040" w:hanging="360"/>
      </w:pPr>
    </w:lvl>
    <w:lvl w:ilvl="7" w:tplc="009A927C">
      <w:start w:val="1"/>
      <w:numFmt w:val="lowerLetter"/>
      <w:lvlText w:val="%8."/>
      <w:lvlJc w:val="left"/>
      <w:pPr>
        <w:ind w:left="5760" w:hanging="360"/>
      </w:pPr>
    </w:lvl>
    <w:lvl w:ilvl="8" w:tplc="121E86F0">
      <w:start w:val="1"/>
      <w:numFmt w:val="lowerRoman"/>
      <w:lvlText w:val="%9."/>
      <w:lvlJc w:val="right"/>
      <w:pPr>
        <w:ind w:left="6480" w:hanging="180"/>
      </w:pPr>
    </w:lvl>
  </w:abstractNum>
  <w:abstractNum w:abstractNumId="42" w15:restartNumberingAfterBreak="0">
    <w:nsid w:val="6A3E175F"/>
    <w:multiLevelType w:val="hybridMultilevel"/>
    <w:tmpl w:val="F1B42608"/>
    <w:lvl w:ilvl="0" w:tplc="04090017">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3" w15:restartNumberingAfterBreak="0">
    <w:nsid w:val="6FA71EC8"/>
    <w:multiLevelType w:val="hybridMultilevel"/>
    <w:tmpl w:val="2F148BC6"/>
    <w:lvl w:ilvl="0" w:tplc="04090001">
      <w:start w:val="1"/>
      <w:numFmt w:val="bullet"/>
      <w:lvlText w:val=""/>
      <w:lvlJc w:val="left"/>
      <w:pPr>
        <w:ind w:left="1800" w:hanging="360"/>
      </w:pPr>
      <w:rPr>
        <w:rFonts w:ascii="Symbol" w:hAnsi="Symbo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44" w15:restartNumberingAfterBreak="0">
    <w:nsid w:val="7144189F"/>
    <w:multiLevelType w:val="multilevel"/>
    <w:tmpl w:val="2774D09E"/>
    <w:lvl w:ilvl="0">
      <w:start w:val="1"/>
      <w:numFmt w:val="bullet"/>
      <w:pStyle w:val="ListBullet"/>
      <w:lvlText w:val=""/>
      <w:lvlJc w:val="left"/>
      <w:pPr>
        <w:ind w:left="360" w:hanging="360"/>
      </w:pPr>
      <w:rPr>
        <w:rFonts w:ascii="Symbol" w:hAnsi="Symbol" w:hint="default"/>
        <w:color w:val="auto"/>
      </w:rPr>
    </w:lvl>
    <w:lvl w:ilvl="1">
      <w:start w:val="1"/>
      <w:numFmt w:val="bullet"/>
      <w:lvlText w:val=""/>
      <w:lvlJc w:val="left"/>
      <w:pPr>
        <w:tabs>
          <w:tab w:val="num" w:pos="1134"/>
        </w:tabs>
        <w:ind w:left="1134" w:hanging="567"/>
      </w:pPr>
      <w:rPr>
        <w:rFonts w:ascii="Symbol" w:hAnsi="Symbol" w:hint="default"/>
        <w:color w:val="1F497D" w:themeColor="text2"/>
      </w:rPr>
    </w:lvl>
    <w:lvl w:ilvl="2">
      <w:start w:val="1"/>
      <w:numFmt w:val="bullet"/>
      <w:lvlText w:val="◦"/>
      <w:lvlJc w:val="left"/>
      <w:pPr>
        <w:tabs>
          <w:tab w:val="num" w:pos="1701"/>
        </w:tabs>
        <w:ind w:left="1701" w:hanging="567"/>
      </w:pPr>
      <w:rPr>
        <w:rFonts w:ascii="Georgia" w:hAnsi="Georgia" w:hint="default"/>
        <w:b/>
        <w:color w:val="1F497D" w:themeColor="text2"/>
      </w:rPr>
    </w:lvl>
    <w:lvl w:ilvl="3">
      <w:start w:val="1"/>
      <w:numFmt w:val="bullet"/>
      <w:pStyle w:val="ListBullet4"/>
      <w:lvlText w:val=""/>
      <w:lvlJc w:val="left"/>
      <w:pPr>
        <w:tabs>
          <w:tab w:val="num" w:pos="2268"/>
        </w:tabs>
        <w:ind w:left="2268" w:hanging="567"/>
      </w:pPr>
      <w:rPr>
        <w:rFonts w:ascii="Symbol" w:hAnsi="Symbol" w:hint="default"/>
        <w:color w:val="1F497D" w:themeColor="text2"/>
      </w:rPr>
    </w:lvl>
    <w:lvl w:ilvl="4">
      <w:start w:val="1"/>
      <w:numFmt w:val="bullet"/>
      <w:pStyle w:val="ListBullet5"/>
      <w:lvlText w:val="~"/>
      <w:lvlJc w:val="left"/>
      <w:pPr>
        <w:tabs>
          <w:tab w:val="num" w:pos="2835"/>
        </w:tabs>
        <w:ind w:left="2835" w:hanging="567"/>
      </w:pPr>
      <w:rPr>
        <w:rFonts w:ascii="Georgia" w:hAnsi="Georgia" w:hint="default"/>
        <w:color w:val="1F497D" w:themeColor="text2"/>
      </w:rPr>
    </w:lvl>
    <w:lvl w:ilvl="5">
      <w:start w:val="1"/>
      <w:numFmt w:val="bullet"/>
      <w:lvlText w:val=""/>
      <w:lvlJc w:val="left"/>
      <w:pPr>
        <w:tabs>
          <w:tab w:val="num" w:pos="3402"/>
        </w:tabs>
        <w:ind w:left="3402" w:hanging="567"/>
      </w:pPr>
      <w:rPr>
        <w:rFonts w:ascii="Symbol" w:hAnsi="Symbol" w:hint="default"/>
      </w:rPr>
    </w:lvl>
    <w:lvl w:ilvl="6">
      <w:start w:val="1"/>
      <w:numFmt w:val="bullet"/>
      <w:lvlText w:val=""/>
      <w:lvlJc w:val="left"/>
      <w:pPr>
        <w:tabs>
          <w:tab w:val="num" w:pos="3969"/>
        </w:tabs>
        <w:ind w:left="3969" w:hanging="567"/>
      </w:pPr>
      <w:rPr>
        <w:rFonts w:ascii="Symbol" w:hAnsi="Symbol" w:hint="default"/>
      </w:rPr>
    </w:lvl>
    <w:lvl w:ilvl="7">
      <w:start w:val="1"/>
      <w:numFmt w:val="bullet"/>
      <w:lvlText w:val=""/>
      <w:lvlJc w:val="left"/>
      <w:pPr>
        <w:tabs>
          <w:tab w:val="num" w:pos="4536"/>
        </w:tabs>
        <w:ind w:left="4536" w:hanging="567"/>
      </w:pPr>
      <w:rPr>
        <w:rFonts w:ascii="Symbol" w:hAnsi="Symbol" w:hint="default"/>
      </w:rPr>
    </w:lvl>
    <w:lvl w:ilvl="8">
      <w:start w:val="1"/>
      <w:numFmt w:val="bullet"/>
      <w:lvlText w:val=""/>
      <w:lvlJc w:val="left"/>
      <w:pPr>
        <w:tabs>
          <w:tab w:val="num" w:pos="5103"/>
        </w:tabs>
        <w:ind w:left="5103" w:hanging="567"/>
      </w:pPr>
      <w:rPr>
        <w:rFonts w:ascii="Symbol" w:hAnsi="Symbol" w:hint="default"/>
      </w:rPr>
    </w:lvl>
  </w:abstractNum>
  <w:abstractNum w:abstractNumId="45" w15:restartNumberingAfterBreak="0">
    <w:nsid w:val="737D5624"/>
    <w:multiLevelType w:val="hybridMultilevel"/>
    <w:tmpl w:val="9690B22C"/>
    <w:lvl w:ilvl="0" w:tplc="9D787144">
      <w:start w:val="1"/>
      <w:numFmt w:val="lowerRoman"/>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46" w15:restartNumberingAfterBreak="0">
    <w:nsid w:val="748147E4"/>
    <w:multiLevelType w:val="multilevel"/>
    <w:tmpl w:val="88AE04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7" w15:restartNumberingAfterBreak="0">
    <w:nsid w:val="74AA6B5E"/>
    <w:multiLevelType w:val="hybridMultilevel"/>
    <w:tmpl w:val="7818B0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77834194"/>
    <w:multiLevelType w:val="hybridMultilevel"/>
    <w:tmpl w:val="32B48852"/>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7DD94B77"/>
    <w:multiLevelType w:val="hybridMultilevel"/>
    <w:tmpl w:val="8B6E990A"/>
    <w:lvl w:ilvl="0" w:tplc="A12E022A">
      <w:start w:val="1"/>
      <w:numFmt w:val="lowerRoman"/>
      <w:lvlText w:val="%1)"/>
      <w:lvlJc w:val="left"/>
      <w:pPr>
        <w:ind w:left="1440" w:hanging="360"/>
      </w:pPr>
      <w:rPr>
        <w:rFonts w:ascii="Times New Roman" w:eastAsia="Times New Roman" w:hAnsi="Times New Roman" w:cs="Times New Roman"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50" w15:restartNumberingAfterBreak="0">
    <w:nsid w:val="7EDF15C5"/>
    <w:multiLevelType w:val="multilevel"/>
    <w:tmpl w:val="9FD42100"/>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1" w15:restartNumberingAfterBreak="0">
    <w:nsid w:val="7FB51A15"/>
    <w:multiLevelType w:val="hybridMultilevel"/>
    <w:tmpl w:val="6458F50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476530025">
    <w:abstractNumId w:val="16"/>
  </w:num>
  <w:num w:numId="2" w16cid:durableId="1342201778">
    <w:abstractNumId w:val="11"/>
  </w:num>
  <w:num w:numId="3" w16cid:durableId="27681626">
    <w:abstractNumId w:val="35"/>
  </w:num>
  <w:num w:numId="4" w16cid:durableId="826946487">
    <w:abstractNumId w:val="29"/>
  </w:num>
  <w:num w:numId="5" w16cid:durableId="460881918">
    <w:abstractNumId w:val="25"/>
  </w:num>
  <w:num w:numId="6" w16cid:durableId="1573616527">
    <w:abstractNumId w:val="49"/>
  </w:num>
  <w:num w:numId="7" w16cid:durableId="359016601">
    <w:abstractNumId w:val="15"/>
  </w:num>
  <w:num w:numId="8" w16cid:durableId="1402288849">
    <w:abstractNumId w:val="14"/>
  </w:num>
  <w:num w:numId="9" w16cid:durableId="562913295">
    <w:abstractNumId w:val="24"/>
  </w:num>
  <w:num w:numId="10" w16cid:durableId="773592007">
    <w:abstractNumId w:val="10"/>
  </w:num>
  <w:num w:numId="11" w16cid:durableId="402218718">
    <w:abstractNumId w:val="32"/>
  </w:num>
  <w:num w:numId="12" w16cid:durableId="1444228808">
    <w:abstractNumId w:val="45"/>
  </w:num>
  <w:num w:numId="13" w16cid:durableId="658580958">
    <w:abstractNumId w:val="44"/>
  </w:num>
  <w:num w:numId="14" w16cid:durableId="402527127">
    <w:abstractNumId w:val="51"/>
  </w:num>
  <w:num w:numId="15" w16cid:durableId="1519588029">
    <w:abstractNumId w:val="43"/>
  </w:num>
  <w:num w:numId="16" w16cid:durableId="2106416381">
    <w:abstractNumId w:val="36"/>
  </w:num>
  <w:num w:numId="17" w16cid:durableId="1874077703">
    <w:abstractNumId w:val="1"/>
  </w:num>
  <w:num w:numId="18" w16cid:durableId="1350833346">
    <w:abstractNumId w:val="12"/>
  </w:num>
  <w:num w:numId="19" w16cid:durableId="1415475918">
    <w:abstractNumId w:val="48"/>
  </w:num>
  <w:num w:numId="20" w16cid:durableId="1536769488">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63994646">
    <w:abstractNumId w:val="34"/>
  </w:num>
  <w:num w:numId="22" w16cid:durableId="1463427464">
    <w:abstractNumId w:val="28"/>
  </w:num>
  <w:num w:numId="23" w16cid:durableId="1130827251">
    <w:abstractNumId w:val="21"/>
  </w:num>
  <w:num w:numId="24" w16cid:durableId="2012947266">
    <w:abstractNumId w:val="9"/>
  </w:num>
  <w:num w:numId="25" w16cid:durableId="1601839790">
    <w:abstractNumId w:val="4"/>
  </w:num>
  <w:num w:numId="26" w16cid:durableId="299648767">
    <w:abstractNumId w:val="38"/>
  </w:num>
  <w:num w:numId="27" w16cid:durableId="979965116">
    <w:abstractNumId w:val="23"/>
  </w:num>
  <w:num w:numId="28" w16cid:durableId="2053339465">
    <w:abstractNumId w:val="33"/>
  </w:num>
  <w:num w:numId="29" w16cid:durableId="556479491">
    <w:abstractNumId w:val="3"/>
  </w:num>
  <w:num w:numId="30" w16cid:durableId="1443299577">
    <w:abstractNumId w:val="7"/>
  </w:num>
  <w:num w:numId="31" w16cid:durableId="1042482482">
    <w:abstractNumId w:val="8"/>
  </w:num>
  <w:num w:numId="32" w16cid:durableId="1869371003">
    <w:abstractNumId w:val="39"/>
  </w:num>
  <w:num w:numId="33" w16cid:durableId="1570848762">
    <w:abstractNumId w:val="41"/>
  </w:num>
  <w:num w:numId="34" w16cid:durableId="248122702">
    <w:abstractNumId w:val="5"/>
  </w:num>
  <w:num w:numId="35" w16cid:durableId="1774664538">
    <w:abstractNumId w:val="37"/>
  </w:num>
  <w:num w:numId="36" w16cid:durableId="170687655">
    <w:abstractNumId w:val="31"/>
  </w:num>
  <w:num w:numId="37" w16cid:durableId="2118257088">
    <w:abstractNumId w:val="27"/>
  </w:num>
  <w:num w:numId="38" w16cid:durableId="1939411010">
    <w:abstractNumId w:val="20"/>
  </w:num>
  <w:num w:numId="39" w16cid:durableId="276571294">
    <w:abstractNumId w:val="47"/>
  </w:num>
  <w:num w:numId="40" w16cid:durableId="1880164483">
    <w:abstractNumId w:val="18"/>
  </w:num>
  <w:num w:numId="41" w16cid:durableId="1735199151">
    <w:abstractNumId w:val="46"/>
  </w:num>
  <w:num w:numId="42" w16cid:durableId="83184509">
    <w:abstractNumId w:val="26"/>
  </w:num>
  <w:num w:numId="43" w16cid:durableId="1988894421">
    <w:abstractNumId w:val="22"/>
  </w:num>
  <w:num w:numId="44" w16cid:durableId="747577403">
    <w:abstractNumId w:val="50"/>
  </w:num>
  <w:num w:numId="45" w16cid:durableId="1038235274">
    <w:abstractNumId w:val="19"/>
  </w:num>
  <w:num w:numId="46" w16cid:durableId="1629582521">
    <w:abstractNumId w:val="6"/>
  </w:num>
  <w:num w:numId="47" w16cid:durableId="293681343">
    <w:abstractNumId w:val="13"/>
  </w:num>
  <w:num w:numId="48" w16cid:durableId="949094473">
    <w:abstractNumId w:val="42"/>
  </w:num>
  <w:num w:numId="49" w16cid:durableId="1083449931">
    <w:abstractNumId w:val="30"/>
  </w:num>
  <w:num w:numId="50" w16cid:durableId="260719753">
    <w:abstractNumId w:val="40"/>
    <w:lvlOverride w:ilvl="0">
      <w:startOverride w:val="1"/>
    </w:lvlOverride>
  </w:num>
  <w:num w:numId="51" w16cid:durableId="919799611">
    <w:abstractNumId w:val="2"/>
  </w:num>
  <w:num w:numId="52" w16cid:durableId="1281911234">
    <w:abstractNumId w:val="0"/>
  </w:num>
  <w:numIdMacAtCleanup w:val="4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embedSystemFonts/>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hyphenationZone w:val="425"/>
  <w:doNotHyphenateCaps/>
  <w:drawingGridHorizontalSpacing w:val="120"/>
  <w:drawingGridVerticalSpacing w:val="120"/>
  <w:displayHorizontalDrawingGridEvery w:val="0"/>
  <w:displayVerticalDrawingGridEvery w:val="3"/>
  <w:characterSpacingControl w:val="compressPunctuation"/>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366A7"/>
    <w:rsid w:val="00000096"/>
    <w:rsid w:val="000000EB"/>
    <w:rsid w:val="0000075A"/>
    <w:rsid w:val="000015CA"/>
    <w:rsid w:val="00001786"/>
    <w:rsid w:val="00001E15"/>
    <w:rsid w:val="00001F2E"/>
    <w:rsid w:val="00002076"/>
    <w:rsid w:val="00002288"/>
    <w:rsid w:val="00002BE0"/>
    <w:rsid w:val="00002F3E"/>
    <w:rsid w:val="00003B9F"/>
    <w:rsid w:val="00003F1A"/>
    <w:rsid w:val="0000443B"/>
    <w:rsid w:val="000052FA"/>
    <w:rsid w:val="00005ED4"/>
    <w:rsid w:val="00006103"/>
    <w:rsid w:val="00007441"/>
    <w:rsid w:val="0001041D"/>
    <w:rsid w:val="00010E63"/>
    <w:rsid w:val="00011159"/>
    <w:rsid w:val="00011307"/>
    <w:rsid w:val="000118A0"/>
    <w:rsid w:val="00012EDC"/>
    <w:rsid w:val="000142EE"/>
    <w:rsid w:val="00014A94"/>
    <w:rsid w:val="00014E58"/>
    <w:rsid w:val="00015034"/>
    <w:rsid w:val="00015CE0"/>
    <w:rsid w:val="00015EF9"/>
    <w:rsid w:val="00015F18"/>
    <w:rsid w:val="0001630F"/>
    <w:rsid w:val="000166A6"/>
    <w:rsid w:val="00016833"/>
    <w:rsid w:val="00016AC4"/>
    <w:rsid w:val="00016B00"/>
    <w:rsid w:val="00020E88"/>
    <w:rsid w:val="00021D45"/>
    <w:rsid w:val="00021EB9"/>
    <w:rsid w:val="00022094"/>
    <w:rsid w:val="00022E43"/>
    <w:rsid w:val="00023460"/>
    <w:rsid w:val="000237E2"/>
    <w:rsid w:val="00023C75"/>
    <w:rsid w:val="0002448E"/>
    <w:rsid w:val="00024494"/>
    <w:rsid w:val="000245DF"/>
    <w:rsid w:val="000261D5"/>
    <w:rsid w:val="0002628A"/>
    <w:rsid w:val="0002638A"/>
    <w:rsid w:val="00027336"/>
    <w:rsid w:val="00027625"/>
    <w:rsid w:val="00027981"/>
    <w:rsid w:val="00027AC0"/>
    <w:rsid w:val="00027F4D"/>
    <w:rsid w:val="0003005C"/>
    <w:rsid w:val="00030617"/>
    <w:rsid w:val="00030934"/>
    <w:rsid w:val="000309AC"/>
    <w:rsid w:val="000317F9"/>
    <w:rsid w:val="000334E0"/>
    <w:rsid w:val="000339BC"/>
    <w:rsid w:val="00034990"/>
    <w:rsid w:val="00034AA0"/>
    <w:rsid w:val="00035665"/>
    <w:rsid w:val="000356F7"/>
    <w:rsid w:val="00035D7D"/>
    <w:rsid w:val="00036C1B"/>
    <w:rsid w:val="000371FF"/>
    <w:rsid w:val="000374AA"/>
    <w:rsid w:val="00037A53"/>
    <w:rsid w:val="00040351"/>
    <w:rsid w:val="00040806"/>
    <w:rsid w:val="00040938"/>
    <w:rsid w:val="000418FA"/>
    <w:rsid w:val="00041BE1"/>
    <w:rsid w:val="00042283"/>
    <w:rsid w:val="000422D0"/>
    <w:rsid w:val="00043EF7"/>
    <w:rsid w:val="000440C2"/>
    <w:rsid w:val="0004426C"/>
    <w:rsid w:val="000442D1"/>
    <w:rsid w:val="00044694"/>
    <w:rsid w:val="00044720"/>
    <w:rsid w:val="00044928"/>
    <w:rsid w:val="000460E0"/>
    <w:rsid w:val="00046108"/>
    <w:rsid w:val="00046DD1"/>
    <w:rsid w:val="00047E3E"/>
    <w:rsid w:val="00050579"/>
    <w:rsid w:val="00051433"/>
    <w:rsid w:val="00051451"/>
    <w:rsid w:val="000518CE"/>
    <w:rsid w:val="0005194C"/>
    <w:rsid w:val="00052037"/>
    <w:rsid w:val="000520CD"/>
    <w:rsid w:val="000525C9"/>
    <w:rsid w:val="00053EFB"/>
    <w:rsid w:val="00054676"/>
    <w:rsid w:val="00055215"/>
    <w:rsid w:val="00055AA5"/>
    <w:rsid w:val="00055DE0"/>
    <w:rsid w:val="00055E82"/>
    <w:rsid w:val="000560D3"/>
    <w:rsid w:val="000562D2"/>
    <w:rsid w:val="0005658E"/>
    <w:rsid w:val="00056661"/>
    <w:rsid w:val="00056993"/>
    <w:rsid w:val="00060C54"/>
    <w:rsid w:val="0006119D"/>
    <w:rsid w:val="00062024"/>
    <w:rsid w:val="000620B2"/>
    <w:rsid w:val="000621D5"/>
    <w:rsid w:val="000623CB"/>
    <w:rsid w:val="00062ED9"/>
    <w:rsid w:val="000631E2"/>
    <w:rsid w:val="0006368F"/>
    <w:rsid w:val="00063A3F"/>
    <w:rsid w:val="00063B86"/>
    <w:rsid w:val="000641C0"/>
    <w:rsid w:val="00065364"/>
    <w:rsid w:val="000654DF"/>
    <w:rsid w:val="00065C8B"/>
    <w:rsid w:val="000660C5"/>
    <w:rsid w:val="0006680D"/>
    <w:rsid w:val="0006690A"/>
    <w:rsid w:val="000670B8"/>
    <w:rsid w:val="00067E45"/>
    <w:rsid w:val="00070761"/>
    <w:rsid w:val="00070938"/>
    <w:rsid w:val="00070AED"/>
    <w:rsid w:val="00070D56"/>
    <w:rsid w:val="00070DCA"/>
    <w:rsid w:val="000711C6"/>
    <w:rsid w:val="00071898"/>
    <w:rsid w:val="00071AE4"/>
    <w:rsid w:val="00072F2D"/>
    <w:rsid w:val="00073DF4"/>
    <w:rsid w:val="00073E60"/>
    <w:rsid w:val="000742D0"/>
    <w:rsid w:val="00074354"/>
    <w:rsid w:val="00074E25"/>
    <w:rsid w:val="000751F5"/>
    <w:rsid w:val="00075690"/>
    <w:rsid w:val="0007683B"/>
    <w:rsid w:val="0007721A"/>
    <w:rsid w:val="00080A43"/>
    <w:rsid w:val="00080BFC"/>
    <w:rsid w:val="00080D3B"/>
    <w:rsid w:val="00081013"/>
    <w:rsid w:val="000814BB"/>
    <w:rsid w:val="000825BA"/>
    <w:rsid w:val="00083037"/>
    <w:rsid w:val="00083405"/>
    <w:rsid w:val="00083600"/>
    <w:rsid w:val="00084333"/>
    <w:rsid w:val="000845FF"/>
    <w:rsid w:val="00085451"/>
    <w:rsid w:val="00085608"/>
    <w:rsid w:val="00085C49"/>
    <w:rsid w:val="00086F1F"/>
    <w:rsid w:val="00087561"/>
    <w:rsid w:val="0009016F"/>
    <w:rsid w:val="00090441"/>
    <w:rsid w:val="00090F4D"/>
    <w:rsid w:val="00091349"/>
    <w:rsid w:val="00091BD9"/>
    <w:rsid w:val="00092A4A"/>
    <w:rsid w:val="00092B47"/>
    <w:rsid w:val="00092FD5"/>
    <w:rsid w:val="00093100"/>
    <w:rsid w:val="00093412"/>
    <w:rsid w:val="00093731"/>
    <w:rsid w:val="00093908"/>
    <w:rsid w:val="00093EA9"/>
    <w:rsid w:val="000941A3"/>
    <w:rsid w:val="000942F9"/>
    <w:rsid w:val="00094377"/>
    <w:rsid w:val="00095037"/>
    <w:rsid w:val="000955FF"/>
    <w:rsid w:val="0009561E"/>
    <w:rsid w:val="00096E47"/>
    <w:rsid w:val="00097275"/>
    <w:rsid w:val="000976CC"/>
    <w:rsid w:val="00097A65"/>
    <w:rsid w:val="000A0413"/>
    <w:rsid w:val="000A0B24"/>
    <w:rsid w:val="000A0D64"/>
    <w:rsid w:val="000A17A1"/>
    <w:rsid w:val="000A18CC"/>
    <w:rsid w:val="000A1DCE"/>
    <w:rsid w:val="000A2885"/>
    <w:rsid w:val="000A2A3C"/>
    <w:rsid w:val="000A2B36"/>
    <w:rsid w:val="000A2B91"/>
    <w:rsid w:val="000A3BEF"/>
    <w:rsid w:val="000A4DFE"/>
    <w:rsid w:val="000A4E50"/>
    <w:rsid w:val="000A51C1"/>
    <w:rsid w:val="000A5793"/>
    <w:rsid w:val="000A5F44"/>
    <w:rsid w:val="000A62D2"/>
    <w:rsid w:val="000A6E53"/>
    <w:rsid w:val="000A742E"/>
    <w:rsid w:val="000A7B21"/>
    <w:rsid w:val="000B0044"/>
    <w:rsid w:val="000B0C04"/>
    <w:rsid w:val="000B23B4"/>
    <w:rsid w:val="000B247F"/>
    <w:rsid w:val="000B3E1F"/>
    <w:rsid w:val="000B41C3"/>
    <w:rsid w:val="000B41D7"/>
    <w:rsid w:val="000B4529"/>
    <w:rsid w:val="000B488B"/>
    <w:rsid w:val="000C0C45"/>
    <w:rsid w:val="000C0CE3"/>
    <w:rsid w:val="000C0E55"/>
    <w:rsid w:val="000C11D2"/>
    <w:rsid w:val="000C1EC9"/>
    <w:rsid w:val="000C3381"/>
    <w:rsid w:val="000C34C8"/>
    <w:rsid w:val="000C3ADF"/>
    <w:rsid w:val="000C3FB7"/>
    <w:rsid w:val="000C40AE"/>
    <w:rsid w:val="000C45D0"/>
    <w:rsid w:val="000C471F"/>
    <w:rsid w:val="000C472F"/>
    <w:rsid w:val="000C48F9"/>
    <w:rsid w:val="000C4D63"/>
    <w:rsid w:val="000C58C1"/>
    <w:rsid w:val="000C6B39"/>
    <w:rsid w:val="000C6F21"/>
    <w:rsid w:val="000C7122"/>
    <w:rsid w:val="000D04AB"/>
    <w:rsid w:val="000D0AB2"/>
    <w:rsid w:val="000D0D3E"/>
    <w:rsid w:val="000D0D48"/>
    <w:rsid w:val="000D1351"/>
    <w:rsid w:val="000D18AE"/>
    <w:rsid w:val="000D19B5"/>
    <w:rsid w:val="000D255E"/>
    <w:rsid w:val="000D2A24"/>
    <w:rsid w:val="000D3361"/>
    <w:rsid w:val="000D411D"/>
    <w:rsid w:val="000D4463"/>
    <w:rsid w:val="000D490D"/>
    <w:rsid w:val="000D627B"/>
    <w:rsid w:val="000D66ED"/>
    <w:rsid w:val="000D7A7B"/>
    <w:rsid w:val="000E18FE"/>
    <w:rsid w:val="000E20E3"/>
    <w:rsid w:val="000E273F"/>
    <w:rsid w:val="000E2B05"/>
    <w:rsid w:val="000E2D3D"/>
    <w:rsid w:val="000E3600"/>
    <w:rsid w:val="000E4405"/>
    <w:rsid w:val="000E476E"/>
    <w:rsid w:val="000E4BB3"/>
    <w:rsid w:val="000E52AE"/>
    <w:rsid w:val="000E6202"/>
    <w:rsid w:val="000E66F4"/>
    <w:rsid w:val="000E6C35"/>
    <w:rsid w:val="000E6D39"/>
    <w:rsid w:val="000E6E4C"/>
    <w:rsid w:val="000E7568"/>
    <w:rsid w:val="000E7C58"/>
    <w:rsid w:val="000F0DD4"/>
    <w:rsid w:val="000F16CD"/>
    <w:rsid w:val="000F174D"/>
    <w:rsid w:val="000F1CA2"/>
    <w:rsid w:val="000F1E83"/>
    <w:rsid w:val="000F2200"/>
    <w:rsid w:val="000F2281"/>
    <w:rsid w:val="000F2EC7"/>
    <w:rsid w:val="000F2F9B"/>
    <w:rsid w:val="000F31FB"/>
    <w:rsid w:val="000F3BEB"/>
    <w:rsid w:val="000F41FF"/>
    <w:rsid w:val="000F4381"/>
    <w:rsid w:val="000F4441"/>
    <w:rsid w:val="000F5695"/>
    <w:rsid w:val="000F6685"/>
    <w:rsid w:val="000F77AB"/>
    <w:rsid w:val="001023D4"/>
    <w:rsid w:val="0010289A"/>
    <w:rsid w:val="00103647"/>
    <w:rsid w:val="00105271"/>
    <w:rsid w:val="00105B31"/>
    <w:rsid w:val="001060D0"/>
    <w:rsid w:val="00106264"/>
    <w:rsid w:val="001063BD"/>
    <w:rsid w:val="001068D0"/>
    <w:rsid w:val="001069F6"/>
    <w:rsid w:val="00106A7F"/>
    <w:rsid w:val="00106DB2"/>
    <w:rsid w:val="00106ED8"/>
    <w:rsid w:val="00107251"/>
    <w:rsid w:val="0010729A"/>
    <w:rsid w:val="00110368"/>
    <w:rsid w:val="00110540"/>
    <w:rsid w:val="001105ED"/>
    <w:rsid w:val="00110A30"/>
    <w:rsid w:val="00111F62"/>
    <w:rsid w:val="00111FCB"/>
    <w:rsid w:val="0011211E"/>
    <w:rsid w:val="001127DE"/>
    <w:rsid w:val="00112AC5"/>
    <w:rsid w:val="00113577"/>
    <w:rsid w:val="0011366A"/>
    <w:rsid w:val="00113BAB"/>
    <w:rsid w:val="00114BD5"/>
    <w:rsid w:val="00114EC9"/>
    <w:rsid w:val="00115909"/>
    <w:rsid w:val="00115973"/>
    <w:rsid w:val="0011663E"/>
    <w:rsid w:val="0011689E"/>
    <w:rsid w:val="001177F4"/>
    <w:rsid w:val="001206C7"/>
    <w:rsid w:val="00121675"/>
    <w:rsid w:val="00121B18"/>
    <w:rsid w:val="00121C3B"/>
    <w:rsid w:val="00122503"/>
    <w:rsid w:val="00122648"/>
    <w:rsid w:val="001229B1"/>
    <w:rsid w:val="00122C40"/>
    <w:rsid w:val="001238A1"/>
    <w:rsid w:val="00123F7D"/>
    <w:rsid w:val="00125414"/>
    <w:rsid w:val="0012567A"/>
    <w:rsid w:val="00125F92"/>
    <w:rsid w:val="00126134"/>
    <w:rsid w:val="00126B92"/>
    <w:rsid w:val="00126EFE"/>
    <w:rsid w:val="00130DAA"/>
    <w:rsid w:val="00131033"/>
    <w:rsid w:val="00131511"/>
    <w:rsid w:val="00131EB1"/>
    <w:rsid w:val="0013266C"/>
    <w:rsid w:val="001340C7"/>
    <w:rsid w:val="00134881"/>
    <w:rsid w:val="00134E1E"/>
    <w:rsid w:val="00136282"/>
    <w:rsid w:val="00136D35"/>
    <w:rsid w:val="00137630"/>
    <w:rsid w:val="00137F2A"/>
    <w:rsid w:val="0014144D"/>
    <w:rsid w:val="00141661"/>
    <w:rsid w:val="00141EB8"/>
    <w:rsid w:val="0014217A"/>
    <w:rsid w:val="00142211"/>
    <w:rsid w:val="00142A16"/>
    <w:rsid w:val="00142E74"/>
    <w:rsid w:val="001431A9"/>
    <w:rsid w:val="001433F7"/>
    <w:rsid w:val="00143C86"/>
    <w:rsid w:val="00143E08"/>
    <w:rsid w:val="00144BB9"/>
    <w:rsid w:val="00145756"/>
    <w:rsid w:val="00146432"/>
    <w:rsid w:val="00146A09"/>
    <w:rsid w:val="00146D2F"/>
    <w:rsid w:val="0014735E"/>
    <w:rsid w:val="00147565"/>
    <w:rsid w:val="001506AD"/>
    <w:rsid w:val="0015095B"/>
    <w:rsid w:val="001509D2"/>
    <w:rsid w:val="001517DA"/>
    <w:rsid w:val="001521B8"/>
    <w:rsid w:val="00152202"/>
    <w:rsid w:val="001522EC"/>
    <w:rsid w:val="00152678"/>
    <w:rsid w:val="00154437"/>
    <w:rsid w:val="00154840"/>
    <w:rsid w:val="00155693"/>
    <w:rsid w:val="00155D82"/>
    <w:rsid w:val="00155ED4"/>
    <w:rsid w:val="001562E9"/>
    <w:rsid w:val="00156F74"/>
    <w:rsid w:val="0015721A"/>
    <w:rsid w:val="00157315"/>
    <w:rsid w:val="00157624"/>
    <w:rsid w:val="00157742"/>
    <w:rsid w:val="0015779B"/>
    <w:rsid w:val="00157F15"/>
    <w:rsid w:val="001600F4"/>
    <w:rsid w:val="00160704"/>
    <w:rsid w:val="001608C5"/>
    <w:rsid w:val="001609D3"/>
    <w:rsid w:val="00160D0F"/>
    <w:rsid w:val="00161E1D"/>
    <w:rsid w:val="00161FB9"/>
    <w:rsid w:val="00162740"/>
    <w:rsid w:val="001632C9"/>
    <w:rsid w:val="00164038"/>
    <w:rsid w:val="00165B5E"/>
    <w:rsid w:val="00167A0A"/>
    <w:rsid w:val="001702BA"/>
    <w:rsid w:val="001703A9"/>
    <w:rsid w:val="00170A58"/>
    <w:rsid w:val="00171059"/>
    <w:rsid w:val="0017233A"/>
    <w:rsid w:val="001737D6"/>
    <w:rsid w:val="00173FEC"/>
    <w:rsid w:val="00174278"/>
    <w:rsid w:val="00174325"/>
    <w:rsid w:val="001748CD"/>
    <w:rsid w:val="00174DF7"/>
    <w:rsid w:val="00175716"/>
    <w:rsid w:val="00175ECD"/>
    <w:rsid w:val="00176CD6"/>
    <w:rsid w:val="00177599"/>
    <w:rsid w:val="00177D9F"/>
    <w:rsid w:val="001804FB"/>
    <w:rsid w:val="00180501"/>
    <w:rsid w:val="00180EF1"/>
    <w:rsid w:val="0018121E"/>
    <w:rsid w:val="00181BFB"/>
    <w:rsid w:val="00182815"/>
    <w:rsid w:val="00183DB5"/>
    <w:rsid w:val="001844AF"/>
    <w:rsid w:val="00184508"/>
    <w:rsid w:val="00184E45"/>
    <w:rsid w:val="00185657"/>
    <w:rsid w:val="00185F17"/>
    <w:rsid w:val="00186240"/>
    <w:rsid w:val="001864BC"/>
    <w:rsid w:val="001876E7"/>
    <w:rsid w:val="00187725"/>
    <w:rsid w:val="00187F79"/>
    <w:rsid w:val="00190048"/>
    <w:rsid w:val="001919D3"/>
    <w:rsid w:val="00192796"/>
    <w:rsid w:val="00192C7E"/>
    <w:rsid w:val="00193363"/>
    <w:rsid w:val="00193A01"/>
    <w:rsid w:val="00193DD2"/>
    <w:rsid w:val="00194847"/>
    <w:rsid w:val="0019567A"/>
    <w:rsid w:val="001967F9"/>
    <w:rsid w:val="001975AA"/>
    <w:rsid w:val="00197915"/>
    <w:rsid w:val="00197F5F"/>
    <w:rsid w:val="001A0A37"/>
    <w:rsid w:val="001A12E1"/>
    <w:rsid w:val="001A1BE2"/>
    <w:rsid w:val="001A2771"/>
    <w:rsid w:val="001A2D70"/>
    <w:rsid w:val="001A33F9"/>
    <w:rsid w:val="001A41B8"/>
    <w:rsid w:val="001A44BD"/>
    <w:rsid w:val="001A4CC8"/>
    <w:rsid w:val="001A530C"/>
    <w:rsid w:val="001A540B"/>
    <w:rsid w:val="001A56FD"/>
    <w:rsid w:val="001A5F19"/>
    <w:rsid w:val="001A6324"/>
    <w:rsid w:val="001A6F15"/>
    <w:rsid w:val="001A7183"/>
    <w:rsid w:val="001A72B4"/>
    <w:rsid w:val="001A73D8"/>
    <w:rsid w:val="001B056B"/>
    <w:rsid w:val="001B0E23"/>
    <w:rsid w:val="001B0EE4"/>
    <w:rsid w:val="001B0FBC"/>
    <w:rsid w:val="001B16D5"/>
    <w:rsid w:val="001B265C"/>
    <w:rsid w:val="001B2DFD"/>
    <w:rsid w:val="001B361D"/>
    <w:rsid w:val="001B3D41"/>
    <w:rsid w:val="001B42A2"/>
    <w:rsid w:val="001B4A6D"/>
    <w:rsid w:val="001B5060"/>
    <w:rsid w:val="001B5206"/>
    <w:rsid w:val="001B5362"/>
    <w:rsid w:val="001B53B4"/>
    <w:rsid w:val="001B5911"/>
    <w:rsid w:val="001B6329"/>
    <w:rsid w:val="001B6E8C"/>
    <w:rsid w:val="001B7B63"/>
    <w:rsid w:val="001C06FC"/>
    <w:rsid w:val="001C0CBE"/>
    <w:rsid w:val="001C173F"/>
    <w:rsid w:val="001C1A5F"/>
    <w:rsid w:val="001C1F44"/>
    <w:rsid w:val="001C2103"/>
    <w:rsid w:val="001C21D3"/>
    <w:rsid w:val="001C23E7"/>
    <w:rsid w:val="001C253F"/>
    <w:rsid w:val="001C27C4"/>
    <w:rsid w:val="001C295B"/>
    <w:rsid w:val="001C3DDF"/>
    <w:rsid w:val="001C4644"/>
    <w:rsid w:val="001C4995"/>
    <w:rsid w:val="001C4A20"/>
    <w:rsid w:val="001C53C3"/>
    <w:rsid w:val="001C5633"/>
    <w:rsid w:val="001C5680"/>
    <w:rsid w:val="001C5F05"/>
    <w:rsid w:val="001C5F57"/>
    <w:rsid w:val="001C61A3"/>
    <w:rsid w:val="001C6457"/>
    <w:rsid w:val="001C694D"/>
    <w:rsid w:val="001C7884"/>
    <w:rsid w:val="001C7D7A"/>
    <w:rsid w:val="001D0C1A"/>
    <w:rsid w:val="001D0E8E"/>
    <w:rsid w:val="001D2CE4"/>
    <w:rsid w:val="001D2E3D"/>
    <w:rsid w:val="001D2F6D"/>
    <w:rsid w:val="001D3460"/>
    <w:rsid w:val="001D3836"/>
    <w:rsid w:val="001D4F1A"/>
    <w:rsid w:val="001D5095"/>
    <w:rsid w:val="001D5211"/>
    <w:rsid w:val="001D591F"/>
    <w:rsid w:val="001D599B"/>
    <w:rsid w:val="001D626F"/>
    <w:rsid w:val="001D62AF"/>
    <w:rsid w:val="001D696A"/>
    <w:rsid w:val="001D79EC"/>
    <w:rsid w:val="001D7EB9"/>
    <w:rsid w:val="001E041C"/>
    <w:rsid w:val="001E0719"/>
    <w:rsid w:val="001E138E"/>
    <w:rsid w:val="001E15FA"/>
    <w:rsid w:val="001E2E46"/>
    <w:rsid w:val="001E3CD5"/>
    <w:rsid w:val="001E3EBE"/>
    <w:rsid w:val="001E4025"/>
    <w:rsid w:val="001E4641"/>
    <w:rsid w:val="001E4907"/>
    <w:rsid w:val="001E4E2D"/>
    <w:rsid w:val="001E4F0E"/>
    <w:rsid w:val="001E5CA6"/>
    <w:rsid w:val="001E6082"/>
    <w:rsid w:val="001E622D"/>
    <w:rsid w:val="001E70DA"/>
    <w:rsid w:val="001F1143"/>
    <w:rsid w:val="001F1252"/>
    <w:rsid w:val="001F134E"/>
    <w:rsid w:val="001F272F"/>
    <w:rsid w:val="001F276F"/>
    <w:rsid w:val="001F3539"/>
    <w:rsid w:val="001F3994"/>
    <w:rsid w:val="001F47B7"/>
    <w:rsid w:val="001F4A95"/>
    <w:rsid w:val="001F5CDD"/>
    <w:rsid w:val="001F6011"/>
    <w:rsid w:val="001F62DB"/>
    <w:rsid w:val="001F72DB"/>
    <w:rsid w:val="001F79ED"/>
    <w:rsid w:val="001F7ABA"/>
    <w:rsid w:val="002005A8"/>
    <w:rsid w:val="002008C9"/>
    <w:rsid w:val="00200B38"/>
    <w:rsid w:val="00201536"/>
    <w:rsid w:val="0020281B"/>
    <w:rsid w:val="0020383F"/>
    <w:rsid w:val="0020396E"/>
    <w:rsid w:val="00204E19"/>
    <w:rsid w:val="0020638D"/>
    <w:rsid w:val="002067B6"/>
    <w:rsid w:val="00206F0A"/>
    <w:rsid w:val="002076C0"/>
    <w:rsid w:val="00210098"/>
    <w:rsid w:val="00210171"/>
    <w:rsid w:val="00210302"/>
    <w:rsid w:val="00210351"/>
    <w:rsid w:val="00210648"/>
    <w:rsid w:val="00210799"/>
    <w:rsid w:val="00211807"/>
    <w:rsid w:val="00211C1E"/>
    <w:rsid w:val="00213A01"/>
    <w:rsid w:val="00213F2A"/>
    <w:rsid w:val="00214511"/>
    <w:rsid w:val="0021487A"/>
    <w:rsid w:val="00214E04"/>
    <w:rsid w:val="002160F5"/>
    <w:rsid w:val="00216D12"/>
    <w:rsid w:val="00216DB7"/>
    <w:rsid w:val="00216EEF"/>
    <w:rsid w:val="002171C0"/>
    <w:rsid w:val="00217975"/>
    <w:rsid w:val="0022016A"/>
    <w:rsid w:val="002224D1"/>
    <w:rsid w:val="002233B4"/>
    <w:rsid w:val="00223E9F"/>
    <w:rsid w:val="00223FAB"/>
    <w:rsid w:val="00224089"/>
    <w:rsid w:val="0022416B"/>
    <w:rsid w:val="00224A67"/>
    <w:rsid w:val="002268F1"/>
    <w:rsid w:val="00227591"/>
    <w:rsid w:val="00230210"/>
    <w:rsid w:val="00230743"/>
    <w:rsid w:val="00230A21"/>
    <w:rsid w:val="00231D69"/>
    <w:rsid w:val="002321EE"/>
    <w:rsid w:val="00232420"/>
    <w:rsid w:val="00232DAD"/>
    <w:rsid w:val="00232E2B"/>
    <w:rsid w:val="00232F47"/>
    <w:rsid w:val="00233B02"/>
    <w:rsid w:val="00233DA6"/>
    <w:rsid w:val="002343C3"/>
    <w:rsid w:val="0023447F"/>
    <w:rsid w:val="002345BE"/>
    <w:rsid w:val="00234977"/>
    <w:rsid w:val="00234CBD"/>
    <w:rsid w:val="00234F69"/>
    <w:rsid w:val="002352C7"/>
    <w:rsid w:val="00235763"/>
    <w:rsid w:val="002363C5"/>
    <w:rsid w:val="002365BE"/>
    <w:rsid w:val="002365C7"/>
    <w:rsid w:val="0023661A"/>
    <w:rsid w:val="0023701B"/>
    <w:rsid w:val="0023735E"/>
    <w:rsid w:val="002376EE"/>
    <w:rsid w:val="0024000D"/>
    <w:rsid w:val="002405CB"/>
    <w:rsid w:val="00240AC0"/>
    <w:rsid w:val="00240B48"/>
    <w:rsid w:val="00240E8D"/>
    <w:rsid w:val="002411FB"/>
    <w:rsid w:val="002414E3"/>
    <w:rsid w:val="002418BF"/>
    <w:rsid w:val="002424AC"/>
    <w:rsid w:val="0024268E"/>
    <w:rsid w:val="00242CFC"/>
    <w:rsid w:val="0024355A"/>
    <w:rsid w:val="0024492D"/>
    <w:rsid w:val="00244A62"/>
    <w:rsid w:val="00244B2B"/>
    <w:rsid w:val="0024597F"/>
    <w:rsid w:val="00246617"/>
    <w:rsid w:val="00247021"/>
    <w:rsid w:val="00247617"/>
    <w:rsid w:val="00247780"/>
    <w:rsid w:val="00247C25"/>
    <w:rsid w:val="0025075E"/>
    <w:rsid w:val="0025082C"/>
    <w:rsid w:val="00252336"/>
    <w:rsid w:val="002531F1"/>
    <w:rsid w:val="002545DF"/>
    <w:rsid w:val="00254AE2"/>
    <w:rsid w:val="00255060"/>
    <w:rsid w:val="002566E2"/>
    <w:rsid w:val="002576B3"/>
    <w:rsid w:val="00257A44"/>
    <w:rsid w:val="00257D26"/>
    <w:rsid w:val="00260249"/>
    <w:rsid w:val="00263023"/>
    <w:rsid w:val="00264F8C"/>
    <w:rsid w:val="00266BD1"/>
    <w:rsid w:val="0026700D"/>
    <w:rsid w:val="002676BA"/>
    <w:rsid w:val="00267F76"/>
    <w:rsid w:val="00270568"/>
    <w:rsid w:val="002706E9"/>
    <w:rsid w:val="00270CF1"/>
    <w:rsid w:val="002715A1"/>
    <w:rsid w:val="00273643"/>
    <w:rsid w:val="00273970"/>
    <w:rsid w:val="002739B2"/>
    <w:rsid w:val="00273EB9"/>
    <w:rsid w:val="002742B4"/>
    <w:rsid w:val="00274D8F"/>
    <w:rsid w:val="00275F57"/>
    <w:rsid w:val="00276262"/>
    <w:rsid w:val="002762B0"/>
    <w:rsid w:val="00276327"/>
    <w:rsid w:val="00276AA3"/>
    <w:rsid w:val="00277188"/>
    <w:rsid w:val="00277BC3"/>
    <w:rsid w:val="00280069"/>
    <w:rsid w:val="00280191"/>
    <w:rsid w:val="002803E4"/>
    <w:rsid w:val="00281D72"/>
    <w:rsid w:val="00282011"/>
    <w:rsid w:val="002821E0"/>
    <w:rsid w:val="00282880"/>
    <w:rsid w:val="00282C67"/>
    <w:rsid w:val="00282C9C"/>
    <w:rsid w:val="002844F7"/>
    <w:rsid w:val="002853C6"/>
    <w:rsid w:val="00286373"/>
    <w:rsid w:val="00287471"/>
    <w:rsid w:val="002874EB"/>
    <w:rsid w:val="002876AF"/>
    <w:rsid w:val="002878FA"/>
    <w:rsid w:val="00287C34"/>
    <w:rsid w:val="00290117"/>
    <w:rsid w:val="00290822"/>
    <w:rsid w:val="00293598"/>
    <w:rsid w:val="00293675"/>
    <w:rsid w:val="00293980"/>
    <w:rsid w:val="00293E22"/>
    <w:rsid w:val="00296E1C"/>
    <w:rsid w:val="0029705F"/>
    <w:rsid w:val="00297920"/>
    <w:rsid w:val="00297E29"/>
    <w:rsid w:val="002A02AB"/>
    <w:rsid w:val="002A0F73"/>
    <w:rsid w:val="002A21B5"/>
    <w:rsid w:val="002A253A"/>
    <w:rsid w:val="002A32EE"/>
    <w:rsid w:val="002A3DBD"/>
    <w:rsid w:val="002A445C"/>
    <w:rsid w:val="002A59E7"/>
    <w:rsid w:val="002A6CC5"/>
    <w:rsid w:val="002A76A3"/>
    <w:rsid w:val="002A7837"/>
    <w:rsid w:val="002A7BE4"/>
    <w:rsid w:val="002B016C"/>
    <w:rsid w:val="002B027B"/>
    <w:rsid w:val="002B031C"/>
    <w:rsid w:val="002B14F7"/>
    <w:rsid w:val="002B1848"/>
    <w:rsid w:val="002B1AB4"/>
    <w:rsid w:val="002B1F2D"/>
    <w:rsid w:val="002B24B4"/>
    <w:rsid w:val="002B323D"/>
    <w:rsid w:val="002B519C"/>
    <w:rsid w:val="002B53AE"/>
    <w:rsid w:val="002B557A"/>
    <w:rsid w:val="002B59AC"/>
    <w:rsid w:val="002B70E2"/>
    <w:rsid w:val="002C0D58"/>
    <w:rsid w:val="002C0DFC"/>
    <w:rsid w:val="002C1596"/>
    <w:rsid w:val="002C2621"/>
    <w:rsid w:val="002C2D2E"/>
    <w:rsid w:val="002C2EB7"/>
    <w:rsid w:val="002C2F5D"/>
    <w:rsid w:val="002C3145"/>
    <w:rsid w:val="002C315C"/>
    <w:rsid w:val="002C37CA"/>
    <w:rsid w:val="002C3FE4"/>
    <w:rsid w:val="002C470F"/>
    <w:rsid w:val="002C5A64"/>
    <w:rsid w:val="002C5DA8"/>
    <w:rsid w:val="002C6259"/>
    <w:rsid w:val="002C64D0"/>
    <w:rsid w:val="002C6980"/>
    <w:rsid w:val="002C6DB7"/>
    <w:rsid w:val="002C7029"/>
    <w:rsid w:val="002C7091"/>
    <w:rsid w:val="002C7B41"/>
    <w:rsid w:val="002D070D"/>
    <w:rsid w:val="002D12ED"/>
    <w:rsid w:val="002D4C98"/>
    <w:rsid w:val="002D4CCA"/>
    <w:rsid w:val="002D4E7A"/>
    <w:rsid w:val="002D4F84"/>
    <w:rsid w:val="002D573C"/>
    <w:rsid w:val="002D5DEA"/>
    <w:rsid w:val="002D608B"/>
    <w:rsid w:val="002D6CDA"/>
    <w:rsid w:val="002D710B"/>
    <w:rsid w:val="002D72E1"/>
    <w:rsid w:val="002D7A12"/>
    <w:rsid w:val="002D7F9F"/>
    <w:rsid w:val="002E014C"/>
    <w:rsid w:val="002E0457"/>
    <w:rsid w:val="002E14D7"/>
    <w:rsid w:val="002E19CC"/>
    <w:rsid w:val="002E26B0"/>
    <w:rsid w:val="002E2BBC"/>
    <w:rsid w:val="002E2C34"/>
    <w:rsid w:val="002E33C1"/>
    <w:rsid w:val="002E35F3"/>
    <w:rsid w:val="002E4727"/>
    <w:rsid w:val="002E4FCB"/>
    <w:rsid w:val="002E53DF"/>
    <w:rsid w:val="002E58C4"/>
    <w:rsid w:val="002E58D7"/>
    <w:rsid w:val="002E5B76"/>
    <w:rsid w:val="002E61C1"/>
    <w:rsid w:val="002E6676"/>
    <w:rsid w:val="002E6EBC"/>
    <w:rsid w:val="002E7541"/>
    <w:rsid w:val="002F0529"/>
    <w:rsid w:val="002F1900"/>
    <w:rsid w:val="002F1C90"/>
    <w:rsid w:val="002F238A"/>
    <w:rsid w:val="002F2CD5"/>
    <w:rsid w:val="002F30FD"/>
    <w:rsid w:val="002F37C4"/>
    <w:rsid w:val="002F3981"/>
    <w:rsid w:val="002F3B7A"/>
    <w:rsid w:val="002F3D1F"/>
    <w:rsid w:val="002F3D25"/>
    <w:rsid w:val="002F3D27"/>
    <w:rsid w:val="002F3DF2"/>
    <w:rsid w:val="002F42CB"/>
    <w:rsid w:val="002F5855"/>
    <w:rsid w:val="002F59D5"/>
    <w:rsid w:val="002F5F5A"/>
    <w:rsid w:val="002F6934"/>
    <w:rsid w:val="002F6EB0"/>
    <w:rsid w:val="002F798D"/>
    <w:rsid w:val="002F7B68"/>
    <w:rsid w:val="002F7CD0"/>
    <w:rsid w:val="002F7E56"/>
    <w:rsid w:val="003005ED"/>
    <w:rsid w:val="0030083A"/>
    <w:rsid w:val="00300A2D"/>
    <w:rsid w:val="00302458"/>
    <w:rsid w:val="003030C5"/>
    <w:rsid w:val="00303B2A"/>
    <w:rsid w:val="00303C75"/>
    <w:rsid w:val="00304038"/>
    <w:rsid w:val="003040EF"/>
    <w:rsid w:val="00305179"/>
    <w:rsid w:val="003054D8"/>
    <w:rsid w:val="00305816"/>
    <w:rsid w:val="00306663"/>
    <w:rsid w:val="00306F96"/>
    <w:rsid w:val="0030723A"/>
    <w:rsid w:val="003111D1"/>
    <w:rsid w:val="00311E34"/>
    <w:rsid w:val="00311E99"/>
    <w:rsid w:val="00311F4E"/>
    <w:rsid w:val="00312C6E"/>
    <w:rsid w:val="003135DB"/>
    <w:rsid w:val="00313638"/>
    <w:rsid w:val="003139A2"/>
    <w:rsid w:val="00314A6D"/>
    <w:rsid w:val="00314D85"/>
    <w:rsid w:val="003151A2"/>
    <w:rsid w:val="00316051"/>
    <w:rsid w:val="003161E7"/>
    <w:rsid w:val="00316BD5"/>
    <w:rsid w:val="0031704F"/>
    <w:rsid w:val="00317202"/>
    <w:rsid w:val="003173F0"/>
    <w:rsid w:val="003179B2"/>
    <w:rsid w:val="00320C00"/>
    <w:rsid w:val="00321ECE"/>
    <w:rsid w:val="003220CF"/>
    <w:rsid w:val="0032251E"/>
    <w:rsid w:val="00323311"/>
    <w:rsid w:val="003234ED"/>
    <w:rsid w:val="003240BA"/>
    <w:rsid w:val="0032461D"/>
    <w:rsid w:val="00325BE5"/>
    <w:rsid w:val="00326087"/>
    <w:rsid w:val="0032654F"/>
    <w:rsid w:val="00326895"/>
    <w:rsid w:val="003302DB"/>
    <w:rsid w:val="00330C1D"/>
    <w:rsid w:val="00330EBB"/>
    <w:rsid w:val="00330FC6"/>
    <w:rsid w:val="00333399"/>
    <w:rsid w:val="0033363C"/>
    <w:rsid w:val="00333670"/>
    <w:rsid w:val="00333B76"/>
    <w:rsid w:val="00333DCD"/>
    <w:rsid w:val="0033472E"/>
    <w:rsid w:val="00334ABB"/>
    <w:rsid w:val="00334E92"/>
    <w:rsid w:val="003350E0"/>
    <w:rsid w:val="0033569D"/>
    <w:rsid w:val="00336280"/>
    <w:rsid w:val="00336935"/>
    <w:rsid w:val="00336C04"/>
    <w:rsid w:val="0033704A"/>
    <w:rsid w:val="00340096"/>
    <w:rsid w:val="003400DA"/>
    <w:rsid w:val="00340187"/>
    <w:rsid w:val="003403A7"/>
    <w:rsid w:val="00341D88"/>
    <w:rsid w:val="00341EC1"/>
    <w:rsid w:val="0034202F"/>
    <w:rsid w:val="00342EE7"/>
    <w:rsid w:val="00344171"/>
    <w:rsid w:val="003447F0"/>
    <w:rsid w:val="00344EEF"/>
    <w:rsid w:val="003452A5"/>
    <w:rsid w:val="003455F6"/>
    <w:rsid w:val="00346126"/>
    <w:rsid w:val="0034632E"/>
    <w:rsid w:val="003466CD"/>
    <w:rsid w:val="00346B03"/>
    <w:rsid w:val="00346B46"/>
    <w:rsid w:val="00347299"/>
    <w:rsid w:val="00347786"/>
    <w:rsid w:val="00347788"/>
    <w:rsid w:val="00347795"/>
    <w:rsid w:val="003479B8"/>
    <w:rsid w:val="00347C21"/>
    <w:rsid w:val="00347C9E"/>
    <w:rsid w:val="00350492"/>
    <w:rsid w:val="00351199"/>
    <w:rsid w:val="0035223B"/>
    <w:rsid w:val="0035225A"/>
    <w:rsid w:val="00352423"/>
    <w:rsid w:val="0035254B"/>
    <w:rsid w:val="00352B87"/>
    <w:rsid w:val="00354285"/>
    <w:rsid w:val="00354457"/>
    <w:rsid w:val="00355288"/>
    <w:rsid w:val="00355535"/>
    <w:rsid w:val="003569F8"/>
    <w:rsid w:val="00360306"/>
    <w:rsid w:val="003606C2"/>
    <w:rsid w:val="0036096D"/>
    <w:rsid w:val="00360AC2"/>
    <w:rsid w:val="003611B3"/>
    <w:rsid w:val="003613BC"/>
    <w:rsid w:val="0036196C"/>
    <w:rsid w:val="0036244B"/>
    <w:rsid w:val="003646C8"/>
    <w:rsid w:val="00364A4A"/>
    <w:rsid w:val="00365204"/>
    <w:rsid w:val="0036526E"/>
    <w:rsid w:val="00365540"/>
    <w:rsid w:val="0036596B"/>
    <w:rsid w:val="003659EF"/>
    <w:rsid w:val="00365CB1"/>
    <w:rsid w:val="0036617A"/>
    <w:rsid w:val="0036650D"/>
    <w:rsid w:val="00366590"/>
    <w:rsid w:val="00366CD1"/>
    <w:rsid w:val="00367DB4"/>
    <w:rsid w:val="003703C5"/>
    <w:rsid w:val="00370926"/>
    <w:rsid w:val="00370E75"/>
    <w:rsid w:val="003710A8"/>
    <w:rsid w:val="00371653"/>
    <w:rsid w:val="003720B4"/>
    <w:rsid w:val="003722C2"/>
    <w:rsid w:val="00373085"/>
    <w:rsid w:val="00373B6D"/>
    <w:rsid w:val="00373DE9"/>
    <w:rsid w:val="003740B6"/>
    <w:rsid w:val="00374494"/>
    <w:rsid w:val="00374A4B"/>
    <w:rsid w:val="00376069"/>
    <w:rsid w:val="003769AA"/>
    <w:rsid w:val="00377495"/>
    <w:rsid w:val="003778DF"/>
    <w:rsid w:val="00377EA3"/>
    <w:rsid w:val="00380196"/>
    <w:rsid w:val="00380727"/>
    <w:rsid w:val="003812DD"/>
    <w:rsid w:val="00381F01"/>
    <w:rsid w:val="00382BD9"/>
    <w:rsid w:val="00383582"/>
    <w:rsid w:val="003837F4"/>
    <w:rsid w:val="00383FAF"/>
    <w:rsid w:val="003840AA"/>
    <w:rsid w:val="00384F57"/>
    <w:rsid w:val="00385462"/>
    <w:rsid w:val="003860A3"/>
    <w:rsid w:val="003868DD"/>
    <w:rsid w:val="00386F91"/>
    <w:rsid w:val="00387231"/>
    <w:rsid w:val="00387B54"/>
    <w:rsid w:val="00387EC6"/>
    <w:rsid w:val="0039011F"/>
    <w:rsid w:val="00390BF4"/>
    <w:rsid w:val="00390C3F"/>
    <w:rsid w:val="0039187D"/>
    <w:rsid w:val="00393211"/>
    <w:rsid w:val="00393C33"/>
    <w:rsid w:val="00393CDD"/>
    <w:rsid w:val="00394297"/>
    <w:rsid w:val="00395006"/>
    <w:rsid w:val="0039551E"/>
    <w:rsid w:val="00395C47"/>
    <w:rsid w:val="00395C95"/>
    <w:rsid w:val="003961E4"/>
    <w:rsid w:val="00396200"/>
    <w:rsid w:val="003967F8"/>
    <w:rsid w:val="00396DE5"/>
    <w:rsid w:val="00397997"/>
    <w:rsid w:val="003A0382"/>
    <w:rsid w:val="003A0B2A"/>
    <w:rsid w:val="003A0E47"/>
    <w:rsid w:val="003A0E5A"/>
    <w:rsid w:val="003A0F50"/>
    <w:rsid w:val="003A11B2"/>
    <w:rsid w:val="003A1604"/>
    <w:rsid w:val="003A17E7"/>
    <w:rsid w:val="003A1DAB"/>
    <w:rsid w:val="003A2965"/>
    <w:rsid w:val="003A2E85"/>
    <w:rsid w:val="003A34A4"/>
    <w:rsid w:val="003A3A26"/>
    <w:rsid w:val="003A42A3"/>
    <w:rsid w:val="003A43FD"/>
    <w:rsid w:val="003A5257"/>
    <w:rsid w:val="003A5AE1"/>
    <w:rsid w:val="003A5EE9"/>
    <w:rsid w:val="003A6AD0"/>
    <w:rsid w:val="003A7167"/>
    <w:rsid w:val="003A71BB"/>
    <w:rsid w:val="003A78A5"/>
    <w:rsid w:val="003A7A25"/>
    <w:rsid w:val="003A7E37"/>
    <w:rsid w:val="003B0665"/>
    <w:rsid w:val="003B0712"/>
    <w:rsid w:val="003B0770"/>
    <w:rsid w:val="003B11CB"/>
    <w:rsid w:val="003B1556"/>
    <w:rsid w:val="003B1DD2"/>
    <w:rsid w:val="003B23BE"/>
    <w:rsid w:val="003B264D"/>
    <w:rsid w:val="003B2F95"/>
    <w:rsid w:val="003B4F49"/>
    <w:rsid w:val="003B4FAD"/>
    <w:rsid w:val="003B5A87"/>
    <w:rsid w:val="003B63AE"/>
    <w:rsid w:val="003B65B0"/>
    <w:rsid w:val="003B6685"/>
    <w:rsid w:val="003C01A7"/>
    <w:rsid w:val="003C01AE"/>
    <w:rsid w:val="003C0A92"/>
    <w:rsid w:val="003C1056"/>
    <w:rsid w:val="003C10F6"/>
    <w:rsid w:val="003C1BA7"/>
    <w:rsid w:val="003C27CF"/>
    <w:rsid w:val="003C2D5D"/>
    <w:rsid w:val="003C44ED"/>
    <w:rsid w:val="003C4ADE"/>
    <w:rsid w:val="003C508C"/>
    <w:rsid w:val="003C61F8"/>
    <w:rsid w:val="003C6250"/>
    <w:rsid w:val="003C6F8E"/>
    <w:rsid w:val="003C728A"/>
    <w:rsid w:val="003C7EBD"/>
    <w:rsid w:val="003D07DB"/>
    <w:rsid w:val="003D148B"/>
    <w:rsid w:val="003D18AF"/>
    <w:rsid w:val="003D1EF7"/>
    <w:rsid w:val="003D21A0"/>
    <w:rsid w:val="003D2B1C"/>
    <w:rsid w:val="003D362C"/>
    <w:rsid w:val="003D36CC"/>
    <w:rsid w:val="003D38E8"/>
    <w:rsid w:val="003D4E45"/>
    <w:rsid w:val="003D4FF7"/>
    <w:rsid w:val="003D585A"/>
    <w:rsid w:val="003D5C78"/>
    <w:rsid w:val="003D5FE2"/>
    <w:rsid w:val="003D5FFC"/>
    <w:rsid w:val="003D6496"/>
    <w:rsid w:val="003D65AC"/>
    <w:rsid w:val="003D6F3B"/>
    <w:rsid w:val="003E0429"/>
    <w:rsid w:val="003E04F9"/>
    <w:rsid w:val="003E0C49"/>
    <w:rsid w:val="003E0EF6"/>
    <w:rsid w:val="003E12DE"/>
    <w:rsid w:val="003E191A"/>
    <w:rsid w:val="003E1EC3"/>
    <w:rsid w:val="003E1FCB"/>
    <w:rsid w:val="003E2352"/>
    <w:rsid w:val="003E2F13"/>
    <w:rsid w:val="003E4F16"/>
    <w:rsid w:val="003E5752"/>
    <w:rsid w:val="003E6898"/>
    <w:rsid w:val="003E690F"/>
    <w:rsid w:val="003E6DD5"/>
    <w:rsid w:val="003E77A5"/>
    <w:rsid w:val="003F24CD"/>
    <w:rsid w:val="003F2C92"/>
    <w:rsid w:val="003F39F3"/>
    <w:rsid w:val="003F3B56"/>
    <w:rsid w:val="003F3D24"/>
    <w:rsid w:val="003F412E"/>
    <w:rsid w:val="003F4F65"/>
    <w:rsid w:val="003F5383"/>
    <w:rsid w:val="003F5C1E"/>
    <w:rsid w:val="003F68F0"/>
    <w:rsid w:val="003F695C"/>
    <w:rsid w:val="003F6A58"/>
    <w:rsid w:val="003F6EBB"/>
    <w:rsid w:val="003F6EE5"/>
    <w:rsid w:val="003F710E"/>
    <w:rsid w:val="003F7204"/>
    <w:rsid w:val="003F75C1"/>
    <w:rsid w:val="003F7986"/>
    <w:rsid w:val="003F7C41"/>
    <w:rsid w:val="004000FF"/>
    <w:rsid w:val="00400502"/>
    <w:rsid w:val="00400DA5"/>
    <w:rsid w:val="004019AB"/>
    <w:rsid w:val="00402AF8"/>
    <w:rsid w:val="00403005"/>
    <w:rsid w:val="00403EAE"/>
    <w:rsid w:val="0040475D"/>
    <w:rsid w:val="00404F2D"/>
    <w:rsid w:val="004063FB"/>
    <w:rsid w:val="004065BF"/>
    <w:rsid w:val="00406912"/>
    <w:rsid w:val="0040705D"/>
    <w:rsid w:val="00407CB0"/>
    <w:rsid w:val="00410D7F"/>
    <w:rsid w:val="0041159F"/>
    <w:rsid w:val="0041168B"/>
    <w:rsid w:val="00411CEE"/>
    <w:rsid w:val="00411EE0"/>
    <w:rsid w:val="0041218E"/>
    <w:rsid w:val="00412589"/>
    <w:rsid w:val="00413BF0"/>
    <w:rsid w:val="00414A80"/>
    <w:rsid w:val="00414D5A"/>
    <w:rsid w:val="0041596C"/>
    <w:rsid w:val="00415DD6"/>
    <w:rsid w:val="004160AD"/>
    <w:rsid w:val="00416183"/>
    <w:rsid w:val="00416531"/>
    <w:rsid w:val="0041663E"/>
    <w:rsid w:val="00417895"/>
    <w:rsid w:val="00420233"/>
    <w:rsid w:val="004205E7"/>
    <w:rsid w:val="004212DD"/>
    <w:rsid w:val="00421974"/>
    <w:rsid w:val="00421EFB"/>
    <w:rsid w:val="00421EFD"/>
    <w:rsid w:val="00422009"/>
    <w:rsid w:val="00422284"/>
    <w:rsid w:val="004223A4"/>
    <w:rsid w:val="00422E82"/>
    <w:rsid w:val="00423A79"/>
    <w:rsid w:val="004249D5"/>
    <w:rsid w:val="00424A6A"/>
    <w:rsid w:val="00424BB4"/>
    <w:rsid w:val="00425ACA"/>
    <w:rsid w:val="00425ACE"/>
    <w:rsid w:val="00426585"/>
    <w:rsid w:val="00426B5F"/>
    <w:rsid w:val="004270EA"/>
    <w:rsid w:val="00427CFA"/>
    <w:rsid w:val="00430130"/>
    <w:rsid w:val="00430165"/>
    <w:rsid w:val="00430232"/>
    <w:rsid w:val="004302D0"/>
    <w:rsid w:val="0043059A"/>
    <w:rsid w:val="00432010"/>
    <w:rsid w:val="004320C6"/>
    <w:rsid w:val="00432225"/>
    <w:rsid w:val="0043254B"/>
    <w:rsid w:val="00432667"/>
    <w:rsid w:val="00432A68"/>
    <w:rsid w:val="00432C6D"/>
    <w:rsid w:val="00432DF1"/>
    <w:rsid w:val="00433005"/>
    <w:rsid w:val="00433581"/>
    <w:rsid w:val="00433A91"/>
    <w:rsid w:val="00433C09"/>
    <w:rsid w:val="00433DA3"/>
    <w:rsid w:val="00434131"/>
    <w:rsid w:val="00434475"/>
    <w:rsid w:val="00434F35"/>
    <w:rsid w:val="00435669"/>
    <w:rsid w:val="004358CD"/>
    <w:rsid w:val="004366A7"/>
    <w:rsid w:val="00436E8D"/>
    <w:rsid w:val="00437089"/>
    <w:rsid w:val="0043798A"/>
    <w:rsid w:val="004401C0"/>
    <w:rsid w:val="004401D3"/>
    <w:rsid w:val="004405F3"/>
    <w:rsid w:val="004407F1"/>
    <w:rsid w:val="004408FF"/>
    <w:rsid w:val="00440FF5"/>
    <w:rsid w:val="0044121B"/>
    <w:rsid w:val="004414A7"/>
    <w:rsid w:val="00441EE8"/>
    <w:rsid w:val="00442162"/>
    <w:rsid w:val="00442475"/>
    <w:rsid w:val="004425F1"/>
    <w:rsid w:val="00442C19"/>
    <w:rsid w:val="00442E25"/>
    <w:rsid w:val="00442ED4"/>
    <w:rsid w:val="004434B1"/>
    <w:rsid w:val="0044379D"/>
    <w:rsid w:val="004439A5"/>
    <w:rsid w:val="004449D6"/>
    <w:rsid w:val="00444A33"/>
    <w:rsid w:val="00445278"/>
    <w:rsid w:val="00445E10"/>
    <w:rsid w:val="0044612D"/>
    <w:rsid w:val="00446463"/>
    <w:rsid w:val="00446872"/>
    <w:rsid w:val="00450156"/>
    <w:rsid w:val="0045047B"/>
    <w:rsid w:val="0045119E"/>
    <w:rsid w:val="00451428"/>
    <w:rsid w:val="004527D2"/>
    <w:rsid w:val="00452C6D"/>
    <w:rsid w:val="00452D30"/>
    <w:rsid w:val="00452EBB"/>
    <w:rsid w:val="00452F5F"/>
    <w:rsid w:val="00453968"/>
    <w:rsid w:val="00453F96"/>
    <w:rsid w:val="004542D6"/>
    <w:rsid w:val="004545BC"/>
    <w:rsid w:val="00456415"/>
    <w:rsid w:val="00456EFB"/>
    <w:rsid w:val="0045752F"/>
    <w:rsid w:val="00457ACB"/>
    <w:rsid w:val="00457DBC"/>
    <w:rsid w:val="00460907"/>
    <w:rsid w:val="004620F0"/>
    <w:rsid w:val="00464187"/>
    <w:rsid w:val="00465912"/>
    <w:rsid w:val="00465975"/>
    <w:rsid w:val="00465C54"/>
    <w:rsid w:val="00467897"/>
    <w:rsid w:val="00467F71"/>
    <w:rsid w:val="0047039B"/>
    <w:rsid w:val="004711B2"/>
    <w:rsid w:val="00471BAF"/>
    <w:rsid w:val="00473C81"/>
    <w:rsid w:val="00474526"/>
    <w:rsid w:val="00474877"/>
    <w:rsid w:val="00474C63"/>
    <w:rsid w:val="00475228"/>
    <w:rsid w:val="00475FFB"/>
    <w:rsid w:val="0047623F"/>
    <w:rsid w:val="00476743"/>
    <w:rsid w:val="004773CE"/>
    <w:rsid w:val="00477586"/>
    <w:rsid w:val="00480203"/>
    <w:rsid w:val="00480906"/>
    <w:rsid w:val="00481A9E"/>
    <w:rsid w:val="00481CDB"/>
    <w:rsid w:val="00481DC9"/>
    <w:rsid w:val="00481E05"/>
    <w:rsid w:val="00482463"/>
    <w:rsid w:val="0048259B"/>
    <w:rsid w:val="004825B8"/>
    <w:rsid w:val="00482D53"/>
    <w:rsid w:val="00482FB1"/>
    <w:rsid w:val="00483723"/>
    <w:rsid w:val="00483AB7"/>
    <w:rsid w:val="00483B4B"/>
    <w:rsid w:val="004842A7"/>
    <w:rsid w:val="0048476A"/>
    <w:rsid w:val="00484ACB"/>
    <w:rsid w:val="00484BE9"/>
    <w:rsid w:val="00484CB0"/>
    <w:rsid w:val="00485A8E"/>
    <w:rsid w:val="00485F66"/>
    <w:rsid w:val="0048701B"/>
    <w:rsid w:val="00487B23"/>
    <w:rsid w:val="004905FA"/>
    <w:rsid w:val="0049080C"/>
    <w:rsid w:val="00490C6D"/>
    <w:rsid w:val="00491C34"/>
    <w:rsid w:val="0049216B"/>
    <w:rsid w:val="004934D9"/>
    <w:rsid w:val="00493516"/>
    <w:rsid w:val="004945FA"/>
    <w:rsid w:val="00494855"/>
    <w:rsid w:val="00494CEE"/>
    <w:rsid w:val="00494DE9"/>
    <w:rsid w:val="00494F7E"/>
    <w:rsid w:val="0049664B"/>
    <w:rsid w:val="00497ACB"/>
    <w:rsid w:val="004A0CBA"/>
    <w:rsid w:val="004A0D89"/>
    <w:rsid w:val="004A1850"/>
    <w:rsid w:val="004A2CAC"/>
    <w:rsid w:val="004A2D75"/>
    <w:rsid w:val="004A4957"/>
    <w:rsid w:val="004A5530"/>
    <w:rsid w:val="004A5A95"/>
    <w:rsid w:val="004A5B52"/>
    <w:rsid w:val="004A64BF"/>
    <w:rsid w:val="004A74E9"/>
    <w:rsid w:val="004A79BC"/>
    <w:rsid w:val="004B0215"/>
    <w:rsid w:val="004B0FC2"/>
    <w:rsid w:val="004B13CE"/>
    <w:rsid w:val="004B1CDE"/>
    <w:rsid w:val="004B29C7"/>
    <w:rsid w:val="004B30CC"/>
    <w:rsid w:val="004B4E03"/>
    <w:rsid w:val="004B54E6"/>
    <w:rsid w:val="004B55D2"/>
    <w:rsid w:val="004B5694"/>
    <w:rsid w:val="004B6D70"/>
    <w:rsid w:val="004B72F6"/>
    <w:rsid w:val="004B77AD"/>
    <w:rsid w:val="004B7805"/>
    <w:rsid w:val="004C24F3"/>
    <w:rsid w:val="004C285B"/>
    <w:rsid w:val="004C38C7"/>
    <w:rsid w:val="004C3EDB"/>
    <w:rsid w:val="004C4D7D"/>
    <w:rsid w:val="004C5838"/>
    <w:rsid w:val="004C5915"/>
    <w:rsid w:val="004C5F7C"/>
    <w:rsid w:val="004C6AE1"/>
    <w:rsid w:val="004C71A6"/>
    <w:rsid w:val="004C7C37"/>
    <w:rsid w:val="004D1B80"/>
    <w:rsid w:val="004D1CBD"/>
    <w:rsid w:val="004D20E2"/>
    <w:rsid w:val="004D2472"/>
    <w:rsid w:val="004D291A"/>
    <w:rsid w:val="004D30A2"/>
    <w:rsid w:val="004D3137"/>
    <w:rsid w:val="004D375A"/>
    <w:rsid w:val="004D38DA"/>
    <w:rsid w:val="004D3D1F"/>
    <w:rsid w:val="004D4027"/>
    <w:rsid w:val="004D4611"/>
    <w:rsid w:val="004D553D"/>
    <w:rsid w:val="004D6293"/>
    <w:rsid w:val="004D6E57"/>
    <w:rsid w:val="004D72F6"/>
    <w:rsid w:val="004D75DC"/>
    <w:rsid w:val="004D7625"/>
    <w:rsid w:val="004D79B6"/>
    <w:rsid w:val="004E01FF"/>
    <w:rsid w:val="004E0410"/>
    <w:rsid w:val="004E1238"/>
    <w:rsid w:val="004E1744"/>
    <w:rsid w:val="004E17BF"/>
    <w:rsid w:val="004E2CC2"/>
    <w:rsid w:val="004E3A99"/>
    <w:rsid w:val="004E3D63"/>
    <w:rsid w:val="004E3ECA"/>
    <w:rsid w:val="004E3FE8"/>
    <w:rsid w:val="004E422B"/>
    <w:rsid w:val="004E4302"/>
    <w:rsid w:val="004E48BD"/>
    <w:rsid w:val="004E4C06"/>
    <w:rsid w:val="004E533A"/>
    <w:rsid w:val="004E5AE6"/>
    <w:rsid w:val="004E5F71"/>
    <w:rsid w:val="004E67AB"/>
    <w:rsid w:val="004E7233"/>
    <w:rsid w:val="004E7904"/>
    <w:rsid w:val="004E7FC0"/>
    <w:rsid w:val="004F0A02"/>
    <w:rsid w:val="004F0B20"/>
    <w:rsid w:val="004F1D5C"/>
    <w:rsid w:val="004F1DB0"/>
    <w:rsid w:val="004F26BD"/>
    <w:rsid w:val="004F2A27"/>
    <w:rsid w:val="004F3A3C"/>
    <w:rsid w:val="004F3E02"/>
    <w:rsid w:val="004F4957"/>
    <w:rsid w:val="004F4F41"/>
    <w:rsid w:val="004F4FDF"/>
    <w:rsid w:val="004F5530"/>
    <w:rsid w:val="004F5EE5"/>
    <w:rsid w:val="004F65CA"/>
    <w:rsid w:val="004F6E37"/>
    <w:rsid w:val="004F6F7F"/>
    <w:rsid w:val="004F7AAB"/>
    <w:rsid w:val="004F7D98"/>
    <w:rsid w:val="005008ED"/>
    <w:rsid w:val="00500AE8"/>
    <w:rsid w:val="00501183"/>
    <w:rsid w:val="00501B79"/>
    <w:rsid w:val="00501BF9"/>
    <w:rsid w:val="00501DFD"/>
    <w:rsid w:val="0050234A"/>
    <w:rsid w:val="00502C47"/>
    <w:rsid w:val="00502D06"/>
    <w:rsid w:val="005038F1"/>
    <w:rsid w:val="00504F71"/>
    <w:rsid w:val="0050576F"/>
    <w:rsid w:val="00506BB5"/>
    <w:rsid w:val="00506D6C"/>
    <w:rsid w:val="0050735D"/>
    <w:rsid w:val="005076F7"/>
    <w:rsid w:val="005078D7"/>
    <w:rsid w:val="00507982"/>
    <w:rsid w:val="005101BE"/>
    <w:rsid w:val="005102D1"/>
    <w:rsid w:val="00510866"/>
    <w:rsid w:val="005113A9"/>
    <w:rsid w:val="005128D9"/>
    <w:rsid w:val="005132F1"/>
    <w:rsid w:val="00514765"/>
    <w:rsid w:val="00514E9B"/>
    <w:rsid w:val="0051525C"/>
    <w:rsid w:val="005153DC"/>
    <w:rsid w:val="00515D7C"/>
    <w:rsid w:val="00520FE5"/>
    <w:rsid w:val="005212CD"/>
    <w:rsid w:val="005225D0"/>
    <w:rsid w:val="0052261F"/>
    <w:rsid w:val="00522C45"/>
    <w:rsid w:val="00523044"/>
    <w:rsid w:val="005234D0"/>
    <w:rsid w:val="00523822"/>
    <w:rsid w:val="00523AE0"/>
    <w:rsid w:val="00523D60"/>
    <w:rsid w:val="005258D6"/>
    <w:rsid w:val="00525C08"/>
    <w:rsid w:val="005267BC"/>
    <w:rsid w:val="00527134"/>
    <w:rsid w:val="005276B4"/>
    <w:rsid w:val="00527820"/>
    <w:rsid w:val="00527976"/>
    <w:rsid w:val="005313F2"/>
    <w:rsid w:val="005318C6"/>
    <w:rsid w:val="00531934"/>
    <w:rsid w:val="005326BA"/>
    <w:rsid w:val="00533107"/>
    <w:rsid w:val="005344B8"/>
    <w:rsid w:val="005353E2"/>
    <w:rsid w:val="00535B43"/>
    <w:rsid w:val="00535E54"/>
    <w:rsid w:val="00536AC4"/>
    <w:rsid w:val="00536AD2"/>
    <w:rsid w:val="00537A67"/>
    <w:rsid w:val="00537D90"/>
    <w:rsid w:val="00537E3E"/>
    <w:rsid w:val="005409A4"/>
    <w:rsid w:val="00540BF1"/>
    <w:rsid w:val="00540E24"/>
    <w:rsid w:val="00541310"/>
    <w:rsid w:val="00541E6C"/>
    <w:rsid w:val="0054208D"/>
    <w:rsid w:val="00542533"/>
    <w:rsid w:val="0054276C"/>
    <w:rsid w:val="00542B99"/>
    <w:rsid w:val="00543770"/>
    <w:rsid w:val="005445D4"/>
    <w:rsid w:val="00544DF1"/>
    <w:rsid w:val="00544F83"/>
    <w:rsid w:val="00545A26"/>
    <w:rsid w:val="00545F4F"/>
    <w:rsid w:val="00545FA6"/>
    <w:rsid w:val="0054732E"/>
    <w:rsid w:val="0054740E"/>
    <w:rsid w:val="005476E0"/>
    <w:rsid w:val="0054784B"/>
    <w:rsid w:val="00547E86"/>
    <w:rsid w:val="005502CD"/>
    <w:rsid w:val="005516C5"/>
    <w:rsid w:val="00551ACC"/>
    <w:rsid w:val="00552919"/>
    <w:rsid w:val="00553E43"/>
    <w:rsid w:val="00554314"/>
    <w:rsid w:val="00554D69"/>
    <w:rsid w:val="00554DBE"/>
    <w:rsid w:val="00555203"/>
    <w:rsid w:val="00556455"/>
    <w:rsid w:val="005569A7"/>
    <w:rsid w:val="00556D60"/>
    <w:rsid w:val="00557497"/>
    <w:rsid w:val="00557A1F"/>
    <w:rsid w:val="00557D6F"/>
    <w:rsid w:val="0056099A"/>
    <w:rsid w:val="00561139"/>
    <w:rsid w:val="00561349"/>
    <w:rsid w:val="00561997"/>
    <w:rsid w:val="00561A91"/>
    <w:rsid w:val="005620CC"/>
    <w:rsid w:val="005628F7"/>
    <w:rsid w:val="00562B07"/>
    <w:rsid w:val="00562F56"/>
    <w:rsid w:val="00563901"/>
    <w:rsid w:val="00563BFB"/>
    <w:rsid w:val="00564332"/>
    <w:rsid w:val="00565877"/>
    <w:rsid w:val="00566957"/>
    <w:rsid w:val="005670F6"/>
    <w:rsid w:val="00567768"/>
    <w:rsid w:val="005678EA"/>
    <w:rsid w:val="00567B4E"/>
    <w:rsid w:val="00570245"/>
    <w:rsid w:val="00570644"/>
    <w:rsid w:val="00571289"/>
    <w:rsid w:val="005714E3"/>
    <w:rsid w:val="0057205A"/>
    <w:rsid w:val="00572761"/>
    <w:rsid w:val="0057298F"/>
    <w:rsid w:val="00572CE4"/>
    <w:rsid w:val="00573CB9"/>
    <w:rsid w:val="00573F0B"/>
    <w:rsid w:val="00574794"/>
    <w:rsid w:val="005747BC"/>
    <w:rsid w:val="005752B8"/>
    <w:rsid w:val="005757EE"/>
    <w:rsid w:val="00575CF5"/>
    <w:rsid w:val="00576053"/>
    <w:rsid w:val="00576553"/>
    <w:rsid w:val="00576EFA"/>
    <w:rsid w:val="00577138"/>
    <w:rsid w:val="00577772"/>
    <w:rsid w:val="005807EF"/>
    <w:rsid w:val="00581062"/>
    <w:rsid w:val="00581598"/>
    <w:rsid w:val="00581F45"/>
    <w:rsid w:val="00584737"/>
    <w:rsid w:val="00584C83"/>
    <w:rsid w:val="00585195"/>
    <w:rsid w:val="00585696"/>
    <w:rsid w:val="00585B04"/>
    <w:rsid w:val="00586FE3"/>
    <w:rsid w:val="005873B2"/>
    <w:rsid w:val="0058744D"/>
    <w:rsid w:val="00587A1D"/>
    <w:rsid w:val="00587A4A"/>
    <w:rsid w:val="00590157"/>
    <w:rsid w:val="00590539"/>
    <w:rsid w:val="005913CC"/>
    <w:rsid w:val="00591969"/>
    <w:rsid w:val="00592622"/>
    <w:rsid w:val="005935CE"/>
    <w:rsid w:val="00593613"/>
    <w:rsid w:val="00593A0E"/>
    <w:rsid w:val="00593D9E"/>
    <w:rsid w:val="00597208"/>
    <w:rsid w:val="005974B9"/>
    <w:rsid w:val="00597581"/>
    <w:rsid w:val="005975AC"/>
    <w:rsid w:val="00597857"/>
    <w:rsid w:val="005A018B"/>
    <w:rsid w:val="005A043A"/>
    <w:rsid w:val="005A0B4D"/>
    <w:rsid w:val="005A1911"/>
    <w:rsid w:val="005A1FBF"/>
    <w:rsid w:val="005A3794"/>
    <w:rsid w:val="005A40B7"/>
    <w:rsid w:val="005A4935"/>
    <w:rsid w:val="005A5F43"/>
    <w:rsid w:val="005A61A9"/>
    <w:rsid w:val="005A6A0E"/>
    <w:rsid w:val="005A6B7A"/>
    <w:rsid w:val="005A6D9E"/>
    <w:rsid w:val="005A761F"/>
    <w:rsid w:val="005A7CB8"/>
    <w:rsid w:val="005B0100"/>
    <w:rsid w:val="005B0FE8"/>
    <w:rsid w:val="005B1E04"/>
    <w:rsid w:val="005B2378"/>
    <w:rsid w:val="005B297A"/>
    <w:rsid w:val="005B35FF"/>
    <w:rsid w:val="005B3790"/>
    <w:rsid w:val="005B3883"/>
    <w:rsid w:val="005B394F"/>
    <w:rsid w:val="005B51DE"/>
    <w:rsid w:val="005B5C07"/>
    <w:rsid w:val="005B5E97"/>
    <w:rsid w:val="005B64F0"/>
    <w:rsid w:val="005C0314"/>
    <w:rsid w:val="005C1580"/>
    <w:rsid w:val="005C18B8"/>
    <w:rsid w:val="005C26EC"/>
    <w:rsid w:val="005C3B09"/>
    <w:rsid w:val="005C529C"/>
    <w:rsid w:val="005C55CD"/>
    <w:rsid w:val="005C6214"/>
    <w:rsid w:val="005C6462"/>
    <w:rsid w:val="005C6CD0"/>
    <w:rsid w:val="005C7DF6"/>
    <w:rsid w:val="005D0266"/>
    <w:rsid w:val="005D0B3E"/>
    <w:rsid w:val="005D0B93"/>
    <w:rsid w:val="005D1521"/>
    <w:rsid w:val="005D1A05"/>
    <w:rsid w:val="005D1AB5"/>
    <w:rsid w:val="005D1F6F"/>
    <w:rsid w:val="005D2E46"/>
    <w:rsid w:val="005D33CA"/>
    <w:rsid w:val="005D3CC7"/>
    <w:rsid w:val="005D5312"/>
    <w:rsid w:val="005D553D"/>
    <w:rsid w:val="005D6311"/>
    <w:rsid w:val="005D708E"/>
    <w:rsid w:val="005D70F5"/>
    <w:rsid w:val="005E142A"/>
    <w:rsid w:val="005E1AA5"/>
    <w:rsid w:val="005E1E3E"/>
    <w:rsid w:val="005E1EBE"/>
    <w:rsid w:val="005E2015"/>
    <w:rsid w:val="005E411F"/>
    <w:rsid w:val="005E4B80"/>
    <w:rsid w:val="005E547E"/>
    <w:rsid w:val="005E54D6"/>
    <w:rsid w:val="005E5E46"/>
    <w:rsid w:val="005E6398"/>
    <w:rsid w:val="005E68D4"/>
    <w:rsid w:val="005E6BC5"/>
    <w:rsid w:val="005E7006"/>
    <w:rsid w:val="005E749A"/>
    <w:rsid w:val="005F0671"/>
    <w:rsid w:val="005F1117"/>
    <w:rsid w:val="005F147F"/>
    <w:rsid w:val="005F1FA3"/>
    <w:rsid w:val="005F245A"/>
    <w:rsid w:val="005F315E"/>
    <w:rsid w:val="005F4024"/>
    <w:rsid w:val="005F4500"/>
    <w:rsid w:val="005F4DC1"/>
    <w:rsid w:val="005F5655"/>
    <w:rsid w:val="005F5795"/>
    <w:rsid w:val="006006DF"/>
    <w:rsid w:val="00600B59"/>
    <w:rsid w:val="006011AA"/>
    <w:rsid w:val="006016B5"/>
    <w:rsid w:val="00601A22"/>
    <w:rsid w:val="006039D4"/>
    <w:rsid w:val="00603D5B"/>
    <w:rsid w:val="00603E65"/>
    <w:rsid w:val="00604C38"/>
    <w:rsid w:val="00604DA6"/>
    <w:rsid w:val="00604E0E"/>
    <w:rsid w:val="00604E42"/>
    <w:rsid w:val="006053AC"/>
    <w:rsid w:val="006053FA"/>
    <w:rsid w:val="00605574"/>
    <w:rsid w:val="0060603F"/>
    <w:rsid w:val="00606383"/>
    <w:rsid w:val="006064E2"/>
    <w:rsid w:val="00606ADC"/>
    <w:rsid w:val="00606B3C"/>
    <w:rsid w:val="00606FCD"/>
    <w:rsid w:val="0060735F"/>
    <w:rsid w:val="006101F0"/>
    <w:rsid w:val="00610940"/>
    <w:rsid w:val="00610BDA"/>
    <w:rsid w:val="0061102E"/>
    <w:rsid w:val="00611302"/>
    <w:rsid w:val="006113FB"/>
    <w:rsid w:val="00611E20"/>
    <w:rsid w:val="006126EF"/>
    <w:rsid w:val="006136A6"/>
    <w:rsid w:val="00613E86"/>
    <w:rsid w:val="006144ED"/>
    <w:rsid w:val="00614789"/>
    <w:rsid w:val="00614B3C"/>
    <w:rsid w:val="00614C38"/>
    <w:rsid w:val="00614D92"/>
    <w:rsid w:val="00615544"/>
    <w:rsid w:val="006158A9"/>
    <w:rsid w:val="00615E69"/>
    <w:rsid w:val="00616738"/>
    <w:rsid w:val="00616746"/>
    <w:rsid w:val="00617D04"/>
    <w:rsid w:val="00617ED6"/>
    <w:rsid w:val="00621107"/>
    <w:rsid w:val="00621A61"/>
    <w:rsid w:val="006221EE"/>
    <w:rsid w:val="006222CD"/>
    <w:rsid w:val="006226E1"/>
    <w:rsid w:val="00622DED"/>
    <w:rsid w:val="0062316F"/>
    <w:rsid w:val="006236C2"/>
    <w:rsid w:val="00624209"/>
    <w:rsid w:val="006248BB"/>
    <w:rsid w:val="00624AE5"/>
    <w:rsid w:val="006250CA"/>
    <w:rsid w:val="006252E6"/>
    <w:rsid w:val="006256DB"/>
    <w:rsid w:val="00625A85"/>
    <w:rsid w:val="0062661B"/>
    <w:rsid w:val="00626C62"/>
    <w:rsid w:val="00627466"/>
    <w:rsid w:val="0062750C"/>
    <w:rsid w:val="0062791F"/>
    <w:rsid w:val="00630718"/>
    <w:rsid w:val="00630749"/>
    <w:rsid w:val="00630D46"/>
    <w:rsid w:val="00630FCF"/>
    <w:rsid w:val="00631D7B"/>
    <w:rsid w:val="006323BC"/>
    <w:rsid w:val="0063363B"/>
    <w:rsid w:val="00634404"/>
    <w:rsid w:val="00634444"/>
    <w:rsid w:val="00635A4C"/>
    <w:rsid w:val="00636A2C"/>
    <w:rsid w:val="00636E88"/>
    <w:rsid w:val="00637089"/>
    <w:rsid w:val="006379C9"/>
    <w:rsid w:val="00637DC4"/>
    <w:rsid w:val="0064012B"/>
    <w:rsid w:val="006405EB"/>
    <w:rsid w:val="00640A83"/>
    <w:rsid w:val="00640BEC"/>
    <w:rsid w:val="0064125E"/>
    <w:rsid w:val="00641606"/>
    <w:rsid w:val="00641C41"/>
    <w:rsid w:val="00641DC3"/>
    <w:rsid w:val="0064251D"/>
    <w:rsid w:val="00642C82"/>
    <w:rsid w:val="00643E83"/>
    <w:rsid w:val="00643F78"/>
    <w:rsid w:val="006444A6"/>
    <w:rsid w:val="006445B0"/>
    <w:rsid w:val="00645C08"/>
    <w:rsid w:val="00646C5F"/>
    <w:rsid w:val="00646C6C"/>
    <w:rsid w:val="00646D5C"/>
    <w:rsid w:val="00647034"/>
    <w:rsid w:val="00647939"/>
    <w:rsid w:val="00647B46"/>
    <w:rsid w:val="00647DB8"/>
    <w:rsid w:val="00650B54"/>
    <w:rsid w:val="00650C14"/>
    <w:rsid w:val="00651418"/>
    <w:rsid w:val="00651E8D"/>
    <w:rsid w:val="00652468"/>
    <w:rsid w:val="00652CEC"/>
    <w:rsid w:val="0065392A"/>
    <w:rsid w:val="00655376"/>
    <w:rsid w:val="00656D22"/>
    <w:rsid w:val="00657059"/>
    <w:rsid w:val="00660499"/>
    <w:rsid w:val="0066050C"/>
    <w:rsid w:val="00661B5E"/>
    <w:rsid w:val="00662E1E"/>
    <w:rsid w:val="0066333E"/>
    <w:rsid w:val="006633B0"/>
    <w:rsid w:val="0066372C"/>
    <w:rsid w:val="00664766"/>
    <w:rsid w:val="00665A2E"/>
    <w:rsid w:val="0066662F"/>
    <w:rsid w:val="006669C1"/>
    <w:rsid w:val="0066795A"/>
    <w:rsid w:val="00667D10"/>
    <w:rsid w:val="00667DC3"/>
    <w:rsid w:val="00667F2F"/>
    <w:rsid w:val="00670116"/>
    <w:rsid w:val="006704E1"/>
    <w:rsid w:val="00670B83"/>
    <w:rsid w:val="006710B7"/>
    <w:rsid w:val="006718A9"/>
    <w:rsid w:val="00671BEF"/>
    <w:rsid w:val="00671E7B"/>
    <w:rsid w:val="00672093"/>
    <w:rsid w:val="006722B3"/>
    <w:rsid w:val="0067251B"/>
    <w:rsid w:val="0067284B"/>
    <w:rsid w:val="0067351D"/>
    <w:rsid w:val="00674051"/>
    <w:rsid w:val="006741E6"/>
    <w:rsid w:val="00675620"/>
    <w:rsid w:val="0067566C"/>
    <w:rsid w:val="0067568A"/>
    <w:rsid w:val="00675773"/>
    <w:rsid w:val="00676CE4"/>
    <w:rsid w:val="006801D3"/>
    <w:rsid w:val="00680BE8"/>
    <w:rsid w:val="006811CD"/>
    <w:rsid w:val="00681430"/>
    <w:rsid w:val="006816F0"/>
    <w:rsid w:val="006819C8"/>
    <w:rsid w:val="006828EE"/>
    <w:rsid w:val="00682BC7"/>
    <w:rsid w:val="00682F82"/>
    <w:rsid w:val="00683124"/>
    <w:rsid w:val="00683475"/>
    <w:rsid w:val="00683504"/>
    <w:rsid w:val="00683CB2"/>
    <w:rsid w:val="00683FB2"/>
    <w:rsid w:val="0068425C"/>
    <w:rsid w:val="006844E2"/>
    <w:rsid w:val="0068488E"/>
    <w:rsid w:val="00684D3A"/>
    <w:rsid w:val="0068502D"/>
    <w:rsid w:val="006857F5"/>
    <w:rsid w:val="00685BA4"/>
    <w:rsid w:val="0068612B"/>
    <w:rsid w:val="00686640"/>
    <w:rsid w:val="00687CC3"/>
    <w:rsid w:val="00690D28"/>
    <w:rsid w:val="00690D2A"/>
    <w:rsid w:val="0069101B"/>
    <w:rsid w:val="00691698"/>
    <w:rsid w:val="006916E5"/>
    <w:rsid w:val="00691C64"/>
    <w:rsid w:val="00692669"/>
    <w:rsid w:val="00692937"/>
    <w:rsid w:val="00692F11"/>
    <w:rsid w:val="00693EBF"/>
    <w:rsid w:val="00694368"/>
    <w:rsid w:val="006944B6"/>
    <w:rsid w:val="006946B0"/>
    <w:rsid w:val="00694B12"/>
    <w:rsid w:val="00696310"/>
    <w:rsid w:val="006967D6"/>
    <w:rsid w:val="00696FDE"/>
    <w:rsid w:val="006A0628"/>
    <w:rsid w:val="006A0F36"/>
    <w:rsid w:val="006A1379"/>
    <w:rsid w:val="006A1468"/>
    <w:rsid w:val="006A180F"/>
    <w:rsid w:val="006A1CA0"/>
    <w:rsid w:val="006A286A"/>
    <w:rsid w:val="006A2EEE"/>
    <w:rsid w:val="006A375D"/>
    <w:rsid w:val="006A3B10"/>
    <w:rsid w:val="006A42BD"/>
    <w:rsid w:val="006A4D21"/>
    <w:rsid w:val="006A51B4"/>
    <w:rsid w:val="006A54F4"/>
    <w:rsid w:val="006A5887"/>
    <w:rsid w:val="006A5AD3"/>
    <w:rsid w:val="006A6199"/>
    <w:rsid w:val="006A6404"/>
    <w:rsid w:val="006A649F"/>
    <w:rsid w:val="006A6992"/>
    <w:rsid w:val="006A6FF8"/>
    <w:rsid w:val="006A73B4"/>
    <w:rsid w:val="006A797C"/>
    <w:rsid w:val="006A7D31"/>
    <w:rsid w:val="006B001F"/>
    <w:rsid w:val="006B10EB"/>
    <w:rsid w:val="006B143D"/>
    <w:rsid w:val="006B17A1"/>
    <w:rsid w:val="006B1F43"/>
    <w:rsid w:val="006B2470"/>
    <w:rsid w:val="006B2CE3"/>
    <w:rsid w:val="006B502F"/>
    <w:rsid w:val="006B53AF"/>
    <w:rsid w:val="006B5658"/>
    <w:rsid w:val="006B6367"/>
    <w:rsid w:val="006B67D1"/>
    <w:rsid w:val="006B6E2F"/>
    <w:rsid w:val="006B732C"/>
    <w:rsid w:val="006C0AEA"/>
    <w:rsid w:val="006C1141"/>
    <w:rsid w:val="006C1728"/>
    <w:rsid w:val="006C1C10"/>
    <w:rsid w:val="006C1D52"/>
    <w:rsid w:val="006C1DA5"/>
    <w:rsid w:val="006C1E9D"/>
    <w:rsid w:val="006C1EB2"/>
    <w:rsid w:val="006C1F00"/>
    <w:rsid w:val="006C2488"/>
    <w:rsid w:val="006C2776"/>
    <w:rsid w:val="006C2E11"/>
    <w:rsid w:val="006C3612"/>
    <w:rsid w:val="006C384A"/>
    <w:rsid w:val="006C3A77"/>
    <w:rsid w:val="006C3AAB"/>
    <w:rsid w:val="006C3ABA"/>
    <w:rsid w:val="006C41C3"/>
    <w:rsid w:val="006C437D"/>
    <w:rsid w:val="006C4892"/>
    <w:rsid w:val="006C4948"/>
    <w:rsid w:val="006D0550"/>
    <w:rsid w:val="006D05D8"/>
    <w:rsid w:val="006D0B03"/>
    <w:rsid w:val="006D0D4B"/>
    <w:rsid w:val="006D100D"/>
    <w:rsid w:val="006D14AE"/>
    <w:rsid w:val="006D19CB"/>
    <w:rsid w:val="006D216A"/>
    <w:rsid w:val="006D2406"/>
    <w:rsid w:val="006D2818"/>
    <w:rsid w:val="006D2C2A"/>
    <w:rsid w:val="006D2D74"/>
    <w:rsid w:val="006D4328"/>
    <w:rsid w:val="006D436F"/>
    <w:rsid w:val="006D445A"/>
    <w:rsid w:val="006D6331"/>
    <w:rsid w:val="006D699B"/>
    <w:rsid w:val="006D6AA0"/>
    <w:rsid w:val="006D6D06"/>
    <w:rsid w:val="006E114F"/>
    <w:rsid w:val="006E173C"/>
    <w:rsid w:val="006E1B50"/>
    <w:rsid w:val="006E25C5"/>
    <w:rsid w:val="006E3320"/>
    <w:rsid w:val="006E3E71"/>
    <w:rsid w:val="006E4268"/>
    <w:rsid w:val="006E4A4D"/>
    <w:rsid w:val="006E4B05"/>
    <w:rsid w:val="006E4BDD"/>
    <w:rsid w:val="006E5121"/>
    <w:rsid w:val="006E5615"/>
    <w:rsid w:val="006E5F57"/>
    <w:rsid w:val="006E6050"/>
    <w:rsid w:val="006E66E3"/>
    <w:rsid w:val="006E6E37"/>
    <w:rsid w:val="006F13F8"/>
    <w:rsid w:val="006F14E3"/>
    <w:rsid w:val="006F158D"/>
    <w:rsid w:val="006F2D92"/>
    <w:rsid w:val="006F37F4"/>
    <w:rsid w:val="006F380B"/>
    <w:rsid w:val="006F38D2"/>
    <w:rsid w:val="006F40CC"/>
    <w:rsid w:val="006F41C8"/>
    <w:rsid w:val="006F4999"/>
    <w:rsid w:val="006F4EE2"/>
    <w:rsid w:val="006F548F"/>
    <w:rsid w:val="006F57D4"/>
    <w:rsid w:val="006F5BA0"/>
    <w:rsid w:val="006F6534"/>
    <w:rsid w:val="006F716F"/>
    <w:rsid w:val="006F7227"/>
    <w:rsid w:val="006F72A3"/>
    <w:rsid w:val="006F7310"/>
    <w:rsid w:val="006F755A"/>
    <w:rsid w:val="006F7D9E"/>
    <w:rsid w:val="00700075"/>
    <w:rsid w:val="00700E00"/>
    <w:rsid w:val="00702525"/>
    <w:rsid w:val="00702631"/>
    <w:rsid w:val="007026D5"/>
    <w:rsid w:val="0070303D"/>
    <w:rsid w:val="00703684"/>
    <w:rsid w:val="00703778"/>
    <w:rsid w:val="00703BCE"/>
    <w:rsid w:val="0070401E"/>
    <w:rsid w:val="007048DE"/>
    <w:rsid w:val="00704906"/>
    <w:rsid w:val="007049D7"/>
    <w:rsid w:val="00704DD4"/>
    <w:rsid w:val="00704EA8"/>
    <w:rsid w:val="00704EAC"/>
    <w:rsid w:val="007054A8"/>
    <w:rsid w:val="007055A4"/>
    <w:rsid w:val="00705613"/>
    <w:rsid w:val="00705728"/>
    <w:rsid w:val="00705861"/>
    <w:rsid w:val="007059AE"/>
    <w:rsid w:val="007062C4"/>
    <w:rsid w:val="00707232"/>
    <w:rsid w:val="00710904"/>
    <w:rsid w:val="00710D33"/>
    <w:rsid w:val="00711EE4"/>
    <w:rsid w:val="00711F1A"/>
    <w:rsid w:val="007126E1"/>
    <w:rsid w:val="00712FE7"/>
    <w:rsid w:val="007131FD"/>
    <w:rsid w:val="007136F1"/>
    <w:rsid w:val="007153BE"/>
    <w:rsid w:val="007155FC"/>
    <w:rsid w:val="0071579E"/>
    <w:rsid w:val="0071588D"/>
    <w:rsid w:val="00715B32"/>
    <w:rsid w:val="00715F79"/>
    <w:rsid w:val="0071640A"/>
    <w:rsid w:val="007164F4"/>
    <w:rsid w:val="00716936"/>
    <w:rsid w:val="00716AD6"/>
    <w:rsid w:val="00717076"/>
    <w:rsid w:val="00721BEA"/>
    <w:rsid w:val="00721C3C"/>
    <w:rsid w:val="00721C6E"/>
    <w:rsid w:val="00722333"/>
    <w:rsid w:val="00722767"/>
    <w:rsid w:val="0072293C"/>
    <w:rsid w:val="00722A08"/>
    <w:rsid w:val="00722D42"/>
    <w:rsid w:val="007234E4"/>
    <w:rsid w:val="0072377C"/>
    <w:rsid w:val="00723781"/>
    <w:rsid w:val="00723815"/>
    <w:rsid w:val="00723BFE"/>
    <w:rsid w:val="00723EBF"/>
    <w:rsid w:val="007241A0"/>
    <w:rsid w:val="007252E4"/>
    <w:rsid w:val="0072533A"/>
    <w:rsid w:val="00726319"/>
    <w:rsid w:val="00726B21"/>
    <w:rsid w:val="00726BD3"/>
    <w:rsid w:val="007276ED"/>
    <w:rsid w:val="00727C6A"/>
    <w:rsid w:val="00730761"/>
    <w:rsid w:val="0073084F"/>
    <w:rsid w:val="00731C8C"/>
    <w:rsid w:val="00732D08"/>
    <w:rsid w:val="00733469"/>
    <w:rsid w:val="00733B77"/>
    <w:rsid w:val="007343F6"/>
    <w:rsid w:val="00734F72"/>
    <w:rsid w:val="00734F8D"/>
    <w:rsid w:val="00735538"/>
    <w:rsid w:val="0073747F"/>
    <w:rsid w:val="00737BFE"/>
    <w:rsid w:val="00737E69"/>
    <w:rsid w:val="00737F55"/>
    <w:rsid w:val="00740215"/>
    <w:rsid w:val="0074055C"/>
    <w:rsid w:val="00740C4D"/>
    <w:rsid w:val="00741727"/>
    <w:rsid w:val="00741A98"/>
    <w:rsid w:val="007427E6"/>
    <w:rsid w:val="0074426C"/>
    <w:rsid w:val="00745EC9"/>
    <w:rsid w:val="007461D7"/>
    <w:rsid w:val="007474CF"/>
    <w:rsid w:val="00747CCB"/>
    <w:rsid w:val="00750D52"/>
    <w:rsid w:val="0075111F"/>
    <w:rsid w:val="00751EE4"/>
    <w:rsid w:val="007523B0"/>
    <w:rsid w:val="00752425"/>
    <w:rsid w:val="00752A03"/>
    <w:rsid w:val="0075375C"/>
    <w:rsid w:val="00753BF1"/>
    <w:rsid w:val="007546A2"/>
    <w:rsid w:val="007549B2"/>
    <w:rsid w:val="00755407"/>
    <w:rsid w:val="0075555A"/>
    <w:rsid w:val="007555AA"/>
    <w:rsid w:val="0075609E"/>
    <w:rsid w:val="00756810"/>
    <w:rsid w:val="007570BD"/>
    <w:rsid w:val="00757B44"/>
    <w:rsid w:val="00760370"/>
    <w:rsid w:val="00760387"/>
    <w:rsid w:val="00760884"/>
    <w:rsid w:val="0076122F"/>
    <w:rsid w:val="007612C2"/>
    <w:rsid w:val="00761AC9"/>
    <w:rsid w:val="00761F2C"/>
    <w:rsid w:val="0076397B"/>
    <w:rsid w:val="00763DA9"/>
    <w:rsid w:val="007651D0"/>
    <w:rsid w:val="007668DC"/>
    <w:rsid w:val="007668E6"/>
    <w:rsid w:val="00766A04"/>
    <w:rsid w:val="00766F2B"/>
    <w:rsid w:val="00767490"/>
    <w:rsid w:val="00767C17"/>
    <w:rsid w:val="00770179"/>
    <w:rsid w:val="00770262"/>
    <w:rsid w:val="00770565"/>
    <w:rsid w:val="00771EA6"/>
    <w:rsid w:val="00772629"/>
    <w:rsid w:val="007730E0"/>
    <w:rsid w:val="00773226"/>
    <w:rsid w:val="00773F01"/>
    <w:rsid w:val="00774463"/>
    <w:rsid w:val="0077447A"/>
    <w:rsid w:val="0077504F"/>
    <w:rsid w:val="00776935"/>
    <w:rsid w:val="00776D5F"/>
    <w:rsid w:val="00777151"/>
    <w:rsid w:val="00777767"/>
    <w:rsid w:val="007804A4"/>
    <w:rsid w:val="00780575"/>
    <w:rsid w:val="00780A4D"/>
    <w:rsid w:val="00780CA2"/>
    <w:rsid w:val="00781BCB"/>
    <w:rsid w:val="00781DD0"/>
    <w:rsid w:val="00781E2B"/>
    <w:rsid w:val="00781E6A"/>
    <w:rsid w:val="007830CD"/>
    <w:rsid w:val="007839CA"/>
    <w:rsid w:val="00783E56"/>
    <w:rsid w:val="0078435B"/>
    <w:rsid w:val="00784BDA"/>
    <w:rsid w:val="00784EF8"/>
    <w:rsid w:val="00785925"/>
    <w:rsid w:val="00785CD3"/>
    <w:rsid w:val="00786051"/>
    <w:rsid w:val="007906C1"/>
    <w:rsid w:val="007910BB"/>
    <w:rsid w:val="007911EB"/>
    <w:rsid w:val="00791723"/>
    <w:rsid w:val="00791D09"/>
    <w:rsid w:val="00792349"/>
    <w:rsid w:val="0079334E"/>
    <w:rsid w:val="007943C0"/>
    <w:rsid w:val="00794479"/>
    <w:rsid w:val="00795F62"/>
    <w:rsid w:val="00795F7F"/>
    <w:rsid w:val="0079664E"/>
    <w:rsid w:val="00796B7D"/>
    <w:rsid w:val="00797A29"/>
    <w:rsid w:val="007A059B"/>
    <w:rsid w:val="007A062C"/>
    <w:rsid w:val="007A0896"/>
    <w:rsid w:val="007A090D"/>
    <w:rsid w:val="007A0CD4"/>
    <w:rsid w:val="007A1458"/>
    <w:rsid w:val="007A1E7D"/>
    <w:rsid w:val="007A2471"/>
    <w:rsid w:val="007A2505"/>
    <w:rsid w:val="007A291A"/>
    <w:rsid w:val="007A2A0D"/>
    <w:rsid w:val="007A3146"/>
    <w:rsid w:val="007A6800"/>
    <w:rsid w:val="007A6A9A"/>
    <w:rsid w:val="007A74A2"/>
    <w:rsid w:val="007A7512"/>
    <w:rsid w:val="007A7653"/>
    <w:rsid w:val="007A7DBF"/>
    <w:rsid w:val="007B01DB"/>
    <w:rsid w:val="007B0453"/>
    <w:rsid w:val="007B0930"/>
    <w:rsid w:val="007B0EBF"/>
    <w:rsid w:val="007B13B0"/>
    <w:rsid w:val="007B20A0"/>
    <w:rsid w:val="007B20F2"/>
    <w:rsid w:val="007B2352"/>
    <w:rsid w:val="007B2578"/>
    <w:rsid w:val="007B2D5C"/>
    <w:rsid w:val="007B3127"/>
    <w:rsid w:val="007B3EF3"/>
    <w:rsid w:val="007B402B"/>
    <w:rsid w:val="007B457A"/>
    <w:rsid w:val="007B5B74"/>
    <w:rsid w:val="007B5E52"/>
    <w:rsid w:val="007B6938"/>
    <w:rsid w:val="007B6C35"/>
    <w:rsid w:val="007B7881"/>
    <w:rsid w:val="007B7984"/>
    <w:rsid w:val="007C04D8"/>
    <w:rsid w:val="007C0601"/>
    <w:rsid w:val="007C0A66"/>
    <w:rsid w:val="007C0D6F"/>
    <w:rsid w:val="007C1285"/>
    <w:rsid w:val="007C12E4"/>
    <w:rsid w:val="007C1D4E"/>
    <w:rsid w:val="007C1FBF"/>
    <w:rsid w:val="007C24EF"/>
    <w:rsid w:val="007C2F32"/>
    <w:rsid w:val="007C3AF3"/>
    <w:rsid w:val="007C4B33"/>
    <w:rsid w:val="007C4CB5"/>
    <w:rsid w:val="007C5481"/>
    <w:rsid w:val="007C6656"/>
    <w:rsid w:val="007C74A2"/>
    <w:rsid w:val="007C777F"/>
    <w:rsid w:val="007C7E0A"/>
    <w:rsid w:val="007D0EEA"/>
    <w:rsid w:val="007D0F66"/>
    <w:rsid w:val="007D136F"/>
    <w:rsid w:val="007D17BB"/>
    <w:rsid w:val="007D5005"/>
    <w:rsid w:val="007D5088"/>
    <w:rsid w:val="007D70E1"/>
    <w:rsid w:val="007D72A4"/>
    <w:rsid w:val="007D771A"/>
    <w:rsid w:val="007E05EA"/>
    <w:rsid w:val="007E193B"/>
    <w:rsid w:val="007E1AB2"/>
    <w:rsid w:val="007E1E71"/>
    <w:rsid w:val="007E23FD"/>
    <w:rsid w:val="007E24BA"/>
    <w:rsid w:val="007E2627"/>
    <w:rsid w:val="007E2DA8"/>
    <w:rsid w:val="007E31DA"/>
    <w:rsid w:val="007E3C3A"/>
    <w:rsid w:val="007E4F32"/>
    <w:rsid w:val="007E5921"/>
    <w:rsid w:val="007E5F38"/>
    <w:rsid w:val="007E72EC"/>
    <w:rsid w:val="007E7832"/>
    <w:rsid w:val="007E7D83"/>
    <w:rsid w:val="007E7EA4"/>
    <w:rsid w:val="007F0498"/>
    <w:rsid w:val="007F04DF"/>
    <w:rsid w:val="007F0DFB"/>
    <w:rsid w:val="007F2265"/>
    <w:rsid w:val="007F2C8C"/>
    <w:rsid w:val="007F337A"/>
    <w:rsid w:val="007F4076"/>
    <w:rsid w:val="007F4C3A"/>
    <w:rsid w:val="007F4CE0"/>
    <w:rsid w:val="007F4D45"/>
    <w:rsid w:val="007F56D5"/>
    <w:rsid w:val="007F6FBD"/>
    <w:rsid w:val="007F78A7"/>
    <w:rsid w:val="00800878"/>
    <w:rsid w:val="008008D2"/>
    <w:rsid w:val="008027D7"/>
    <w:rsid w:val="0080291A"/>
    <w:rsid w:val="00802C51"/>
    <w:rsid w:val="00803441"/>
    <w:rsid w:val="008038ED"/>
    <w:rsid w:val="0080398F"/>
    <w:rsid w:val="00803B15"/>
    <w:rsid w:val="00804444"/>
    <w:rsid w:val="00806015"/>
    <w:rsid w:val="00806355"/>
    <w:rsid w:val="00806AB1"/>
    <w:rsid w:val="00806BB2"/>
    <w:rsid w:val="00806D47"/>
    <w:rsid w:val="00807296"/>
    <w:rsid w:val="008077FF"/>
    <w:rsid w:val="00810AC8"/>
    <w:rsid w:val="0081117E"/>
    <w:rsid w:val="008113AA"/>
    <w:rsid w:val="00811593"/>
    <w:rsid w:val="00812722"/>
    <w:rsid w:val="00812ECC"/>
    <w:rsid w:val="00813304"/>
    <w:rsid w:val="0081351F"/>
    <w:rsid w:val="00813DAA"/>
    <w:rsid w:val="00814F1F"/>
    <w:rsid w:val="00815817"/>
    <w:rsid w:val="00815A88"/>
    <w:rsid w:val="00817194"/>
    <w:rsid w:val="00820966"/>
    <w:rsid w:val="00820B18"/>
    <w:rsid w:val="0082148A"/>
    <w:rsid w:val="0082151F"/>
    <w:rsid w:val="0082197C"/>
    <w:rsid w:val="00821F8B"/>
    <w:rsid w:val="00821FBD"/>
    <w:rsid w:val="00822089"/>
    <w:rsid w:val="00822607"/>
    <w:rsid w:val="00823074"/>
    <w:rsid w:val="00823233"/>
    <w:rsid w:val="00823D64"/>
    <w:rsid w:val="00823EE6"/>
    <w:rsid w:val="008244D6"/>
    <w:rsid w:val="008246C8"/>
    <w:rsid w:val="00824EAE"/>
    <w:rsid w:val="008263CA"/>
    <w:rsid w:val="00826CBF"/>
    <w:rsid w:val="00826D7B"/>
    <w:rsid w:val="00827151"/>
    <w:rsid w:val="008274C4"/>
    <w:rsid w:val="0082770E"/>
    <w:rsid w:val="008279CF"/>
    <w:rsid w:val="00827F7A"/>
    <w:rsid w:val="00830224"/>
    <w:rsid w:val="008304A6"/>
    <w:rsid w:val="008316CD"/>
    <w:rsid w:val="00832334"/>
    <w:rsid w:val="00832B1B"/>
    <w:rsid w:val="00832B94"/>
    <w:rsid w:val="0083365A"/>
    <w:rsid w:val="00835DAC"/>
    <w:rsid w:val="00836C43"/>
    <w:rsid w:val="0083721A"/>
    <w:rsid w:val="008376D3"/>
    <w:rsid w:val="008379A0"/>
    <w:rsid w:val="00837B14"/>
    <w:rsid w:val="008401BF"/>
    <w:rsid w:val="00840535"/>
    <w:rsid w:val="008414FD"/>
    <w:rsid w:val="008416D9"/>
    <w:rsid w:val="00842282"/>
    <w:rsid w:val="00842A0D"/>
    <w:rsid w:val="00843357"/>
    <w:rsid w:val="0084480D"/>
    <w:rsid w:val="00844C87"/>
    <w:rsid w:val="00845013"/>
    <w:rsid w:val="0084502C"/>
    <w:rsid w:val="00845206"/>
    <w:rsid w:val="00845411"/>
    <w:rsid w:val="008459ED"/>
    <w:rsid w:val="008469F4"/>
    <w:rsid w:val="00846D3F"/>
    <w:rsid w:val="00846FBB"/>
    <w:rsid w:val="008470FC"/>
    <w:rsid w:val="00847485"/>
    <w:rsid w:val="00847E2E"/>
    <w:rsid w:val="00850877"/>
    <w:rsid w:val="0085092D"/>
    <w:rsid w:val="008509D1"/>
    <w:rsid w:val="00850C53"/>
    <w:rsid w:val="00850E50"/>
    <w:rsid w:val="00851305"/>
    <w:rsid w:val="0085185F"/>
    <w:rsid w:val="00853456"/>
    <w:rsid w:val="0085381D"/>
    <w:rsid w:val="00854F10"/>
    <w:rsid w:val="00855931"/>
    <w:rsid w:val="008563B6"/>
    <w:rsid w:val="008564DB"/>
    <w:rsid w:val="00856A85"/>
    <w:rsid w:val="00856CAF"/>
    <w:rsid w:val="008570D5"/>
    <w:rsid w:val="00857E28"/>
    <w:rsid w:val="00857E79"/>
    <w:rsid w:val="00857F91"/>
    <w:rsid w:val="008607BB"/>
    <w:rsid w:val="00860810"/>
    <w:rsid w:val="008614B0"/>
    <w:rsid w:val="00861667"/>
    <w:rsid w:val="008619F5"/>
    <w:rsid w:val="00861A38"/>
    <w:rsid w:val="00861DCE"/>
    <w:rsid w:val="008620D1"/>
    <w:rsid w:val="008622FA"/>
    <w:rsid w:val="008625FD"/>
    <w:rsid w:val="00862A1C"/>
    <w:rsid w:val="00863256"/>
    <w:rsid w:val="008635E8"/>
    <w:rsid w:val="00863D8D"/>
    <w:rsid w:val="00864931"/>
    <w:rsid w:val="00864C57"/>
    <w:rsid w:val="00865112"/>
    <w:rsid w:val="008659C3"/>
    <w:rsid w:val="00865A04"/>
    <w:rsid w:val="00865A65"/>
    <w:rsid w:val="00865C7F"/>
    <w:rsid w:val="00865E25"/>
    <w:rsid w:val="008661FF"/>
    <w:rsid w:val="00866568"/>
    <w:rsid w:val="008670D7"/>
    <w:rsid w:val="008676FA"/>
    <w:rsid w:val="00867BD5"/>
    <w:rsid w:val="0087019E"/>
    <w:rsid w:val="008702C1"/>
    <w:rsid w:val="008707C9"/>
    <w:rsid w:val="00871426"/>
    <w:rsid w:val="00871B21"/>
    <w:rsid w:val="008757A9"/>
    <w:rsid w:val="00875E2A"/>
    <w:rsid w:val="00876048"/>
    <w:rsid w:val="00876B3D"/>
    <w:rsid w:val="0087770E"/>
    <w:rsid w:val="00877B9B"/>
    <w:rsid w:val="0088001B"/>
    <w:rsid w:val="0088053A"/>
    <w:rsid w:val="00880751"/>
    <w:rsid w:val="008807B1"/>
    <w:rsid w:val="00880A36"/>
    <w:rsid w:val="00880F3D"/>
    <w:rsid w:val="00881096"/>
    <w:rsid w:val="00881A69"/>
    <w:rsid w:val="00882458"/>
    <w:rsid w:val="00882CA3"/>
    <w:rsid w:val="0088373F"/>
    <w:rsid w:val="00883F76"/>
    <w:rsid w:val="00884A43"/>
    <w:rsid w:val="00884CF7"/>
    <w:rsid w:val="00885868"/>
    <w:rsid w:val="008858F7"/>
    <w:rsid w:val="00885AA6"/>
    <w:rsid w:val="00885B2A"/>
    <w:rsid w:val="00885EEB"/>
    <w:rsid w:val="00886CDD"/>
    <w:rsid w:val="00886F7E"/>
    <w:rsid w:val="008875DF"/>
    <w:rsid w:val="008903EE"/>
    <w:rsid w:val="00890503"/>
    <w:rsid w:val="0089114F"/>
    <w:rsid w:val="008915E4"/>
    <w:rsid w:val="008919EA"/>
    <w:rsid w:val="00891CC7"/>
    <w:rsid w:val="0089276D"/>
    <w:rsid w:val="00892EB4"/>
    <w:rsid w:val="00893069"/>
    <w:rsid w:val="00893348"/>
    <w:rsid w:val="00893492"/>
    <w:rsid w:val="0089465E"/>
    <w:rsid w:val="00894F30"/>
    <w:rsid w:val="00895B67"/>
    <w:rsid w:val="00895EE0"/>
    <w:rsid w:val="008968BA"/>
    <w:rsid w:val="008969BA"/>
    <w:rsid w:val="00896D0F"/>
    <w:rsid w:val="008970EF"/>
    <w:rsid w:val="008978BC"/>
    <w:rsid w:val="00897E88"/>
    <w:rsid w:val="008A05D6"/>
    <w:rsid w:val="008A08E4"/>
    <w:rsid w:val="008A11CA"/>
    <w:rsid w:val="008A1355"/>
    <w:rsid w:val="008A2214"/>
    <w:rsid w:val="008A2284"/>
    <w:rsid w:val="008A28C5"/>
    <w:rsid w:val="008A2E63"/>
    <w:rsid w:val="008A322A"/>
    <w:rsid w:val="008A3E80"/>
    <w:rsid w:val="008A3E8F"/>
    <w:rsid w:val="008A3FE4"/>
    <w:rsid w:val="008A49B1"/>
    <w:rsid w:val="008A4A08"/>
    <w:rsid w:val="008A502C"/>
    <w:rsid w:val="008A5C6E"/>
    <w:rsid w:val="008A69AF"/>
    <w:rsid w:val="008A6B76"/>
    <w:rsid w:val="008A7A1A"/>
    <w:rsid w:val="008B0815"/>
    <w:rsid w:val="008B0BB0"/>
    <w:rsid w:val="008B174B"/>
    <w:rsid w:val="008B2C71"/>
    <w:rsid w:val="008B2CC4"/>
    <w:rsid w:val="008B2E05"/>
    <w:rsid w:val="008B2FBB"/>
    <w:rsid w:val="008B30D8"/>
    <w:rsid w:val="008B354E"/>
    <w:rsid w:val="008B3799"/>
    <w:rsid w:val="008B3ABB"/>
    <w:rsid w:val="008B43A2"/>
    <w:rsid w:val="008B4D20"/>
    <w:rsid w:val="008B5E9D"/>
    <w:rsid w:val="008B6292"/>
    <w:rsid w:val="008B6DAF"/>
    <w:rsid w:val="008C0B60"/>
    <w:rsid w:val="008C0E9F"/>
    <w:rsid w:val="008C1777"/>
    <w:rsid w:val="008C21CC"/>
    <w:rsid w:val="008C2568"/>
    <w:rsid w:val="008C2718"/>
    <w:rsid w:val="008C274E"/>
    <w:rsid w:val="008C29E3"/>
    <w:rsid w:val="008C33F0"/>
    <w:rsid w:val="008C3781"/>
    <w:rsid w:val="008C4838"/>
    <w:rsid w:val="008C4B73"/>
    <w:rsid w:val="008C51E0"/>
    <w:rsid w:val="008C5288"/>
    <w:rsid w:val="008C5513"/>
    <w:rsid w:val="008C5E0B"/>
    <w:rsid w:val="008C5E10"/>
    <w:rsid w:val="008C6603"/>
    <w:rsid w:val="008C689E"/>
    <w:rsid w:val="008C6923"/>
    <w:rsid w:val="008C6D8B"/>
    <w:rsid w:val="008C718B"/>
    <w:rsid w:val="008C75A0"/>
    <w:rsid w:val="008C7944"/>
    <w:rsid w:val="008C7B72"/>
    <w:rsid w:val="008C7F25"/>
    <w:rsid w:val="008D1941"/>
    <w:rsid w:val="008D1D1B"/>
    <w:rsid w:val="008D3093"/>
    <w:rsid w:val="008D348A"/>
    <w:rsid w:val="008D4142"/>
    <w:rsid w:val="008D4339"/>
    <w:rsid w:val="008D5460"/>
    <w:rsid w:val="008D5605"/>
    <w:rsid w:val="008D5D0A"/>
    <w:rsid w:val="008D6301"/>
    <w:rsid w:val="008D6815"/>
    <w:rsid w:val="008D7458"/>
    <w:rsid w:val="008E0004"/>
    <w:rsid w:val="008E092E"/>
    <w:rsid w:val="008E09F1"/>
    <w:rsid w:val="008E10DE"/>
    <w:rsid w:val="008E1326"/>
    <w:rsid w:val="008E1747"/>
    <w:rsid w:val="008E17B4"/>
    <w:rsid w:val="008E19EF"/>
    <w:rsid w:val="008E1ACB"/>
    <w:rsid w:val="008E21E6"/>
    <w:rsid w:val="008E2334"/>
    <w:rsid w:val="008E27C4"/>
    <w:rsid w:val="008E4334"/>
    <w:rsid w:val="008E514A"/>
    <w:rsid w:val="008E56FA"/>
    <w:rsid w:val="008E57EB"/>
    <w:rsid w:val="008E6999"/>
    <w:rsid w:val="008E724D"/>
    <w:rsid w:val="008E7297"/>
    <w:rsid w:val="008F117C"/>
    <w:rsid w:val="008F13DD"/>
    <w:rsid w:val="008F14F5"/>
    <w:rsid w:val="008F1D8B"/>
    <w:rsid w:val="008F22A4"/>
    <w:rsid w:val="008F2F8C"/>
    <w:rsid w:val="008F44AF"/>
    <w:rsid w:val="008F47DC"/>
    <w:rsid w:val="008F62CB"/>
    <w:rsid w:val="008F69AB"/>
    <w:rsid w:val="008F6CC7"/>
    <w:rsid w:val="008F6E8A"/>
    <w:rsid w:val="008F6F6A"/>
    <w:rsid w:val="008F7108"/>
    <w:rsid w:val="008F760C"/>
    <w:rsid w:val="008F7B68"/>
    <w:rsid w:val="008F7FDB"/>
    <w:rsid w:val="0090061C"/>
    <w:rsid w:val="00900D85"/>
    <w:rsid w:val="0090193F"/>
    <w:rsid w:val="00901B77"/>
    <w:rsid w:val="00902043"/>
    <w:rsid w:val="00902B31"/>
    <w:rsid w:val="00902CD2"/>
    <w:rsid w:val="009035FB"/>
    <w:rsid w:val="00903BD7"/>
    <w:rsid w:val="00903FB6"/>
    <w:rsid w:val="00904249"/>
    <w:rsid w:val="0090472D"/>
    <w:rsid w:val="00905245"/>
    <w:rsid w:val="009056C5"/>
    <w:rsid w:val="00905AFF"/>
    <w:rsid w:val="00905D96"/>
    <w:rsid w:val="00905EA0"/>
    <w:rsid w:val="0090629B"/>
    <w:rsid w:val="0090635D"/>
    <w:rsid w:val="00906BFC"/>
    <w:rsid w:val="00907BA1"/>
    <w:rsid w:val="00907CA1"/>
    <w:rsid w:val="009110C4"/>
    <w:rsid w:val="00911D6A"/>
    <w:rsid w:val="00911EEB"/>
    <w:rsid w:val="0091281C"/>
    <w:rsid w:val="00912852"/>
    <w:rsid w:val="00912FFA"/>
    <w:rsid w:val="00913D15"/>
    <w:rsid w:val="009148A0"/>
    <w:rsid w:val="00914CA0"/>
    <w:rsid w:val="00915057"/>
    <w:rsid w:val="009153AF"/>
    <w:rsid w:val="00915518"/>
    <w:rsid w:val="00916832"/>
    <w:rsid w:val="0091689B"/>
    <w:rsid w:val="0091705F"/>
    <w:rsid w:val="0091714D"/>
    <w:rsid w:val="00920089"/>
    <w:rsid w:val="009200B9"/>
    <w:rsid w:val="00920226"/>
    <w:rsid w:val="00920D62"/>
    <w:rsid w:val="00920EF2"/>
    <w:rsid w:val="00920FC7"/>
    <w:rsid w:val="00921128"/>
    <w:rsid w:val="00921B63"/>
    <w:rsid w:val="0092212D"/>
    <w:rsid w:val="00922315"/>
    <w:rsid w:val="00922DF1"/>
    <w:rsid w:val="00924B9D"/>
    <w:rsid w:val="00924C96"/>
    <w:rsid w:val="00925196"/>
    <w:rsid w:val="0092641B"/>
    <w:rsid w:val="0092692D"/>
    <w:rsid w:val="009271F8"/>
    <w:rsid w:val="009273A5"/>
    <w:rsid w:val="00927C33"/>
    <w:rsid w:val="0093005A"/>
    <w:rsid w:val="00930744"/>
    <w:rsid w:val="00930792"/>
    <w:rsid w:val="00930A0E"/>
    <w:rsid w:val="009318D0"/>
    <w:rsid w:val="009323AA"/>
    <w:rsid w:val="0093295A"/>
    <w:rsid w:val="009334B2"/>
    <w:rsid w:val="00933980"/>
    <w:rsid w:val="00934141"/>
    <w:rsid w:val="00934271"/>
    <w:rsid w:val="00935C9B"/>
    <w:rsid w:val="00935D59"/>
    <w:rsid w:val="009363AA"/>
    <w:rsid w:val="00936401"/>
    <w:rsid w:val="009364AE"/>
    <w:rsid w:val="00937025"/>
    <w:rsid w:val="00937FB0"/>
    <w:rsid w:val="0094033D"/>
    <w:rsid w:val="009409A6"/>
    <w:rsid w:val="00940ACD"/>
    <w:rsid w:val="00940F34"/>
    <w:rsid w:val="00940FC3"/>
    <w:rsid w:val="00941971"/>
    <w:rsid w:val="009419EC"/>
    <w:rsid w:val="00941E76"/>
    <w:rsid w:val="0094202F"/>
    <w:rsid w:val="009425B3"/>
    <w:rsid w:val="00942813"/>
    <w:rsid w:val="00942D3A"/>
    <w:rsid w:val="009447EB"/>
    <w:rsid w:val="0094492B"/>
    <w:rsid w:val="00945B35"/>
    <w:rsid w:val="0094766E"/>
    <w:rsid w:val="00947D4B"/>
    <w:rsid w:val="00947F0E"/>
    <w:rsid w:val="00951724"/>
    <w:rsid w:val="009528FF"/>
    <w:rsid w:val="00952905"/>
    <w:rsid w:val="00952CC7"/>
    <w:rsid w:val="00953EB3"/>
    <w:rsid w:val="009545CB"/>
    <w:rsid w:val="0095468A"/>
    <w:rsid w:val="00954C73"/>
    <w:rsid w:val="00954DDB"/>
    <w:rsid w:val="00955A09"/>
    <w:rsid w:val="00955FBC"/>
    <w:rsid w:val="00956133"/>
    <w:rsid w:val="009564D7"/>
    <w:rsid w:val="00956D32"/>
    <w:rsid w:val="00956EC7"/>
    <w:rsid w:val="00957551"/>
    <w:rsid w:val="00957E5F"/>
    <w:rsid w:val="009606AA"/>
    <w:rsid w:val="0096075D"/>
    <w:rsid w:val="00960816"/>
    <w:rsid w:val="00961DA8"/>
    <w:rsid w:val="0096245A"/>
    <w:rsid w:val="00962ECB"/>
    <w:rsid w:val="00962F0E"/>
    <w:rsid w:val="009633FA"/>
    <w:rsid w:val="0096379A"/>
    <w:rsid w:val="00963A34"/>
    <w:rsid w:val="00963E67"/>
    <w:rsid w:val="009649CE"/>
    <w:rsid w:val="00964C2F"/>
    <w:rsid w:val="00964C93"/>
    <w:rsid w:val="00964F17"/>
    <w:rsid w:val="00965747"/>
    <w:rsid w:val="009666FB"/>
    <w:rsid w:val="00966CB5"/>
    <w:rsid w:val="009672A2"/>
    <w:rsid w:val="00967412"/>
    <w:rsid w:val="009703B8"/>
    <w:rsid w:val="00970B43"/>
    <w:rsid w:val="00970BA8"/>
    <w:rsid w:val="00971260"/>
    <w:rsid w:val="009717F1"/>
    <w:rsid w:val="0097377F"/>
    <w:rsid w:val="0097382F"/>
    <w:rsid w:val="00974201"/>
    <w:rsid w:val="00974620"/>
    <w:rsid w:val="00974B5E"/>
    <w:rsid w:val="00974DFF"/>
    <w:rsid w:val="00974E4A"/>
    <w:rsid w:val="00975774"/>
    <w:rsid w:val="009763DB"/>
    <w:rsid w:val="00976E99"/>
    <w:rsid w:val="00976F32"/>
    <w:rsid w:val="00977C28"/>
    <w:rsid w:val="00977E42"/>
    <w:rsid w:val="00980E6E"/>
    <w:rsid w:val="00980F73"/>
    <w:rsid w:val="00981BB9"/>
    <w:rsid w:val="00981F9B"/>
    <w:rsid w:val="0098208B"/>
    <w:rsid w:val="00982248"/>
    <w:rsid w:val="00982E3A"/>
    <w:rsid w:val="009836F2"/>
    <w:rsid w:val="00983793"/>
    <w:rsid w:val="009837EE"/>
    <w:rsid w:val="00984A2D"/>
    <w:rsid w:val="00984F83"/>
    <w:rsid w:val="00986140"/>
    <w:rsid w:val="00986B6F"/>
    <w:rsid w:val="00987012"/>
    <w:rsid w:val="009871E7"/>
    <w:rsid w:val="0098724A"/>
    <w:rsid w:val="00987BA9"/>
    <w:rsid w:val="0099018E"/>
    <w:rsid w:val="0099024B"/>
    <w:rsid w:val="0099088B"/>
    <w:rsid w:val="00991E95"/>
    <w:rsid w:val="009920C4"/>
    <w:rsid w:val="0099242A"/>
    <w:rsid w:val="0099243C"/>
    <w:rsid w:val="0099303E"/>
    <w:rsid w:val="009936A1"/>
    <w:rsid w:val="00994E10"/>
    <w:rsid w:val="00995D2F"/>
    <w:rsid w:val="0099609E"/>
    <w:rsid w:val="009961FE"/>
    <w:rsid w:val="00996841"/>
    <w:rsid w:val="0099710D"/>
    <w:rsid w:val="00997145"/>
    <w:rsid w:val="00997147"/>
    <w:rsid w:val="009971FC"/>
    <w:rsid w:val="00997628"/>
    <w:rsid w:val="00997809"/>
    <w:rsid w:val="00997F4F"/>
    <w:rsid w:val="009A01A1"/>
    <w:rsid w:val="009A036E"/>
    <w:rsid w:val="009A07E5"/>
    <w:rsid w:val="009A07FD"/>
    <w:rsid w:val="009A11C3"/>
    <w:rsid w:val="009A14AF"/>
    <w:rsid w:val="009A1647"/>
    <w:rsid w:val="009A1879"/>
    <w:rsid w:val="009A1D82"/>
    <w:rsid w:val="009A20BE"/>
    <w:rsid w:val="009A25EC"/>
    <w:rsid w:val="009A2C50"/>
    <w:rsid w:val="009A3241"/>
    <w:rsid w:val="009A3E07"/>
    <w:rsid w:val="009A52B3"/>
    <w:rsid w:val="009A5B7F"/>
    <w:rsid w:val="009A63AD"/>
    <w:rsid w:val="009A659D"/>
    <w:rsid w:val="009A6737"/>
    <w:rsid w:val="009A67E0"/>
    <w:rsid w:val="009A6A0A"/>
    <w:rsid w:val="009A6DE4"/>
    <w:rsid w:val="009A7030"/>
    <w:rsid w:val="009A7FC0"/>
    <w:rsid w:val="009B0172"/>
    <w:rsid w:val="009B0684"/>
    <w:rsid w:val="009B0CA5"/>
    <w:rsid w:val="009B0D0C"/>
    <w:rsid w:val="009B0FEF"/>
    <w:rsid w:val="009B1224"/>
    <w:rsid w:val="009B1B84"/>
    <w:rsid w:val="009B1C7B"/>
    <w:rsid w:val="009B20E6"/>
    <w:rsid w:val="009B2564"/>
    <w:rsid w:val="009B2660"/>
    <w:rsid w:val="009B2B67"/>
    <w:rsid w:val="009B337A"/>
    <w:rsid w:val="009B4068"/>
    <w:rsid w:val="009B4236"/>
    <w:rsid w:val="009B4480"/>
    <w:rsid w:val="009B50DE"/>
    <w:rsid w:val="009B665F"/>
    <w:rsid w:val="009C0077"/>
    <w:rsid w:val="009C034C"/>
    <w:rsid w:val="009C1F72"/>
    <w:rsid w:val="009C26B9"/>
    <w:rsid w:val="009C3153"/>
    <w:rsid w:val="009C382B"/>
    <w:rsid w:val="009C3B15"/>
    <w:rsid w:val="009C5100"/>
    <w:rsid w:val="009C5B26"/>
    <w:rsid w:val="009C70F8"/>
    <w:rsid w:val="009D088E"/>
    <w:rsid w:val="009D09AA"/>
    <w:rsid w:val="009D0B37"/>
    <w:rsid w:val="009D0D70"/>
    <w:rsid w:val="009D1A1A"/>
    <w:rsid w:val="009D267B"/>
    <w:rsid w:val="009D29D6"/>
    <w:rsid w:val="009D2B6C"/>
    <w:rsid w:val="009D2F30"/>
    <w:rsid w:val="009D3A11"/>
    <w:rsid w:val="009D3C2A"/>
    <w:rsid w:val="009D4D7C"/>
    <w:rsid w:val="009D4FE0"/>
    <w:rsid w:val="009D5303"/>
    <w:rsid w:val="009D5402"/>
    <w:rsid w:val="009D5EC3"/>
    <w:rsid w:val="009D622D"/>
    <w:rsid w:val="009D6457"/>
    <w:rsid w:val="009D64AB"/>
    <w:rsid w:val="009D663B"/>
    <w:rsid w:val="009D675B"/>
    <w:rsid w:val="009D675C"/>
    <w:rsid w:val="009D67EF"/>
    <w:rsid w:val="009D71FF"/>
    <w:rsid w:val="009D73F7"/>
    <w:rsid w:val="009D790A"/>
    <w:rsid w:val="009D7E10"/>
    <w:rsid w:val="009E051D"/>
    <w:rsid w:val="009E06FE"/>
    <w:rsid w:val="009E0A11"/>
    <w:rsid w:val="009E0CBE"/>
    <w:rsid w:val="009E18AB"/>
    <w:rsid w:val="009E1E26"/>
    <w:rsid w:val="009E2020"/>
    <w:rsid w:val="009E20A2"/>
    <w:rsid w:val="009E2AE5"/>
    <w:rsid w:val="009E2C92"/>
    <w:rsid w:val="009E2EC5"/>
    <w:rsid w:val="009E2EF0"/>
    <w:rsid w:val="009E459A"/>
    <w:rsid w:val="009E59D5"/>
    <w:rsid w:val="009E655F"/>
    <w:rsid w:val="009E740A"/>
    <w:rsid w:val="009F03D0"/>
    <w:rsid w:val="009F0B8A"/>
    <w:rsid w:val="009F1E7D"/>
    <w:rsid w:val="009F22DE"/>
    <w:rsid w:val="009F2A35"/>
    <w:rsid w:val="009F40B4"/>
    <w:rsid w:val="009F476C"/>
    <w:rsid w:val="009F4E52"/>
    <w:rsid w:val="009F68E9"/>
    <w:rsid w:val="009F6E30"/>
    <w:rsid w:val="009F7DB1"/>
    <w:rsid w:val="009F7E0F"/>
    <w:rsid w:val="00A00DC8"/>
    <w:rsid w:val="00A00F90"/>
    <w:rsid w:val="00A0166D"/>
    <w:rsid w:val="00A01BD2"/>
    <w:rsid w:val="00A02085"/>
    <w:rsid w:val="00A02392"/>
    <w:rsid w:val="00A026DA"/>
    <w:rsid w:val="00A03452"/>
    <w:rsid w:val="00A03664"/>
    <w:rsid w:val="00A03BC6"/>
    <w:rsid w:val="00A03D15"/>
    <w:rsid w:val="00A04628"/>
    <w:rsid w:val="00A048F0"/>
    <w:rsid w:val="00A04BF3"/>
    <w:rsid w:val="00A04E64"/>
    <w:rsid w:val="00A05A5D"/>
    <w:rsid w:val="00A05A60"/>
    <w:rsid w:val="00A05B6D"/>
    <w:rsid w:val="00A05C32"/>
    <w:rsid w:val="00A05FC8"/>
    <w:rsid w:val="00A06B04"/>
    <w:rsid w:val="00A06CF1"/>
    <w:rsid w:val="00A075C5"/>
    <w:rsid w:val="00A103E1"/>
    <w:rsid w:val="00A122B7"/>
    <w:rsid w:val="00A13441"/>
    <w:rsid w:val="00A13543"/>
    <w:rsid w:val="00A13D65"/>
    <w:rsid w:val="00A14546"/>
    <w:rsid w:val="00A14644"/>
    <w:rsid w:val="00A14D50"/>
    <w:rsid w:val="00A15472"/>
    <w:rsid w:val="00A1570F"/>
    <w:rsid w:val="00A158AE"/>
    <w:rsid w:val="00A15922"/>
    <w:rsid w:val="00A15AC0"/>
    <w:rsid w:val="00A17A4C"/>
    <w:rsid w:val="00A20951"/>
    <w:rsid w:val="00A20A19"/>
    <w:rsid w:val="00A21648"/>
    <w:rsid w:val="00A21A95"/>
    <w:rsid w:val="00A224DC"/>
    <w:rsid w:val="00A2379E"/>
    <w:rsid w:val="00A239E7"/>
    <w:rsid w:val="00A23F0F"/>
    <w:rsid w:val="00A241DD"/>
    <w:rsid w:val="00A25071"/>
    <w:rsid w:val="00A2519E"/>
    <w:rsid w:val="00A253D1"/>
    <w:rsid w:val="00A25487"/>
    <w:rsid w:val="00A254CC"/>
    <w:rsid w:val="00A25766"/>
    <w:rsid w:val="00A25EAE"/>
    <w:rsid w:val="00A268AE"/>
    <w:rsid w:val="00A27818"/>
    <w:rsid w:val="00A27946"/>
    <w:rsid w:val="00A27A70"/>
    <w:rsid w:val="00A27DDC"/>
    <w:rsid w:val="00A27DEA"/>
    <w:rsid w:val="00A30207"/>
    <w:rsid w:val="00A30495"/>
    <w:rsid w:val="00A30663"/>
    <w:rsid w:val="00A30A71"/>
    <w:rsid w:val="00A30AB9"/>
    <w:rsid w:val="00A30B18"/>
    <w:rsid w:val="00A31772"/>
    <w:rsid w:val="00A328E3"/>
    <w:rsid w:val="00A332C0"/>
    <w:rsid w:val="00A336F4"/>
    <w:rsid w:val="00A34BD0"/>
    <w:rsid w:val="00A35615"/>
    <w:rsid w:val="00A362FA"/>
    <w:rsid w:val="00A3681D"/>
    <w:rsid w:val="00A369F4"/>
    <w:rsid w:val="00A3713A"/>
    <w:rsid w:val="00A376AE"/>
    <w:rsid w:val="00A40D96"/>
    <w:rsid w:val="00A40FC8"/>
    <w:rsid w:val="00A4120B"/>
    <w:rsid w:val="00A41673"/>
    <w:rsid w:val="00A42489"/>
    <w:rsid w:val="00A42637"/>
    <w:rsid w:val="00A42A0C"/>
    <w:rsid w:val="00A432AB"/>
    <w:rsid w:val="00A433AA"/>
    <w:rsid w:val="00A43630"/>
    <w:rsid w:val="00A438B3"/>
    <w:rsid w:val="00A43FFD"/>
    <w:rsid w:val="00A4449E"/>
    <w:rsid w:val="00A44A07"/>
    <w:rsid w:val="00A45221"/>
    <w:rsid w:val="00A46472"/>
    <w:rsid w:val="00A468C2"/>
    <w:rsid w:val="00A46BDD"/>
    <w:rsid w:val="00A47C88"/>
    <w:rsid w:val="00A47E68"/>
    <w:rsid w:val="00A50212"/>
    <w:rsid w:val="00A509CA"/>
    <w:rsid w:val="00A50FBD"/>
    <w:rsid w:val="00A5151B"/>
    <w:rsid w:val="00A51647"/>
    <w:rsid w:val="00A51DFA"/>
    <w:rsid w:val="00A52341"/>
    <w:rsid w:val="00A5251E"/>
    <w:rsid w:val="00A52E46"/>
    <w:rsid w:val="00A532CA"/>
    <w:rsid w:val="00A537CB"/>
    <w:rsid w:val="00A538AD"/>
    <w:rsid w:val="00A5392F"/>
    <w:rsid w:val="00A54507"/>
    <w:rsid w:val="00A54893"/>
    <w:rsid w:val="00A553D7"/>
    <w:rsid w:val="00A554A4"/>
    <w:rsid w:val="00A55D66"/>
    <w:rsid w:val="00A55FAA"/>
    <w:rsid w:val="00A569E3"/>
    <w:rsid w:val="00A56F34"/>
    <w:rsid w:val="00A57D8E"/>
    <w:rsid w:val="00A57F02"/>
    <w:rsid w:val="00A60A45"/>
    <w:rsid w:val="00A634A5"/>
    <w:rsid w:val="00A640DF"/>
    <w:rsid w:val="00A6432D"/>
    <w:rsid w:val="00A646C4"/>
    <w:rsid w:val="00A64ABC"/>
    <w:rsid w:val="00A64B05"/>
    <w:rsid w:val="00A65CB7"/>
    <w:rsid w:val="00A662E1"/>
    <w:rsid w:val="00A666F7"/>
    <w:rsid w:val="00A6793F"/>
    <w:rsid w:val="00A70059"/>
    <w:rsid w:val="00A70267"/>
    <w:rsid w:val="00A70890"/>
    <w:rsid w:val="00A70A4C"/>
    <w:rsid w:val="00A70F0C"/>
    <w:rsid w:val="00A71100"/>
    <w:rsid w:val="00A71973"/>
    <w:rsid w:val="00A7198F"/>
    <w:rsid w:val="00A71E06"/>
    <w:rsid w:val="00A72503"/>
    <w:rsid w:val="00A726CB"/>
    <w:rsid w:val="00A72B62"/>
    <w:rsid w:val="00A742BB"/>
    <w:rsid w:val="00A746BF"/>
    <w:rsid w:val="00A7505D"/>
    <w:rsid w:val="00A7508A"/>
    <w:rsid w:val="00A754DB"/>
    <w:rsid w:val="00A75D6E"/>
    <w:rsid w:val="00A761ED"/>
    <w:rsid w:val="00A76BE6"/>
    <w:rsid w:val="00A76E60"/>
    <w:rsid w:val="00A77CAD"/>
    <w:rsid w:val="00A77EF5"/>
    <w:rsid w:val="00A77F14"/>
    <w:rsid w:val="00A80D92"/>
    <w:rsid w:val="00A81971"/>
    <w:rsid w:val="00A82662"/>
    <w:rsid w:val="00A82A20"/>
    <w:rsid w:val="00A832A2"/>
    <w:rsid w:val="00A83D1B"/>
    <w:rsid w:val="00A83FC3"/>
    <w:rsid w:val="00A842AE"/>
    <w:rsid w:val="00A84EB0"/>
    <w:rsid w:val="00A84FE1"/>
    <w:rsid w:val="00A85106"/>
    <w:rsid w:val="00A85210"/>
    <w:rsid w:val="00A85547"/>
    <w:rsid w:val="00A8562C"/>
    <w:rsid w:val="00A85799"/>
    <w:rsid w:val="00A85E60"/>
    <w:rsid w:val="00A8614D"/>
    <w:rsid w:val="00A8654E"/>
    <w:rsid w:val="00A866A2"/>
    <w:rsid w:val="00A86B6D"/>
    <w:rsid w:val="00A86D82"/>
    <w:rsid w:val="00A87142"/>
    <w:rsid w:val="00A872A4"/>
    <w:rsid w:val="00A87ACE"/>
    <w:rsid w:val="00A90057"/>
    <w:rsid w:val="00A90265"/>
    <w:rsid w:val="00A9031A"/>
    <w:rsid w:val="00A9098A"/>
    <w:rsid w:val="00A92272"/>
    <w:rsid w:val="00A92295"/>
    <w:rsid w:val="00A928BE"/>
    <w:rsid w:val="00A92A93"/>
    <w:rsid w:val="00A93033"/>
    <w:rsid w:val="00A93353"/>
    <w:rsid w:val="00A9379D"/>
    <w:rsid w:val="00A94236"/>
    <w:rsid w:val="00A94573"/>
    <w:rsid w:val="00A95129"/>
    <w:rsid w:val="00A95316"/>
    <w:rsid w:val="00A95B16"/>
    <w:rsid w:val="00A96F2C"/>
    <w:rsid w:val="00A97843"/>
    <w:rsid w:val="00A97A57"/>
    <w:rsid w:val="00A97C3A"/>
    <w:rsid w:val="00A97C4A"/>
    <w:rsid w:val="00AA04F7"/>
    <w:rsid w:val="00AA1505"/>
    <w:rsid w:val="00AA2507"/>
    <w:rsid w:val="00AA29E0"/>
    <w:rsid w:val="00AA3625"/>
    <w:rsid w:val="00AA3E20"/>
    <w:rsid w:val="00AA4294"/>
    <w:rsid w:val="00AA4982"/>
    <w:rsid w:val="00AA4AB2"/>
    <w:rsid w:val="00AA58A5"/>
    <w:rsid w:val="00AA5A0B"/>
    <w:rsid w:val="00AA5AB1"/>
    <w:rsid w:val="00AA5D76"/>
    <w:rsid w:val="00AA5EE8"/>
    <w:rsid w:val="00AA5F64"/>
    <w:rsid w:val="00AA6CD1"/>
    <w:rsid w:val="00AA7586"/>
    <w:rsid w:val="00AA762E"/>
    <w:rsid w:val="00AB0547"/>
    <w:rsid w:val="00AB0B05"/>
    <w:rsid w:val="00AB0F60"/>
    <w:rsid w:val="00AB2C6B"/>
    <w:rsid w:val="00AB31A8"/>
    <w:rsid w:val="00AB391D"/>
    <w:rsid w:val="00AB431B"/>
    <w:rsid w:val="00AB59B2"/>
    <w:rsid w:val="00AB6A2B"/>
    <w:rsid w:val="00AB70CF"/>
    <w:rsid w:val="00AB7B5B"/>
    <w:rsid w:val="00AB7FF0"/>
    <w:rsid w:val="00AC0730"/>
    <w:rsid w:val="00AC11B6"/>
    <w:rsid w:val="00AC1807"/>
    <w:rsid w:val="00AC188B"/>
    <w:rsid w:val="00AC209C"/>
    <w:rsid w:val="00AC223E"/>
    <w:rsid w:val="00AC2BE2"/>
    <w:rsid w:val="00AC37F9"/>
    <w:rsid w:val="00AC4CE1"/>
    <w:rsid w:val="00AC53D3"/>
    <w:rsid w:val="00AC55F9"/>
    <w:rsid w:val="00AC583A"/>
    <w:rsid w:val="00AC5908"/>
    <w:rsid w:val="00AC5C59"/>
    <w:rsid w:val="00AC6C65"/>
    <w:rsid w:val="00AC6EEA"/>
    <w:rsid w:val="00AC72BC"/>
    <w:rsid w:val="00AC749D"/>
    <w:rsid w:val="00AC7655"/>
    <w:rsid w:val="00AC7726"/>
    <w:rsid w:val="00AC78D7"/>
    <w:rsid w:val="00AC7F52"/>
    <w:rsid w:val="00AD012C"/>
    <w:rsid w:val="00AD013F"/>
    <w:rsid w:val="00AD02D8"/>
    <w:rsid w:val="00AD189F"/>
    <w:rsid w:val="00AD2276"/>
    <w:rsid w:val="00AD2D73"/>
    <w:rsid w:val="00AD3867"/>
    <w:rsid w:val="00AD4081"/>
    <w:rsid w:val="00AD4A32"/>
    <w:rsid w:val="00AD4F19"/>
    <w:rsid w:val="00AD5065"/>
    <w:rsid w:val="00AD5421"/>
    <w:rsid w:val="00AD5C98"/>
    <w:rsid w:val="00AD67A4"/>
    <w:rsid w:val="00AD6996"/>
    <w:rsid w:val="00AD6E1E"/>
    <w:rsid w:val="00AD7931"/>
    <w:rsid w:val="00AE0797"/>
    <w:rsid w:val="00AE0DF7"/>
    <w:rsid w:val="00AE0FB1"/>
    <w:rsid w:val="00AE10E5"/>
    <w:rsid w:val="00AE125A"/>
    <w:rsid w:val="00AE168F"/>
    <w:rsid w:val="00AE1C53"/>
    <w:rsid w:val="00AE1F1A"/>
    <w:rsid w:val="00AE27B2"/>
    <w:rsid w:val="00AE37E7"/>
    <w:rsid w:val="00AE3CDA"/>
    <w:rsid w:val="00AE42D0"/>
    <w:rsid w:val="00AE4317"/>
    <w:rsid w:val="00AE4A93"/>
    <w:rsid w:val="00AE65E0"/>
    <w:rsid w:val="00AE6929"/>
    <w:rsid w:val="00AE7054"/>
    <w:rsid w:val="00AE7153"/>
    <w:rsid w:val="00AE717B"/>
    <w:rsid w:val="00AE719E"/>
    <w:rsid w:val="00AE7870"/>
    <w:rsid w:val="00AE7E9E"/>
    <w:rsid w:val="00AF08FE"/>
    <w:rsid w:val="00AF0BF4"/>
    <w:rsid w:val="00AF0D8D"/>
    <w:rsid w:val="00AF20AA"/>
    <w:rsid w:val="00AF2463"/>
    <w:rsid w:val="00AF2483"/>
    <w:rsid w:val="00AF24A9"/>
    <w:rsid w:val="00AF26D4"/>
    <w:rsid w:val="00AF3328"/>
    <w:rsid w:val="00AF3519"/>
    <w:rsid w:val="00AF3F3B"/>
    <w:rsid w:val="00AF4C7D"/>
    <w:rsid w:val="00AF53BD"/>
    <w:rsid w:val="00AF5621"/>
    <w:rsid w:val="00AF5ED2"/>
    <w:rsid w:val="00AF5F62"/>
    <w:rsid w:val="00AF63A6"/>
    <w:rsid w:val="00AF692C"/>
    <w:rsid w:val="00AF6ADD"/>
    <w:rsid w:val="00B00AC1"/>
    <w:rsid w:val="00B00B06"/>
    <w:rsid w:val="00B01646"/>
    <w:rsid w:val="00B016A4"/>
    <w:rsid w:val="00B01CC0"/>
    <w:rsid w:val="00B01FA0"/>
    <w:rsid w:val="00B01FCB"/>
    <w:rsid w:val="00B027AA"/>
    <w:rsid w:val="00B0294B"/>
    <w:rsid w:val="00B02E5C"/>
    <w:rsid w:val="00B031CE"/>
    <w:rsid w:val="00B042F3"/>
    <w:rsid w:val="00B04DD2"/>
    <w:rsid w:val="00B067B1"/>
    <w:rsid w:val="00B067D5"/>
    <w:rsid w:val="00B068C0"/>
    <w:rsid w:val="00B11323"/>
    <w:rsid w:val="00B11327"/>
    <w:rsid w:val="00B11460"/>
    <w:rsid w:val="00B11938"/>
    <w:rsid w:val="00B11E03"/>
    <w:rsid w:val="00B12263"/>
    <w:rsid w:val="00B1235F"/>
    <w:rsid w:val="00B12CBA"/>
    <w:rsid w:val="00B13162"/>
    <w:rsid w:val="00B14010"/>
    <w:rsid w:val="00B14120"/>
    <w:rsid w:val="00B1434E"/>
    <w:rsid w:val="00B14BD0"/>
    <w:rsid w:val="00B15030"/>
    <w:rsid w:val="00B15DB8"/>
    <w:rsid w:val="00B15E7F"/>
    <w:rsid w:val="00B1686D"/>
    <w:rsid w:val="00B16A65"/>
    <w:rsid w:val="00B1714B"/>
    <w:rsid w:val="00B17246"/>
    <w:rsid w:val="00B176AA"/>
    <w:rsid w:val="00B17F55"/>
    <w:rsid w:val="00B20F8B"/>
    <w:rsid w:val="00B210DE"/>
    <w:rsid w:val="00B219A1"/>
    <w:rsid w:val="00B2265C"/>
    <w:rsid w:val="00B22ADB"/>
    <w:rsid w:val="00B235E0"/>
    <w:rsid w:val="00B23705"/>
    <w:rsid w:val="00B244B8"/>
    <w:rsid w:val="00B247F0"/>
    <w:rsid w:val="00B257B7"/>
    <w:rsid w:val="00B25A68"/>
    <w:rsid w:val="00B25E0E"/>
    <w:rsid w:val="00B271E8"/>
    <w:rsid w:val="00B2787A"/>
    <w:rsid w:val="00B27FF7"/>
    <w:rsid w:val="00B300E3"/>
    <w:rsid w:val="00B30679"/>
    <w:rsid w:val="00B3101B"/>
    <w:rsid w:val="00B314A3"/>
    <w:rsid w:val="00B32551"/>
    <w:rsid w:val="00B32BB3"/>
    <w:rsid w:val="00B331F5"/>
    <w:rsid w:val="00B3352D"/>
    <w:rsid w:val="00B33988"/>
    <w:rsid w:val="00B343CC"/>
    <w:rsid w:val="00B3450F"/>
    <w:rsid w:val="00B34F83"/>
    <w:rsid w:val="00B359D1"/>
    <w:rsid w:val="00B35CD0"/>
    <w:rsid w:val="00B35FA3"/>
    <w:rsid w:val="00B3652F"/>
    <w:rsid w:val="00B36713"/>
    <w:rsid w:val="00B36CA2"/>
    <w:rsid w:val="00B36FAE"/>
    <w:rsid w:val="00B4055C"/>
    <w:rsid w:val="00B40F47"/>
    <w:rsid w:val="00B412C8"/>
    <w:rsid w:val="00B4195F"/>
    <w:rsid w:val="00B41D59"/>
    <w:rsid w:val="00B41ECD"/>
    <w:rsid w:val="00B421C0"/>
    <w:rsid w:val="00B4309A"/>
    <w:rsid w:val="00B43186"/>
    <w:rsid w:val="00B44BE1"/>
    <w:rsid w:val="00B45716"/>
    <w:rsid w:val="00B45C7B"/>
    <w:rsid w:val="00B46332"/>
    <w:rsid w:val="00B4653E"/>
    <w:rsid w:val="00B47090"/>
    <w:rsid w:val="00B47115"/>
    <w:rsid w:val="00B47279"/>
    <w:rsid w:val="00B47DC9"/>
    <w:rsid w:val="00B520EF"/>
    <w:rsid w:val="00B52E40"/>
    <w:rsid w:val="00B52F1D"/>
    <w:rsid w:val="00B53E39"/>
    <w:rsid w:val="00B54A6D"/>
    <w:rsid w:val="00B54F32"/>
    <w:rsid w:val="00B55352"/>
    <w:rsid w:val="00B55C3A"/>
    <w:rsid w:val="00B55D83"/>
    <w:rsid w:val="00B56574"/>
    <w:rsid w:val="00B56968"/>
    <w:rsid w:val="00B569B4"/>
    <w:rsid w:val="00B57380"/>
    <w:rsid w:val="00B57839"/>
    <w:rsid w:val="00B57BF7"/>
    <w:rsid w:val="00B57F70"/>
    <w:rsid w:val="00B603A9"/>
    <w:rsid w:val="00B60E49"/>
    <w:rsid w:val="00B61840"/>
    <w:rsid w:val="00B61A06"/>
    <w:rsid w:val="00B61B05"/>
    <w:rsid w:val="00B62212"/>
    <w:rsid w:val="00B62562"/>
    <w:rsid w:val="00B63A1B"/>
    <w:rsid w:val="00B645D6"/>
    <w:rsid w:val="00B705AE"/>
    <w:rsid w:val="00B707F2"/>
    <w:rsid w:val="00B70BA9"/>
    <w:rsid w:val="00B70F84"/>
    <w:rsid w:val="00B71B2B"/>
    <w:rsid w:val="00B7229C"/>
    <w:rsid w:val="00B72854"/>
    <w:rsid w:val="00B73A1C"/>
    <w:rsid w:val="00B74111"/>
    <w:rsid w:val="00B75CD1"/>
    <w:rsid w:val="00B8049A"/>
    <w:rsid w:val="00B807B3"/>
    <w:rsid w:val="00B80FC4"/>
    <w:rsid w:val="00B813BA"/>
    <w:rsid w:val="00B83464"/>
    <w:rsid w:val="00B837FD"/>
    <w:rsid w:val="00B83FE9"/>
    <w:rsid w:val="00B84CB5"/>
    <w:rsid w:val="00B84E02"/>
    <w:rsid w:val="00B8533E"/>
    <w:rsid w:val="00B85342"/>
    <w:rsid w:val="00B85530"/>
    <w:rsid w:val="00B85DC0"/>
    <w:rsid w:val="00B86523"/>
    <w:rsid w:val="00B86E3E"/>
    <w:rsid w:val="00B872BE"/>
    <w:rsid w:val="00B90BF4"/>
    <w:rsid w:val="00B923A5"/>
    <w:rsid w:val="00B93058"/>
    <w:rsid w:val="00B93500"/>
    <w:rsid w:val="00B93609"/>
    <w:rsid w:val="00B93D64"/>
    <w:rsid w:val="00B93D96"/>
    <w:rsid w:val="00B94184"/>
    <w:rsid w:val="00B95ABD"/>
    <w:rsid w:val="00B963A9"/>
    <w:rsid w:val="00B973B5"/>
    <w:rsid w:val="00B976D3"/>
    <w:rsid w:val="00B97DA9"/>
    <w:rsid w:val="00BA05D3"/>
    <w:rsid w:val="00BA155C"/>
    <w:rsid w:val="00BA1697"/>
    <w:rsid w:val="00BA1DB7"/>
    <w:rsid w:val="00BA21AE"/>
    <w:rsid w:val="00BA2B45"/>
    <w:rsid w:val="00BA2D97"/>
    <w:rsid w:val="00BA3F31"/>
    <w:rsid w:val="00BA4A69"/>
    <w:rsid w:val="00BA4D52"/>
    <w:rsid w:val="00BA5EDC"/>
    <w:rsid w:val="00BA78F0"/>
    <w:rsid w:val="00BB0150"/>
    <w:rsid w:val="00BB07F7"/>
    <w:rsid w:val="00BB16DC"/>
    <w:rsid w:val="00BB1964"/>
    <w:rsid w:val="00BB1AA1"/>
    <w:rsid w:val="00BB1DEB"/>
    <w:rsid w:val="00BB23B9"/>
    <w:rsid w:val="00BB2777"/>
    <w:rsid w:val="00BB395E"/>
    <w:rsid w:val="00BB3AB0"/>
    <w:rsid w:val="00BB3E1A"/>
    <w:rsid w:val="00BB62C3"/>
    <w:rsid w:val="00BB7184"/>
    <w:rsid w:val="00BB763F"/>
    <w:rsid w:val="00BB79BE"/>
    <w:rsid w:val="00BC0659"/>
    <w:rsid w:val="00BC0AE8"/>
    <w:rsid w:val="00BC0BB2"/>
    <w:rsid w:val="00BC10FD"/>
    <w:rsid w:val="00BC1EAE"/>
    <w:rsid w:val="00BC24C2"/>
    <w:rsid w:val="00BC273D"/>
    <w:rsid w:val="00BC2BD9"/>
    <w:rsid w:val="00BC3CF3"/>
    <w:rsid w:val="00BC3D54"/>
    <w:rsid w:val="00BC4591"/>
    <w:rsid w:val="00BC4AB3"/>
    <w:rsid w:val="00BC4F8B"/>
    <w:rsid w:val="00BC5192"/>
    <w:rsid w:val="00BC51C9"/>
    <w:rsid w:val="00BC58BA"/>
    <w:rsid w:val="00BC5DA2"/>
    <w:rsid w:val="00BC6008"/>
    <w:rsid w:val="00BC7864"/>
    <w:rsid w:val="00BD08E8"/>
    <w:rsid w:val="00BD0F61"/>
    <w:rsid w:val="00BD1235"/>
    <w:rsid w:val="00BD12DB"/>
    <w:rsid w:val="00BD15CF"/>
    <w:rsid w:val="00BD16C7"/>
    <w:rsid w:val="00BD1ACF"/>
    <w:rsid w:val="00BD2A4D"/>
    <w:rsid w:val="00BD301C"/>
    <w:rsid w:val="00BD38BE"/>
    <w:rsid w:val="00BD4002"/>
    <w:rsid w:val="00BD51CF"/>
    <w:rsid w:val="00BD52A9"/>
    <w:rsid w:val="00BD62E2"/>
    <w:rsid w:val="00BD6A5C"/>
    <w:rsid w:val="00BD6ABE"/>
    <w:rsid w:val="00BD6D06"/>
    <w:rsid w:val="00BD6DC2"/>
    <w:rsid w:val="00BE0317"/>
    <w:rsid w:val="00BE08DA"/>
    <w:rsid w:val="00BE0BC8"/>
    <w:rsid w:val="00BE0E0A"/>
    <w:rsid w:val="00BE27DC"/>
    <w:rsid w:val="00BE2BB9"/>
    <w:rsid w:val="00BE3616"/>
    <w:rsid w:val="00BE37F9"/>
    <w:rsid w:val="00BE5EB5"/>
    <w:rsid w:val="00BE6340"/>
    <w:rsid w:val="00BE6844"/>
    <w:rsid w:val="00BE6950"/>
    <w:rsid w:val="00BE7275"/>
    <w:rsid w:val="00BE7AB8"/>
    <w:rsid w:val="00BF112F"/>
    <w:rsid w:val="00BF148D"/>
    <w:rsid w:val="00BF17BF"/>
    <w:rsid w:val="00BF2DA9"/>
    <w:rsid w:val="00BF3E86"/>
    <w:rsid w:val="00BF4251"/>
    <w:rsid w:val="00BF47C5"/>
    <w:rsid w:val="00BF4CEB"/>
    <w:rsid w:val="00BF4DAF"/>
    <w:rsid w:val="00BF4DBB"/>
    <w:rsid w:val="00BF517A"/>
    <w:rsid w:val="00BF5885"/>
    <w:rsid w:val="00BF5934"/>
    <w:rsid w:val="00BF5D54"/>
    <w:rsid w:val="00BF694A"/>
    <w:rsid w:val="00BF6F75"/>
    <w:rsid w:val="00BF7364"/>
    <w:rsid w:val="00BF762C"/>
    <w:rsid w:val="00BF76D9"/>
    <w:rsid w:val="00BF7996"/>
    <w:rsid w:val="00C00D02"/>
    <w:rsid w:val="00C00F0F"/>
    <w:rsid w:val="00C00FA7"/>
    <w:rsid w:val="00C010E0"/>
    <w:rsid w:val="00C012E2"/>
    <w:rsid w:val="00C01525"/>
    <w:rsid w:val="00C01A3F"/>
    <w:rsid w:val="00C02E79"/>
    <w:rsid w:val="00C03079"/>
    <w:rsid w:val="00C0320B"/>
    <w:rsid w:val="00C04784"/>
    <w:rsid w:val="00C04A4B"/>
    <w:rsid w:val="00C04F2F"/>
    <w:rsid w:val="00C05972"/>
    <w:rsid w:val="00C05F43"/>
    <w:rsid w:val="00C06EB0"/>
    <w:rsid w:val="00C07239"/>
    <w:rsid w:val="00C0758D"/>
    <w:rsid w:val="00C07C99"/>
    <w:rsid w:val="00C101D0"/>
    <w:rsid w:val="00C10823"/>
    <w:rsid w:val="00C114F9"/>
    <w:rsid w:val="00C11540"/>
    <w:rsid w:val="00C11D3C"/>
    <w:rsid w:val="00C11DF9"/>
    <w:rsid w:val="00C11F0C"/>
    <w:rsid w:val="00C12185"/>
    <w:rsid w:val="00C134BD"/>
    <w:rsid w:val="00C1367C"/>
    <w:rsid w:val="00C140E5"/>
    <w:rsid w:val="00C15678"/>
    <w:rsid w:val="00C156CD"/>
    <w:rsid w:val="00C15D4D"/>
    <w:rsid w:val="00C16091"/>
    <w:rsid w:val="00C16BE9"/>
    <w:rsid w:val="00C178BF"/>
    <w:rsid w:val="00C17D30"/>
    <w:rsid w:val="00C21593"/>
    <w:rsid w:val="00C21D26"/>
    <w:rsid w:val="00C22489"/>
    <w:rsid w:val="00C22542"/>
    <w:rsid w:val="00C22723"/>
    <w:rsid w:val="00C22731"/>
    <w:rsid w:val="00C228BD"/>
    <w:rsid w:val="00C22915"/>
    <w:rsid w:val="00C23045"/>
    <w:rsid w:val="00C24D60"/>
    <w:rsid w:val="00C257CC"/>
    <w:rsid w:val="00C2635C"/>
    <w:rsid w:val="00C264E6"/>
    <w:rsid w:val="00C265AB"/>
    <w:rsid w:val="00C2686D"/>
    <w:rsid w:val="00C276F4"/>
    <w:rsid w:val="00C279BC"/>
    <w:rsid w:val="00C27A6B"/>
    <w:rsid w:val="00C31773"/>
    <w:rsid w:val="00C32928"/>
    <w:rsid w:val="00C33299"/>
    <w:rsid w:val="00C333CB"/>
    <w:rsid w:val="00C335A3"/>
    <w:rsid w:val="00C3412F"/>
    <w:rsid w:val="00C34F72"/>
    <w:rsid w:val="00C34F7C"/>
    <w:rsid w:val="00C3521B"/>
    <w:rsid w:val="00C36B51"/>
    <w:rsid w:val="00C37C9C"/>
    <w:rsid w:val="00C37DA7"/>
    <w:rsid w:val="00C40B67"/>
    <w:rsid w:val="00C40F6F"/>
    <w:rsid w:val="00C4162C"/>
    <w:rsid w:val="00C41710"/>
    <w:rsid w:val="00C4185E"/>
    <w:rsid w:val="00C41B76"/>
    <w:rsid w:val="00C41C55"/>
    <w:rsid w:val="00C4237C"/>
    <w:rsid w:val="00C424DC"/>
    <w:rsid w:val="00C424E3"/>
    <w:rsid w:val="00C426B1"/>
    <w:rsid w:val="00C43677"/>
    <w:rsid w:val="00C445DC"/>
    <w:rsid w:val="00C447AD"/>
    <w:rsid w:val="00C44B65"/>
    <w:rsid w:val="00C46936"/>
    <w:rsid w:val="00C46BE3"/>
    <w:rsid w:val="00C47375"/>
    <w:rsid w:val="00C4737D"/>
    <w:rsid w:val="00C47771"/>
    <w:rsid w:val="00C50012"/>
    <w:rsid w:val="00C5034B"/>
    <w:rsid w:val="00C503E9"/>
    <w:rsid w:val="00C50901"/>
    <w:rsid w:val="00C51BDB"/>
    <w:rsid w:val="00C5226D"/>
    <w:rsid w:val="00C52829"/>
    <w:rsid w:val="00C52BAB"/>
    <w:rsid w:val="00C52C78"/>
    <w:rsid w:val="00C532BD"/>
    <w:rsid w:val="00C535E1"/>
    <w:rsid w:val="00C53663"/>
    <w:rsid w:val="00C53855"/>
    <w:rsid w:val="00C53A10"/>
    <w:rsid w:val="00C53A3D"/>
    <w:rsid w:val="00C5455E"/>
    <w:rsid w:val="00C5459E"/>
    <w:rsid w:val="00C54E30"/>
    <w:rsid w:val="00C5520A"/>
    <w:rsid w:val="00C56CD4"/>
    <w:rsid w:val="00C56ED1"/>
    <w:rsid w:val="00C57AD7"/>
    <w:rsid w:val="00C57D25"/>
    <w:rsid w:val="00C60763"/>
    <w:rsid w:val="00C607DA"/>
    <w:rsid w:val="00C60B51"/>
    <w:rsid w:val="00C615E3"/>
    <w:rsid w:val="00C61D42"/>
    <w:rsid w:val="00C62310"/>
    <w:rsid w:val="00C63104"/>
    <w:rsid w:val="00C636AE"/>
    <w:rsid w:val="00C63AC2"/>
    <w:rsid w:val="00C64EC9"/>
    <w:rsid w:val="00C670BA"/>
    <w:rsid w:val="00C67D16"/>
    <w:rsid w:val="00C710A2"/>
    <w:rsid w:val="00C71B6F"/>
    <w:rsid w:val="00C71C69"/>
    <w:rsid w:val="00C72011"/>
    <w:rsid w:val="00C7217D"/>
    <w:rsid w:val="00C72B86"/>
    <w:rsid w:val="00C73B40"/>
    <w:rsid w:val="00C73EC0"/>
    <w:rsid w:val="00C74BA8"/>
    <w:rsid w:val="00C75D48"/>
    <w:rsid w:val="00C75E73"/>
    <w:rsid w:val="00C76FC8"/>
    <w:rsid w:val="00C770C1"/>
    <w:rsid w:val="00C80443"/>
    <w:rsid w:val="00C80545"/>
    <w:rsid w:val="00C80B7F"/>
    <w:rsid w:val="00C81201"/>
    <w:rsid w:val="00C8170B"/>
    <w:rsid w:val="00C8172F"/>
    <w:rsid w:val="00C824AC"/>
    <w:rsid w:val="00C82D36"/>
    <w:rsid w:val="00C82F20"/>
    <w:rsid w:val="00C8306B"/>
    <w:rsid w:val="00C831C4"/>
    <w:rsid w:val="00C832AA"/>
    <w:rsid w:val="00C83650"/>
    <w:rsid w:val="00C84419"/>
    <w:rsid w:val="00C8459C"/>
    <w:rsid w:val="00C84F1F"/>
    <w:rsid w:val="00C85558"/>
    <w:rsid w:val="00C85E52"/>
    <w:rsid w:val="00C865C5"/>
    <w:rsid w:val="00C867D8"/>
    <w:rsid w:val="00C86D43"/>
    <w:rsid w:val="00C86EA1"/>
    <w:rsid w:val="00C87E9F"/>
    <w:rsid w:val="00C90353"/>
    <w:rsid w:val="00C90634"/>
    <w:rsid w:val="00C907AB"/>
    <w:rsid w:val="00C91709"/>
    <w:rsid w:val="00C92E26"/>
    <w:rsid w:val="00C9413E"/>
    <w:rsid w:val="00C95367"/>
    <w:rsid w:val="00C95925"/>
    <w:rsid w:val="00C95982"/>
    <w:rsid w:val="00C96BF7"/>
    <w:rsid w:val="00C972AB"/>
    <w:rsid w:val="00C9760A"/>
    <w:rsid w:val="00CA088A"/>
    <w:rsid w:val="00CA0B6F"/>
    <w:rsid w:val="00CA0C70"/>
    <w:rsid w:val="00CA1165"/>
    <w:rsid w:val="00CA1B03"/>
    <w:rsid w:val="00CA1B73"/>
    <w:rsid w:val="00CA203A"/>
    <w:rsid w:val="00CA21F9"/>
    <w:rsid w:val="00CA2DA0"/>
    <w:rsid w:val="00CA3444"/>
    <w:rsid w:val="00CA391D"/>
    <w:rsid w:val="00CA3AB9"/>
    <w:rsid w:val="00CA4F38"/>
    <w:rsid w:val="00CA5096"/>
    <w:rsid w:val="00CA5136"/>
    <w:rsid w:val="00CA535D"/>
    <w:rsid w:val="00CA5FFF"/>
    <w:rsid w:val="00CA6229"/>
    <w:rsid w:val="00CA6EAC"/>
    <w:rsid w:val="00CA729A"/>
    <w:rsid w:val="00CB0E33"/>
    <w:rsid w:val="00CB1763"/>
    <w:rsid w:val="00CB264F"/>
    <w:rsid w:val="00CB2AC6"/>
    <w:rsid w:val="00CB3B38"/>
    <w:rsid w:val="00CB3B53"/>
    <w:rsid w:val="00CB3BA6"/>
    <w:rsid w:val="00CB4053"/>
    <w:rsid w:val="00CB46CD"/>
    <w:rsid w:val="00CB539D"/>
    <w:rsid w:val="00CB6424"/>
    <w:rsid w:val="00CC0113"/>
    <w:rsid w:val="00CC01B1"/>
    <w:rsid w:val="00CC03CD"/>
    <w:rsid w:val="00CC1AAB"/>
    <w:rsid w:val="00CC21A8"/>
    <w:rsid w:val="00CC2796"/>
    <w:rsid w:val="00CC2A66"/>
    <w:rsid w:val="00CC2C10"/>
    <w:rsid w:val="00CC3C21"/>
    <w:rsid w:val="00CC4902"/>
    <w:rsid w:val="00CC4F1A"/>
    <w:rsid w:val="00CC50E0"/>
    <w:rsid w:val="00CC5DC3"/>
    <w:rsid w:val="00CC6048"/>
    <w:rsid w:val="00CC76D1"/>
    <w:rsid w:val="00CD03C2"/>
    <w:rsid w:val="00CD04D4"/>
    <w:rsid w:val="00CD05E2"/>
    <w:rsid w:val="00CD1A65"/>
    <w:rsid w:val="00CD1C96"/>
    <w:rsid w:val="00CD257C"/>
    <w:rsid w:val="00CD2B5B"/>
    <w:rsid w:val="00CD34C9"/>
    <w:rsid w:val="00CD39BC"/>
    <w:rsid w:val="00CD3A79"/>
    <w:rsid w:val="00CD3FF0"/>
    <w:rsid w:val="00CD4C69"/>
    <w:rsid w:val="00CD68AC"/>
    <w:rsid w:val="00CD7FF6"/>
    <w:rsid w:val="00CE0AFA"/>
    <w:rsid w:val="00CE0CB2"/>
    <w:rsid w:val="00CE29BB"/>
    <w:rsid w:val="00CE3000"/>
    <w:rsid w:val="00CE31CC"/>
    <w:rsid w:val="00CE361F"/>
    <w:rsid w:val="00CE3F02"/>
    <w:rsid w:val="00CE446A"/>
    <w:rsid w:val="00CE4AFD"/>
    <w:rsid w:val="00CE4E47"/>
    <w:rsid w:val="00CE4FB8"/>
    <w:rsid w:val="00CE5D65"/>
    <w:rsid w:val="00CE617B"/>
    <w:rsid w:val="00CE62D9"/>
    <w:rsid w:val="00CE6A37"/>
    <w:rsid w:val="00CE7044"/>
    <w:rsid w:val="00CE7630"/>
    <w:rsid w:val="00CE7CA4"/>
    <w:rsid w:val="00CF06F6"/>
    <w:rsid w:val="00CF0A40"/>
    <w:rsid w:val="00CF12C0"/>
    <w:rsid w:val="00CF1DA7"/>
    <w:rsid w:val="00CF2BD9"/>
    <w:rsid w:val="00CF2D50"/>
    <w:rsid w:val="00CF2F65"/>
    <w:rsid w:val="00CF38BA"/>
    <w:rsid w:val="00CF3A5C"/>
    <w:rsid w:val="00CF412C"/>
    <w:rsid w:val="00CF4219"/>
    <w:rsid w:val="00CF4D0A"/>
    <w:rsid w:val="00CF582C"/>
    <w:rsid w:val="00CF6174"/>
    <w:rsid w:val="00CF680C"/>
    <w:rsid w:val="00CF6859"/>
    <w:rsid w:val="00CF6CB2"/>
    <w:rsid w:val="00D003C9"/>
    <w:rsid w:val="00D01F07"/>
    <w:rsid w:val="00D02010"/>
    <w:rsid w:val="00D0263F"/>
    <w:rsid w:val="00D026BD"/>
    <w:rsid w:val="00D02A00"/>
    <w:rsid w:val="00D03060"/>
    <w:rsid w:val="00D0361B"/>
    <w:rsid w:val="00D03853"/>
    <w:rsid w:val="00D0389E"/>
    <w:rsid w:val="00D04472"/>
    <w:rsid w:val="00D0447E"/>
    <w:rsid w:val="00D04855"/>
    <w:rsid w:val="00D04EE0"/>
    <w:rsid w:val="00D053CB"/>
    <w:rsid w:val="00D0596E"/>
    <w:rsid w:val="00D061B8"/>
    <w:rsid w:val="00D06B03"/>
    <w:rsid w:val="00D06BF4"/>
    <w:rsid w:val="00D06DCC"/>
    <w:rsid w:val="00D079FB"/>
    <w:rsid w:val="00D07D83"/>
    <w:rsid w:val="00D10176"/>
    <w:rsid w:val="00D1099C"/>
    <w:rsid w:val="00D10DEC"/>
    <w:rsid w:val="00D115BE"/>
    <w:rsid w:val="00D11A47"/>
    <w:rsid w:val="00D128F8"/>
    <w:rsid w:val="00D12976"/>
    <w:rsid w:val="00D12E57"/>
    <w:rsid w:val="00D12ED1"/>
    <w:rsid w:val="00D1405E"/>
    <w:rsid w:val="00D1463B"/>
    <w:rsid w:val="00D1494C"/>
    <w:rsid w:val="00D15563"/>
    <w:rsid w:val="00D160B6"/>
    <w:rsid w:val="00D16A67"/>
    <w:rsid w:val="00D16DF7"/>
    <w:rsid w:val="00D171DE"/>
    <w:rsid w:val="00D203AE"/>
    <w:rsid w:val="00D20794"/>
    <w:rsid w:val="00D2101F"/>
    <w:rsid w:val="00D21C5A"/>
    <w:rsid w:val="00D22637"/>
    <w:rsid w:val="00D22751"/>
    <w:rsid w:val="00D228DD"/>
    <w:rsid w:val="00D22ABB"/>
    <w:rsid w:val="00D23E97"/>
    <w:rsid w:val="00D2447B"/>
    <w:rsid w:val="00D24692"/>
    <w:rsid w:val="00D25606"/>
    <w:rsid w:val="00D2669B"/>
    <w:rsid w:val="00D2672D"/>
    <w:rsid w:val="00D26DF1"/>
    <w:rsid w:val="00D27734"/>
    <w:rsid w:val="00D277FE"/>
    <w:rsid w:val="00D27DBE"/>
    <w:rsid w:val="00D27E0D"/>
    <w:rsid w:val="00D30A10"/>
    <w:rsid w:val="00D30B83"/>
    <w:rsid w:val="00D315A9"/>
    <w:rsid w:val="00D320F9"/>
    <w:rsid w:val="00D32382"/>
    <w:rsid w:val="00D3248E"/>
    <w:rsid w:val="00D32FF4"/>
    <w:rsid w:val="00D33062"/>
    <w:rsid w:val="00D33632"/>
    <w:rsid w:val="00D3372C"/>
    <w:rsid w:val="00D3443C"/>
    <w:rsid w:val="00D34E55"/>
    <w:rsid w:val="00D35318"/>
    <w:rsid w:val="00D354C4"/>
    <w:rsid w:val="00D35BCC"/>
    <w:rsid w:val="00D35C59"/>
    <w:rsid w:val="00D368CF"/>
    <w:rsid w:val="00D36ABE"/>
    <w:rsid w:val="00D37CE7"/>
    <w:rsid w:val="00D40E48"/>
    <w:rsid w:val="00D4173D"/>
    <w:rsid w:val="00D4195C"/>
    <w:rsid w:val="00D41BD3"/>
    <w:rsid w:val="00D42FE5"/>
    <w:rsid w:val="00D436B7"/>
    <w:rsid w:val="00D43815"/>
    <w:rsid w:val="00D43A4A"/>
    <w:rsid w:val="00D43BEC"/>
    <w:rsid w:val="00D43C99"/>
    <w:rsid w:val="00D43D9A"/>
    <w:rsid w:val="00D45171"/>
    <w:rsid w:val="00D453B7"/>
    <w:rsid w:val="00D47442"/>
    <w:rsid w:val="00D475F6"/>
    <w:rsid w:val="00D47A60"/>
    <w:rsid w:val="00D47B03"/>
    <w:rsid w:val="00D47B2A"/>
    <w:rsid w:val="00D505E5"/>
    <w:rsid w:val="00D50FB0"/>
    <w:rsid w:val="00D51798"/>
    <w:rsid w:val="00D51831"/>
    <w:rsid w:val="00D5197E"/>
    <w:rsid w:val="00D51A7C"/>
    <w:rsid w:val="00D51F5F"/>
    <w:rsid w:val="00D51F6C"/>
    <w:rsid w:val="00D53A0C"/>
    <w:rsid w:val="00D53E42"/>
    <w:rsid w:val="00D53E8A"/>
    <w:rsid w:val="00D54130"/>
    <w:rsid w:val="00D54436"/>
    <w:rsid w:val="00D5492E"/>
    <w:rsid w:val="00D5566A"/>
    <w:rsid w:val="00D55942"/>
    <w:rsid w:val="00D55DD4"/>
    <w:rsid w:val="00D55E1B"/>
    <w:rsid w:val="00D55E2E"/>
    <w:rsid w:val="00D5606F"/>
    <w:rsid w:val="00D571F0"/>
    <w:rsid w:val="00D57510"/>
    <w:rsid w:val="00D57BDC"/>
    <w:rsid w:val="00D60216"/>
    <w:rsid w:val="00D60854"/>
    <w:rsid w:val="00D6140F"/>
    <w:rsid w:val="00D6160A"/>
    <w:rsid w:val="00D620E2"/>
    <w:rsid w:val="00D620E5"/>
    <w:rsid w:val="00D62F06"/>
    <w:rsid w:val="00D63804"/>
    <w:rsid w:val="00D63CF7"/>
    <w:rsid w:val="00D642D4"/>
    <w:rsid w:val="00D64704"/>
    <w:rsid w:val="00D64B20"/>
    <w:rsid w:val="00D64BE8"/>
    <w:rsid w:val="00D656D3"/>
    <w:rsid w:val="00D65D94"/>
    <w:rsid w:val="00D65DFA"/>
    <w:rsid w:val="00D663A4"/>
    <w:rsid w:val="00D66642"/>
    <w:rsid w:val="00D66B33"/>
    <w:rsid w:val="00D6787A"/>
    <w:rsid w:val="00D678FF"/>
    <w:rsid w:val="00D67FBF"/>
    <w:rsid w:val="00D70964"/>
    <w:rsid w:val="00D7121A"/>
    <w:rsid w:val="00D71F58"/>
    <w:rsid w:val="00D7270D"/>
    <w:rsid w:val="00D728C9"/>
    <w:rsid w:val="00D73531"/>
    <w:rsid w:val="00D741E5"/>
    <w:rsid w:val="00D744A1"/>
    <w:rsid w:val="00D7467F"/>
    <w:rsid w:val="00D747CA"/>
    <w:rsid w:val="00D74B0D"/>
    <w:rsid w:val="00D74DE9"/>
    <w:rsid w:val="00D75EF5"/>
    <w:rsid w:val="00D761D0"/>
    <w:rsid w:val="00D76ABB"/>
    <w:rsid w:val="00D76B86"/>
    <w:rsid w:val="00D76C92"/>
    <w:rsid w:val="00D77041"/>
    <w:rsid w:val="00D80AA7"/>
    <w:rsid w:val="00D80D74"/>
    <w:rsid w:val="00D811A8"/>
    <w:rsid w:val="00D81BCC"/>
    <w:rsid w:val="00D81CD8"/>
    <w:rsid w:val="00D81E9E"/>
    <w:rsid w:val="00D82328"/>
    <w:rsid w:val="00D82428"/>
    <w:rsid w:val="00D82FE1"/>
    <w:rsid w:val="00D83352"/>
    <w:rsid w:val="00D83802"/>
    <w:rsid w:val="00D83E03"/>
    <w:rsid w:val="00D83F1C"/>
    <w:rsid w:val="00D841C1"/>
    <w:rsid w:val="00D84D0C"/>
    <w:rsid w:val="00D84FD7"/>
    <w:rsid w:val="00D872EC"/>
    <w:rsid w:val="00D8773A"/>
    <w:rsid w:val="00D8793D"/>
    <w:rsid w:val="00D9033F"/>
    <w:rsid w:val="00D90689"/>
    <w:rsid w:val="00D90FDA"/>
    <w:rsid w:val="00D913F9"/>
    <w:rsid w:val="00D9143C"/>
    <w:rsid w:val="00D91A3A"/>
    <w:rsid w:val="00D91E67"/>
    <w:rsid w:val="00D9209D"/>
    <w:rsid w:val="00D92E78"/>
    <w:rsid w:val="00D9302F"/>
    <w:rsid w:val="00D93537"/>
    <w:rsid w:val="00D94DD1"/>
    <w:rsid w:val="00D95FA5"/>
    <w:rsid w:val="00D960A9"/>
    <w:rsid w:val="00D96491"/>
    <w:rsid w:val="00D969A7"/>
    <w:rsid w:val="00D96D22"/>
    <w:rsid w:val="00D97129"/>
    <w:rsid w:val="00D97B9B"/>
    <w:rsid w:val="00DA1CD8"/>
    <w:rsid w:val="00DA3BEE"/>
    <w:rsid w:val="00DA5FC5"/>
    <w:rsid w:val="00DA6567"/>
    <w:rsid w:val="00DA688B"/>
    <w:rsid w:val="00DA755A"/>
    <w:rsid w:val="00DA7630"/>
    <w:rsid w:val="00DB07FC"/>
    <w:rsid w:val="00DB1005"/>
    <w:rsid w:val="00DB123D"/>
    <w:rsid w:val="00DB14DE"/>
    <w:rsid w:val="00DB1D00"/>
    <w:rsid w:val="00DB231D"/>
    <w:rsid w:val="00DB288F"/>
    <w:rsid w:val="00DB2A52"/>
    <w:rsid w:val="00DB2D6C"/>
    <w:rsid w:val="00DB2DF7"/>
    <w:rsid w:val="00DB3154"/>
    <w:rsid w:val="00DB32A1"/>
    <w:rsid w:val="00DB3460"/>
    <w:rsid w:val="00DB3D65"/>
    <w:rsid w:val="00DB3E67"/>
    <w:rsid w:val="00DB480E"/>
    <w:rsid w:val="00DB4B59"/>
    <w:rsid w:val="00DB4E61"/>
    <w:rsid w:val="00DB570F"/>
    <w:rsid w:val="00DB5C8F"/>
    <w:rsid w:val="00DB6132"/>
    <w:rsid w:val="00DB703E"/>
    <w:rsid w:val="00DB7800"/>
    <w:rsid w:val="00DC01B4"/>
    <w:rsid w:val="00DC05B6"/>
    <w:rsid w:val="00DC21A7"/>
    <w:rsid w:val="00DC28ED"/>
    <w:rsid w:val="00DC3F82"/>
    <w:rsid w:val="00DC3FF1"/>
    <w:rsid w:val="00DC4756"/>
    <w:rsid w:val="00DC505A"/>
    <w:rsid w:val="00DC50EE"/>
    <w:rsid w:val="00DC5446"/>
    <w:rsid w:val="00DC5B93"/>
    <w:rsid w:val="00DC5D62"/>
    <w:rsid w:val="00DC5D68"/>
    <w:rsid w:val="00DC6821"/>
    <w:rsid w:val="00DC698E"/>
    <w:rsid w:val="00DC6D5C"/>
    <w:rsid w:val="00DC7367"/>
    <w:rsid w:val="00DC745E"/>
    <w:rsid w:val="00DC7A36"/>
    <w:rsid w:val="00DD00EA"/>
    <w:rsid w:val="00DD1616"/>
    <w:rsid w:val="00DD2516"/>
    <w:rsid w:val="00DD2AC6"/>
    <w:rsid w:val="00DD3246"/>
    <w:rsid w:val="00DD3443"/>
    <w:rsid w:val="00DD4257"/>
    <w:rsid w:val="00DD4A58"/>
    <w:rsid w:val="00DD4B04"/>
    <w:rsid w:val="00DD5D4A"/>
    <w:rsid w:val="00DD607A"/>
    <w:rsid w:val="00DD6508"/>
    <w:rsid w:val="00DD6A7B"/>
    <w:rsid w:val="00DD7371"/>
    <w:rsid w:val="00DD747B"/>
    <w:rsid w:val="00DD7927"/>
    <w:rsid w:val="00DD7B18"/>
    <w:rsid w:val="00DE022A"/>
    <w:rsid w:val="00DE08CE"/>
    <w:rsid w:val="00DE0C66"/>
    <w:rsid w:val="00DE0E92"/>
    <w:rsid w:val="00DE1E61"/>
    <w:rsid w:val="00DE2577"/>
    <w:rsid w:val="00DE28C9"/>
    <w:rsid w:val="00DE36BE"/>
    <w:rsid w:val="00DE4030"/>
    <w:rsid w:val="00DE40DD"/>
    <w:rsid w:val="00DE4A7A"/>
    <w:rsid w:val="00DE4D8A"/>
    <w:rsid w:val="00DE5030"/>
    <w:rsid w:val="00DE5114"/>
    <w:rsid w:val="00DE58FB"/>
    <w:rsid w:val="00DE63C4"/>
    <w:rsid w:val="00DE7F61"/>
    <w:rsid w:val="00DF18FA"/>
    <w:rsid w:val="00DF28B5"/>
    <w:rsid w:val="00DF3CB3"/>
    <w:rsid w:val="00DF4302"/>
    <w:rsid w:val="00DF443D"/>
    <w:rsid w:val="00DF509B"/>
    <w:rsid w:val="00DF50AC"/>
    <w:rsid w:val="00DF50CA"/>
    <w:rsid w:val="00DF5552"/>
    <w:rsid w:val="00DF5636"/>
    <w:rsid w:val="00DF5BBF"/>
    <w:rsid w:val="00DF63BB"/>
    <w:rsid w:val="00DF6534"/>
    <w:rsid w:val="00DF6D0E"/>
    <w:rsid w:val="00DF6EC1"/>
    <w:rsid w:val="00DF756E"/>
    <w:rsid w:val="00DF778C"/>
    <w:rsid w:val="00E002EC"/>
    <w:rsid w:val="00E01AAD"/>
    <w:rsid w:val="00E01C36"/>
    <w:rsid w:val="00E026A6"/>
    <w:rsid w:val="00E02A22"/>
    <w:rsid w:val="00E032A3"/>
    <w:rsid w:val="00E034FC"/>
    <w:rsid w:val="00E0436B"/>
    <w:rsid w:val="00E04DA4"/>
    <w:rsid w:val="00E06C0D"/>
    <w:rsid w:val="00E075D1"/>
    <w:rsid w:val="00E10262"/>
    <w:rsid w:val="00E11176"/>
    <w:rsid w:val="00E11630"/>
    <w:rsid w:val="00E11C42"/>
    <w:rsid w:val="00E14E4F"/>
    <w:rsid w:val="00E15366"/>
    <w:rsid w:val="00E166E2"/>
    <w:rsid w:val="00E168A8"/>
    <w:rsid w:val="00E16D24"/>
    <w:rsid w:val="00E177BB"/>
    <w:rsid w:val="00E1785B"/>
    <w:rsid w:val="00E17957"/>
    <w:rsid w:val="00E219EB"/>
    <w:rsid w:val="00E21E5D"/>
    <w:rsid w:val="00E21F9D"/>
    <w:rsid w:val="00E22942"/>
    <w:rsid w:val="00E22F61"/>
    <w:rsid w:val="00E232D7"/>
    <w:rsid w:val="00E23B6E"/>
    <w:rsid w:val="00E23F90"/>
    <w:rsid w:val="00E24023"/>
    <w:rsid w:val="00E2407D"/>
    <w:rsid w:val="00E24198"/>
    <w:rsid w:val="00E245E3"/>
    <w:rsid w:val="00E24985"/>
    <w:rsid w:val="00E30119"/>
    <w:rsid w:val="00E305E4"/>
    <w:rsid w:val="00E336B7"/>
    <w:rsid w:val="00E33CDA"/>
    <w:rsid w:val="00E33D76"/>
    <w:rsid w:val="00E34130"/>
    <w:rsid w:val="00E34192"/>
    <w:rsid w:val="00E348A3"/>
    <w:rsid w:val="00E350C4"/>
    <w:rsid w:val="00E353A5"/>
    <w:rsid w:val="00E3569B"/>
    <w:rsid w:val="00E3645B"/>
    <w:rsid w:val="00E36B1E"/>
    <w:rsid w:val="00E37B66"/>
    <w:rsid w:val="00E40853"/>
    <w:rsid w:val="00E40B66"/>
    <w:rsid w:val="00E40E29"/>
    <w:rsid w:val="00E41C69"/>
    <w:rsid w:val="00E41E89"/>
    <w:rsid w:val="00E41F1E"/>
    <w:rsid w:val="00E42AA6"/>
    <w:rsid w:val="00E42E81"/>
    <w:rsid w:val="00E4388D"/>
    <w:rsid w:val="00E44212"/>
    <w:rsid w:val="00E449EB"/>
    <w:rsid w:val="00E44A7C"/>
    <w:rsid w:val="00E44E41"/>
    <w:rsid w:val="00E4529F"/>
    <w:rsid w:val="00E478F7"/>
    <w:rsid w:val="00E47E8E"/>
    <w:rsid w:val="00E500E9"/>
    <w:rsid w:val="00E50935"/>
    <w:rsid w:val="00E50E9A"/>
    <w:rsid w:val="00E5253D"/>
    <w:rsid w:val="00E52648"/>
    <w:rsid w:val="00E528C5"/>
    <w:rsid w:val="00E53A09"/>
    <w:rsid w:val="00E53C62"/>
    <w:rsid w:val="00E53D37"/>
    <w:rsid w:val="00E544EA"/>
    <w:rsid w:val="00E5490C"/>
    <w:rsid w:val="00E54AA1"/>
    <w:rsid w:val="00E54F2B"/>
    <w:rsid w:val="00E5537D"/>
    <w:rsid w:val="00E5581A"/>
    <w:rsid w:val="00E56806"/>
    <w:rsid w:val="00E57C1C"/>
    <w:rsid w:val="00E57D24"/>
    <w:rsid w:val="00E57FF7"/>
    <w:rsid w:val="00E60828"/>
    <w:rsid w:val="00E61034"/>
    <w:rsid w:val="00E610C1"/>
    <w:rsid w:val="00E61D0B"/>
    <w:rsid w:val="00E61DD9"/>
    <w:rsid w:val="00E62078"/>
    <w:rsid w:val="00E626AE"/>
    <w:rsid w:val="00E626DB"/>
    <w:rsid w:val="00E62EF8"/>
    <w:rsid w:val="00E63779"/>
    <w:rsid w:val="00E63C65"/>
    <w:rsid w:val="00E641AA"/>
    <w:rsid w:val="00E64494"/>
    <w:rsid w:val="00E644DB"/>
    <w:rsid w:val="00E65590"/>
    <w:rsid w:val="00E65668"/>
    <w:rsid w:val="00E65F10"/>
    <w:rsid w:val="00E66499"/>
    <w:rsid w:val="00E66BF2"/>
    <w:rsid w:val="00E67DBC"/>
    <w:rsid w:val="00E7003B"/>
    <w:rsid w:val="00E700F0"/>
    <w:rsid w:val="00E706E5"/>
    <w:rsid w:val="00E70892"/>
    <w:rsid w:val="00E70960"/>
    <w:rsid w:val="00E70B6F"/>
    <w:rsid w:val="00E71085"/>
    <w:rsid w:val="00E73925"/>
    <w:rsid w:val="00E739A3"/>
    <w:rsid w:val="00E73D9D"/>
    <w:rsid w:val="00E74D3F"/>
    <w:rsid w:val="00E7513B"/>
    <w:rsid w:val="00E75293"/>
    <w:rsid w:val="00E754A2"/>
    <w:rsid w:val="00E76296"/>
    <w:rsid w:val="00E76C2C"/>
    <w:rsid w:val="00E77118"/>
    <w:rsid w:val="00E77A40"/>
    <w:rsid w:val="00E77AC9"/>
    <w:rsid w:val="00E80625"/>
    <w:rsid w:val="00E80FCF"/>
    <w:rsid w:val="00E820F0"/>
    <w:rsid w:val="00E82A65"/>
    <w:rsid w:val="00E82CEE"/>
    <w:rsid w:val="00E830D9"/>
    <w:rsid w:val="00E83E83"/>
    <w:rsid w:val="00E83F57"/>
    <w:rsid w:val="00E85F3F"/>
    <w:rsid w:val="00E869A3"/>
    <w:rsid w:val="00E86C3E"/>
    <w:rsid w:val="00E87787"/>
    <w:rsid w:val="00E877D8"/>
    <w:rsid w:val="00E8784B"/>
    <w:rsid w:val="00E87BE6"/>
    <w:rsid w:val="00E9160A"/>
    <w:rsid w:val="00E91A5D"/>
    <w:rsid w:val="00E92757"/>
    <w:rsid w:val="00E929F1"/>
    <w:rsid w:val="00E92C70"/>
    <w:rsid w:val="00E930DD"/>
    <w:rsid w:val="00E942B8"/>
    <w:rsid w:val="00E942C7"/>
    <w:rsid w:val="00E944B5"/>
    <w:rsid w:val="00E968E5"/>
    <w:rsid w:val="00E96B3B"/>
    <w:rsid w:val="00E97889"/>
    <w:rsid w:val="00E97C2B"/>
    <w:rsid w:val="00EA002B"/>
    <w:rsid w:val="00EA13FC"/>
    <w:rsid w:val="00EA2020"/>
    <w:rsid w:val="00EA2418"/>
    <w:rsid w:val="00EA2AD7"/>
    <w:rsid w:val="00EA35A3"/>
    <w:rsid w:val="00EA6276"/>
    <w:rsid w:val="00EA6DB3"/>
    <w:rsid w:val="00EA795F"/>
    <w:rsid w:val="00EA79A2"/>
    <w:rsid w:val="00EA79B2"/>
    <w:rsid w:val="00EB0152"/>
    <w:rsid w:val="00EB0319"/>
    <w:rsid w:val="00EB03B8"/>
    <w:rsid w:val="00EB0F46"/>
    <w:rsid w:val="00EB13A2"/>
    <w:rsid w:val="00EB15DB"/>
    <w:rsid w:val="00EB1AB9"/>
    <w:rsid w:val="00EB225C"/>
    <w:rsid w:val="00EB292B"/>
    <w:rsid w:val="00EB2B33"/>
    <w:rsid w:val="00EB2CC8"/>
    <w:rsid w:val="00EB340E"/>
    <w:rsid w:val="00EB3B8B"/>
    <w:rsid w:val="00EB3E87"/>
    <w:rsid w:val="00EB3FB5"/>
    <w:rsid w:val="00EB4009"/>
    <w:rsid w:val="00EB43FD"/>
    <w:rsid w:val="00EB4C83"/>
    <w:rsid w:val="00EB52E6"/>
    <w:rsid w:val="00EB6A78"/>
    <w:rsid w:val="00EB760C"/>
    <w:rsid w:val="00EB76EF"/>
    <w:rsid w:val="00EB7AD6"/>
    <w:rsid w:val="00EB7FD8"/>
    <w:rsid w:val="00EC0206"/>
    <w:rsid w:val="00EC044F"/>
    <w:rsid w:val="00EC08A6"/>
    <w:rsid w:val="00EC158D"/>
    <w:rsid w:val="00EC1776"/>
    <w:rsid w:val="00EC1C7B"/>
    <w:rsid w:val="00EC2B96"/>
    <w:rsid w:val="00EC346B"/>
    <w:rsid w:val="00EC3E49"/>
    <w:rsid w:val="00EC3E64"/>
    <w:rsid w:val="00EC477C"/>
    <w:rsid w:val="00EC4CAA"/>
    <w:rsid w:val="00EC4CC2"/>
    <w:rsid w:val="00EC4E91"/>
    <w:rsid w:val="00EC5440"/>
    <w:rsid w:val="00EC5893"/>
    <w:rsid w:val="00EC5F06"/>
    <w:rsid w:val="00EC6022"/>
    <w:rsid w:val="00EC651C"/>
    <w:rsid w:val="00EC7D1B"/>
    <w:rsid w:val="00ED0036"/>
    <w:rsid w:val="00ED075E"/>
    <w:rsid w:val="00ED0876"/>
    <w:rsid w:val="00ED260D"/>
    <w:rsid w:val="00ED28B9"/>
    <w:rsid w:val="00ED35F1"/>
    <w:rsid w:val="00ED3B62"/>
    <w:rsid w:val="00ED3CE7"/>
    <w:rsid w:val="00ED3E41"/>
    <w:rsid w:val="00ED3F47"/>
    <w:rsid w:val="00ED41C9"/>
    <w:rsid w:val="00ED447C"/>
    <w:rsid w:val="00ED462B"/>
    <w:rsid w:val="00ED5C43"/>
    <w:rsid w:val="00ED61A2"/>
    <w:rsid w:val="00ED6374"/>
    <w:rsid w:val="00ED6F0B"/>
    <w:rsid w:val="00ED6FF3"/>
    <w:rsid w:val="00ED7140"/>
    <w:rsid w:val="00ED7502"/>
    <w:rsid w:val="00ED774E"/>
    <w:rsid w:val="00ED7FF8"/>
    <w:rsid w:val="00ED7FFA"/>
    <w:rsid w:val="00EE0521"/>
    <w:rsid w:val="00EE05A4"/>
    <w:rsid w:val="00EE06C6"/>
    <w:rsid w:val="00EE1C86"/>
    <w:rsid w:val="00EE1EC4"/>
    <w:rsid w:val="00EE3C5A"/>
    <w:rsid w:val="00EE4421"/>
    <w:rsid w:val="00EE519E"/>
    <w:rsid w:val="00EE5632"/>
    <w:rsid w:val="00EE5B4C"/>
    <w:rsid w:val="00EE72C0"/>
    <w:rsid w:val="00EE7459"/>
    <w:rsid w:val="00EE7EEF"/>
    <w:rsid w:val="00EF04F6"/>
    <w:rsid w:val="00EF1219"/>
    <w:rsid w:val="00EF18F0"/>
    <w:rsid w:val="00EF1BEF"/>
    <w:rsid w:val="00EF2CFF"/>
    <w:rsid w:val="00EF2D74"/>
    <w:rsid w:val="00EF31FF"/>
    <w:rsid w:val="00EF3616"/>
    <w:rsid w:val="00EF3618"/>
    <w:rsid w:val="00EF4003"/>
    <w:rsid w:val="00EF45AF"/>
    <w:rsid w:val="00EF5EEA"/>
    <w:rsid w:val="00EF5EED"/>
    <w:rsid w:val="00EF6120"/>
    <w:rsid w:val="00F0038E"/>
    <w:rsid w:val="00F0066C"/>
    <w:rsid w:val="00F0109E"/>
    <w:rsid w:val="00F010BC"/>
    <w:rsid w:val="00F0113B"/>
    <w:rsid w:val="00F01242"/>
    <w:rsid w:val="00F016EB"/>
    <w:rsid w:val="00F02367"/>
    <w:rsid w:val="00F028EC"/>
    <w:rsid w:val="00F02BB3"/>
    <w:rsid w:val="00F02C5A"/>
    <w:rsid w:val="00F040D6"/>
    <w:rsid w:val="00F043EA"/>
    <w:rsid w:val="00F04416"/>
    <w:rsid w:val="00F05126"/>
    <w:rsid w:val="00F052B0"/>
    <w:rsid w:val="00F05957"/>
    <w:rsid w:val="00F05DE3"/>
    <w:rsid w:val="00F07110"/>
    <w:rsid w:val="00F07133"/>
    <w:rsid w:val="00F072AF"/>
    <w:rsid w:val="00F10CF8"/>
    <w:rsid w:val="00F10FD0"/>
    <w:rsid w:val="00F11317"/>
    <w:rsid w:val="00F11361"/>
    <w:rsid w:val="00F11EEA"/>
    <w:rsid w:val="00F11F2B"/>
    <w:rsid w:val="00F12A9F"/>
    <w:rsid w:val="00F13930"/>
    <w:rsid w:val="00F13BBB"/>
    <w:rsid w:val="00F14048"/>
    <w:rsid w:val="00F14734"/>
    <w:rsid w:val="00F15563"/>
    <w:rsid w:val="00F157A2"/>
    <w:rsid w:val="00F1615B"/>
    <w:rsid w:val="00F17633"/>
    <w:rsid w:val="00F1796D"/>
    <w:rsid w:val="00F17F83"/>
    <w:rsid w:val="00F2026B"/>
    <w:rsid w:val="00F20589"/>
    <w:rsid w:val="00F20DF5"/>
    <w:rsid w:val="00F2101A"/>
    <w:rsid w:val="00F215B8"/>
    <w:rsid w:val="00F225A3"/>
    <w:rsid w:val="00F225B6"/>
    <w:rsid w:val="00F22791"/>
    <w:rsid w:val="00F229BB"/>
    <w:rsid w:val="00F22CED"/>
    <w:rsid w:val="00F230ED"/>
    <w:rsid w:val="00F23505"/>
    <w:rsid w:val="00F238A2"/>
    <w:rsid w:val="00F23AA2"/>
    <w:rsid w:val="00F24F0D"/>
    <w:rsid w:val="00F25877"/>
    <w:rsid w:val="00F25A34"/>
    <w:rsid w:val="00F26034"/>
    <w:rsid w:val="00F267D7"/>
    <w:rsid w:val="00F26902"/>
    <w:rsid w:val="00F26DC6"/>
    <w:rsid w:val="00F27265"/>
    <w:rsid w:val="00F27613"/>
    <w:rsid w:val="00F2772C"/>
    <w:rsid w:val="00F27AA7"/>
    <w:rsid w:val="00F328A8"/>
    <w:rsid w:val="00F33388"/>
    <w:rsid w:val="00F33711"/>
    <w:rsid w:val="00F34261"/>
    <w:rsid w:val="00F345CC"/>
    <w:rsid w:val="00F3647C"/>
    <w:rsid w:val="00F36C96"/>
    <w:rsid w:val="00F37B62"/>
    <w:rsid w:val="00F40202"/>
    <w:rsid w:val="00F4027B"/>
    <w:rsid w:val="00F410AE"/>
    <w:rsid w:val="00F410F2"/>
    <w:rsid w:val="00F4148C"/>
    <w:rsid w:val="00F41767"/>
    <w:rsid w:val="00F41CF8"/>
    <w:rsid w:val="00F41F70"/>
    <w:rsid w:val="00F42E6B"/>
    <w:rsid w:val="00F43F90"/>
    <w:rsid w:val="00F444A6"/>
    <w:rsid w:val="00F44616"/>
    <w:rsid w:val="00F44629"/>
    <w:rsid w:val="00F44B29"/>
    <w:rsid w:val="00F44B65"/>
    <w:rsid w:val="00F45DC6"/>
    <w:rsid w:val="00F460D4"/>
    <w:rsid w:val="00F46497"/>
    <w:rsid w:val="00F464A2"/>
    <w:rsid w:val="00F467AE"/>
    <w:rsid w:val="00F46D8F"/>
    <w:rsid w:val="00F47243"/>
    <w:rsid w:val="00F47E2F"/>
    <w:rsid w:val="00F5089A"/>
    <w:rsid w:val="00F50EFE"/>
    <w:rsid w:val="00F517F8"/>
    <w:rsid w:val="00F52054"/>
    <w:rsid w:val="00F521AF"/>
    <w:rsid w:val="00F5268B"/>
    <w:rsid w:val="00F529D7"/>
    <w:rsid w:val="00F52EA4"/>
    <w:rsid w:val="00F530E1"/>
    <w:rsid w:val="00F53481"/>
    <w:rsid w:val="00F53825"/>
    <w:rsid w:val="00F53BDA"/>
    <w:rsid w:val="00F53E6A"/>
    <w:rsid w:val="00F53FBB"/>
    <w:rsid w:val="00F54DAD"/>
    <w:rsid w:val="00F54DB6"/>
    <w:rsid w:val="00F55926"/>
    <w:rsid w:val="00F559D4"/>
    <w:rsid w:val="00F559E9"/>
    <w:rsid w:val="00F55A83"/>
    <w:rsid w:val="00F5641D"/>
    <w:rsid w:val="00F566D5"/>
    <w:rsid w:val="00F5696C"/>
    <w:rsid w:val="00F57D42"/>
    <w:rsid w:val="00F6117B"/>
    <w:rsid w:val="00F615CE"/>
    <w:rsid w:val="00F61A0E"/>
    <w:rsid w:val="00F61FBE"/>
    <w:rsid w:val="00F62288"/>
    <w:rsid w:val="00F62709"/>
    <w:rsid w:val="00F62E1A"/>
    <w:rsid w:val="00F6316D"/>
    <w:rsid w:val="00F633A6"/>
    <w:rsid w:val="00F63BF6"/>
    <w:rsid w:val="00F6461D"/>
    <w:rsid w:val="00F64AA4"/>
    <w:rsid w:val="00F64D76"/>
    <w:rsid w:val="00F6503B"/>
    <w:rsid w:val="00F65304"/>
    <w:rsid w:val="00F657A9"/>
    <w:rsid w:val="00F65977"/>
    <w:rsid w:val="00F65C81"/>
    <w:rsid w:val="00F67B0B"/>
    <w:rsid w:val="00F70100"/>
    <w:rsid w:val="00F70189"/>
    <w:rsid w:val="00F711C8"/>
    <w:rsid w:val="00F7370D"/>
    <w:rsid w:val="00F738B0"/>
    <w:rsid w:val="00F74A66"/>
    <w:rsid w:val="00F74E94"/>
    <w:rsid w:val="00F764FF"/>
    <w:rsid w:val="00F767B5"/>
    <w:rsid w:val="00F769C1"/>
    <w:rsid w:val="00F76C4E"/>
    <w:rsid w:val="00F770CF"/>
    <w:rsid w:val="00F77185"/>
    <w:rsid w:val="00F77535"/>
    <w:rsid w:val="00F801A4"/>
    <w:rsid w:val="00F80624"/>
    <w:rsid w:val="00F811C2"/>
    <w:rsid w:val="00F81A62"/>
    <w:rsid w:val="00F831E7"/>
    <w:rsid w:val="00F83861"/>
    <w:rsid w:val="00F838FE"/>
    <w:rsid w:val="00F83D44"/>
    <w:rsid w:val="00F84D1A"/>
    <w:rsid w:val="00F853FE"/>
    <w:rsid w:val="00F85434"/>
    <w:rsid w:val="00F85709"/>
    <w:rsid w:val="00F85F80"/>
    <w:rsid w:val="00F86213"/>
    <w:rsid w:val="00F870B4"/>
    <w:rsid w:val="00F8756C"/>
    <w:rsid w:val="00F9013A"/>
    <w:rsid w:val="00F912E7"/>
    <w:rsid w:val="00F91C1E"/>
    <w:rsid w:val="00F925C3"/>
    <w:rsid w:val="00F943FB"/>
    <w:rsid w:val="00F94C95"/>
    <w:rsid w:val="00F969AD"/>
    <w:rsid w:val="00F975FD"/>
    <w:rsid w:val="00F97E8D"/>
    <w:rsid w:val="00FA0709"/>
    <w:rsid w:val="00FA0C09"/>
    <w:rsid w:val="00FA1378"/>
    <w:rsid w:val="00FA250D"/>
    <w:rsid w:val="00FA2B31"/>
    <w:rsid w:val="00FA3380"/>
    <w:rsid w:val="00FA4B10"/>
    <w:rsid w:val="00FA4F46"/>
    <w:rsid w:val="00FA5036"/>
    <w:rsid w:val="00FA5194"/>
    <w:rsid w:val="00FA58AB"/>
    <w:rsid w:val="00FA5AA9"/>
    <w:rsid w:val="00FA61D8"/>
    <w:rsid w:val="00FA714F"/>
    <w:rsid w:val="00FB0C84"/>
    <w:rsid w:val="00FB0E99"/>
    <w:rsid w:val="00FB19AF"/>
    <w:rsid w:val="00FB457A"/>
    <w:rsid w:val="00FB5596"/>
    <w:rsid w:val="00FB5CBE"/>
    <w:rsid w:val="00FB6292"/>
    <w:rsid w:val="00FB688B"/>
    <w:rsid w:val="00FB68E5"/>
    <w:rsid w:val="00FB7227"/>
    <w:rsid w:val="00FB7240"/>
    <w:rsid w:val="00FC022D"/>
    <w:rsid w:val="00FC03FE"/>
    <w:rsid w:val="00FC1277"/>
    <w:rsid w:val="00FC1455"/>
    <w:rsid w:val="00FC1D0B"/>
    <w:rsid w:val="00FC1DFD"/>
    <w:rsid w:val="00FC1E5D"/>
    <w:rsid w:val="00FC20C1"/>
    <w:rsid w:val="00FC39ED"/>
    <w:rsid w:val="00FC3A6F"/>
    <w:rsid w:val="00FC3A9B"/>
    <w:rsid w:val="00FC3E08"/>
    <w:rsid w:val="00FC3EF9"/>
    <w:rsid w:val="00FC5207"/>
    <w:rsid w:val="00FC54CA"/>
    <w:rsid w:val="00FC5707"/>
    <w:rsid w:val="00FC5A54"/>
    <w:rsid w:val="00FC6439"/>
    <w:rsid w:val="00FC675B"/>
    <w:rsid w:val="00FC6BF1"/>
    <w:rsid w:val="00FC73C5"/>
    <w:rsid w:val="00FC77BD"/>
    <w:rsid w:val="00FD1097"/>
    <w:rsid w:val="00FD1C82"/>
    <w:rsid w:val="00FD226B"/>
    <w:rsid w:val="00FD27CB"/>
    <w:rsid w:val="00FD2BF8"/>
    <w:rsid w:val="00FD2C59"/>
    <w:rsid w:val="00FD2DDE"/>
    <w:rsid w:val="00FD3F3F"/>
    <w:rsid w:val="00FD4181"/>
    <w:rsid w:val="00FD4252"/>
    <w:rsid w:val="00FD549E"/>
    <w:rsid w:val="00FD550B"/>
    <w:rsid w:val="00FD58A1"/>
    <w:rsid w:val="00FD674A"/>
    <w:rsid w:val="00FD6B22"/>
    <w:rsid w:val="00FD7288"/>
    <w:rsid w:val="00FD7DAD"/>
    <w:rsid w:val="00FE041F"/>
    <w:rsid w:val="00FE1013"/>
    <w:rsid w:val="00FE1137"/>
    <w:rsid w:val="00FE140F"/>
    <w:rsid w:val="00FE1A2C"/>
    <w:rsid w:val="00FE1A81"/>
    <w:rsid w:val="00FE201D"/>
    <w:rsid w:val="00FE2AC6"/>
    <w:rsid w:val="00FE337D"/>
    <w:rsid w:val="00FE340B"/>
    <w:rsid w:val="00FE3425"/>
    <w:rsid w:val="00FE3A5F"/>
    <w:rsid w:val="00FE63F6"/>
    <w:rsid w:val="00FE65FC"/>
    <w:rsid w:val="00FF0786"/>
    <w:rsid w:val="00FF0B5D"/>
    <w:rsid w:val="00FF1320"/>
    <w:rsid w:val="00FF1B9B"/>
    <w:rsid w:val="00FF219B"/>
    <w:rsid w:val="00FF223D"/>
    <w:rsid w:val="00FF4022"/>
    <w:rsid w:val="00FF4049"/>
    <w:rsid w:val="00FF4474"/>
    <w:rsid w:val="00FF4B91"/>
    <w:rsid w:val="00FF5652"/>
    <w:rsid w:val="00FF59B0"/>
    <w:rsid w:val="00FF60F1"/>
    <w:rsid w:val="00FF6F95"/>
    <w:rsid w:val="00FF7C25"/>
    <w:rsid w:val="0426B97C"/>
    <w:rsid w:val="058EB555"/>
    <w:rsid w:val="0960C2F9"/>
    <w:rsid w:val="0ADB5B35"/>
    <w:rsid w:val="0D1516D2"/>
    <w:rsid w:val="0EA39C98"/>
    <w:rsid w:val="0F5C0666"/>
    <w:rsid w:val="11BBAA56"/>
    <w:rsid w:val="11BFEB29"/>
    <w:rsid w:val="14ABE65B"/>
    <w:rsid w:val="191766F1"/>
    <w:rsid w:val="1A0C9821"/>
    <w:rsid w:val="1A22DF9A"/>
    <w:rsid w:val="1BDF62D1"/>
    <w:rsid w:val="2051F9BC"/>
    <w:rsid w:val="21BCE696"/>
    <w:rsid w:val="21ED6370"/>
    <w:rsid w:val="248A9D83"/>
    <w:rsid w:val="24A3ACCE"/>
    <w:rsid w:val="25F86D01"/>
    <w:rsid w:val="2D31F3CB"/>
    <w:rsid w:val="2DF35C30"/>
    <w:rsid w:val="2EE8D1EC"/>
    <w:rsid w:val="2EF0FFA0"/>
    <w:rsid w:val="2F7765F5"/>
    <w:rsid w:val="310272BD"/>
    <w:rsid w:val="31ACE88A"/>
    <w:rsid w:val="33371461"/>
    <w:rsid w:val="3376C847"/>
    <w:rsid w:val="349D6268"/>
    <w:rsid w:val="353ABE9F"/>
    <w:rsid w:val="3BA35E53"/>
    <w:rsid w:val="3DFA2E0D"/>
    <w:rsid w:val="3E007CCB"/>
    <w:rsid w:val="3FF0369B"/>
    <w:rsid w:val="421BBB52"/>
    <w:rsid w:val="46414D15"/>
    <w:rsid w:val="47AD2B7E"/>
    <w:rsid w:val="4803A715"/>
    <w:rsid w:val="4AAE10BE"/>
    <w:rsid w:val="4E46EEE7"/>
    <w:rsid w:val="4E72E288"/>
    <w:rsid w:val="4EAB84E4"/>
    <w:rsid w:val="521AC39E"/>
    <w:rsid w:val="556419E4"/>
    <w:rsid w:val="558E75C7"/>
    <w:rsid w:val="55CAAAF5"/>
    <w:rsid w:val="55E2DC30"/>
    <w:rsid w:val="56B6D02E"/>
    <w:rsid w:val="57276011"/>
    <w:rsid w:val="57CE8D5B"/>
    <w:rsid w:val="58203F66"/>
    <w:rsid w:val="587E5201"/>
    <w:rsid w:val="590A9EAD"/>
    <w:rsid w:val="5A199238"/>
    <w:rsid w:val="5A3698C2"/>
    <w:rsid w:val="5A58E706"/>
    <w:rsid w:val="5A9AD9B6"/>
    <w:rsid w:val="5E6912E9"/>
    <w:rsid w:val="5FD8CA0D"/>
    <w:rsid w:val="6133F365"/>
    <w:rsid w:val="616EB30B"/>
    <w:rsid w:val="61D69B85"/>
    <w:rsid w:val="626A1B5B"/>
    <w:rsid w:val="677BB968"/>
    <w:rsid w:val="67C39AA2"/>
    <w:rsid w:val="67E2BD54"/>
    <w:rsid w:val="67F07791"/>
    <w:rsid w:val="6970272B"/>
    <w:rsid w:val="6976BB60"/>
    <w:rsid w:val="6AD9CB05"/>
    <w:rsid w:val="6AF5C107"/>
    <w:rsid w:val="6BD6CB72"/>
    <w:rsid w:val="6F4ACD49"/>
    <w:rsid w:val="6F877B7D"/>
    <w:rsid w:val="70C87B64"/>
    <w:rsid w:val="7278FD59"/>
    <w:rsid w:val="728FC07E"/>
    <w:rsid w:val="72904BE7"/>
    <w:rsid w:val="732C2CAB"/>
    <w:rsid w:val="738AA834"/>
    <w:rsid w:val="73B8645B"/>
    <w:rsid w:val="7562D0A7"/>
    <w:rsid w:val="7614CB67"/>
    <w:rsid w:val="769B9F51"/>
    <w:rsid w:val="782B98B3"/>
    <w:rsid w:val="7869DFB2"/>
    <w:rsid w:val="79D18C3F"/>
    <w:rsid w:val="7BD5ED88"/>
    <w:rsid w:val="7CC8321C"/>
    <w:rsid w:val="7F00FC8C"/>
    <w:rsid w:val="7F7FF36A"/>
    <w:rsid w:val="7FB711EF"/>
  </w:rsids>
  <m:mathPr>
    <m:mathFont m:val="Cambria Math"/>
    <m:brkBin m:val="before"/>
    <m:brkBinSub m:val="--"/>
    <m:smallFrac/>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A73A17"/>
  <w15:docId w15:val="{F9A33979-5294-435D-802C-1353A9EBFB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GB"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9" w:qFormat="1"/>
    <w:lsdException w:name="heading 3" w:uiPriority="9" w:qFormat="1"/>
    <w:lsdException w:name="heading 4" w:uiPriority="9" w:qFormat="1"/>
    <w:lsdException w:name="heading 5" w:uiPriority="9" w:qFormat="1"/>
    <w:lsdException w:name="heading 6" w:uiPriority="9" w:qFormat="1"/>
    <w:lsdException w:name="heading 7" w:uiPriority="9" w:qFormat="1"/>
    <w:lsdException w:name="heading 8" w:uiPriority="0"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3" w:unhideWhenUsed="1"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iPriority="13" w:unhideWhenUsed="1"/>
    <w:lsdException w:name="List Bullet 5" w:semiHidden="1" w:uiPriority="13"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F6E8A"/>
    <w:pPr>
      <w:autoSpaceDE w:val="0"/>
      <w:autoSpaceDN w:val="0"/>
    </w:pPr>
    <w:rPr>
      <w:sz w:val="24"/>
      <w:szCs w:val="24"/>
      <w:lang w:eastAsia="en-US"/>
    </w:rPr>
  </w:style>
  <w:style w:type="paragraph" w:styleId="Heading1">
    <w:name w:val="heading 1"/>
    <w:basedOn w:val="Normal"/>
    <w:next w:val="Normal"/>
    <w:qFormat/>
    <w:rsid w:val="006D0B03"/>
    <w:pPr>
      <w:numPr>
        <w:numId w:val="2"/>
      </w:numPr>
      <w:outlineLvl w:val="0"/>
    </w:pPr>
    <w:rPr>
      <w:b/>
    </w:rPr>
  </w:style>
  <w:style w:type="paragraph" w:styleId="Heading2">
    <w:name w:val="heading 2"/>
    <w:basedOn w:val="Normal"/>
    <w:next w:val="Normal"/>
    <w:qFormat/>
    <w:rsid w:val="00935C9B"/>
    <w:pPr>
      <w:keepNext/>
      <w:ind w:left="720"/>
      <w:outlineLvl w:val="1"/>
    </w:pPr>
    <w:rPr>
      <w:rFonts w:ascii="Century Gothic" w:hAnsi="Century Gothic"/>
      <w:u w:val="single"/>
    </w:rPr>
  </w:style>
  <w:style w:type="paragraph" w:styleId="Heading3">
    <w:name w:val="heading 3"/>
    <w:basedOn w:val="Normal"/>
    <w:next w:val="Normal"/>
    <w:qFormat/>
    <w:rsid w:val="00935C9B"/>
    <w:pPr>
      <w:keepNext/>
      <w:outlineLvl w:val="2"/>
    </w:pPr>
    <w:rPr>
      <w:rFonts w:ascii="Century Gothic" w:hAnsi="Century Gothic"/>
      <w:b/>
      <w:bCs/>
    </w:rPr>
  </w:style>
  <w:style w:type="paragraph" w:styleId="Heading4">
    <w:name w:val="heading 4"/>
    <w:basedOn w:val="Normal"/>
    <w:next w:val="Normal"/>
    <w:qFormat/>
    <w:rsid w:val="00935C9B"/>
    <w:pPr>
      <w:keepNext/>
      <w:outlineLvl w:val="3"/>
    </w:pPr>
    <w:rPr>
      <w:b/>
      <w:bCs/>
      <w:sz w:val="20"/>
      <w:szCs w:val="20"/>
    </w:rPr>
  </w:style>
  <w:style w:type="paragraph" w:styleId="Heading5">
    <w:name w:val="heading 5"/>
    <w:basedOn w:val="Normal"/>
    <w:next w:val="Normal"/>
    <w:qFormat/>
    <w:rsid w:val="00935C9B"/>
    <w:pPr>
      <w:keepNext/>
      <w:outlineLvl w:val="4"/>
    </w:pPr>
    <w:rPr>
      <w:rFonts w:ascii="Century Gothic" w:hAnsi="Century Gothic"/>
      <w:i/>
      <w:iCs/>
    </w:rPr>
  </w:style>
  <w:style w:type="paragraph" w:styleId="Heading6">
    <w:name w:val="heading 6"/>
    <w:basedOn w:val="Normal"/>
    <w:next w:val="Normal"/>
    <w:qFormat/>
    <w:rsid w:val="00935C9B"/>
    <w:pPr>
      <w:keepNext/>
      <w:outlineLvl w:val="5"/>
    </w:pPr>
    <w:rPr>
      <w:rFonts w:ascii="Century Gothic" w:hAnsi="Century Gothic"/>
      <w:b/>
      <w:bCs/>
      <w:sz w:val="22"/>
      <w:szCs w:val="22"/>
    </w:rPr>
  </w:style>
  <w:style w:type="paragraph" w:styleId="Heading7">
    <w:name w:val="heading 7"/>
    <w:basedOn w:val="Normal"/>
    <w:next w:val="Normal"/>
    <w:qFormat/>
    <w:rsid w:val="00935C9B"/>
    <w:pPr>
      <w:keepNext/>
      <w:jc w:val="center"/>
      <w:outlineLvl w:val="6"/>
    </w:pPr>
    <w:rPr>
      <w:b/>
      <w:bCs/>
      <w:sz w:val="28"/>
      <w:szCs w:val="28"/>
    </w:rPr>
  </w:style>
  <w:style w:type="paragraph" w:styleId="Heading8">
    <w:name w:val="heading 8"/>
    <w:basedOn w:val="Normal"/>
    <w:next w:val="Normal"/>
    <w:qFormat/>
    <w:rsid w:val="00935C9B"/>
    <w:pPr>
      <w:keepNext/>
      <w:numPr>
        <w:numId w:val="1"/>
      </w:numPr>
      <w:outlineLvl w:val="7"/>
    </w:pPr>
    <w:rPr>
      <w:b/>
      <w:bCs/>
      <w:sz w:val="22"/>
      <w:szCs w:val="22"/>
    </w:rPr>
  </w:style>
  <w:style w:type="paragraph" w:styleId="Heading9">
    <w:name w:val="heading 9"/>
    <w:basedOn w:val="Normal"/>
    <w:next w:val="Normal"/>
    <w:qFormat/>
    <w:rsid w:val="00935C9B"/>
    <w:pPr>
      <w:keepNext/>
      <w:outlineLvl w:val="8"/>
    </w:pPr>
    <w:rPr>
      <w:b/>
      <w:i/>
      <w:sz w:val="22"/>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rsid w:val="00935C9B"/>
    <w:rPr>
      <w:sz w:val="20"/>
      <w:szCs w:val="20"/>
    </w:rPr>
  </w:style>
  <w:style w:type="paragraph" w:styleId="BodyTextIndent">
    <w:name w:val="Body Text Indent"/>
    <w:basedOn w:val="Normal"/>
    <w:rsid w:val="00935C9B"/>
    <w:pPr>
      <w:jc w:val="both"/>
    </w:pPr>
    <w:rPr>
      <w:sz w:val="22"/>
      <w:szCs w:val="22"/>
    </w:rPr>
  </w:style>
  <w:style w:type="paragraph" w:styleId="Header">
    <w:name w:val="header"/>
    <w:basedOn w:val="Normal"/>
    <w:link w:val="HeaderChar"/>
    <w:rsid w:val="00935C9B"/>
    <w:pPr>
      <w:tabs>
        <w:tab w:val="center" w:pos="4320"/>
        <w:tab w:val="right" w:pos="8640"/>
      </w:tabs>
    </w:pPr>
  </w:style>
  <w:style w:type="paragraph" w:styleId="Footer">
    <w:name w:val="footer"/>
    <w:basedOn w:val="Normal"/>
    <w:link w:val="FooterChar"/>
    <w:uiPriority w:val="99"/>
    <w:rsid w:val="00935C9B"/>
    <w:pPr>
      <w:tabs>
        <w:tab w:val="center" w:pos="4320"/>
        <w:tab w:val="right" w:pos="8640"/>
      </w:tabs>
    </w:pPr>
  </w:style>
  <w:style w:type="character" w:styleId="PageNumber">
    <w:name w:val="page number"/>
    <w:basedOn w:val="DefaultParagraphFont"/>
    <w:rsid w:val="00935C9B"/>
  </w:style>
  <w:style w:type="paragraph" w:styleId="Title">
    <w:name w:val="Title"/>
    <w:basedOn w:val="Normal"/>
    <w:link w:val="TitleChar"/>
    <w:uiPriority w:val="10"/>
    <w:qFormat/>
    <w:rsid w:val="00935C9B"/>
    <w:pPr>
      <w:jc w:val="center"/>
    </w:pPr>
    <w:rPr>
      <w:b/>
      <w:bCs/>
      <w:sz w:val="28"/>
      <w:szCs w:val="28"/>
    </w:rPr>
  </w:style>
  <w:style w:type="paragraph" w:styleId="BodyText3">
    <w:name w:val="Body Text 3"/>
    <w:basedOn w:val="Normal"/>
    <w:rsid w:val="00935C9B"/>
    <w:rPr>
      <w:rFonts w:ascii="Century Gothic" w:hAnsi="Century Gothic"/>
      <w:sz w:val="22"/>
      <w:szCs w:val="22"/>
    </w:rPr>
  </w:style>
  <w:style w:type="paragraph" w:styleId="BodyText2">
    <w:name w:val="Body Text 2"/>
    <w:basedOn w:val="Normal"/>
    <w:rsid w:val="00935C9B"/>
    <w:pPr>
      <w:numPr>
        <w:ilvl w:val="12"/>
      </w:numPr>
      <w:jc w:val="center"/>
    </w:pPr>
    <w:rPr>
      <w:sz w:val="22"/>
    </w:rPr>
  </w:style>
  <w:style w:type="paragraph" w:styleId="BodyTextIndent2">
    <w:name w:val="Body Text Indent 2"/>
    <w:basedOn w:val="Normal"/>
    <w:rsid w:val="00935C9B"/>
    <w:pPr>
      <w:ind w:left="720"/>
      <w:jc w:val="both"/>
    </w:pPr>
  </w:style>
  <w:style w:type="paragraph" w:styleId="BodyTextIndent3">
    <w:name w:val="Body Text Indent 3"/>
    <w:basedOn w:val="Normal"/>
    <w:rsid w:val="00935C9B"/>
    <w:pPr>
      <w:ind w:left="720"/>
      <w:jc w:val="both"/>
    </w:pPr>
    <w:rPr>
      <w:sz w:val="22"/>
    </w:rPr>
  </w:style>
  <w:style w:type="paragraph" w:styleId="BlockText">
    <w:name w:val="Block Text"/>
    <w:basedOn w:val="Normal"/>
    <w:rsid w:val="00935C9B"/>
    <w:pPr>
      <w:numPr>
        <w:ilvl w:val="12"/>
      </w:numPr>
      <w:ind w:left="-159" w:right="-18"/>
      <w:jc w:val="right"/>
    </w:pPr>
    <w:rPr>
      <w:sz w:val="20"/>
    </w:rPr>
  </w:style>
  <w:style w:type="paragraph" w:styleId="CommentText">
    <w:name w:val="annotation text"/>
    <w:basedOn w:val="Normal"/>
    <w:link w:val="CommentTextChar"/>
    <w:rsid w:val="00935C9B"/>
    <w:pPr>
      <w:autoSpaceDE/>
      <w:autoSpaceDN/>
    </w:pPr>
    <w:rPr>
      <w:sz w:val="20"/>
      <w:szCs w:val="20"/>
    </w:rPr>
  </w:style>
  <w:style w:type="paragraph" w:styleId="BalloonText">
    <w:name w:val="Balloon Text"/>
    <w:basedOn w:val="Normal"/>
    <w:semiHidden/>
    <w:rsid w:val="00D10176"/>
    <w:rPr>
      <w:rFonts w:ascii="Tahoma" w:hAnsi="Tahoma" w:cs="Tahoma"/>
      <w:sz w:val="16"/>
      <w:szCs w:val="16"/>
    </w:rPr>
  </w:style>
  <w:style w:type="table" w:styleId="TableGrid">
    <w:name w:val="Table Grid"/>
    <w:basedOn w:val="TableNormal"/>
    <w:rsid w:val="00F53BDA"/>
    <w:pPr>
      <w:autoSpaceDE w:val="0"/>
      <w:autoSpaceDN w:val="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aliases w:val="Citation List,List Paragraph (numbered (a)),references,List Paragraph1"/>
    <w:basedOn w:val="Normal"/>
    <w:link w:val="ListParagraphChar"/>
    <w:qFormat/>
    <w:rsid w:val="002F3D27"/>
    <w:pPr>
      <w:ind w:left="720"/>
    </w:pPr>
  </w:style>
  <w:style w:type="character" w:customStyle="1" w:styleId="FooterChar">
    <w:name w:val="Footer Char"/>
    <w:link w:val="Footer"/>
    <w:uiPriority w:val="99"/>
    <w:rsid w:val="00035D7D"/>
    <w:rPr>
      <w:sz w:val="24"/>
      <w:szCs w:val="24"/>
      <w:lang w:eastAsia="en-US"/>
    </w:rPr>
  </w:style>
  <w:style w:type="character" w:customStyle="1" w:styleId="apple-converted-space">
    <w:name w:val="apple-converted-space"/>
    <w:basedOn w:val="DefaultParagraphFont"/>
    <w:rsid w:val="00B15030"/>
  </w:style>
  <w:style w:type="table" w:customStyle="1" w:styleId="Calendar2">
    <w:name w:val="Calendar 2"/>
    <w:basedOn w:val="TableNormal"/>
    <w:uiPriority w:val="99"/>
    <w:qFormat/>
    <w:rsid w:val="00636A2C"/>
    <w:pPr>
      <w:jc w:val="center"/>
    </w:pPr>
    <w:rPr>
      <w:rFonts w:ascii="Calibri" w:eastAsia="MS Mincho" w:hAnsi="Calibri" w:cs="Arial"/>
      <w:sz w:val="28"/>
      <w:szCs w:val="22"/>
      <w:lang w:eastAsia="ja-JP"/>
    </w:rPr>
    <w:tblPr>
      <w:tblBorders>
        <w:insideV w:val="single" w:sz="4" w:space="0" w:color="95B3D7"/>
      </w:tblBorders>
    </w:tblPr>
    <w:tblStylePr w:type="firstRow">
      <w:rPr>
        <w:rFonts w:ascii="Bahnschrift Condensed" w:hAnsi="Bahnschrift Condensed"/>
        <w:b w:val="0"/>
        <w:i w:val="0"/>
        <w:caps/>
        <w:smallCaps w:val="0"/>
        <w:color w:val="4F81BD"/>
        <w:spacing w:val="20"/>
        <w:sz w:val="32"/>
      </w:rPr>
      <w:tblPr/>
      <w:tcPr>
        <w:tcBorders>
          <w:top w:val="nil"/>
          <w:left w:val="nil"/>
          <w:bottom w:val="nil"/>
          <w:right w:val="nil"/>
          <w:insideH w:val="nil"/>
          <w:insideV w:val="nil"/>
          <w:tl2br w:val="nil"/>
          <w:tr2bl w:val="nil"/>
        </w:tcBorders>
      </w:tcPr>
    </w:tblStylePr>
  </w:style>
  <w:style w:type="paragraph" w:styleId="TOCHeading">
    <w:name w:val="TOC Heading"/>
    <w:basedOn w:val="Heading1"/>
    <w:next w:val="Normal"/>
    <w:uiPriority w:val="39"/>
    <w:semiHidden/>
    <w:unhideWhenUsed/>
    <w:qFormat/>
    <w:rsid w:val="006D0B03"/>
    <w:pPr>
      <w:keepLines/>
      <w:autoSpaceDE/>
      <w:autoSpaceDN/>
      <w:spacing w:before="480" w:line="276" w:lineRule="auto"/>
      <w:ind w:left="0"/>
      <w:outlineLvl w:val="9"/>
    </w:pPr>
    <w:rPr>
      <w:rFonts w:ascii="Cambria" w:eastAsia="MS Gothic" w:hAnsi="Cambria"/>
      <w:color w:val="365F91"/>
      <w:sz w:val="28"/>
      <w:szCs w:val="28"/>
      <w:lang w:val="en-US" w:eastAsia="ja-JP"/>
    </w:rPr>
  </w:style>
  <w:style w:type="paragraph" w:styleId="TOC2">
    <w:name w:val="toc 2"/>
    <w:basedOn w:val="Normal"/>
    <w:next w:val="Normal"/>
    <w:autoRedefine/>
    <w:uiPriority w:val="39"/>
    <w:semiHidden/>
    <w:unhideWhenUsed/>
    <w:qFormat/>
    <w:rsid w:val="006D0B03"/>
    <w:pPr>
      <w:autoSpaceDE/>
      <w:autoSpaceDN/>
      <w:spacing w:after="100" w:line="276" w:lineRule="auto"/>
      <w:ind w:left="220"/>
    </w:pPr>
    <w:rPr>
      <w:rFonts w:ascii="Calibri" w:eastAsia="MS Mincho" w:hAnsi="Calibri" w:cs="Arial"/>
      <w:sz w:val="22"/>
      <w:szCs w:val="22"/>
      <w:lang w:val="en-US" w:eastAsia="ja-JP"/>
    </w:rPr>
  </w:style>
  <w:style w:type="paragraph" w:styleId="TOC1">
    <w:name w:val="toc 1"/>
    <w:basedOn w:val="Normal"/>
    <w:next w:val="Normal"/>
    <w:autoRedefine/>
    <w:uiPriority w:val="39"/>
    <w:unhideWhenUsed/>
    <w:qFormat/>
    <w:rsid w:val="006221EE"/>
    <w:pPr>
      <w:tabs>
        <w:tab w:val="left" w:pos="660"/>
        <w:tab w:val="right" w:leader="dot" w:pos="9926"/>
      </w:tabs>
      <w:autoSpaceDE/>
      <w:autoSpaceDN/>
      <w:spacing w:after="100" w:line="360" w:lineRule="auto"/>
    </w:pPr>
    <w:rPr>
      <w:rFonts w:ascii="Calibri" w:eastAsia="MS Mincho" w:hAnsi="Calibri" w:cs="Arial"/>
      <w:noProof/>
      <w:sz w:val="22"/>
      <w:szCs w:val="22"/>
      <w:lang w:val="en-US" w:eastAsia="ja-JP"/>
    </w:rPr>
  </w:style>
  <w:style w:type="paragraph" w:styleId="TOC3">
    <w:name w:val="toc 3"/>
    <w:basedOn w:val="Normal"/>
    <w:next w:val="Normal"/>
    <w:autoRedefine/>
    <w:uiPriority w:val="39"/>
    <w:semiHidden/>
    <w:unhideWhenUsed/>
    <w:qFormat/>
    <w:rsid w:val="006D0B03"/>
    <w:pPr>
      <w:autoSpaceDE/>
      <w:autoSpaceDN/>
      <w:spacing w:after="100" w:line="276" w:lineRule="auto"/>
      <w:ind w:left="440"/>
    </w:pPr>
    <w:rPr>
      <w:rFonts w:ascii="Calibri" w:eastAsia="MS Mincho" w:hAnsi="Calibri" w:cs="Arial"/>
      <w:sz w:val="22"/>
      <w:szCs w:val="22"/>
      <w:lang w:val="en-US" w:eastAsia="ja-JP"/>
    </w:rPr>
  </w:style>
  <w:style w:type="character" w:styleId="Hyperlink">
    <w:name w:val="Hyperlink"/>
    <w:uiPriority w:val="99"/>
    <w:rsid w:val="006D0B03"/>
    <w:rPr>
      <w:rFonts w:ascii="Arial" w:hAnsi="Arial"/>
      <w:color w:val="0000FF"/>
      <w:u w:val="single"/>
    </w:rPr>
  </w:style>
  <w:style w:type="paragraph" w:styleId="FootnoteText">
    <w:name w:val="footnote text"/>
    <w:basedOn w:val="Normal"/>
    <w:link w:val="FootnoteTextChar"/>
    <w:uiPriority w:val="99"/>
    <w:semiHidden/>
    <w:unhideWhenUsed/>
    <w:rsid w:val="00C43677"/>
    <w:rPr>
      <w:sz w:val="20"/>
      <w:szCs w:val="20"/>
    </w:rPr>
  </w:style>
  <w:style w:type="character" w:customStyle="1" w:styleId="FootnoteTextChar">
    <w:name w:val="Footnote Text Char"/>
    <w:basedOn w:val="DefaultParagraphFont"/>
    <w:link w:val="FootnoteText"/>
    <w:uiPriority w:val="99"/>
    <w:semiHidden/>
    <w:rsid w:val="00C43677"/>
    <w:rPr>
      <w:lang w:eastAsia="en-US"/>
    </w:rPr>
  </w:style>
  <w:style w:type="character" w:styleId="FootnoteReference">
    <w:name w:val="footnote reference"/>
    <w:basedOn w:val="DefaultParagraphFont"/>
    <w:uiPriority w:val="99"/>
    <w:unhideWhenUsed/>
    <w:rsid w:val="00C43677"/>
    <w:rPr>
      <w:vertAlign w:val="superscript"/>
    </w:rPr>
  </w:style>
  <w:style w:type="character" w:customStyle="1" w:styleId="HeaderChar">
    <w:name w:val="Header Char"/>
    <w:basedOn w:val="DefaultParagraphFont"/>
    <w:link w:val="Header"/>
    <w:rsid w:val="00BB1964"/>
    <w:rPr>
      <w:sz w:val="24"/>
      <w:szCs w:val="24"/>
      <w:lang w:eastAsia="en-US"/>
    </w:rPr>
  </w:style>
  <w:style w:type="character" w:styleId="FollowedHyperlink">
    <w:name w:val="FollowedHyperlink"/>
    <w:basedOn w:val="DefaultParagraphFont"/>
    <w:uiPriority w:val="99"/>
    <w:semiHidden/>
    <w:unhideWhenUsed/>
    <w:rsid w:val="0025075E"/>
    <w:rPr>
      <w:color w:val="800080"/>
      <w:u w:val="single"/>
    </w:rPr>
  </w:style>
  <w:style w:type="paragraph" w:customStyle="1" w:styleId="font5">
    <w:name w:val="font5"/>
    <w:basedOn w:val="Normal"/>
    <w:rsid w:val="0025075E"/>
    <w:pPr>
      <w:autoSpaceDE/>
      <w:autoSpaceDN/>
      <w:spacing w:before="100" w:beforeAutospacing="1" w:after="100" w:afterAutospacing="1"/>
    </w:pPr>
    <w:rPr>
      <w:color w:val="000000"/>
      <w:sz w:val="22"/>
      <w:szCs w:val="22"/>
      <w:lang w:eastAsia="en-GB"/>
    </w:rPr>
  </w:style>
  <w:style w:type="paragraph" w:customStyle="1" w:styleId="font6">
    <w:name w:val="font6"/>
    <w:basedOn w:val="Normal"/>
    <w:rsid w:val="0025075E"/>
    <w:pPr>
      <w:autoSpaceDE/>
      <w:autoSpaceDN/>
      <w:spacing w:before="100" w:beforeAutospacing="1" w:after="100" w:afterAutospacing="1"/>
    </w:pPr>
    <w:rPr>
      <w:b/>
      <w:bCs/>
      <w:color w:val="231F20"/>
      <w:sz w:val="22"/>
      <w:szCs w:val="22"/>
      <w:lang w:eastAsia="en-GB"/>
    </w:rPr>
  </w:style>
  <w:style w:type="paragraph" w:customStyle="1" w:styleId="font7">
    <w:name w:val="font7"/>
    <w:basedOn w:val="Normal"/>
    <w:rsid w:val="0025075E"/>
    <w:pPr>
      <w:autoSpaceDE/>
      <w:autoSpaceDN/>
      <w:spacing w:before="100" w:beforeAutospacing="1" w:after="100" w:afterAutospacing="1"/>
    </w:pPr>
    <w:rPr>
      <w:color w:val="231F20"/>
      <w:sz w:val="22"/>
      <w:szCs w:val="22"/>
      <w:lang w:eastAsia="en-GB"/>
    </w:rPr>
  </w:style>
  <w:style w:type="paragraph" w:customStyle="1" w:styleId="font8">
    <w:name w:val="font8"/>
    <w:basedOn w:val="Normal"/>
    <w:rsid w:val="0025075E"/>
    <w:pPr>
      <w:autoSpaceDE/>
      <w:autoSpaceDN/>
      <w:spacing w:before="100" w:beforeAutospacing="1" w:after="100" w:afterAutospacing="1"/>
    </w:pPr>
    <w:rPr>
      <w:b/>
      <w:bCs/>
      <w:color w:val="000000"/>
      <w:sz w:val="22"/>
      <w:szCs w:val="22"/>
      <w:lang w:eastAsia="en-GB"/>
    </w:rPr>
  </w:style>
  <w:style w:type="paragraph" w:customStyle="1" w:styleId="font9">
    <w:name w:val="font9"/>
    <w:basedOn w:val="Normal"/>
    <w:rsid w:val="0025075E"/>
    <w:pPr>
      <w:autoSpaceDE/>
      <w:autoSpaceDN/>
      <w:spacing w:before="100" w:beforeAutospacing="1" w:after="100" w:afterAutospacing="1"/>
    </w:pPr>
    <w:rPr>
      <w:b/>
      <w:bCs/>
      <w:i/>
      <w:iCs/>
      <w:color w:val="231F20"/>
      <w:sz w:val="22"/>
      <w:szCs w:val="22"/>
      <w:lang w:eastAsia="en-GB"/>
    </w:rPr>
  </w:style>
  <w:style w:type="paragraph" w:customStyle="1" w:styleId="xl65">
    <w:name w:val="xl65"/>
    <w:basedOn w:val="Normal"/>
    <w:rsid w:val="0025075E"/>
    <w:pPr>
      <w:autoSpaceDE/>
      <w:autoSpaceDN/>
      <w:spacing w:before="100" w:beforeAutospacing="1" w:after="100" w:afterAutospacing="1"/>
      <w:textAlignment w:val="top"/>
    </w:pPr>
    <w:rPr>
      <w:color w:val="000000"/>
      <w:lang w:eastAsia="en-GB"/>
    </w:rPr>
  </w:style>
  <w:style w:type="paragraph" w:customStyle="1" w:styleId="xl66">
    <w:name w:val="xl66"/>
    <w:basedOn w:val="Normal"/>
    <w:rsid w:val="0025075E"/>
    <w:pPr>
      <w:autoSpaceDE/>
      <w:autoSpaceDN/>
      <w:spacing w:before="100" w:beforeAutospacing="1" w:after="100" w:afterAutospacing="1"/>
      <w:textAlignment w:val="top"/>
    </w:pPr>
    <w:rPr>
      <w:b/>
      <w:bCs/>
      <w:color w:val="231F20"/>
      <w:lang w:eastAsia="en-GB"/>
    </w:rPr>
  </w:style>
  <w:style w:type="paragraph" w:customStyle="1" w:styleId="xl67">
    <w:name w:val="xl67"/>
    <w:basedOn w:val="Normal"/>
    <w:rsid w:val="0025075E"/>
    <w:pPr>
      <w:autoSpaceDE/>
      <w:autoSpaceDN/>
      <w:spacing w:before="100" w:beforeAutospacing="1" w:after="100" w:afterAutospacing="1"/>
      <w:textAlignment w:val="top"/>
    </w:pPr>
    <w:rPr>
      <w:b/>
      <w:bCs/>
      <w:color w:val="231F20"/>
      <w:lang w:eastAsia="en-GB"/>
    </w:rPr>
  </w:style>
  <w:style w:type="paragraph" w:customStyle="1" w:styleId="xl68">
    <w:name w:val="xl68"/>
    <w:basedOn w:val="Normal"/>
    <w:rsid w:val="0025075E"/>
    <w:pPr>
      <w:autoSpaceDE/>
      <w:autoSpaceDN/>
      <w:spacing w:before="100" w:beforeAutospacing="1" w:after="100" w:afterAutospacing="1"/>
      <w:textAlignment w:val="top"/>
    </w:pPr>
    <w:rPr>
      <w:color w:val="231F20"/>
      <w:lang w:eastAsia="en-GB"/>
    </w:rPr>
  </w:style>
  <w:style w:type="paragraph" w:customStyle="1" w:styleId="xl69">
    <w:name w:val="xl69"/>
    <w:basedOn w:val="Normal"/>
    <w:rsid w:val="0025075E"/>
    <w:pPr>
      <w:autoSpaceDE/>
      <w:autoSpaceDN/>
      <w:spacing w:before="100" w:beforeAutospacing="1" w:after="100" w:afterAutospacing="1"/>
      <w:textAlignment w:val="top"/>
    </w:pPr>
    <w:rPr>
      <w:color w:val="231F20"/>
      <w:lang w:eastAsia="en-GB"/>
    </w:rPr>
  </w:style>
  <w:style w:type="paragraph" w:customStyle="1" w:styleId="xl70">
    <w:name w:val="xl70"/>
    <w:basedOn w:val="Normal"/>
    <w:rsid w:val="0025075E"/>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71">
    <w:name w:val="xl71"/>
    <w:basedOn w:val="Normal"/>
    <w:rsid w:val="0025075E"/>
    <w:pPr>
      <w:autoSpaceDE/>
      <w:autoSpaceDN/>
      <w:spacing w:before="100" w:beforeAutospacing="1" w:after="100" w:afterAutospacing="1"/>
      <w:textAlignment w:val="top"/>
    </w:pPr>
    <w:rPr>
      <w:b/>
      <w:bCs/>
      <w:color w:val="231F20"/>
      <w:lang w:eastAsia="en-GB"/>
    </w:rPr>
  </w:style>
  <w:style w:type="paragraph" w:customStyle="1" w:styleId="xl72">
    <w:name w:val="xl72"/>
    <w:basedOn w:val="Normal"/>
    <w:rsid w:val="0025075E"/>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73">
    <w:name w:val="xl73"/>
    <w:basedOn w:val="Normal"/>
    <w:rsid w:val="0025075E"/>
    <w:pPr>
      <w:autoSpaceDE/>
      <w:autoSpaceDN/>
      <w:spacing w:before="100" w:beforeAutospacing="1" w:after="100" w:afterAutospacing="1"/>
    </w:pPr>
    <w:rPr>
      <w:lang w:eastAsia="en-GB"/>
    </w:rPr>
  </w:style>
  <w:style w:type="paragraph" w:customStyle="1" w:styleId="xl74">
    <w:name w:val="xl74"/>
    <w:basedOn w:val="Normal"/>
    <w:rsid w:val="0025075E"/>
    <w:pPr>
      <w:autoSpaceDE/>
      <w:autoSpaceDN/>
      <w:spacing w:before="100" w:beforeAutospacing="1" w:after="100" w:afterAutospacing="1"/>
      <w:jc w:val="center"/>
    </w:pPr>
    <w:rPr>
      <w:lang w:eastAsia="en-GB"/>
    </w:rPr>
  </w:style>
  <w:style w:type="paragraph" w:customStyle="1" w:styleId="xl75">
    <w:name w:val="xl75"/>
    <w:basedOn w:val="Normal"/>
    <w:rsid w:val="0025075E"/>
    <w:pPr>
      <w:autoSpaceDE/>
      <w:autoSpaceDN/>
      <w:spacing w:before="100" w:beforeAutospacing="1" w:after="100" w:afterAutospacing="1"/>
      <w:textAlignment w:val="top"/>
    </w:pPr>
    <w:rPr>
      <w:lang w:eastAsia="en-GB"/>
    </w:rPr>
  </w:style>
  <w:style w:type="paragraph" w:customStyle="1" w:styleId="xl76">
    <w:name w:val="xl76"/>
    <w:basedOn w:val="Normal"/>
    <w:rsid w:val="0025075E"/>
    <w:pPr>
      <w:autoSpaceDE/>
      <w:autoSpaceDN/>
      <w:spacing w:before="100" w:beforeAutospacing="1" w:after="100" w:afterAutospacing="1"/>
      <w:jc w:val="center"/>
      <w:textAlignment w:val="top"/>
    </w:pPr>
    <w:rPr>
      <w:color w:val="000000"/>
      <w:lang w:eastAsia="en-GB"/>
    </w:rPr>
  </w:style>
  <w:style w:type="paragraph" w:customStyle="1" w:styleId="xl77">
    <w:name w:val="xl77"/>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78">
    <w:name w:val="xl78"/>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79">
    <w:name w:val="xl79"/>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0">
    <w:name w:val="xl80"/>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1">
    <w:name w:val="xl81"/>
    <w:basedOn w:val="Normal"/>
    <w:rsid w:val="0025075E"/>
    <w:pPr>
      <w:autoSpaceDE/>
      <w:autoSpaceDN/>
      <w:spacing w:before="100" w:beforeAutospacing="1" w:after="100" w:afterAutospacing="1"/>
      <w:jc w:val="center"/>
      <w:textAlignment w:val="top"/>
    </w:pPr>
    <w:rPr>
      <w:b/>
      <w:bCs/>
      <w:color w:val="231F20"/>
      <w:lang w:eastAsia="en-GB"/>
    </w:rPr>
  </w:style>
  <w:style w:type="paragraph" w:customStyle="1" w:styleId="xl82">
    <w:name w:val="xl82"/>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3">
    <w:name w:val="xl83"/>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84">
    <w:name w:val="xl84"/>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5">
    <w:name w:val="xl85"/>
    <w:basedOn w:val="Normal"/>
    <w:rsid w:val="0025075E"/>
    <w:pPr>
      <w:pBdr>
        <w:bottom w:val="single" w:sz="4" w:space="0" w:color="auto"/>
      </w:pBdr>
      <w:autoSpaceDE/>
      <w:autoSpaceDN/>
      <w:spacing w:before="100" w:beforeAutospacing="1" w:after="100" w:afterAutospacing="1"/>
      <w:jc w:val="center"/>
      <w:textAlignment w:val="top"/>
    </w:pPr>
    <w:rPr>
      <w:color w:val="231F20"/>
      <w:lang w:eastAsia="en-GB"/>
    </w:rPr>
  </w:style>
  <w:style w:type="paragraph" w:customStyle="1" w:styleId="xl86">
    <w:name w:val="xl86"/>
    <w:basedOn w:val="Normal"/>
    <w:rsid w:val="0025075E"/>
    <w:pPr>
      <w:autoSpaceDE/>
      <w:autoSpaceDN/>
      <w:spacing w:before="100" w:beforeAutospacing="1" w:after="100" w:afterAutospacing="1"/>
      <w:jc w:val="center"/>
      <w:textAlignment w:val="top"/>
    </w:pPr>
    <w:rPr>
      <w:color w:val="231F20"/>
      <w:lang w:eastAsia="en-GB"/>
    </w:rPr>
  </w:style>
  <w:style w:type="paragraph" w:customStyle="1" w:styleId="xl87">
    <w:name w:val="xl87"/>
    <w:basedOn w:val="Normal"/>
    <w:rsid w:val="0025075E"/>
    <w:pPr>
      <w:pBdr>
        <w:top w:val="single" w:sz="4" w:space="0" w:color="auto"/>
        <w:bottom w:val="double" w:sz="6" w:space="0" w:color="auto"/>
      </w:pBdr>
      <w:autoSpaceDE/>
      <w:autoSpaceDN/>
      <w:spacing w:before="100" w:beforeAutospacing="1" w:after="100" w:afterAutospacing="1"/>
      <w:textAlignment w:val="top"/>
    </w:pPr>
    <w:rPr>
      <w:color w:val="000000"/>
      <w:lang w:eastAsia="en-GB"/>
    </w:rPr>
  </w:style>
  <w:style w:type="paragraph" w:customStyle="1" w:styleId="xl88">
    <w:name w:val="xl88"/>
    <w:basedOn w:val="Normal"/>
    <w:rsid w:val="0025075E"/>
    <w:pPr>
      <w:autoSpaceDE/>
      <w:autoSpaceDN/>
      <w:spacing w:before="100" w:beforeAutospacing="1" w:after="100" w:afterAutospacing="1"/>
      <w:textAlignment w:val="top"/>
    </w:pPr>
    <w:rPr>
      <w:b/>
      <w:bCs/>
      <w:color w:val="000000"/>
      <w:lang w:eastAsia="en-GB"/>
    </w:rPr>
  </w:style>
  <w:style w:type="paragraph" w:customStyle="1" w:styleId="xl89">
    <w:name w:val="xl89"/>
    <w:basedOn w:val="Normal"/>
    <w:rsid w:val="0025075E"/>
    <w:pPr>
      <w:pBdr>
        <w:top w:val="single" w:sz="4" w:space="0" w:color="auto"/>
        <w:bottom w:val="double" w:sz="6" w:space="0" w:color="auto"/>
      </w:pBdr>
      <w:autoSpaceDE/>
      <w:autoSpaceDN/>
      <w:spacing w:before="100" w:beforeAutospacing="1" w:after="100" w:afterAutospacing="1"/>
      <w:textAlignment w:val="top"/>
    </w:pPr>
    <w:rPr>
      <w:b/>
      <w:bCs/>
      <w:color w:val="231F20"/>
      <w:lang w:eastAsia="en-GB"/>
    </w:rPr>
  </w:style>
  <w:style w:type="paragraph" w:customStyle="1" w:styleId="xl90">
    <w:name w:val="xl90"/>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231F20"/>
      <w:lang w:eastAsia="en-GB"/>
    </w:rPr>
  </w:style>
  <w:style w:type="paragraph" w:customStyle="1" w:styleId="xl91">
    <w:name w:val="xl91"/>
    <w:basedOn w:val="Normal"/>
    <w:rsid w:val="0025075E"/>
    <w:pPr>
      <w:pBdr>
        <w:top w:val="single" w:sz="4" w:space="0" w:color="auto"/>
        <w:bottom w:val="single" w:sz="4" w:space="0" w:color="auto"/>
      </w:pBdr>
      <w:autoSpaceDE/>
      <w:autoSpaceDN/>
      <w:spacing w:before="100" w:beforeAutospacing="1" w:after="100" w:afterAutospacing="1"/>
      <w:jc w:val="center"/>
      <w:textAlignment w:val="top"/>
    </w:pPr>
    <w:rPr>
      <w:b/>
      <w:bCs/>
      <w:color w:val="231F20"/>
      <w:lang w:eastAsia="en-GB"/>
    </w:rPr>
  </w:style>
  <w:style w:type="paragraph" w:customStyle="1" w:styleId="xl92">
    <w:name w:val="xl92"/>
    <w:basedOn w:val="Normal"/>
    <w:rsid w:val="0025075E"/>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3">
    <w:name w:val="xl93"/>
    <w:basedOn w:val="Normal"/>
    <w:rsid w:val="0025075E"/>
    <w:pPr>
      <w:pBdr>
        <w:bottom w:val="single" w:sz="4" w:space="0" w:color="auto"/>
      </w:pBdr>
      <w:autoSpaceDE/>
      <w:autoSpaceDN/>
      <w:spacing w:before="100" w:beforeAutospacing="1" w:after="100" w:afterAutospacing="1"/>
      <w:textAlignment w:val="top"/>
    </w:pPr>
    <w:rPr>
      <w:color w:val="231F20"/>
      <w:lang w:eastAsia="en-GB"/>
    </w:rPr>
  </w:style>
  <w:style w:type="paragraph" w:customStyle="1" w:styleId="xl94">
    <w:name w:val="xl94"/>
    <w:basedOn w:val="Normal"/>
    <w:rsid w:val="0025075E"/>
    <w:pPr>
      <w:pBdr>
        <w:bottom w:val="single" w:sz="4" w:space="0" w:color="auto"/>
      </w:pBdr>
      <w:autoSpaceDE/>
      <w:autoSpaceDN/>
      <w:spacing w:before="100" w:beforeAutospacing="1" w:after="100" w:afterAutospacing="1"/>
      <w:textAlignment w:val="top"/>
    </w:pPr>
    <w:rPr>
      <w:b/>
      <w:bCs/>
      <w:color w:val="231F20"/>
      <w:lang w:eastAsia="en-GB"/>
    </w:rPr>
  </w:style>
  <w:style w:type="paragraph" w:customStyle="1" w:styleId="xl95">
    <w:name w:val="xl95"/>
    <w:basedOn w:val="Normal"/>
    <w:rsid w:val="0025075E"/>
    <w:pPr>
      <w:autoSpaceDE/>
      <w:autoSpaceDN/>
      <w:spacing w:before="100" w:beforeAutospacing="1" w:after="100" w:afterAutospacing="1"/>
      <w:textAlignment w:val="top"/>
    </w:pPr>
    <w:rPr>
      <w:color w:val="231F20"/>
      <w:lang w:eastAsia="en-GB"/>
    </w:rPr>
  </w:style>
  <w:style w:type="paragraph" w:customStyle="1" w:styleId="xl96">
    <w:name w:val="xl96"/>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b/>
      <w:bCs/>
      <w:color w:val="000000"/>
      <w:lang w:eastAsia="en-GB"/>
    </w:rPr>
  </w:style>
  <w:style w:type="paragraph" w:customStyle="1" w:styleId="xl97">
    <w:name w:val="xl97"/>
    <w:basedOn w:val="Normal"/>
    <w:rsid w:val="0025075E"/>
    <w:pPr>
      <w:autoSpaceDE/>
      <w:autoSpaceDN/>
      <w:spacing w:before="100" w:beforeAutospacing="1" w:after="100" w:afterAutospacing="1"/>
    </w:pPr>
    <w:rPr>
      <w:i/>
      <w:iCs/>
      <w:lang w:eastAsia="en-GB"/>
    </w:rPr>
  </w:style>
  <w:style w:type="paragraph" w:customStyle="1" w:styleId="xl98">
    <w:name w:val="xl98"/>
    <w:basedOn w:val="Normal"/>
    <w:rsid w:val="0025075E"/>
    <w:pPr>
      <w:pBdr>
        <w:bottom w:val="single" w:sz="8" w:space="0" w:color="auto"/>
      </w:pBdr>
      <w:autoSpaceDE/>
      <w:autoSpaceDN/>
      <w:spacing w:before="100" w:beforeAutospacing="1" w:after="100" w:afterAutospacing="1"/>
      <w:jc w:val="center"/>
      <w:textAlignment w:val="top"/>
    </w:pPr>
    <w:rPr>
      <w:b/>
      <w:bCs/>
      <w:color w:val="231F20"/>
      <w:lang w:eastAsia="en-GB"/>
    </w:rPr>
  </w:style>
  <w:style w:type="paragraph" w:customStyle="1" w:styleId="xl99">
    <w:name w:val="xl99"/>
    <w:basedOn w:val="Normal"/>
    <w:rsid w:val="0025075E"/>
    <w:pPr>
      <w:pBdr>
        <w:bottom w:val="single" w:sz="8" w:space="0" w:color="auto"/>
      </w:pBdr>
      <w:autoSpaceDE/>
      <w:autoSpaceDN/>
      <w:spacing w:before="100" w:beforeAutospacing="1" w:after="100" w:afterAutospacing="1"/>
      <w:textAlignment w:val="top"/>
    </w:pPr>
    <w:rPr>
      <w:b/>
      <w:bCs/>
      <w:color w:val="231F20"/>
      <w:lang w:eastAsia="en-GB"/>
    </w:rPr>
  </w:style>
  <w:style w:type="paragraph" w:customStyle="1" w:styleId="xl100">
    <w:name w:val="xl100"/>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1">
    <w:name w:val="xl101"/>
    <w:basedOn w:val="Normal"/>
    <w:rsid w:val="0025075E"/>
    <w:pPr>
      <w:pBdr>
        <w:top w:val="single" w:sz="4" w:space="0" w:color="auto"/>
        <w:bottom w:val="double" w:sz="6" w:space="0" w:color="auto"/>
      </w:pBdr>
      <w:autoSpaceDE/>
      <w:autoSpaceDN/>
      <w:spacing w:before="100" w:beforeAutospacing="1" w:after="100" w:afterAutospacing="1"/>
      <w:jc w:val="center"/>
      <w:textAlignment w:val="top"/>
    </w:pPr>
    <w:rPr>
      <w:color w:val="231F20"/>
      <w:lang w:eastAsia="en-GB"/>
    </w:rPr>
  </w:style>
  <w:style w:type="paragraph" w:customStyle="1" w:styleId="xl102">
    <w:name w:val="xl102"/>
    <w:basedOn w:val="Normal"/>
    <w:rsid w:val="0025075E"/>
    <w:pPr>
      <w:autoSpaceDE/>
      <w:autoSpaceDN/>
      <w:spacing w:before="100" w:beforeAutospacing="1" w:after="100" w:afterAutospacing="1"/>
      <w:textAlignment w:val="top"/>
    </w:pPr>
    <w:rPr>
      <w:color w:val="000000"/>
      <w:lang w:eastAsia="en-GB"/>
    </w:rPr>
  </w:style>
  <w:style w:type="paragraph" w:styleId="EndnoteText">
    <w:name w:val="endnote text"/>
    <w:basedOn w:val="Normal"/>
    <w:link w:val="EndnoteTextChar"/>
    <w:uiPriority w:val="99"/>
    <w:semiHidden/>
    <w:unhideWhenUsed/>
    <w:rsid w:val="00797A29"/>
    <w:rPr>
      <w:sz w:val="20"/>
      <w:szCs w:val="20"/>
    </w:rPr>
  </w:style>
  <w:style w:type="character" w:customStyle="1" w:styleId="EndnoteTextChar">
    <w:name w:val="Endnote Text Char"/>
    <w:basedOn w:val="DefaultParagraphFont"/>
    <w:link w:val="EndnoteText"/>
    <w:uiPriority w:val="99"/>
    <w:semiHidden/>
    <w:rsid w:val="00797A29"/>
    <w:rPr>
      <w:lang w:eastAsia="en-US"/>
    </w:rPr>
  </w:style>
  <w:style w:type="character" w:styleId="EndnoteReference">
    <w:name w:val="endnote reference"/>
    <w:basedOn w:val="DefaultParagraphFont"/>
    <w:uiPriority w:val="99"/>
    <w:semiHidden/>
    <w:unhideWhenUsed/>
    <w:rsid w:val="00797A29"/>
    <w:rPr>
      <w:vertAlign w:val="superscript"/>
    </w:rPr>
  </w:style>
  <w:style w:type="paragraph" w:customStyle="1" w:styleId="Default">
    <w:name w:val="Default"/>
    <w:rsid w:val="006D6AA0"/>
    <w:pPr>
      <w:autoSpaceDE w:val="0"/>
      <w:autoSpaceDN w:val="0"/>
      <w:adjustRightInd w:val="0"/>
    </w:pPr>
    <w:rPr>
      <w:rFonts w:ascii="Calibri" w:hAnsi="Calibri" w:cs="Calibri"/>
      <w:color w:val="000000"/>
      <w:sz w:val="24"/>
      <w:szCs w:val="24"/>
    </w:rPr>
  </w:style>
  <w:style w:type="character" w:customStyle="1" w:styleId="CommentTextChar">
    <w:name w:val="Comment Text Char"/>
    <w:basedOn w:val="DefaultParagraphFont"/>
    <w:link w:val="CommentText"/>
    <w:rsid w:val="007D72A4"/>
    <w:rPr>
      <w:lang w:eastAsia="en-US"/>
    </w:rPr>
  </w:style>
  <w:style w:type="character" w:customStyle="1" w:styleId="TitleChar">
    <w:name w:val="Title Char"/>
    <w:basedOn w:val="DefaultParagraphFont"/>
    <w:link w:val="Title"/>
    <w:uiPriority w:val="10"/>
    <w:rsid w:val="009B0684"/>
    <w:rPr>
      <w:b/>
      <w:bCs/>
      <w:sz w:val="28"/>
      <w:szCs w:val="28"/>
      <w:lang w:eastAsia="en-US"/>
    </w:rPr>
  </w:style>
  <w:style w:type="paragraph" w:styleId="Subtitle">
    <w:name w:val="Subtitle"/>
    <w:basedOn w:val="Normal"/>
    <w:next w:val="Normal"/>
    <w:link w:val="SubtitleChar"/>
    <w:uiPriority w:val="11"/>
    <w:qFormat/>
    <w:rsid w:val="009B0684"/>
    <w:pPr>
      <w:numPr>
        <w:ilvl w:val="1"/>
      </w:numPr>
      <w:autoSpaceDE/>
      <w:autoSpaceDN/>
      <w:spacing w:after="160" w:line="259" w:lineRule="auto"/>
    </w:pPr>
    <w:rPr>
      <w:rFonts w:asciiTheme="minorHAnsi" w:eastAsiaTheme="minorEastAsia" w:hAnsiTheme="minorHAnsi"/>
      <w:color w:val="5A5A5A" w:themeColor="text1" w:themeTint="A5"/>
      <w:spacing w:val="15"/>
      <w:sz w:val="22"/>
      <w:szCs w:val="22"/>
      <w:lang w:val="en-US"/>
    </w:rPr>
  </w:style>
  <w:style w:type="character" w:customStyle="1" w:styleId="SubtitleChar">
    <w:name w:val="Subtitle Char"/>
    <w:basedOn w:val="DefaultParagraphFont"/>
    <w:link w:val="Subtitle"/>
    <w:uiPriority w:val="11"/>
    <w:rsid w:val="009B0684"/>
    <w:rPr>
      <w:rFonts w:asciiTheme="minorHAnsi" w:eastAsiaTheme="minorEastAsia" w:hAnsiTheme="minorHAnsi"/>
      <w:color w:val="5A5A5A" w:themeColor="text1" w:themeTint="A5"/>
      <w:spacing w:val="15"/>
      <w:sz w:val="22"/>
      <w:szCs w:val="22"/>
      <w:lang w:val="en-US" w:eastAsia="en-US"/>
    </w:rPr>
  </w:style>
  <w:style w:type="paragraph" w:styleId="ListBullet">
    <w:name w:val="List Bullet"/>
    <w:basedOn w:val="BodyText"/>
    <w:uiPriority w:val="13"/>
    <w:unhideWhenUsed/>
    <w:qFormat/>
    <w:rsid w:val="006E4B05"/>
    <w:pPr>
      <w:numPr>
        <w:numId w:val="13"/>
      </w:numPr>
      <w:autoSpaceDE/>
      <w:autoSpaceDN/>
      <w:spacing w:after="120" w:line="240" w:lineRule="atLeast"/>
      <w:ind w:left="340" w:hanging="340"/>
    </w:pPr>
    <w:rPr>
      <w:rFonts w:ascii="Georgia" w:eastAsia="Calibri" w:hAnsi="Georgia" w:cs="Arial"/>
    </w:rPr>
  </w:style>
  <w:style w:type="paragraph" w:styleId="ListBullet4">
    <w:name w:val="List Bullet 4"/>
    <w:basedOn w:val="BodyText"/>
    <w:uiPriority w:val="13"/>
    <w:unhideWhenUsed/>
    <w:rsid w:val="006E4B05"/>
    <w:pPr>
      <w:numPr>
        <w:ilvl w:val="3"/>
        <w:numId w:val="13"/>
      </w:numPr>
      <w:tabs>
        <w:tab w:val="clear" w:pos="2268"/>
      </w:tabs>
      <w:autoSpaceDE/>
      <w:autoSpaceDN/>
      <w:spacing w:after="180" w:line="264" w:lineRule="auto"/>
      <w:ind w:left="3447" w:hanging="360"/>
      <w:contextualSpacing/>
    </w:pPr>
    <w:rPr>
      <w:rFonts w:ascii="Georgia" w:eastAsia="Calibri" w:hAnsi="Georgia" w:cs="Arial"/>
      <w:color w:val="000000"/>
      <w:szCs w:val="21"/>
    </w:rPr>
  </w:style>
  <w:style w:type="paragraph" w:styleId="ListBullet5">
    <w:name w:val="List Bullet 5"/>
    <w:basedOn w:val="BodyText"/>
    <w:uiPriority w:val="13"/>
    <w:unhideWhenUsed/>
    <w:rsid w:val="006E4B05"/>
    <w:pPr>
      <w:numPr>
        <w:ilvl w:val="4"/>
        <w:numId w:val="13"/>
      </w:numPr>
      <w:tabs>
        <w:tab w:val="clear" w:pos="2835"/>
      </w:tabs>
      <w:autoSpaceDE/>
      <w:autoSpaceDN/>
      <w:spacing w:after="240" w:line="240" w:lineRule="atLeast"/>
      <w:ind w:left="4167" w:hanging="360"/>
      <w:contextualSpacing/>
    </w:pPr>
    <w:rPr>
      <w:rFonts w:ascii="Georgia" w:eastAsia="Calibri" w:hAnsi="Georgia" w:cs="Arial"/>
    </w:rPr>
  </w:style>
  <w:style w:type="character" w:styleId="CommentReference">
    <w:name w:val="annotation reference"/>
    <w:basedOn w:val="DefaultParagraphFont"/>
    <w:uiPriority w:val="99"/>
    <w:semiHidden/>
    <w:unhideWhenUsed/>
    <w:rsid w:val="008807B1"/>
    <w:rPr>
      <w:sz w:val="16"/>
      <w:szCs w:val="16"/>
    </w:rPr>
  </w:style>
  <w:style w:type="paragraph" w:styleId="CommentSubject">
    <w:name w:val="annotation subject"/>
    <w:basedOn w:val="CommentText"/>
    <w:next w:val="CommentText"/>
    <w:link w:val="CommentSubjectChar"/>
    <w:uiPriority w:val="99"/>
    <w:semiHidden/>
    <w:unhideWhenUsed/>
    <w:rsid w:val="008807B1"/>
    <w:pPr>
      <w:autoSpaceDE w:val="0"/>
      <w:autoSpaceDN w:val="0"/>
    </w:pPr>
    <w:rPr>
      <w:b/>
      <w:bCs/>
    </w:rPr>
  </w:style>
  <w:style w:type="character" w:customStyle="1" w:styleId="CommentSubjectChar">
    <w:name w:val="Comment Subject Char"/>
    <w:basedOn w:val="CommentTextChar"/>
    <w:link w:val="CommentSubject"/>
    <w:uiPriority w:val="99"/>
    <w:semiHidden/>
    <w:rsid w:val="008807B1"/>
    <w:rPr>
      <w:b/>
      <w:bCs/>
      <w:lang w:eastAsia="en-US"/>
    </w:rPr>
  </w:style>
  <w:style w:type="paragraph" w:customStyle="1" w:styleId="pf0">
    <w:name w:val="pf0"/>
    <w:basedOn w:val="Normal"/>
    <w:rsid w:val="00483B4B"/>
    <w:pPr>
      <w:autoSpaceDE/>
      <w:autoSpaceDN/>
      <w:spacing w:before="100" w:beforeAutospacing="1" w:after="100" w:afterAutospacing="1"/>
    </w:pPr>
    <w:rPr>
      <w:lang w:val="en-US"/>
    </w:rPr>
  </w:style>
  <w:style w:type="character" w:customStyle="1" w:styleId="cf01">
    <w:name w:val="cf01"/>
    <w:basedOn w:val="DefaultParagraphFont"/>
    <w:rsid w:val="00483B4B"/>
    <w:rPr>
      <w:rFonts w:ascii="Segoe UI" w:hAnsi="Segoe UI" w:cs="Segoe UI" w:hint="default"/>
      <w:sz w:val="18"/>
      <w:szCs w:val="18"/>
    </w:rPr>
  </w:style>
  <w:style w:type="paragraph" w:styleId="Revision">
    <w:name w:val="Revision"/>
    <w:hidden/>
    <w:uiPriority w:val="99"/>
    <w:semiHidden/>
    <w:rsid w:val="00414D5A"/>
    <w:rPr>
      <w:sz w:val="24"/>
      <w:szCs w:val="24"/>
      <w:lang w:eastAsia="en-US"/>
    </w:rPr>
  </w:style>
  <w:style w:type="character" w:customStyle="1" w:styleId="normaltextrun">
    <w:name w:val="normaltextrun"/>
    <w:basedOn w:val="DefaultParagraphFont"/>
    <w:rsid w:val="00F83D44"/>
  </w:style>
  <w:style w:type="character" w:customStyle="1" w:styleId="eop">
    <w:name w:val="eop"/>
    <w:basedOn w:val="DefaultParagraphFont"/>
    <w:rsid w:val="00F83D44"/>
  </w:style>
  <w:style w:type="paragraph" w:styleId="NoSpacing">
    <w:name w:val="No Spacing"/>
    <w:uiPriority w:val="1"/>
    <w:qFormat/>
    <w:rsid w:val="001063BD"/>
    <w:pPr>
      <w:autoSpaceDE w:val="0"/>
      <w:autoSpaceDN w:val="0"/>
    </w:pPr>
    <w:rPr>
      <w:sz w:val="24"/>
      <w:szCs w:val="24"/>
      <w:lang w:eastAsia="en-US"/>
    </w:rPr>
  </w:style>
  <w:style w:type="paragraph" w:customStyle="1" w:styleId="paragraph">
    <w:name w:val="paragraph"/>
    <w:basedOn w:val="Normal"/>
    <w:rsid w:val="00234977"/>
    <w:pPr>
      <w:autoSpaceDE/>
      <w:autoSpaceDN/>
      <w:spacing w:before="100" w:beforeAutospacing="1" w:after="100" w:afterAutospacing="1"/>
    </w:pPr>
    <w:rPr>
      <w:lang w:val="en-US" w:eastAsia="en-GB"/>
    </w:rPr>
  </w:style>
  <w:style w:type="character" w:customStyle="1" w:styleId="ListParagraphChar">
    <w:name w:val="List Paragraph Char"/>
    <w:aliases w:val="Citation List Char,List Paragraph (numbered (a)) Char,references Char,List Paragraph1 Char"/>
    <w:link w:val="ListParagraph"/>
    <w:uiPriority w:val="34"/>
    <w:locked/>
    <w:rsid w:val="007153BE"/>
    <w:rPr>
      <w:sz w:val="24"/>
      <w:szCs w:val="24"/>
      <w:lang w:eastAsia="en-US"/>
    </w:rPr>
  </w:style>
  <w:style w:type="character" w:customStyle="1" w:styleId="citation-0">
    <w:name w:val="citation-0"/>
    <w:basedOn w:val="DefaultParagraphFont"/>
    <w:rsid w:val="00FD7288"/>
  </w:style>
  <w:style w:type="character" w:customStyle="1" w:styleId="citation-1">
    <w:name w:val="citation-1"/>
    <w:basedOn w:val="DefaultParagraphFont"/>
    <w:rsid w:val="00FD7288"/>
  </w:style>
  <w:style w:type="paragraph" w:styleId="NormalWeb">
    <w:name w:val="Normal (Web)"/>
    <w:basedOn w:val="Normal"/>
    <w:uiPriority w:val="99"/>
    <w:unhideWhenUsed/>
    <w:rsid w:val="00460907"/>
    <w:pPr>
      <w:autoSpaceDE/>
      <w:autoSpaceDN/>
      <w:spacing w:before="100" w:beforeAutospacing="1" w:after="100" w:afterAutospacing="1"/>
    </w:pPr>
    <w:rPr>
      <w:lang w:val="en-US" w:eastAsia="en-GB"/>
    </w:rPr>
  </w:style>
  <w:style w:type="paragraph" w:customStyle="1" w:styleId="font-claude-response-body">
    <w:name w:val="font-claude-response-body"/>
    <w:basedOn w:val="Normal"/>
    <w:rsid w:val="004E422B"/>
    <w:pPr>
      <w:autoSpaceDE/>
      <w:autoSpaceDN/>
      <w:spacing w:before="100" w:beforeAutospacing="1" w:after="100" w:afterAutospacing="1"/>
    </w:pPr>
    <w:rPr>
      <w:lang w:val="en-US" w:eastAsia="en-GB"/>
    </w:rPr>
  </w:style>
  <w:style w:type="character" w:styleId="Strong">
    <w:name w:val="Strong"/>
    <w:basedOn w:val="DefaultParagraphFont"/>
    <w:uiPriority w:val="22"/>
    <w:qFormat/>
    <w:rsid w:val="004E422B"/>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02183">
      <w:bodyDiv w:val="1"/>
      <w:marLeft w:val="0"/>
      <w:marRight w:val="0"/>
      <w:marTop w:val="0"/>
      <w:marBottom w:val="0"/>
      <w:divBdr>
        <w:top w:val="none" w:sz="0" w:space="0" w:color="auto"/>
        <w:left w:val="none" w:sz="0" w:space="0" w:color="auto"/>
        <w:bottom w:val="none" w:sz="0" w:space="0" w:color="auto"/>
        <w:right w:val="none" w:sz="0" w:space="0" w:color="auto"/>
      </w:divBdr>
    </w:div>
    <w:div w:id="56902192">
      <w:bodyDiv w:val="1"/>
      <w:marLeft w:val="0"/>
      <w:marRight w:val="0"/>
      <w:marTop w:val="0"/>
      <w:marBottom w:val="0"/>
      <w:divBdr>
        <w:top w:val="none" w:sz="0" w:space="0" w:color="auto"/>
        <w:left w:val="none" w:sz="0" w:space="0" w:color="auto"/>
        <w:bottom w:val="none" w:sz="0" w:space="0" w:color="auto"/>
        <w:right w:val="none" w:sz="0" w:space="0" w:color="auto"/>
      </w:divBdr>
    </w:div>
    <w:div w:id="57635338">
      <w:bodyDiv w:val="1"/>
      <w:marLeft w:val="0"/>
      <w:marRight w:val="0"/>
      <w:marTop w:val="0"/>
      <w:marBottom w:val="0"/>
      <w:divBdr>
        <w:top w:val="none" w:sz="0" w:space="0" w:color="auto"/>
        <w:left w:val="none" w:sz="0" w:space="0" w:color="auto"/>
        <w:bottom w:val="none" w:sz="0" w:space="0" w:color="auto"/>
        <w:right w:val="none" w:sz="0" w:space="0" w:color="auto"/>
      </w:divBdr>
      <w:divsChild>
        <w:div w:id="43718258">
          <w:marLeft w:val="0"/>
          <w:marRight w:val="0"/>
          <w:marTop w:val="0"/>
          <w:marBottom w:val="0"/>
          <w:divBdr>
            <w:top w:val="none" w:sz="0" w:space="0" w:color="auto"/>
            <w:left w:val="none" w:sz="0" w:space="0" w:color="auto"/>
            <w:bottom w:val="none" w:sz="0" w:space="0" w:color="auto"/>
            <w:right w:val="none" w:sz="0" w:space="0" w:color="auto"/>
          </w:divBdr>
          <w:divsChild>
            <w:div w:id="1342200509">
              <w:marLeft w:val="0"/>
              <w:marRight w:val="0"/>
              <w:marTop w:val="0"/>
              <w:marBottom w:val="0"/>
              <w:divBdr>
                <w:top w:val="none" w:sz="0" w:space="0" w:color="auto"/>
                <w:left w:val="none" w:sz="0" w:space="0" w:color="auto"/>
                <w:bottom w:val="none" w:sz="0" w:space="0" w:color="auto"/>
                <w:right w:val="none" w:sz="0" w:space="0" w:color="auto"/>
              </w:divBdr>
            </w:div>
            <w:div w:id="1460760409">
              <w:marLeft w:val="0"/>
              <w:marRight w:val="0"/>
              <w:marTop w:val="0"/>
              <w:marBottom w:val="0"/>
              <w:divBdr>
                <w:top w:val="none" w:sz="0" w:space="0" w:color="auto"/>
                <w:left w:val="none" w:sz="0" w:space="0" w:color="auto"/>
                <w:bottom w:val="none" w:sz="0" w:space="0" w:color="auto"/>
                <w:right w:val="none" w:sz="0" w:space="0" w:color="auto"/>
              </w:divBdr>
            </w:div>
          </w:divsChild>
        </w:div>
        <w:div w:id="52193256">
          <w:marLeft w:val="0"/>
          <w:marRight w:val="0"/>
          <w:marTop w:val="0"/>
          <w:marBottom w:val="0"/>
          <w:divBdr>
            <w:top w:val="none" w:sz="0" w:space="0" w:color="auto"/>
            <w:left w:val="none" w:sz="0" w:space="0" w:color="auto"/>
            <w:bottom w:val="none" w:sz="0" w:space="0" w:color="auto"/>
            <w:right w:val="none" w:sz="0" w:space="0" w:color="auto"/>
          </w:divBdr>
          <w:divsChild>
            <w:div w:id="1737436061">
              <w:marLeft w:val="0"/>
              <w:marRight w:val="0"/>
              <w:marTop w:val="0"/>
              <w:marBottom w:val="0"/>
              <w:divBdr>
                <w:top w:val="none" w:sz="0" w:space="0" w:color="auto"/>
                <w:left w:val="none" w:sz="0" w:space="0" w:color="auto"/>
                <w:bottom w:val="none" w:sz="0" w:space="0" w:color="auto"/>
                <w:right w:val="none" w:sz="0" w:space="0" w:color="auto"/>
              </w:divBdr>
            </w:div>
          </w:divsChild>
        </w:div>
        <w:div w:id="173224482">
          <w:marLeft w:val="0"/>
          <w:marRight w:val="0"/>
          <w:marTop w:val="0"/>
          <w:marBottom w:val="0"/>
          <w:divBdr>
            <w:top w:val="none" w:sz="0" w:space="0" w:color="auto"/>
            <w:left w:val="none" w:sz="0" w:space="0" w:color="auto"/>
            <w:bottom w:val="none" w:sz="0" w:space="0" w:color="auto"/>
            <w:right w:val="none" w:sz="0" w:space="0" w:color="auto"/>
          </w:divBdr>
          <w:divsChild>
            <w:div w:id="203493096">
              <w:marLeft w:val="0"/>
              <w:marRight w:val="0"/>
              <w:marTop w:val="0"/>
              <w:marBottom w:val="0"/>
              <w:divBdr>
                <w:top w:val="none" w:sz="0" w:space="0" w:color="auto"/>
                <w:left w:val="none" w:sz="0" w:space="0" w:color="auto"/>
                <w:bottom w:val="none" w:sz="0" w:space="0" w:color="auto"/>
                <w:right w:val="none" w:sz="0" w:space="0" w:color="auto"/>
              </w:divBdr>
            </w:div>
            <w:div w:id="573975045">
              <w:marLeft w:val="0"/>
              <w:marRight w:val="0"/>
              <w:marTop w:val="0"/>
              <w:marBottom w:val="0"/>
              <w:divBdr>
                <w:top w:val="none" w:sz="0" w:space="0" w:color="auto"/>
                <w:left w:val="none" w:sz="0" w:space="0" w:color="auto"/>
                <w:bottom w:val="none" w:sz="0" w:space="0" w:color="auto"/>
                <w:right w:val="none" w:sz="0" w:space="0" w:color="auto"/>
              </w:divBdr>
            </w:div>
            <w:div w:id="887841864">
              <w:marLeft w:val="0"/>
              <w:marRight w:val="0"/>
              <w:marTop w:val="0"/>
              <w:marBottom w:val="0"/>
              <w:divBdr>
                <w:top w:val="none" w:sz="0" w:space="0" w:color="auto"/>
                <w:left w:val="none" w:sz="0" w:space="0" w:color="auto"/>
                <w:bottom w:val="none" w:sz="0" w:space="0" w:color="auto"/>
                <w:right w:val="none" w:sz="0" w:space="0" w:color="auto"/>
              </w:divBdr>
            </w:div>
            <w:div w:id="1437015831">
              <w:marLeft w:val="0"/>
              <w:marRight w:val="0"/>
              <w:marTop w:val="0"/>
              <w:marBottom w:val="0"/>
              <w:divBdr>
                <w:top w:val="none" w:sz="0" w:space="0" w:color="auto"/>
                <w:left w:val="none" w:sz="0" w:space="0" w:color="auto"/>
                <w:bottom w:val="none" w:sz="0" w:space="0" w:color="auto"/>
                <w:right w:val="none" w:sz="0" w:space="0" w:color="auto"/>
              </w:divBdr>
            </w:div>
          </w:divsChild>
        </w:div>
        <w:div w:id="381713562">
          <w:marLeft w:val="0"/>
          <w:marRight w:val="0"/>
          <w:marTop w:val="0"/>
          <w:marBottom w:val="0"/>
          <w:divBdr>
            <w:top w:val="none" w:sz="0" w:space="0" w:color="auto"/>
            <w:left w:val="none" w:sz="0" w:space="0" w:color="auto"/>
            <w:bottom w:val="none" w:sz="0" w:space="0" w:color="auto"/>
            <w:right w:val="none" w:sz="0" w:space="0" w:color="auto"/>
          </w:divBdr>
          <w:divsChild>
            <w:div w:id="91052968">
              <w:marLeft w:val="0"/>
              <w:marRight w:val="0"/>
              <w:marTop w:val="0"/>
              <w:marBottom w:val="0"/>
              <w:divBdr>
                <w:top w:val="none" w:sz="0" w:space="0" w:color="auto"/>
                <w:left w:val="none" w:sz="0" w:space="0" w:color="auto"/>
                <w:bottom w:val="none" w:sz="0" w:space="0" w:color="auto"/>
                <w:right w:val="none" w:sz="0" w:space="0" w:color="auto"/>
              </w:divBdr>
            </w:div>
            <w:div w:id="660736077">
              <w:marLeft w:val="0"/>
              <w:marRight w:val="0"/>
              <w:marTop w:val="0"/>
              <w:marBottom w:val="0"/>
              <w:divBdr>
                <w:top w:val="none" w:sz="0" w:space="0" w:color="auto"/>
                <w:left w:val="none" w:sz="0" w:space="0" w:color="auto"/>
                <w:bottom w:val="none" w:sz="0" w:space="0" w:color="auto"/>
                <w:right w:val="none" w:sz="0" w:space="0" w:color="auto"/>
              </w:divBdr>
            </w:div>
            <w:div w:id="1624187329">
              <w:marLeft w:val="0"/>
              <w:marRight w:val="0"/>
              <w:marTop w:val="0"/>
              <w:marBottom w:val="0"/>
              <w:divBdr>
                <w:top w:val="none" w:sz="0" w:space="0" w:color="auto"/>
                <w:left w:val="none" w:sz="0" w:space="0" w:color="auto"/>
                <w:bottom w:val="none" w:sz="0" w:space="0" w:color="auto"/>
                <w:right w:val="none" w:sz="0" w:space="0" w:color="auto"/>
              </w:divBdr>
            </w:div>
          </w:divsChild>
        </w:div>
        <w:div w:id="450828188">
          <w:marLeft w:val="0"/>
          <w:marRight w:val="0"/>
          <w:marTop w:val="0"/>
          <w:marBottom w:val="0"/>
          <w:divBdr>
            <w:top w:val="none" w:sz="0" w:space="0" w:color="auto"/>
            <w:left w:val="none" w:sz="0" w:space="0" w:color="auto"/>
            <w:bottom w:val="none" w:sz="0" w:space="0" w:color="auto"/>
            <w:right w:val="none" w:sz="0" w:space="0" w:color="auto"/>
          </w:divBdr>
          <w:divsChild>
            <w:div w:id="77019809">
              <w:marLeft w:val="0"/>
              <w:marRight w:val="0"/>
              <w:marTop w:val="0"/>
              <w:marBottom w:val="0"/>
              <w:divBdr>
                <w:top w:val="none" w:sz="0" w:space="0" w:color="auto"/>
                <w:left w:val="none" w:sz="0" w:space="0" w:color="auto"/>
                <w:bottom w:val="none" w:sz="0" w:space="0" w:color="auto"/>
                <w:right w:val="none" w:sz="0" w:space="0" w:color="auto"/>
              </w:divBdr>
            </w:div>
            <w:div w:id="771238910">
              <w:marLeft w:val="0"/>
              <w:marRight w:val="0"/>
              <w:marTop w:val="0"/>
              <w:marBottom w:val="0"/>
              <w:divBdr>
                <w:top w:val="none" w:sz="0" w:space="0" w:color="auto"/>
                <w:left w:val="none" w:sz="0" w:space="0" w:color="auto"/>
                <w:bottom w:val="none" w:sz="0" w:space="0" w:color="auto"/>
                <w:right w:val="none" w:sz="0" w:space="0" w:color="auto"/>
              </w:divBdr>
            </w:div>
            <w:div w:id="833256109">
              <w:marLeft w:val="0"/>
              <w:marRight w:val="0"/>
              <w:marTop w:val="0"/>
              <w:marBottom w:val="0"/>
              <w:divBdr>
                <w:top w:val="none" w:sz="0" w:space="0" w:color="auto"/>
                <w:left w:val="none" w:sz="0" w:space="0" w:color="auto"/>
                <w:bottom w:val="none" w:sz="0" w:space="0" w:color="auto"/>
                <w:right w:val="none" w:sz="0" w:space="0" w:color="auto"/>
              </w:divBdr>
            </w:div>
            <w:div w:id="1312830066">
              <w:marLeft w:val="0"/>
              <w:marRight w:val="0"/>
              <w:marTop w:val="0"/>
              <w:marBottom w:val="0"/>
              <w:divBdr>
                <w:top w:val="none" w:sz="0" w:space="0" w:color="auto"/>
                <w:left w:val="none" w:sz="0" w:space="0" w:color="auto"/>
                <w:bottom w:val="none" w:sz="0" w:space="0" w:color="auto"/>
                <w:right w:val="none" w:sz="0" w:space="0" w:color="auto"/>
              </w:divBdr>
            </w:div>
            <w:div w:id="1473447124">
              <w:marLeft w:val="0"/>
              <w:marRight w:val="0"/>
              <w:marTop w:val="0"/>
              <w:marBottom w:val="0"/>
              <w:divBdr>
                <w:top w:val="none" w:sz="0" w:space="0" w:color="auto"/>
                <w:left w:val="none" w:sz="0" w:space="0" w:color="auto"/>
                <w:bottom w:val="none" w:sz="0" w:space="0" w:color="auto"/>
                <w:right w:val="none" w:sz="0" w:space="0" w:color="auto"/>
              </w:divBdr>
            </w:div>
            <w:div w:id="1770615028">
              <w:marLeft w:val="0"/>
              <w:marRight w:val="0"/>
              <w:marTop w:val="0"/>
              <w:marBottom w:val="0"/>
              <w:divBdr>
                <w:top w:val="none" w:sz="0" w:space="0" w:color="auto"/>
                <w:left w:val="none" w:sz="0" w:space="0" w:color="auto"/>
                <w:bottom w:val="none" w:sz="0" w:space="0" w:color="auto"/>
                <w:right w:val="none" w:sz="0" w:space="0" w:color="auto"/>
              </w:divBdr>
            </w:div>
          </w:divsChild>
        </w:div>
        <w:div w:id="493424133">
          <w:marLeft w:val="0"/>
          <w:marRight w:val="0"/>
          <w:marTop w:val="0"/>
          <w:marBottom w:val="0"/>
          <w:divBdr>
            <w:top w:val="none" w:sz="0" w:space="0" w:color="auto"/>
            <w:left w:val="none" w:sz="0" w:space="0" w:color="auto"/>
            <w:bottom w:val="none" w:sz="0" w:space="0" w:color="auto"/>
            <w:right w:val="none" w:sz="0" w:space="0" w:color="auto"/>
          </w:divBdr>
          <w:divsChild>
            <w:div w:id="540552359">
              <w:marLeft w:val="0"/>
              <w:marRight w:val="0"/>
              <w:marTop w:val="0"/>
              <w:marBottom w:val="0"/>
              <w:divBdr>
                <w:top w:val="none" w:sz="0" w:space="0" w:color="auto"/>
                <w:left w:val="none" w:sz="0" w:space="0" w:color="auto"/>
                <w:bottom w:val="none" w:sz="0" w:space="0" w:color="auto"/>
                <w:right w:val="none" w:sz="0" w:space="0" w:color="auto"/>
              </w:divBdr>
            </w:div>
            <w:div w:id="1244607686">
              <w:marLeft w:val="0"/>
              <w:marRight w:val="0"/>
              <w:marTop w:val="0"/>
              <w:marBottom w:val="0"/>
              <w:divBdr>
                <w:top w:val="none" w:sz="0" w:space="0" w:color="auto"/>
                <w:left w:val="none" w:sz="0" w:space="0" w:color="auto"/>
                <w:bottom w:val="none" w:sz="0" w:space="0" w:color="auto"/>
                <w:right w:val="none" w:sz="0" w:space="0" w:color="auto"/>
              </w:divBdr>
            </w:div>
          </w:divsChild>
        </w:div>
        <w:div w:id="522477704">
          <w:marLeft w:val="0"/>
          <w:marRight w:val="0"/>
          <w:marTop w:val="0"/>
          <w:marBottom w:val="0"/>
          <w:divBdr>
            <w:top w:val="none" w:sz="0" w:space="0" w:color="auto"/>
            <w:left w:val="none" w:sz="0" w:space="0" w:color="auto"/>
            <w:bottom w:val="none" w:sz="0" w:space="0" w:color="auto"/>
            <w:right w:val="none" w:sz="0" w:space="0" w:color="auto"/>
          </w:divBdr>
          <w:divsChild>
            <w:div w:id="288165641">
              <w:marLeft w:val="0"/>
              <w:marRight w:val="0"/>
              <w:marTop w:val="0"/>
              <w:marBottom w:val="0"/>
              <w:divBdr>
                <w:top w:val="none" w:sz="0" w:space="0" w:color="auto"/>
                <w:left w:val="none" w:sz="0" w:space="0" w:color="auto"/>
                <w:bottom w:val="none" w:sz="0" w:space="0" w:color="auto"/>
                <w:right w:val="none" w:sz="0" w:space="0" w:color="auto"/>
              </w:divBdr>
            </w:div>
          </w:divsChild>
        </w:div>
        <w:div w:id="657343926">
          <w:marLeft w:val="0"/>
          <w:marRight w:val="0"/>
          <w:marTop w:val="0"/>
          <w:marBottom w:val="0"/>
          <w:divBdr>
            <w:top w:val="none" w:sz="0" w:space="0" w:color="auto"/>
            <w:left w:val="none" w:sz="0" w:space="0" w:color="auto"/>
            <w:bottom w:val="none" w:sz="0" w:space="0" w:color="auto"/>
            <w:right w:val="none" w:sz="0" w:space="0" w:color="auto"/>
          </w:divBdr>
          <w:divsChild>
            <w:div w:id="51856113">
              <w:marLeft w:val="0"/>
              <w:marRight w:val="0"/>
              <w:marTop w:val="0"/>
              <w:marBottom w:val="0"/>
              <w:divBdr>
                <w:top w:val="none" w:sz="0" w:space="0" w:color="auto"/>
                <w:left w:val="none" w:sz="0" w:space="0" w:color="auto"/>
                <w:bottom w:val="none" w:sz="0" w:space="0" w:color="auto"/>
                <w:right w:val="none" w:sz="0" w:space="0" w:color="auto"/>
              </w:divBdr>
            </w:div>
            <w:div w:id="1979801590">
              <w:marLeft w:val="0"/>
              <w:marRight w:val="0"/>
              <w:marTop w:val="0"/>
              <w:marBottom w:val="0"/>
              <w:divBdr>
                <w:top w:val="none" w:sz="0" w:space="0" w:color="auto"/>
                <w:left w:val="none" w:sz="0" w:space="0" w:color="auto"/>
                <w:bottom w:val="none" w:sz="0" w:space="0" w:color="auto"/>
                <w:right w:val="none" w:sz="0" w:space="0" w:color="auto"/>
              </w:divBdr>
            </w:div>
          </w:divsChild>
        </w:div>
        <w:div w:id="1728412869">
          <w:marLeft w:val="0"/>
          <w:marRight w:val="0"/>
          <w:marTop w:val="0"/>
          <w:marBottom w:val="0"/>
          <w:divBdr>
            <w:top w:val="none" w:sz="0" w:space="0" w:color="auto"/>
            <w:left w:val="none" w:sz="0" w:space="0" w:color="auto"/>
            <w:bottom w:val="none" w:sz="0" w:space="0" w:color="auto"/>
            <w:right w:val="none" w:sz="0" w:space="0" w:color="auto"/>
          </w:divBdr>
          <w:divsChild>
            <w:div w:id="311760457">
              <w:marLeft w:val="0"/>
              <w:marRight w:val="0"/>
              <w:marTop w:val="0"/>
              <w:marBottom w:val="0"/>
              <w:divBdr>
                <w:top w:val="none" w:sz="0" w:space="0" w:color="auto"/>
                <w:left w:val="none" w:sz="0" w:space="0" w:color="auto"/>
                <w:bottom w:val="none" w:sz="0" w:space="0" w:color="auto"/>
                <w:right w:val="none" w:sz="0" w:space="0" w:color="auto"/>
              </w:divBdr>
            </w:div>
            <w:div w:id="20793269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2817900">
      <w:bodyDiv w:val="1"/>
      <w:marLeft w:val="0"/>
      <w:marRight w:val="0"/>
      <w:marTop w:val="0"/>
      <w:marBottom w:val="0"/>
      <w:divBdr>
        <w:top w:val="none" w:sz="0" w:space="0" w:color="auto"/>
        <w:left w:val="none" w:sz="0" w:space="0" w:color="auto"/>
        <w:bottom w:val="none" w:sz="0" w:space="0" w:color="auto"/>
        <w:right w:val="none" w:sz="0" w:space="0" w:color="auto"/>
      </w:divBdr>
    </w:div>
    <w:div w:id="81144832">
      <w:bodyDiv w:val="1"/>
      <w:marLeft w:val="0"/>
      <w:marRight w:val="0"/>
      <w:marTop w:val="0"/>
      <w:marBottom w:val="0"/>
      <w:divBdr>
        <w:top w:val="none" w:sz="0" w:space="0" w:color="auto"/>
        <w:left w:val="none" w:sz="0" w:space="0" w:color="auto"/>
        <w:bottom w:val="none" w:sz="0" w:space="0" w:color="auto"/>
        <w:right w:val="none" w:sz="0" w:space="0" w:color="auto"/>
      </w:divBdr>
    </w:div>
    <w:div w:id="117995006">
      <w:bodyDiv w:val="1"/>
      <w:marLeft w:val="0"/>
      <w:marRight w:val="0"/>
      <w:marTop w:val="0"/>
      <w:marBottom w:val="0"/>
      <w:divBdr>
        <w:top w:val="none" w:sz="0" w:space="0" w:color="auto"/>
        <w:left w:val="none" w:sz="0" w:space="0" w:color="auto"/>
        <w:bottom w:val="none" w:sz="0" w:space="0" w:color="auto"/>
        <w:right w:val="none" w:sz="0" w:space="0" w:color="auto"/>
      </w:divBdr>
    </w:div>
    <w:div w:id="123936744">
      <w:bodyDiv w:val="1"/>
      <w:marLeft w:val="0"/>
      <w:marRight w:val="0"/>
      <w:marTop w:val="0"/>
      <w:marBottom w:val="0"/>
      <w:divBdr>
        <w:top w:val="none" w:sz="0" w:space="0" w:color="auto"/>
        <w:left w:val="none" w:sz="0" w:space="0" w:color="auto"/>
        <w:bottom w:val="none" w:sz="0" w:space="0" w:color="auto"/>
        <w:right w:val="none" w:sz="0" w:space="0" w:color="auto"/>
      </w:divBdr>
    </w:div>
    <w:div w:id="149031232">
      <w:bodyDiv w:val="1"/>
      <w:marLeft w:val="0"/>
      <w:marRight w:val="0"/>
      <w:marTop w:val="0"/>
      <w:marBottom w:val="0"/>
      <w:divBdr>
        <w:top w:val="none" w:sz="0" w:space="0" w:color="auto"/>
        <w:left w:val="none" w:sz="0" w:space="0" w:color="auto"/>
        <w:bottom w:val="none" w:sz="0" w:space="0" w:color="auto"/>
        <w:right w:val="none" w:sz="0" w:space="0" w:color="auto"/>
      </w:divBdr>
    </w:div>
    <w:div w:id="152574217">
      <w:bodyDiv w:val="1"/>
      <w:marLeft w:val="0"/>
      <w:marRight w:val="0"/>
      <w:marTop w:val="0"/>
      <w:marBottom w:val="0"/>
      <w:divBdr>
        <w:top w:val="none" w:sz="0" w:space="0" w:color="auto"/>
        <w:left w:val="none" w:sz="0" w:space="0" w:color="auto"/>
        <w:bottom w:val="none" w:sz="0" w:space="0" w:color="auto"/>
        <w:right w:val="none" w:sz="0" w:space="0" w:color="auto"/>
      </w:divBdr>
    </w:div>
    <w:div w:id="189228637">
      <w:bodyDiv w:val="1"/>
      <w:marLeft w:val="0"/>
      <w:marRight w:val="0"/>
      <w:marTop w:val="0"/>
      <w:marBottom w:val="0"/>
      <w:divBdr>
        <w:top w:val="none" w:sz="0" w:space="0" w:color="auto"/>
        <w:left w:val="none" w:sz="0" w:space="0" w:color="auto"/>
        <w:bottom w:val="none" w:sz="0" w:space="0" w:color="auto"/>
        <w:right w:val="none" w:sz="0" w:space="0" w:color="auto"/>
      </w:divBdr>
    </w:div>
    <w:div w:id="219827272">
      <w:bodyDiv w:val="1"/>
      <w:marLeft w:val="0"/>
      <w:marRight w:val="0"/>
      <w:marTop w:val="0"/>
      <w:marBottom w:val="0"/>
      <w:divBdr>
        <w:top w:val="none" w:sz="0" w:space="0" w:color="auto"/>
        <w:left w:val="none" w:sz="0" w:space="0" w:color="auto"/>
        <w:bottom w:val="none" w:sz="0" w:space="0" w:color="auto"/>
        <w:right w:val="none" w:sz="0" w:space="0" w:color="auto"/>
      </w:divBdr>
    </w:div>
    <w:div w:id="225728158">
      <w:bodyDiv w:val="1"/>
      <w:marLeft w:val="0"/>
      <w:marRight w:val="0"/>
      <w:marTop w:val="0"/>
      <w:marBottom w:val="0"/>
      <w:divBdr>
        <w:top w:val="none" w:sz="0" w:space="0" w:color="auto"/>
        <w:left w:val="none" w:sz="0" w:space="0" w:color="auto"/>
        <w:bottom w:val="none" w:sz="0" w:space="0" w:color="auto"/>
        <w:right w:val="none" w:sz="0" w:space="0" w:color="auto"/>
      </w:divBdr>
    </w:div>
    <w:div w:id="225840976">
      <w:bodyDiv w:val="1"/>
      <w:marLeft w:val="0"/>
      <w:marRight w:val="0"/>
      <w:marTop w:val="0"/>
      <w:marBottom w:val="0"/>
      <w:divBdr>
        <w:top w:val="none" w:sz="0" w:space="0" w:color="auto"/>
        <w:left w:val="none" w:sz="0" w:space="0" w:color="auto"/>
        <w:bottom w:val="none" w:sz="0" w:space="0" w:color="auto"/>
        <w:right w:val="none" w:sz="0" w:space="0" w:color="auto"/>
      </w:divBdr>
      <w:divsChild>
        <w:div w:id="71122743">
          <w:marLeft w:val="0"/>
          <w:marRight w:val="0"/>
          <w:marTop w:val="0"/>
          <w:marBottom w:val="0"/>
          <w:divBdr>
            <w:top w:val="none" w:sz="0" w:space="0" w:color="auto"/>
            <w:left w:val="none" w:sz="0" w:space="0" w:color="auto"/>
            <w:bottom w:val="none" w:sz="0" w:space="0" w:color="auto"/>
            <w:right w:val="none" w:sz="0" w:space="0" w:color="auto"/>
          </w:divBdr>
          <w:divsChild>
            <w:div w:id="1605574988">
              <w:marLeft w:val="0"/>
              <w:marRight w:val="0"/>
              <w:marTop w:val="0"/>
              <w:marBottom w:val="0"/>
              <w:divBdr>
                <w:top w:val="none" w:sz="0" w:space="0" w:color="auto"/>
                <w:left w:val="none" w:sz="0" w:space="0" w:color="auto"/>
                <w:bottom w:val="none" w:sz="0" w:space="0" w:color="auto"/>
                <w:right w:val="none" w:sz="0" w:space="0" w:color="auto"/>
              </w:divBdr>
            </w:div>
            <w:div w:id="1922787569">
              <w:marLeft w:val="0"/>
              <w:marRight w:val="0"/>
              <w:marTop w:val="0"/>
              <w:marBottom w:val="0"/>
              <w:divBdr>
                <w:top w:val="none" w:sz="0" w:space="0" w:color="auto"/>
                <w:left w:val="none" w:sz="0" w:space="0" w:color="auto"/>
                <w:bottom w:val="none" w:sz="0" w:space="0" w:color="auto"/>
                <w:right w:val="none" w:sz="0" w:space="0" w:color="auto"/>
              </w:divBdr>
            </w:div>
            <w:div w:id="2140881584">
              <w:marLeft w:val="0"/>
              <w:marRight w:val="0"/>
              <w:marTop w:val="0"/>
              <w:marBottom w:val="0"/>
              <w:divBdr>
                <w:top w:val="none" w:sz="0" w:space="0" w:color="auto"/>
                <w:left w:val="none" w:sz="0" w:space="0" w:color="auto"/>
                <w:bottom w:val="none" w:sz="0" w:space="0" w:color="auto"/>
                <w:right w:val="none" w:sz="0" w:space="0" w:color="auto"/>
              </w:divBdr>
            </w:div>
          </w:divsChild>
        </w:div>
        <w:div w:id="249435606">
          <w:marLeft w:val="0"/>
          <w:marRight w:val="0"/>
          <w:marTop w:val="0"/>
          <w:marBottom w:val="0"/>
          <w:divBdr>
            <w:top w:val="none" w:sz="0" w:space="0" w:color="auto"/>
            <w:left w:val="none" w:sz="0" w:space="0" w:color="auto"/>
            <w:bottom w:val="none" w:sz="0" w:space="0" w:color="auto"/>
            <w:right w:val="none" w:sz="0" w:space="0" w:color="auto"/>
          </w:divBdr>
          <w:divsChild>
            <w:div w:id="384138896">
              <w:marLeft w:val="0"/>
              <w:marRight w:val="0"/>
              <w:marTop w:val="0"/>
              <w:marBottom w:val="0"/>
              <w:divBdr>
                <w:top w:val="none" w:sz="0" w:space="0" w:color="auto"/>
                <w:left w:val="none" w:sz="0" w:space="0" w:color="auto"/>
                <w:bottom w:val="none" w:sz="0" w:space="0" w:color="auto"/>
                <w:right w:val="none" w:sz="0" w:space="0" w:color="auto"/>
              </w:divBdr>
            </w:div>
            <w:div w:id="1141772118">
              <w:marLeft w:val="0"/>
              <w:marRight w:val="0"/>
              <w:marTop w:val="0"/>
              <w:marBottom w:val="0"/>
              <w:divBdr>
                <w:top w:val="none" w:sz="0" w:space="0" w:color="auto"/>
                <w:left w:val="none" w:sz="0" w:space="0" w:color="auto"/>
                <w:bottom w:val="none" w:sz="0" w:space="0" w:color="auto"/>
                <w:right w:val="none" w:sz="0" w:space="0" w:color="auto"/>
              </w:divBdr>
            </w:div>
            <w:div w:id="1378894483">
              <w:marLeft w:val="0"/>
              <w:marRight w:val="0"/>
              <w:marTop w:val="0"/>
              <w:marBottom w:val="0"/>
              <w:divBdr>
                <w:top w:val="none" w:sz="0" w:space="0" w:color="auto"/>
                <w:left w:val="none" w:sz="0" w:space="0" w:color="auto"/>
                <w:bottom w:val="none" w:sz="0" w:space="0" w:color="auto"/>
                <w:right w:val="none" w:sz="0" w:space="0" w:color="auto"/>
              </w:divBdr>
            </w:div>
          </w:divsChild>
        </w:div>
        <w:div w:id="494302331">
          <w:marLeft w:val="0"/>
          <w:marRight w:val="0"/>
          <w:marTop w:val="0"/>
          <w:marBottom w:val="0"/>
          <w:divBdr>
            <w:top w:val="none" w:sz="0" w:space="0" w:color="auto"/>
            <w:left w:val="none" w:sz="0" w:space="0" w:color="auto"/>
            <w:bottom w:val="none" w:sz="0" w:space="0" w:color="auto"/>
            <w:right w:val="none" w:sz="0" w:space="0" w:color="auto"/>
          </w:divBdr>
          <w:divsChild>
            <w:div w:id="848452033">
              <w:marLeft w:val="0"/>
              <w:marRight w:val="0"/>
              <w:marTop w:val="0"/>
              <w:marBottom w:val="0"/>
              <w:divBdr>
                <w:top w:val="none" w:sz="0" w:space="0" w:color="auto"/>
                <w:left w:val="none" w:sz="0" w:space="0" w:color="auto"/>
                <w:bottom w:val="none" w:sz="0" w:space="0" w:color="auto"/>
                <w:right w:val="none" w:sz="0" w:space="0" w:color="auto"/>
              </w:divBdr>
            </w:div>
            <w:div w:id="1408574204">
              <w:marLeft w:val="0"/>
              <w:marRight w:val="0"/>
              <w:marTop w:val="0"/>
              <w:marBottom w:val="0"/>
              <w:divBdr>
                <w:top w:val="none" w:sz="0" w:space="0" w:color="auto"/>
                <w:left w:val="none" w:sz="0" w:space="0" w:color="auto"/>
                <w:bottom w:val="none" w:sz="0" w:space="0" w:color="auto"/>
                <w:right w:val="none" w:sz="0" w:space="0" w:color="auto"/>
              </w:divBdr>
            </w:div>
          </w:divsChild>
        </w:div>
        <w:div w:id="718476331">
          <w:marLeft w:val="0"/>
          <w:marRight w:val="0"/>
          <w:marTop w:val="0"/>
          <w:marBottom w:val="0"/>
          <w:divBdr>
            <w:top w:val="none" w:sz="0" w:space="0" w:color="auto"/>
            <w:left w:val="none" w:sz="0" w:space="0" w:color="auto"/>
            <w:bottom w:val="none" w:sz="0" w:space="0" w:color="auto"/>
            <w:right w:val="none" w:sz="0" w:space="0" w:color="auto"/>
          </w:divBdr>
          <w:divsChild>
            <w:div w:id="709261642">
              <w:marLeft w:val="0"/>
              <w:marRight w:val="0"/>
              <w:marTop w:val="0"/>
              <w:marBottom w:val="0"/>
              <w:divBdr>
                <w:top w:val="none" w:sz="0" w:space="0" w:color="auto"/>
                <w:left w:val="none" w:sz="0" w:space="0" w:color="auto"/>
                <w:bottom w:val="none" w:sz="0" w:space="0" w:color="auto"/>
                <w:right w:val="none" w:sz="0" w:space="0" w:color="auto"/>
              </w:divBdr>
            </w:div>
          </w:divsChild>
        </w:div>
        <w:div w:id="766969052">
          <w:marLeft w:val="0"/>
          <w:marRight w:val="0"/>
          <w:marTop w:val="0"/>
          <w:marBottom w:val="0"/>
          <w:divBdr>
            <w:top w:val="none" w:sz="0" w:space="0" w:color="auto"/>
            <w:left w:val="none" w:sz="0" w:space="0" w:color="auto"/>
            <w:bottom w:val="none" w:sz="0" w:space="0" w:color="auto"/>
            <w:right w:val="none" w:sz="0" w:space="0" w:color="auto"/>
          </w:divBdr>
          <w:divsChild>
            <w:div w:id="308091700">
              <w:marLeft w:val="0"/>
              <w:marRight w:val="0"/>
              <w:marTop w:val="0"/>
              <w:marBottom w:val="0"/>
              <w:divBdr>
                <w:top w:val="none" w:sz="0" w:space="0" w:color="auto"/>
                <w:left w:val="none" w:sz="0" w:space="0" w:color="auto"/>
                <w:bottom w:val="none" w:sz="0" w:space="0" w:color="auto"/>
                <w:right w:val="none" w:sz="0" w:space="0" w:color="auto"/>
              </w:divBdr>
            </w:div>
            <w:div w:id="471677871">
              <w:marLeft w:val="0"/>
              <w:marRight w:val="0"/>
              <w:marTop w:val="0"/>
              <w:marBottom w:val="0"/>
              <w:divBdr>
                <w:top w:val="none" w:sz="0" w:space="0" w:color="auto"/>
                <w:left w:val="none" w:sz="0" w:space="0" w:color="auto"/>
                <w:bottom w:val="none" w:sz="0" w:space="0" w:color="auto"/>
                <w:right w:val="none" w:sz="0" w:space="0" w:color="auto"/>
              </w:divBdr>
            </w:div>
            <w:div w:id="764032919">
              <w:marLeft w:val="0"/>
              <w:marRight w:val="0"/>
              <w:marTop w:val="0"/>
              <w:marBottom w:val="0"/>
              <w:divBdr>
                <w:top w:val="none" w:sz="0" w:space="0" w:color="auto"/>
                <w:left w:val="none" w:sz="0" w:space="0" w:color="auto"/>
                <w:bottom w:val="none" w:sz="0" w:space="0" w:color="auto"/>
                <w:right w:val="none" w:sz="0" w:space="0" w:color="auto"/>
              </w:divBdr>
            </w:div>
            <w:div w:id="973557480">
              <w:marLeft w:val="0"/>
              <w:marRight w:val="0"/>
              <w:marTop w:val="0"/>
              <w:marBottom w:val="0"/>
              <w:divBdr>
                <w:top w:val="none" w:sz="0" w:space="0" w:color="auto"/>
                <w:left w:val="none" w:sz="0" w:space="0" w:color="auto"/>
                <w:bottom w:val="none" w:sz="0" w:space="0" w:color="auto"/>
                <w:right w:val="none" w:sz="0" w:space="0" w:color="auto"/>
              </w:divBdr>
            </w:div>
            <w:div w:id="1311444968">
              <w:marLeft w:val="0"/>
              <w:marRight w:val="0"/>
              <w:marTop w:val="0"/>
              <w:marBottom w:val="0"/>
              <w:divBdr>
                <w:top w:val="none" w:sz="0" w:space="0" w:color="auto"/>
                <w:left w:val="none" w:sz="0" w:space="0" w:color="auto"/>
                <w:bottom w:val="none" w:sz="0" w:space="0" w:color="auto"/>
                <w:right w:val="none" w:sz="0" w:space="0" w:color="auto"/>
              </w:divBdr>
            </w:div>
          </w:divsChild>
        </w:div>
        <w:div w:id="957880340">
          <w:marLeft w:val="0"/>
          <w:marRight w:val="0"/>
          <w:marTop w:val="0"/>
          <w:marBottom w:val="0"/>
          <w:divBdr>
            <w:top w:val="none" w:sz="0" w:space="0" w:color="auto"/>
            <w:left w:val="none" w:sz="0" w:space="0" w:color="auto"/>
            <w:bottom w:val="none" w:sz="0" w:space="0" w:color="auto"/>
            <w:right w:val="none" w:sz="0" w:space="0" w:color="auto"/>
          </w:divBdr>
          <w:divsChild>
            <w:div w:id="94331758">
              <w:marLeft w:val="0"/>
              <w:marRight w:val="0"/>
              <w:marTop w:val="0"/>
              <w:marBottom w:val="0"/>
              <w:divBdr>
                <w:top w:val="none" w:sz="0" w:space="0" w:color="auto"/>
                <w:left w:val="none" w:sz="0" w:space="0" w:color="auto"/>
                <w:bottom w:val="none" w:sz="0" w:space="0" w:color="auto"/>
                <w:right w:val="none" w:sz="0" w:space="0" w:color="auto"/>
              </w:divBdr>
            </w:div>
            <w:div w:id="712852940">
              <w:marLeft w:val="0"/>
              <w:marRight w:val="0"/>
              <w:marTop w:val="0"/>
              <w:marBottom w:val="0"/>
              <w:divBdr>
                <w:top w:val="none" w:sz="0" w:space="0" w:color="auto"/>
                <w:left w:val="none" w:sz="0" w:space="0" w:color="auto"/>
                <w:bottom w:val="none" w:sz="0" w:space="0" w:color="auto"/>
                <w:right w:val="none" w:sz="0" w:space="0" w:color="auto"/>
              </w:divBdr>
            </w:div>
            <w:div w:id="1148404477">
              <w:marLeft w:val="0"/>
              <w:marRight w:val="0"/>
              <w:marTop w:val="0"/>
              <w:marBottom w:val="0"/>
              <w:divBdr>
                <w:top w:val="none" w:sz="0" w:space="0" w:color="auto"/>
                <w:left w:val="none" w:sz="0" w:space="0" w:color="auto"/>
                <w:bottom w:val="none" w:sz="0" w:space="0" w:color="auto"/>
                <w:right w:val="none" w:sz="0" w:space="0" w:color="auto"/>
              </w:divBdr>
            </w:div>
            <w:div w:id="1232539708">
              <w:marLeft w:val="0"/>
              <w:marRight w:val="0"/>
              <w:marTop w:val="0"/>
              <w:marBottom w:val="0"/>
              <w:divBdr>
                <w:top w:val="none" w:sz="0" w:space="0" w:color="auto"/>
                <w:left w:val="none" w:sz="0" w:space="0" w:color="auto"/>
                <w:bottom w:val="none" w:sz="0" w:space="0" w:color="auto"/>
                <w:right w:val="none" w:sz="0" w:space="0" w:color="auto"/>
              </w:divBdr>
            </w:div>
            <w:div w:id="1433863610">
              <w:marLeft w:val="0"/>
              <w:marRight w:val="0"/>
              <w:marTop w:val="0"/>
              <w:marBottom w:val="0"/>
              <w:divBdr>
                <w:top w:val="none" w:sz="0" w:space="0" w:color="auto"/>
                <w:left w:val="none" w:sz="0" w:space="0" w:color="auto"/>
                <w:bottom w:val="none" w:sz="0" w:space="0" w:color="auto"/>
                <w:right w:val="none" w:sz="0" w:space="0" w:color="auto"/>
              </w:divBdr>
            </w:div>
            <w:div w:id="1906797110">
              <w:marLeft w:val="0"/>
              <w:marRight w:val="0"/>
              <w:marTop w:val="0"/>
              <w:marBottom w:val="0"/>
              <w:divBdr>
                <w:top w:val="none" w:sz="0" w:space="0" w:color="auto"/>
                <w:left w:val="none" w:sz="0" w:space="0" w:color="auto"/>
                <w:bottom w:val="none" w:sz="0" w:space="0" w:color="auto"/>
                <w:right w:val="none" w:sz="0" w:space="0" w:color="auto"/>
              </w:divBdr>
            </w:div>
            <w:div w:id="2019845507">
              <w:marLeft w:val="0"/>
              <w:marRight w:val="0"/>
              <w:marTop w:val="0"/>
              <w:marBottom w:val="0"/>
              <w:divBdr>
                <w:top w:val="none" w:sz="0" w:space="0" w:color="auto"/>
                <w:left w:val="none" w:sz="0" w:space="0" w:color="auto"/>
                <w:bottom w:val="none" w:sz="0" w:space="0" w:color="auto"/>
                <w:right w:val="none" w:sz="0" w:space="0" w:color="auto"/>
              </w:divBdr>
            </w:div>
          </w:divsChild>
        </w:div>
        <w:div w:id="1021276831">
          <w:marLeft w:val="0"/>
          <w:marRight w:val="0"/>
          <w:marTop w:val="0"/>
          <w:marBottom w:val="0"/>
          <w:divBdr>
            <w:top w:val="none" w:sz="0" w:space="0" w:color="auto"/>
            <w:left w:val="none" w:sz="0" w:space="0" w:color="auto"/>
            <w:bottom w:val="none" w:sz="0" w:space="0" w:color="auto"/>
            <w:right w:val="none" w:sz="0" w:space="0" w:color="auto"/>
          </w:divBdr>
          <w:divsChild>
            <w:div w:id="542712993">
              <w:marLeft w:val="0"/>
              <w:marRight w:val="0"/>
              <w:marTop w:val="0"/>
              <w:marBottom w:val="0"/>
              <w:divBdr>
                <w:top w:val="none" w:sz="0" w:space="0" w:color="auto"/>
                <w:left w:val="none" w:sz="0" w:space="0" w:color="auto"/>
                <w:bottom w:val="none" w:sz="0" w:space="0" w:color="auto"/>
                <w:right w:val="none" w:sz="0" w:space="0" w:color="auto"/>
              </w:divBdr>
            </w:div>
          </w:divsChild>
        </w:div>
        <w:div w:id="1022126047">
          <w:marLeft w:val="0"/>
          <w:marRight w:val="0"/>
          <w:marTop w:val="0"/>
          <w:marBottom w:val="0"/>
          <w:divBdr>
            <w:top w:val="none" w:sz="0" w:space="0" w:color="auto"/>
            <w:left w:val="none" w:sz="0" w:space="0" w:color="auto"/>
            <w:bottom w:val="none" w:sz="0" w:space="0" w:color="auto"/>
            <w:right w:val="none" w:sz="0" w:space="0" w:color="auto"/>
          </w:divBdr>
          <w:divsChild>
            <w:div w:id="929579618">
              <w:marLeft w:val="0"/>
              <w:marRight w:val="0"/>
              <w:marTop w:val="0"/>
              <w:marBottom w:val="0"/>
              <w:divBdr>
                <w:top w:val="none" w:sz="0" w:space="0" w:color="auto"/>
                <w:left w:val="none" w:sz="0" w:space="0" w:color="auto"/>
                <w:bottom w:val="none" w:sz="0" w:space="0" w:color="auto"/>
                <w:right w:val="none" w:sz="0" w:space="0" w:color="auto"/>
              </w:divBdr>
            </w:div>
          </w:divsChild>
        </w:div>
        <w:div w:id="1325083693">
          <w:marLeft w:val="0"/>
          <w:marRight w:val="0"/>
          <w:marTop w:val="0"/>
          <w:marBottom w:val="0"/>
          <w:divBdr>
            <w:top w:val="none" w:sz="0" w:space="0" w:color="auto"/>
            <w:left w:val="none" w:sz="0" w:space="0" w:color="auto"/>
            <w:bottom w:val="none" w:sz="0" w:space="0" w:color="auto"/>
            <w:right w:val="none" w:sz="0" w:space="0" w:color="auto"/>
          </w:divBdr>
          <w:divsChild>
            <w:div w:id="105004712">
              <w:marLeft w:val="0"/>
              <w:marRight w:val="0"/>
              <w:marTop w:val="0"/>
              <w:marBottom w:val="0"/>
              <w:divBdr>
                <w:top w:val="none" w:sz="0" w:space="0" w:color="auto"/>
                <w:left w:val="none" w:sz="0" w:space="0" w:color="auto"/>
                <w:bottom w:val="none" w:sz="0" w:space="0" w:color="auto"/>
                <w:right w:val="none" w:sz="0" w:space="0" w:color="auto"/>
              </w:divBdr>
            </w:div>
            <w:div w:id="2100561267">
              <w:marLeft w:val="0"/>
              <w:marRight w:val="0"/>
              <w:marTop w:val="0"/>
              <w:marBottom w:val="0"/>
              <w:divBdr>
                <w:top w:val="none" w:sz="0" w:space="0" w:color="auto"/>
                <w:left w:val="none" w:sz="0" w:space="0" w:color="auto"/>
                <w:bottom w:val="none" w:sz="0" w:space="0" w:color="auto"/>
                <w:right w:val="none" w:sz="0" w:space="0" w:color="auto"/>
              </w:divBdr>
            </w:div>
          </w:divsChild>
        </w:div>
        <w:div w:id="1403139887">
          <w:marLeft w:val="0"/>
          <w:marRight w:val="0"/>
          <w:marTop w:val="0"/>
          <w:marBottom w:val="0"/>
          <w:divBdr>
            <w:top w:val="none" w:sz="0" w:space="0" w:color="auto"/>
            <w:left w:val="none" w:sz="0" w:space="0" w:color="auto"/>
            <w:bottom w:val="none" w:sz="0" w:space="0" w:color="auto"/>
            <w:right w:val="none" w:sz="0" w:space="0" w:color="auto"/>
          </w:divBdr>
          <w:divsChild>
            <w:div w:id="1062632362">
              <w:marLeft w:val="0"/>
              <w:marRight w:val="0"/>
              <w:marTop w:val="0"/>
              <w:marBottom w:val="0"/>
              <w:divBdr>
                <w:top w:val="none" w:sz="0" w:space="0" w:color="auto"/>
                <w:left w:val="none" w:sz="0" w:space="0" w:color="auto"/>
                <w:bottom w:val="none" w:sz="0" w:space="0" w:color="auto"/>
                <w:right w:val="none" w:sz="0" w:space="0" w:color="auto"/>
              </w:divBdr>
            </w:div>
          </w:divsChild>
        </w:div>
        <w:div w:id="1439137320">
          <w:marLeft w:val="0"/>
          <w:marRight w:val="0"/>
          <w:marTop w:val="0"/>
          <w:marBottom w:val="0"/>
          <w:divBdr>
            <w:top w:val="none" w:sz="0" w:space="0" w:color="auto"/>
            <w:left w:val="none" w:sz="0" w:space="0" w:color="auto"/>
            <w:bottom w:val="none" w:sz="0" w:space="0" w:color="auto"/>
            <w:right w:val="none" w:sz="0" w:space="0" w:color="auto"/>
          </w:divBdr>
          <w:divsChild>
            <w:div w:id="1527672906">
              <w:marLeft w:val="0"/>
              <w:marRight w:val="0"/>
              <w:marTop w:val="0"/>
              <w:marBottom w:val="0"/>
              <w:divBdr>
                <w:top w:val="none" w:sz="0" w:space="0" w:color="auto"/>
                <w:left w:val="none" w:sz="0" w:space="0" w:color="auto"/>
                <w:bottom w:val="none" w:sz="0" w:space="0" w:color="auto"/>
                <w:right w:val="none" w:sz="0" w:space="0" w:color="auto"/>
              </w:divBdr>
            </w:div>
            <w:div w:id="1816952753">
              <w:marLeft w:val="0"/>
              <w:marRight w:val="0"/>
              <w:marTop w:val="0"/>
              <w:marBottom w:val="0"/>
              <w:divBdr>
                <w:top w:val="none" w:sz="0" w:space="0" w:color="auto"/>
                <w:left w:val="none" w:sz="0" w:space="0" w:color="auto"/>
                <w:bottom w:val="none" w:sz="0" w:space="0" w:color="auto"/>
                <w:right w:val="none" w:sz="0" w:space="0" w:color="auto"/>
              </w:divBdr>
            </w:div>
            <w:div w:id="1915508842">
              <w:marLeft w:val="0"/>
              <w:marRight w:val="0"/>
              <w:marTop w:val="0"/>
              <w:marBottom w:val="0"/>
              <w:divBdr>
                <w:top w:val="none" w:sz="0" w:space="0" w:color="auto"/>
                <w:left w:val="none" w:sz="0" w:space="0" w:color="auto"/>
                <w:bottom w:val="none" w:sz="0" w:space="0" w:color="auto"/>
                <w:right w:val="none" w:sz="0" w:space="0" w:color="auto"/>
              </w:divBdr>
            </w:div>
            <w:div w:id="2027099870">
              <w:marLeft w:val="0"/>
              <w:marRight w:val="0"/>
              <w:marTop w:val="0"/>
              <w:marBottom w:val="0"/>
              <w:divBdr>
                <w:top w:val="none" w:sz="0" w:space="0" w:color="auto"/>
                <w:left w:val="none" w:sz="0" w:space="0" w:color="auto"/>
                <w:bottom w:val="none" w:sz="0" w:space="0" w:color="auto"/>
                <w:right w:val="none" w:sz="0" w:space="0" w:color="auto"/>
              </w:divBdr>
            </w:div>
          </w:divsChild>
        </w:div>
        <w:div w:id="1502617750">
          <w:marLeft w:val="0"/>
          <w:marRight w:val="0"/>
          <w:marTop w:val="0"/>
          <w:marBottom w:val="0"/>
          <w:divBdr>
            <w:top w:val="none" w:sz="0" w:space="0" w:color="auto"/>
            <w:left w:val="none" w:sz="0" w:space="0" w:color="auto"/>
            <w:bottom w:val="none" w:sz="0" w:space="0" w:color="auto"/>
            <w:right w:val="none" w:sz="0" w:space="0" w:color="auto"/>
          </w:divBdr>
          <w:divsChild>
            <w:div w:id="1500845210">
              <w:marLeft w:val="0"/>
              <w:marRight w:val="0"/>
              <w:marTop w:val="0"/>
              <w:marBottom w:val="0"/>
              <w:divBdr>
                <w:top w:val="none" w:sz="0" w:space="0" w:color="auto"/>
                <w:left w:val="none" w:sz="0" w:space="0" w:color="auto"/>
                <w:bottom w:val="none" w:sz="0" w:space="0" w:color="auto"/>
                <w:right w:val="none" w:sz="0" w:space="0" w:color="auto"/>
              </w:divBdr>
            </w:div>
          </w:divsChild>
        </w:div>
        <w:div w:id="1806317602">
          <w:marLeft w:val="0"/>
          <w:marRight w:val="0"/>
          <w:marTop w:val="0"/>
          <w:marBottom w:val="0"/>
          <w:divBdr>
            <w:top w:val="none" w:sz="0" w:space="0" w:color="auto"/>
            <w:left w:val="none" w:sz="0" w:space="0" w:color="auto"/>
            <w:bottom w:val="none" w:sz="0" w:space="0" w:color="auto"/>
            <w:right w:val="none" w:sz="0" w:space="0" w:color="auto"/>
          </w:divBdr>
          <w:divsChild>
            <w:div w:id="1623031239">
              <w:marLeft w:val="0"/>
              <w:marRight w:val="0"/>
              <w:marTop w:val="0"/>
              <w:marBottom w:val="0"/>
              <w:divBdr>
                <w:top w:val="none" w:sz="0" w:space="0" w:color="auto"/>
                <w:left w:val="none" w:sz="0" w:space="0" w:color="auto"/>
                <w:bottom w:val="none" w:sz="0" w:space="0" w:color="auto"/>
                <w:right w:val="none" w:sz="0" w:space="0" w:color="auto"/>
              </w:divBdr>
            </w:div>
          </w:divsChild>
        </w:div>
        <w:div w:id="2024743345">
          <w:marLeft w:val="0"/>
          <w:marRight w:val="0"/>
          <w:marTop w:val="0"/>
          <w:marBottom w:val="0"/>
          <w:divBdr>
            <w:top w:val="none" w:sz="0" w:space="0" w:color="auto"/>
            <w:left w:val="none" w:sz="0" w:space="0" w:color="auto"/>
            <w:bottom w:val="none" w:sz="0" w:space="0" w:color="auto"/>
            <w:right w:val="none" w:sz="0" w:space="0" w:color="auto"/>
          </w:divBdr>
          <w:divsChild>
            <w:div w:id="320622994">
              <w:marLeft w:val="0"/>
              <w:marRight w:val="0"/>
              <w:marTop w:val="0"/>
              <w:marBottom w:val="0"/>
              <w:divBdr>
                <w:top w:val="none" w:sz="0" w:space="0" w:color="auto"/>
                <w:left w:val="none" w:sz="0" w:space="0" w:color="auto"/>
                <w:bottom w:val="none" w:sz="0" w:space="0" w:color="auto"/>
                <w:right w:val="none" w:sz="0" w:space="0" w:color="auto"/>
              </w:divBdr>
            </w:div>
            <w:div w:id="329604512">
              <w:marLeft w:val="0"/>
              <w:marRight w:val="0"/>
              <w:marTop w:val="0"/>
              <w:marBottom w:val="0"/>
              <w:divBdr>
                <w:top w:val="none" w:sz="0" w:space="0" w:color="auto"/>
                <w:left w:val="none" w:sz="0" w:space="0" w:color="auto"/>
                <w:bottom w:val="none" w:sz="0" w:space="0" w:color="auto"/>
                <w:right w:val="none" w:sz="0" w:space="0" w:color="auto"/>
              </w:divBdr>
            </w:div>
            <w:div w:id="1827430430">
              <w:marLeft w:val="0"/>
              <w:marRight w:val="0"/>
              <w:marTop w:val="0"/>
              <w:marBottom w:val="0"/>
              <w:divBdr>
                <w:top w:val="none" w:sz="0" w:space="0" w:color="auto"/>
                <w:left w:val="none" w:sz="0" w:space="0" w:color="auto"/>
                <w:bottom w:val="none" w:sz="0" w:space="0" w:color="auto"/>
                <w:right w:val="none" w:sz="0" w:space="0" w:color="auto"/>
              </w:divBdr>
            </w:div>
          </w:divsChild>
        </w:div>
        <w:div w:id="2057192118">
          <w:marLeft w:val="0"/>
          <w:marRight w:val="0"/>
          <w:marTop w:val="0"/>
          <w:marBottom w:val="0"/>
          <w:divBdr>
            <w:top w:val="none" w:sz="0" w:space="0" w:color="auto"/>
            <w:left w:val="none" w:sz="0" w:space="0" w:color="auto"/>
            <w:bottom w:val="none" w:sz="0" w:space="0" w:color="auto"/>
            <w:right w:val="none" w:sz="0" w:space="0" w:color="auto"/>
          </w:divBdr>
          <w:divsChild>
            <w:div w:id="1900821501">
              <w:marLeft w:val="0"/>
              <w:marRight w:val="0"/>
              <w:marTop w:val="0"/>
              <w:marBottom w:val="0"/>
              <w:divBdr>
                <w:top w:val="none" w:sz="0" w:space="0" w:color="auto"/>
                <w:left w:val="none" w:sz="0" w:space="0" w:color="auto"/>
                <w:bottom w:val="none" w:sz="0" w:space="0" w:color="auto"/>
                <w:right w:val="none" w:sz="0" w:space="0" w:color="auto"/>
              </w:divBdr>
            </w:div>
          </w:divsChild>
        </w:div>
        <w:div w:id="2096709514">
          <w:marLeft w:val="0"/>
          <w:marRight w:val="0"/>
          <w:marTop w:val="0"/>
          <w:marBottom w:val="0"/>
          <w:divBdr>
            <w:top w:val="none" w:sz="0" w:space="0" w:color="auto"/>
            <w:left w:val="none" w:sz="0" w:space="0" w:color="auto"/>
            <w:bottom w:val="none" w:sz="0" w:space="0" w:color="auto"/>
            <w:right w:val="none" w:sz="0" w:space="0" w:color="auto"/>
          </w:divBdr>
          <w:divsChild>
            <w:div w:id="85154132">
              <w:marLeft w:val="0"/>
              <w:marRight w:val="0"/>
              <w:marTop w:val="0"/>
              <w:marBottom w:val="0"/>
              <w:divBdr>
                <w:top w:val="none" w:sz="0" w:space="0" w:color="auto"/>
                <w:left w:val="none" w:sz="0" w:space="0" w:color="auto"/>
                <w:bottom w:val="none" w:sz="0" w:space="0" w:color="auto"/>
                <w:right w:val="none" w:sz="0" w:space="0" w:color="auto"/>
              </w:divBdr>
            </w:div>
            <w:div w:id="1456409380">
              <w:marLeft w:val="0"/>
              <w:marRight w:val="0"/>
              <w:marTop w:val="0"/>
              <w:marBottom w:val="0"/>
              <w:divBdr>
                <w:top w:val="none" w:sz="0" w:space="0" w:color="auto"/>
                <w:left w:val="none" w:sz="0" w:space="0" w:color="auto"/>
                <w:bottom w:val="none" w:sz="0" w:space="0" w:color="auto"/>
                <w:right w:val="none" w:sz="0" w:space="0" w:color="auto"/>
              </w:divBdr>
            </w:div>
            <w:div w:id="21385257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30315293">
      <w:bodyDiv w:val="1"/>
      <w:marLeft w:val="0"/>
      <w:marRight w:val="0"/>
      <w:marTop w:val="0"/>
      <w:marBottom w:val="0"/>
      <w:divBdr>
        <w:top w:val="none" w:sz="0" w:space="0" w:color="auto"/>
        <w:left w:val="none" w:sz="0" w:space="0" w:color="auto"/>
        <w:bottom w:val="none" w:sz="0" w:space="0" w:color="auto"/>
        <w:right w:val="none" w:sz="0" w:space="0" w:color="auto"/>
      </w:divBdr>
    </w:div>
    <w:div w:id="231670493">
      <w:bodyDiv w:val="1"/>
      <w:marLeft w:val="0"/>
      <w:marRight w:val="0"/>
      <w:marTop w:val="0"/>
      <w:marBottom w:val="0"/>
      <w:divBdr>
        <w:top w:val="none" w:sz="0" w:space="0" w:color="auto"/>
        <w:left w:val="none" w:sz="0" w:space="0" w:color="auto"/>
        <w:bottom w:val="none" w:sz="0" w:space="0" w:color="auto"/>
        <w:right w:val="none" w:sz="0" w:space="0" w:color="auto"/>
      </w:divBdr>
    </w:div>
    <w:div w:id="239215892">
      <w:bodyDiv w:val="1"/>
      <w:marLeft w:val="0"/>
      <w:marRight w:val="0"/>
      <w:marTop w:val="0"/>
      <w:marBottom w:val="0"/>
      <w:divBdr>
        <w:top w:val="none" w:sz="0" w:space="0" w:color="auto"/>
        <w:left w:val="none" w:sz="0" w:space="0" w:color="auto"/>
        <w:bottom w:val="none" w:sz="0" w:space="0" w:color="auto"/>
        <w:right w:val="none" w:sz="0" w:space="0" w:color="auto"/>
      </w:divBdr>
    </w:div>
    <w:div w:id="261954233">
      <w:bodyDiv w:val="1"/>
      <w:marLeft w:val="0"/>
      <w:marRight w:val="0"/>
      <w:marTop w:val="0"/>
      <w:marBottom w:val="0"/>
      <w:divBdr>
        <w:top w:val="none" w:sz="0" w:space="0" w:color="auto"/>
        <w:left w:val="none" w:sz="0" w:space="0" w:color="auto"/>
        <w:bottom w:val="none" w:sz="0" w:space="0" w:color="auto"/>
        <w:right w:val="none" w:sz="0" w:space="0" w:color="auto"/>
      </w:divBdr>
    </w:div>
    <w:div w:id="303778799">
      <w:bodyDiv w:val="1"/>
      <w:marLeft w:val="0"/>
      <w:marRight w:val="0"/>
      <w:marTop w:val="0"/>
      <w:marBottom w:val="0"/>
      <w:divBdr>
        <w:top w:val="none" w:sz="0" w:space="0" w:color="auto"/>
        <w:left w:val="none" w:sz="0" w:space="0" w:color="auto"/>
        <w:bottom w:val="none" w:sz="0" w:space="0" w:color="auto"/>
        <w:right w:val="none" w:sz="0" w:space="0" w:color="auto"/>
      </w:divBdr>
    </w:div>
    <w:div w:id="330373458">
      <w:bodyDiv w:val="1"/>
      <w:marLeft w:val="0"/>
      <w:marRight w:val="0"/>
      <w:marTop w:val="0"/>
      <w:marBottom w:val="0"/>
      <w:divBdr>
        <w:top w:val="none" w:sz="0" w:space="0" w:color="auto"/>
        <w:left w:val="none" w:sz="0" w:space="0" w:color="auto"/>
        <w:bottom w:val="none" w:sz="0" w:space="0" w:color="auto"/>
        <w:right w:val="none" w:sz="0" w:space="0" w:color="auto"/>
      </w:divBdr>
    </w:div>
    <w:div w:id="333456113">
      <w:bodyDiv w:val="1"/>
      <w:marLeft w:val="0"/>
      <w:marRight w:val="0"/>
      <w:marTop w:val="0"/>
      <w:marBottom w:val="0"/>
      <w:divBdr>
        <w:top w:val="none" w:sz="0" w:space="0" w:color="auto"/>
        <w:left w:val="none" w:sz="0" w:space="0" w:color="auto"/>
        <w:bottom w:val="none" w:sz="0" w:space="0" w:color="auto"/>
        <w:right w:val="none" w:sz="0" w:space="0" w:color="auto"/>
      </w:divBdr>
    </w:div>
    <w:div w:id="398944785">
      <w:bodyDiv w:val="1"/>
      <w:marLeft w:val="0"/>
      <w:marRight w:val="0"/>
      <w:marTop w:val="0"/>
      <w:marBottom w:val="0"/>
      <w:divBdr>
        <w:top w:val="none" w:sz="0" w:space="0" w:color="auto"/>
        <w:left w:val="none" w:sz="0" w:space="0" w:color="auto"/>
        <w:bottom w:val="none" w:sz="0" w:space="0" w:color="auto"/>
        <w:right w:val="none" w:sz="0" w:space="0" w:color="auto"/>
      </w:divBdr>
    </w:div>
    <w:div w:id="414477795">
      <w:bodyDiv w:val="1"/>
      <w:marLeft w:val="0"/>
      <w:marRight w:val="0"/>
      <w:marTop w:val="0"/>
      <w:marBottom w:val="0"/>
      <w:divBdr>
        <w:top w:val="none" w:sz="0" w:space="0" w:color="auto"/>
        <w:left w:val="none" w:sz="0" w:space="0" w:color="auto"/>
        <w:bottom w:val="none" w:sz="0" w:space="0" w:color="auto"/>
        <w:right w:val="none" w:sz="0" w:space="0" w:color="auto"/>
      </w:divBdr>
    </w:div>
    <w:div w:id="437911785">
      <w:bodyDiv w:val="1"/>
      <w:marLeft w:val="0"/>
      <w:marRight w:val="0"/>
      <w:marTop w:val="0"/>
      <w:marBottom w:val="0"/>
      <w:divBdr>
        <w:top w:val="none" w:sz="0" w:space="0" w:color="auto"/>
        <w:left w:val="none" w:sz="0" w:space="0" w:color="auto"/>
        <w:bottom w:val="none" w:sz="0" w:space="0" w:color="auto"/>
        <w:right w:val="none" w:sz="0" w:space="0" w:color="auto"/>
      </w:divBdr>
    </w:div>
    <w:div w:id="449663981">
      <w:bodyDiv w:val="1"/>
      <w:marLeft w:val="0"/>
      <w:marRight w:val="0"/>
      <w:marTop w:val="0"/>
      <w:marBottom w:val="0"/>
      <w:divBdr>
        <w:top w:val="none" w:sz="0" w:space="0" w:color="auto"/>
        <w:left w:val="none" w:sz="0" w:space="0" w:color="auto"/>
        <w:bottom w:val="none" w:sz="0" w:space="0" w:color="auto"/>
        <w:right w:val="none" w:sz="0" w:space="0" w:color="auto"/>
      </w:divBdr>
    </w:div>
    <w:div w:id="470445536">
      <w:bodyDiv w:val="1"/>
      <w:marLeft w:val="0"/>
      <w:marRight w:val="0"/>
      <w:marTop w:val="0"/>
      <w:marBottom w:val="0"/>
      <w:divBdr>
        <w:top w:val="none" w:sz="0" w:space="0" w:color="auto"/>
        <w:left w:val="none" w:sz="0" w:space="0" w:color="auto"/>
        <w:bottom w:val="none" w:sz="0" w:space="0" w:color="auto"/>
        <w:right w:val="none" w:sz="0" w:space="0" w:color="auto"/>
      </w:divBdr>
    </w:div>
    <w:div w:id="541328706">
      <w:bodyDiv w:val="1"/>
      <w:marLeft w:val="0"/>
      <w:marRight w:val="0"/>
      <w:marTop w:val="0"/>
      <w:marBottom w:val="0"/>
      <w:divBdr>
        <w:top w:val="none" w:sz="0" w:space="0" w:color="auto"/>
        <w:left w:val="none" w:sz="0" w:space="0" w:color="auto"/>
        <w:bottom w:val="none" w:sz="0" w:space="0" w:color="auto"/>
        <w:right w:val="none" w:sz="0" w:space="0" w:color="auto"/>
      </w:divBdr>
    </w:div>
    <w:div w:id="551887499">
      <w:bodyDiv w:val="1"/>
      <w:marLeft w:val="0"/>
      <w:marRight w:val="0"/>
      <w:marTop w:val="0"/>
      <w:marBottom w:val="0"/>
      <w:divBdr>
        <w:top w:val="none" w:sz="0" w:space="0" w:color="auto"/>
        <w:left w:val="none" w:sz="0" w:space="0" w:color="auto"/>
        <w:bottom w:val="none" w:sz="0" w:space="0" w:color="auto"/>
        <w:right w:val="none" w:sz="0" w:space="0" w:color="auto"/>
      </w:divBdr>
    </w:div>
    <w:div w:id="559757258">
      <w:bodyDiv w:val="1"/>
      <w:marLeft w:val="0"/>
      <w:marRight w:val="0"/>
      <w:marTop w:val="0"/>
      <w:marBottom w:val="0"/>
      <w:divBdr>
        <w:top w:val="none" w:sz="0" w:space="0" w:color="auto"/>
        <w:left w:val="none" w:sz="0" w:space="0" w:color="auto"/>
        <w:bottom w:val="none" w:sz="0" w:space="0" w:color="auto"/>
        <w:right w:val="none" w:sz="0" w:space="0" w:color="auto"/>
      </w:divBdr>
    </w:div>
    <w:div w:id="568199797">
      <w:bodyDiv w:val="1"/>
      <w:marLeft w:val="0"/>
      <w:marRight w:val="0"/>
      <w:marTop w:val="0"/>
      <w:marBottom w:val="0"/>
      <w:divBdr>
        <w:top w:val="none" w:sz="0" w:space="0" w:color="auto"/>
        <w:left w:val="none" w:sz="0" w:space="0" w:color="auto"/>
        <w:bottom w:val="none" w:sz="0" w:space="0" w:color="auto"/>
        <w:right w:val="none" w:sz="0" w:space="0" w:color="auto"/>
      </w:divBdr>
    </w:div>
    <w:div w:id="587546993">
      <w:bodyDiv w:val="1"/>
      <w:marLeft w:val="0"/>
      <w:marRight w:val="0"/>
      <w:marTop w:val="0"/>
      <w:marBottom w:val="0"/>
      <w:divBdr>
        <w:top w:val="none" w:sz="0" w:space="0" w:color="auto"/>
        <w:left w:val="none" w:sz="0" w:space="0" w:color="auto"/>
        <w:bottom w:val="none" w:sz="0" w:space="0" w:color="auto"/>
        <w:right w:val="none" w:sz="0" w:space="0" w:color="auto"/>
      </w:divBdr>
    </w:div>
    <w:div w:id="588849778">
      <w:bodyDiv w:val="1"/>
      <w:marLeft w:val="0"/>
      <w:marRight w:val="0"/>
      <w:marTop w:val="0"/>
      <w:marBottom w:val="0"/>
      <w:divBdr>
        <w:top w:val="none" w:sz="0" w:space="0" w:color="auto"/>
        <w:left w:val="none" w:sz="0" w:space="0" w:color="auto"/>
        <w:bottom w:val="none" w:sz="0" w:space="0" w:color="auto"/>
        <w:right w:val="none" w:sz="0" w:space="0" w:color="auto"/>
      </w:divBdr>
    </w:div>
    <w:div w:id="621765135">
      <w:bodyDiv w:val="1"/>
      <w:marLeft w:val="0"/>
      <w:marRight w:val="0"/>
      <w:marTop w:val="0"/>
      <w:marBottom w:val="0"/>
      <w:divBdr>
        <w:top w:val="none" w:sz="0" w:space="0" w:color="auto"/>
        <w:left w:val="none" w:sz="0" w:space="0" w:color="auto"/>
        <w:bottom w:val="none" w:sz="0" w:space="0" w:color="auto"/>
        <w:right w:val="none" w:sz="0" w:space="0" w:color="auto"/>
      </w:divBdr>
    </w:div>
    <w:div w:id="625817013">
      <w:bodyDiv w:val="1"/>
      <w:marLeft w:val="0"/>
      <w:marRight w:val="0"/>
      <w:marTop w:val="0"/>
      <w:marBottom w:val="0"/>
      <w:divBdr>
        <w:top w:val="none" w:sz="0" w:space="0" w:color="auto"/>
        <w:left w:val="none" w:sz="0" w:space="0" w:color="auto"/>
        <w:bottom w:val="none" w:sz="0" w:space="0" w:color="auto"/>
        <w:right w:val="none" w:sz="0" w:space="0" w:color="auto"/>
      </w:divBdr>
    </w:div>
    <w:div w:id="631055392">
      <w:bodyDiv w:val="1"/>
      <w:marLeft w:val="0"/>
      <w:marRight w:val="0"/>
      <w:marTop w:val="0"/>
      <w:marBottom w:val="0"/>
      <w:divBdr>
        <w:top w:val="none" w:sz="0" w:space="0" w:color="auto"/>
        <w:left w:val="none" w:sz="0" w:space="0" w:color="auto"/>
        <w:bottom w:val="none" w:sz="0" w:space="0" w:color="auto"/>
        <w:right w:val="none" w:sz="0" w:space="0" w:color="auto"/>
      </w:divBdr>
    </w:div>
    <w:div w:id="644428924">
      <w:bodyDiv w:val="1"/>
      <w:marLeft w:val="0"/>
      <w:marRight w:val="0"/>
      <w:marTop w:val="0"/>
      <w:marBottom w:val="0"/>
      <w:divBdr>
        <w:top w:val="none" w:sz="0" w:space="0" w:color="auto"/>
        <w:left w:val="none" w:sz="0" w:space="0" w:color="auto"/>
        <w:bottom w:val="none" w:sz="0" w:space="0" w:color="auto"/>
        <w:right w:val="none" w:sz="0" w:space="0" w:color="auto"/>
      </w:divBdr>
    </w:div>
    <w:div w:id="647828135">
      <w:bodyDiv w:val="1"/>
      <w:marLeft w:val="0"/>
      <w:marRight w:val="0"/>
      <w:marTop w:val="0"/>
      <w:marBottom w:val="0"/>
      <w:divBdr>
        <w:top w:val="none" w:sz="0" w:space="0" w:color="auto"/>
        <w:left w:val="none" w:sz="0" w:space="0" w:color="auto"/>
        <w:bottom w:val="none" w:sz="0" w:space="0" w:color="auto"/>
        <w:right w:val="none" w:sz="0" w:space="0" w:color="auto"/>
      </w:divBdr>
    </w:div>
    <w:div w:id="691996164">
      <w:bodyDiv w:val="1"/>
      <w:marLeft w:val="0"/>
      <w:marRight w:val="0"/>
      <w:marTop w:val="0"/>
      <w:marBottom w:val="0"/>
      <w:divBdr>
        <w:top w:val="none" w:sz="0" w:space="0" w:color="auto"/>
        <w:left w:val="none" w:sz="0" w:space="0" w:color="auto"/>
        <w:bottom w:val="none" w:sz="0" w:space="0" w:color="auto"/>
        <w:right w:val="none" w:sz="0" w:space="0" w:color="auto"/>
      </w:divBdr>
    </w:div>
    <w:div w:id="697199684">
      <w:bodyDiv w:val="1"/>
      <w:marLeft w:val="0"/>
      <w:marRight w:val="0"/>
      <w:marTop w:val="0"/>
      <w:marBottom w:val="0"/>
      <w:divBdr>
        <w:top w:val="none" w:sz="0" w:space="0" w:color="auto"/>
        <w:left w:val="none" w:sz="0" w:space="0" w:color="auto"/>
        <w:bottom w:val="none" w:sz="0" w:space="0" w:color="auto"/>
        <w:right w:val="none" w:sz="0" w:space="0" w:color="auto"/>
      </w:divBdr>
    </w:div>
    <w:div w:id="708725382">
      <w:bodyDiv w:val="1"/>
      <w:marLeft w:val="0"/>
      <w:marRight w:val="0"/>
      <w:marTop w:val="0"/>
      <w:marBottom w:val="0"/>
      <w:divBdr>
        <w:top w:val="none" w:sz="0" w:space="0" w:color="auto"/>
        <w:left w:val="none" w:sz="0" w:space="0" w:color="auto"/>
        <w:bottom w:val="none" w:sz="0" w:space="0" w:color="auto"/>
        <w:right w:val="none" w:sz="0" w:space="0" w:color="auto"/>
      </w:divBdr>
    </w:div>
    <w:div w:id="715087850">
      <w:bodyDiv w:val="1"/>
      <w:marLeft w:val="0"/>
      <w:marRight w:val="0"/>
      <w:marTop w:val="0"/>
      <w:marBottom w:val="0"/>
      <w:divBdr>
        <w:top w:val="none" w:sz="0" w:space="0" w:color="auto"/>
        <w:left w:val="none" w:sz="0" w:space="0" w:color="auto"/>
        <w:bottom w:val="none" w:sz="0" w:space="0" w:color="auto"/>
        <w:right w:val="none" w:sz="0" w:space="0" w:color="auto"/>
      </w:divBdr>
    </w:div>
    <w:div w:id="717095921">
      <w:bodyDiv w:val="1"/>
      <w:marLeft w:val="0"/>
      <w:marRight w:val="0"/>
      <w:marTop w:val="0"/>
      <w:marBottom w:val="0"/>
      <w:divBdr>
        <w:top w:val="none" w:sz="0" w:space="0" w:color="auto"/>
        <w:left w:val="none" w:sz="0" w:space="0" w:color="auto"/>
        <w:bottom w:val="none" w:sz="0" w:space="0" w:color="auto"/>
        <w:right w:val="none" w:sz="0" w:space="0" w:color="auto"/>
      </w:divBdr>
    </w:div>
    <w:div w:id="723723767">
      <w:bodyDiv w:val="1"/>
      <w:marLeft w:val="0"/>
      <w:marRight w:val="0"/>
      <w:marTop w:val="0"/>
      <w:marBottom w:val="0"/>
      <w:divBdr>
        <w:top w:val="none" w:sz="0" w:space="0" w:color="auto"/>
        <w:left w:val="none" w:sz="0" w:space="0" w:color="auto"/>
        <w:bottom w:val="none" w:sz="0" w:space="0" w:color="auto"/>
        <w:right w:val="none" w:sz="0" w:space="0" w:color="auto"/>
      </w:divBdr>
    </w:div>
    <w:div w:id="770007768">
      <w:bodyDiv w:val="1"/>
      <w:marLeft w:val="0"/>
      <w:marRight w:val="0"/>
      <w:marTop w:val="0"/>
      <w:marBottom w:val="0"/>
      <w:divBdr>
        <w:top w:val="none" w:sz="0" w:space="0" w:color="auto"/>
        <w:left w:val="none" w:sz="0" w:space="0" w:color="auto"/>
        <w:bottom w:val="none" w:sz="0" w:space="0" w:color="auto"/>
        <w:right w:val="none" w:sz="0" w:space="0" w:color="auto"/>
      </w:divBdr>
    </w:div>
    <w:div w:id="773327966">
      <w:bodyDiv w:val="1"/>
      <w:marLeft w:val="0"/>
      <w:marRight w:val="0"/>
      <w:marTop w:val="0"/>
      <w:marBottom w:val="0"/>
      <w:divBdr>
        <w:top w:val="none" w:sz="0" w:space="0" w:color="auto"/>
        <w:left w:val="none" w:sz="0" w:space="0" w:color="auto"/>
        <w:bottom w:val="none" w:sz="0" w:space="0" w:color="auto"/>
        <w:right w:val="none" w:sz="0" w:space="0" w:color="auto"/>
      </w:divBdr>
    </w:div>
    <w:div w:id="793327526">
      <w:bodyDiv w:val="1"/>
      <w:marLeft w:val="0"/>
      <w:marRight w:val="0"/>
      <w:marTop w:val="0"/>
      <w:marBottom w:val="0"/>
      <w:divBdr>
        <w:top w:val="none" w:sz="0" w:space="0" w:color="auto"/>
        <w:left w:val="none" w:sz="0" w:space="0" w:color="auto"/>
        <w:bottom w:val="none" w:sz="0" w:space="0" w:color="auto"/>
        <w:right w:val="none" w:sz="0" w:space="0" w:color="auto"/>
      </w:divBdr>
    </w:div>
    <w:div w:id="805394609">
      <w:bodyDiv w:val="1"/>
      <w:marLeft w:val="0"/>
      <w:marRight w:val="0"/>
      <w:marTop w:val="0"/>
      <w:marBottom w:val="0"/>
      <w:divBdr>
        <w:top w:val="none" w:sz="0" w:space="0" w:color="auto"/>
        <w:left w:val="none" w:sz="0" w:space="0" w:color="auto"/>
        <w:bottom w:val="none" w:sz="0" w:space="0" w:color="auto"/>
        <w:right w:val="none" w:sz="0" w:space="0" w:color="auto"/>
      </w:divBdr>
    </w:div>
    <w:div w:id="824785224">
      <w:bodyDiv w:val="1"/>
      <w:marLeft w:val="0"/>
      <w:marRight w:val="0"/>
      <w:marTop w:val="0"/>
      <w:marBottom w:val="0"/>
      <w:divBdr>
        <w:top w:val="none" w:sz="0" w:space="0" w:color="auto"/>
        <w:left w:val="none" w:sz="0" w:space="0" w:color="auto"/>
        <w:bottom w:val="none" w:sz="0" w:space="0" w:color="auto"/>
        <w:right w:val="none" w:sz="0" w:space="0" w:color="auto"/>
      </w:divBdr>
    </w:div>
    <w:div w:id="870337307">
      <w:bodyDiv w:val="1"/>
      <w:marLeft w:val="0"/>
      <w:marRight w:val="0"/>
      <w:marTop w:val="0"/>
      <w:marBottom w:val="0"/>
      <w:divBdr>
        <w:top w:val="none" w:sz="0" w:space="0" w:color="auto"/>
        <w:left w:val="none" w:sz="0" w:space="0" w:color="auto"/>
        <w:bottom w:val="none" w:sz="0" w:space="0" w:color="auto"/>
        <w:right w:val="none" w:sz="0" w:space="0" w:color="auto"/>
      </w:divBdr>
    </w:div>
    <w:div w:id="886378542">
      <w:bodyDiv w:val="1"/>
      <w:marLeft w:val="0"/>
      <w:marRight w:val="0"/>
      <w:marTop w:val="0"/>
      <w:marBottom w:val="0"/>
      <w:divBdr>
        <w:top w:val="none" w:sz="0" w:space="0" w:color="auto"/>
        <w:left w:val="none" w:sz="0" w:space="0" w:color="auto"/>
        <w:bottom w:val="none" w:sz="0" w:space="0" w:color="auto"/>
        <w:right w:val="none" w:sz="0" w:space="0" w:color="auto"/>
      </w:divBdr>
    </w:div>
    <w:div w:id="889682389">
      <w:bodyDiv w:val="1"/>
      <w:marLeft w:val="0"/>
      <w:marRight w:val="0"/>
      <w:marTop w:val="0"/>
      <w:marBottom w:val="0"/>
      <w:divBdr>
        <w:top w:val="none" w:sz="0" w:space="0" w:color="auto"/>
        <w:left w:val="none" w:sz="0" w:space="0" w:color="auto"/>
        <w:bottom w:val="none" w:sz="0" w:space="0" w:color="auto"/>
        <w:right w:val="none" w:sz="0" w:space="0" w:color="auto"/>
      </w:divBdr>
    </w:div>
    <w:div w:id="900603851">
      <w:bodyDiv w:val="1"/>
      <w:marLeft w:val="0"/>
      <w:marRight w:val="0"/>
      <w:marTop w:val="0"/>
      <w:marBottom w:val="0"/>
      <w:divBdr>
        <w:top w:val="none" w:sz="0" w:space="0" w:color="auto"/>
        <w:left w:val="none" w:sz="0" w:space="0" w:color="auto"/>
        <w:bottom w:val="none" w:sz="0" w:space="0" w:color="auto"/>
        <w:right w:val="none" w:sz="0" w:space="0" w:color="auto"/>
      </w:divBdr>
    </w:div>
    <w:div w:id="916016733">
      <w:bodyDiv w:val="1"/>
      <w:marLeft w:val="0"/>
      <w:marRight w:val="0"/>
      <w:marTop w:val="0"/>
      <w:marBottom w:val="0"/>
      <w:divBdr>
        <w:top w:val="none" w:sz="0" w:space="0" w:color="auto"/>
        <w:left w:val="none" w:sz="0" w:space="0" w:color="auto"/>
        <w:bottom w:val="none" w:sz="0" w:space="0" w:color="auto"/>
        <w:right w:val="none" w:sz="0" w:space="0" w:color="auto"/>
      </w:divBdr>
    </w:div>
    <w:div w:id="919296434">
      <w:bodyDiv w:val="1"/>
      <w:marLeft w:val="0"/>
      <w:marRight w:val="0"/>
      <w:marTop w:val="0"/>
      <w:marBottom w:val="0"/>
      <w:divBdr>
        <w:top w:val="none" w:sz="0" w:space="0" w:color="auto"/>
        <w:left w:val="none" w:sz="0" w:space="0" w:color="auto"/>
        <w:bottom w:val="none" w:sz="0" w:space="0" w:color="auto"/>
        <w:right w:val="none" w:sz="0" w:space="0" w:color="auto"/>
      </w:divBdr>
    </w:div>
    <w:div w:id="972250607">
      <w:bodyDiv w:val="1"/>
      <w:marLeft w:val="0"/>
      <w:marRight w:val="0"/>
      <w:marTop w:val="0"/>
      <w:marBottom w:val="0"/>
      <w:divBdr>
        <w:top w:val="none" w:sz="0" w:space="0" w:color="auto"/>
        <w:left w:val="none" w:sz="0" w:space="0" w:color="auto"/>
        <w:bottom w:val="none" w:sz="0" w:space="0" w:color="auto"/>
        <w:right w:val="none" w:sz="0" w:space="0" w:color="auto"/>
      </w:divBdr>
    </w:div>
    <w:div w:id="1007295938">
      <w:bodyDiv w:val="1"/>
      <w:marLeft w:val="0"/>
      <w:marRight w:val="0"/>
      <w:marTop w:val="0"/>
      <w:marBottom w:val="0"/>
      <w:divBdr>
        <w:top w:val="none" w:sz="0" w:space="0" w:color="auto"/>
        <w:left w:val="none" w:sz="0" w:space="0" w:color="auto"/>
        <w:bottom w:val="none" w:sz="0" w:space="0" w:color="auto"/>
        <w:right w:val="none" w:sz="0" w:space="0" w:color="auto"/>
      </w:divBdr>
    </w:div>
    <w:div w:id="1046641185">
      <w:bodyDiv w:val="1"/>
      <w:marLeft w:val="0"/>
      <w:marRight w:val="0"/>
      <w:marTop w:val="0"/>
      <w:marBottom w:val="0"/>
      <w:divBdr>
        <w:top w:val="none" w:sz="0" w:space="0" w:color="auto"/>
        <w:left w:val="none" w:sz="0" w:space="0" w:color="auto"/>
        <w:bottom w:val="none" w:sz="0" w:space="0" w:color="auto"/>
        <w:right w:val="none" w:sz="0" w:space="0" w:color="auto"/>
      </w:divBdr>
    </w:div>
    <w:div w:id="1073966784">
      <w:bodyDiv w:val="1"/>
      <w:marLeft w:val="0"/>
      <w:marRight w:val="0"/>
      <w:marTop w:val="0"/>
      <w:marBottom w:val="0"/>
      <w:divBdr>
        <w:top w:val="none" w:sz="0" w:space="0" w:color="auto"/>
        <w:left w:val="none" w:sz="0" w:space="0" w:color="auto"/>
        <w:bottom w:val="none" w:sz="0" w:space="0" w:color="auto"/>
        <w:right w:val="none" w:sz="0" w:space="0" w:color="auto"/>
      </w:divBdr>
    </w:div>
    <w:div w:id="1079869343">
      <w:bodyDiv w:val="1"/>
      <w:marLeft w:val="0"/>
      <w:marRight w:val="0"/>
      <w:marTop w:val="0"/>
      <w:marBottom w:val="0"/>
      <w:divBdr>
        <w:top w:val="none" w:sz="0" w:space="0" w:color="auto"/>
        <w:left w:val="none" w:sz="0" w:space="0" w:color="auto"/>
        <w:bottom w:val="none" w:sz="0" w:space="0" w:color="auto"/>
        <w:right w:val="none" w:sz="0" w:space="0" w:color="auto"/>
      </w:divBdr>
    </w:div>
    <w:div w:id="1109667334">
      <w:bodyDiv w:val="1"/>
      <w:marLeft w:val="0"/>
      <w:marRight w:val="0"/>
      <w:marTop w:val="0"/>
      <w:marBottom w:val="0"/>
      <w:divBdr>
        <w:top w:val="none" w:sz="0" w:space="0" w:color="auto"/>
        <w:left w:val="none" w:sz="0" w:space="0" w:color="auto"/>
        <w:bottom w:val="none" w:sz="0" w:space="0" w:color="auto"/>
        <w:right w:val="none" w:sz="0" w:space="0" w:color="auto"/>
      </w:divBdr>
    </w:div>
    <w:div w:id="1120958855">
      <w:bodyDiv w:val="1"/>
      <w:marLeft w:val="0"/>
      <w:marRight w:val="0"/>
      <w:marTop w:val="0"/>
      <w:marBottom w:val="0"/>
      <w:divBdr>
        <w:top w:val="none" w:sz="0" w:space="0" w:color="auto"/>
        <w:left w:val="none" w:sz="0" w:space="0" w:color="auto"/>
        <w:bottom w:val="none" w:sz="0" w:space="0" w:color="auto"/>
        <w:right w:val="none" w:sz="0" w:space="0" w:color="auto"/>
      </w:divBdr>
    </w:div>
    <w:div w:id="1131555964">
      <w:bodyDiv w:val="1"/>
      <w:marLeft w:val="0"/>
      <w:marRight w:val="0"/>
      <w:marTop w:val="0"/>
      <w:marBottom w:val="0"/>
      <w:divBdr>
        <w:top w:val="none" w:sz="0" w:space="0" w:color="auto"/>
        <w:left w:val="none" w:sz="0" w:space="0" w:color="auto"/>
        <w:bottom w:val="none" w:sz="0" w:space="0" w:color="auto"/>
        <w:right w:val="none" w:sz="0" w:space="0" w:color="auto"/>
      </w:divBdr>
    </w:div>
    <w:div w:id="1144926239">
      <w:bodyDiv w:val="1"/>
      <w:marLeft w:val="0"/>
      <w:marRight w:val="0"/>
      <w:marTop w:val="0"/>
      <w:marBottom w:val="0"/>
      <w:divBdr>
        <w:top w:val="none" w:sz="0" w:space="0" w:color="auto"/>
        <w:left w:val="none" w:sz="0" w:space="0" w:color="auto"/>
        <w:bottom w:val="none" w:sz="0" w:space="0" w:color="auto"/>
        <w:right w:val="none" w:sz="0" w:space="0" w:color="auto"/>
      </w:divBdr>
    </w:div>
    <w:div w:id="1197235281">
      <w:bodyDiv w:val="1"/>
      <w:marLeft w:val="0"/>
      <w:marRight w:val="0"/>
      <w:marTop w:val="0"/>
      <w:marBottom w:val="0"/>
      <w:divBdr>
        <w:top w:val="none" w:sz="0" w:space="0" w:color="auto"/>
        <w:left w:val="none" w:sz="0" w:space="0" w:color="auto"/>
        <w:bottom w:val="none" w:sz="0" w:space="0" w:color="auto"/>
        <w:right w:val="none" w:sz="0" w:space="0" w:color="auto"/>
      </w:divBdr>
    </w:div>
    <w:div w:id="1199053662">
      <w:bodyDiv w:val="1"/>
      <w:marLeft w:val="0"/>
      <w:marRight w:val="0"/>
      <w:marTop w:val="0"/>
      <w:marBottom w:val="0"/>
      <w:divBdr>
        <w:top w:val="none" w:sz="0" w:space="0" w:color="auto"/>
        <w:left w:val="none" w:sz="0" w:space="0" w:color="auto"/>
        <w:bottom w:val="none" w:sz="0" w:space="0" w:color="auto"/>
        <w:right w:val="none" w:sz="0" w:space="0" w:color="auto"/>
      </w:divBdr>
    </w:div>
    <w:div w:id="1222400710">
      <w:bodyDiv w:val="1"/>
      <w:marLeft w:val="0"/>
      <w:marRight w:val="0"/>
      <w:marTop w:val="0"/>
      <w:marBottom w:val="0"/>
      <w:divBdr>
        <w:top w:val="none" w:sz="0" w:space="0" w:color="auto"/>
        <w:left w:val="none" w:sz="0" w:space="0" w:color="auto"/>
        <w:bottom w:val="none" w:sz="0" w:space="0" w:color="auto"/>
        <w:right w:val="none" w:sz="0" w:space="0" w:color="auto"/>
      </w:divBdr>
      <w:divsChild>
        <w:div w:id="40372009">
          <w:marLeft w:val="0"/>
          <w:marRight w:val="0"/>
          <w:marTop w:val="0"/>
          <w:marBottom w:val="0"/>
          <w:divBdr>
            <w:top w:val="none" w:sz="0" w:space="0" w:color="auto"/>
            <w:left w:val="none" w:sz="0" w:space="0" w:color="auto"/>
            <w:bottom w:val="none" w:sz="0" w:space="0" w:color="auto"/>
            <w:right w:val="none" w:sz="0" w:space="0" w:color="auto"/>
          </w:divBdr>
          <w:divsChild>
            <w:div w:id="423846752">
              <w:marLeft w:val="0"/>
              <w:marRight w:val="0"/>
              <w:marTop w:val="0"/>
              <w:marBottom w:val="0"/>
              <w:divBdr>
                <w:top w:val="none" w:sz="0" w:space="0" w:color="auto"/>
                <w:left w:val="none" w:sz="0" w:space="0" w:color="auto"/>
                <w:bottom w:val="none" w:sz="0" w:space="0" w:color="auto"/>
                <w:right w:val="none" w:sz="0" w:space="0" w:color="auto"/>
              </w:divBdr>
            </w:div>
          </w:divsChild>
        </w:div>
        <w:div w:id="662395153">
          <w:marLeft w:val="0"/>
          <w:marRight w:val="0"/>
          <w:marTop w:val="0"/>
          <w:marBottom w:val="0"/>
          <w:divBdr>
            <w:top w:val="none" w:sz="0" w:space="0" w:color="auto"/>
            <w:left w:val="none" w:sz="0" w:space="0" w:color="auto"/>
            <w:bottom w:val="none" w:sz="0" w:space="0" w:color="auto"/>
            <w:right w:val="none" w:sz="0" w:space="0" w:color="auto"/>
          </w:divBdr>
          <w:divsChild>
            <w:div w:id="729964812">
              <w:marLeft w:val="0"/>
              <w:marRight w:val="0"/>
              <w:marTop w:val="0"/>
              <w:marBottom w:val="0"/>
              <w:divBdr>
                <w:top w:val="none" w:sz="0" w:space="0" w:color="auto"/>
                <w:left w:val="none" w:sz="0" w:space="0" w:color="auto"/>
                <w:bottom w:val="none" w:sz="0" w:space="0" w:color="auto"/>
                <w:right w:val="none" w:sz="0" w:space="0" w:color="auto"/>
              </w:divBdr>
            </w:div>
            <w:div w:id="1211309810">
              <w:marLeft w:val="0"/>
              <w:marRight w:val="0"/>
              <w:marTop w:val="0"/>
              <w:marBottom w:val="0"/>
              <w:divBdr>
                <w:top w:val="none" w:sz="0" w:space="0" w:color="auto"/>
                <w:left w:val="none" w:sz="0" w:space="0" w:color="auto"/>
                <w:bottom w:val="none" w:sz="0" w:space="0" w:color="auto"/>
                <w:right w:val="none" w:sz="0" w:space="0" w:color="auto"/>
              </w:divBdr>
            </w:div>
          </w:divsChild>
        </w:div>
        <w:div w:id="1023241805">
          <w:marLeft w:val="0"/>
          <w:marRight w:val="0"/>
          <w:marTop w:val="0"/>
          <w:marBottom w:val="0"/>
          <w:divBdr>
            <w:top w:val="none" w:sz="0" w:space="0" w:color="auto"/>
            <w:left w:val="none" w:sz="0" w:space="0" w:color="auto"/>
            <w:bottom w:val="none" w:sz="0" w:space="0" w:color="auto"/>
            <w:right w:val="none" w:sz="0" w:space="0" w:color="auto"/>
          </w:divBdr>
          <w:divsChild>
            <w:div w:id="78872273">
              <w:marLeft w:val="0"/>
              <w:marRight w:val="0"/>
              <w:marTop w:val="0"/>
              <w:marBottom w:val="0"/>
              <w:divBdr>
                <w:top w:val="none" w:sz="0" w:space="0" w:color="auto"/>
                <w:left w:val="none" w:sz="0" w:space="0" w:color="auto"/>
                <w:bottom w:val="none" w:sz="0" w:space="0" w:color="auto"/>
                <w:right w:val="none" w:sz="0" w:space="0" w:color="auto"/>
              </w:divBdr>
            </w:div>
          </w:divsChild>
        </w:div>
        <w:div w:id="1621643367">
          <w:marLeft w:val="0"/>
          <w:marRight w:val="0"/>
          <w:marTop w:val="0"/>
          <w:marBottom w:val="0"/>
          <w:divBdr>
            <w:top w:val="none" w:sz="0" w:space="0" w:color="auto"/>
            <w:left w:val="none" w:sz="0" w:space="0" w:color="auto"/>
            <w:bottom w:val="none" w:sz="0" w:space="0" w:color="auto"/>
            <w:right w:val="none" w:sz="0" w:space="0" w:color="auto"/>
          </w:divBdr>
          <w:divsChild>
            <w:div w:id="11116347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28758909">
      <w:bodyDiv w:val="1"/>
      <w:marLeft w:val="0"/>
      <w:marRight w:val="0"/>
      <w:marTop w:val="0"/>
      <w:marBottom w:val="0"/>
      <w:divBdr>
        <w:top w:val="none" w:sz="0" w:space="0" w:color="auto"/>
        <w:left w:val="none" w:sz="0" w:space="0" w:color="auto"/>
        <w:bottom w:val="none" w:sz="0" w:space="0" w:color="auto"/>
        <w:right w:val="none" w:sz="0" w:space="0" w:color="auto"/>
      </w:divBdr>
    </w:div>
    <w:div w:id="1239707298">
      <w:bodyDiv w:val="1"/>
      <w:marLeft w:val="0"/>
      <w:marRight w:val="0"/>
      <w:marTop w:val="0"/>
      <w:marBottom w:val="0"/>
      <w:divBdr>
        <w:top w:val="none" w:sz="0" w:space="0" w:color="auto"/>
        <w:left w:val="none" w:sz="0" w:space="0" w:color="auto"/>
        <w:bottom w:val="none" w:sz="0" w:space="0" w:color="auto"/>
        <w:right w:val="none" w:sz="0" w:space="0" w:color="auto"/>
      </w:divBdr>
    </w:div>
    <w:div w:id="1248266030">
      <w:bodyDiv w:val="1"/>
      <w:marLeft w:val="0"/>
      <w:marRight w:val="0"/>
      <w:marTop w:val="0"/>
      <w:marBottom w:val="0"/>
      <w:divBdr>
        <w:top w:val="none" w:sz="0" w:space="0" w:color="auto"/>
        <w:left w:val="none" w:sz="0" w:space="0" w:color="auto"/>
        <w:bottom w:val="none" w:sz="0" w:space="0" w:color="auto"/>
        <w:right w:val="none" w:sz="0" w:space="0" w:color="auto"/>
      </w:divBdr>
    </w:div>
    <w:div w:id="1254705796">
      <w:bodyDiv w:val="1"/>
      <w:marLeft w:val="0"/>
      <w:marRight w:val="0"/>
      <w:marTop w:val="0"/>
      <w:marBottom w:val="0"/>
      <w:divBdr>
        <w:top w:val="none" w:sz="0" w:space="0" w:color="auto"/>
        <w:left w:val="none" w:sz="0" w:space="0" w:color="auto"/>
        <w:bottom w:val="none" w:sz="0" w:space="0" w:color="auto"/>
        <w:right w:val="none" w:sz="0" w:space="0" w:color="auto"/>
      </w:divBdr>
    </w:div>
    <w:div w:id="1256278970">
      <w:bodyDiv w:val="1"/>
      <w:marLeft w:val="0"/>
      <w:marRight w:val="0"/>
      <w:marTop w:val="0"/>
      <w:marBottom w:val="0"/>
      <w:divBdr>
        <w:top w:val="none" w:sz="0" w:space="0" w:color="auto"/>
        <w:left w:val="none" w:sz="0" w:space="0" w:color="auto"/>
        <w:bottom w:val="none" w:sz="0" w:space="0" w:color="auto"/>
        <w:right w:val="none" w:sz="0" w:space="0" w:color="auto"/>
      </w:divBdr>
    </w:div>
    <w:div w:id="1261377674">
      <w:bodyDiv w:val="1"/>
      <w:marLeft w:val="0"/>
      <w:marRight w:val="0"/>
      <w:marTop w:val="0"/>
      <w:marBottom w:val="0"/>
      <w:divBdr>
        <w:top w:val="none" w:sz="0" w:space="0" w:color="auto"/>
        <w:left w:val="none" w:sz="0" w:space="0" w:color="auto"/>
        <w:bottom w:val="none" w:sz="0" w:space="0" w:color="auto"/>
        <w:right w:val="none" w:sz="0" w:space="0" w:color="auto"/>
      </w:divBdr>
    </w:div>
    <w:div w:id="1276595732">
      <w:bodyDiv w:val="1"/>
      <w:marLeft w:val="0"/>
      <w:marRight w:val="0"/>
      <w:marTop w:val="0"/>
      <w:marBottom w:val="0"/>
      <w:divBdr>
        <w:top w:val="none" w:sz="0" w:space="0" w:color="auto"/>
        <w:left w:val="none" w:sz="0" w:space="0" w:color="auto"/>
        <w:bottom w:val="none" w:sz="0" w:space="0" w:color="auto"/>
        <w:right w:val="none" w:sz="0" w:space="0" w:color="auto"/>
      </w:divBdr>
      <w:divsChild>
        <w:div w:id="122619199">
          <w:marLeft w:val="0"/>
          <w:marRight w:val="0"/>
          <w:marTop w:val="0"/>
          <w:marBottom w:val="0"/>
          <w:divBdr>
            <w:top w:val="none" w:sz="0" w:space="0" w:color="auto"/>
            <w:left w:val="none" w:sz="0" w:space="0" w:color="auto"/>
            <w:bottom w:val="none" w:sz="0" w:space="0" w:color="auto"/>
            <w:right w:val="none" w:sz="0" w:space="0" w:color="auto"/>
          </w:divBdr>
          <w:divsChild>
            <w:div w:id="494804027">
              <w:marLeft w:val="0"/>
              <w:marRight w:val="0"/>
              <w:marTop w:val="0"/>
              <w:marBottom w:val="0"/>
              <w:divBdr>
                <w:top w:val="none" w:sz="0" w:space="0" w:color="auto"/>
                <w:left w:val="none" w:sz="0" w:space="0" w:color="auto"/>
                <w:bottom w:val="none" w:sz="0" w:space="0" w:color="auto"/>
                <w:right w:val="none" w:sz="0" w:space="0" w:color="auto"/>
              </w:divBdr>
            </w:div>
            <w:div w:id="1443113321">
              <w:marLeft w:val="0"/>
              <w:marRight w:val="0"/>
              <w:marTop w:val="0"/>
              <w:marBottom w:val="0"/>
              <w:divBdr>
                <w:top w:val="none" w:sz="0" w:space="0" w:color="auto"/>
                <w:left w:val="none" w:sz="0" w:space="0" w:color="auto"/>
                <w:bottom w:val="none" w:sz="0" w:space="0" w:color="auto"/>
                <w:right w:val="none" w:sz="0" w:space="0" w:color="auto"/>
              </w:divBdr>
            </w:div>
            <w:div w:id="1574461780">
              <w:marLeft w:val="0"/>
              <w:marRight w:val="0"/>
              <w:marTop w:val="0"/>
              <w:marBottom w:val="0"/>
              <w:divBdr>
                <w:top w:val="none" w:sz="0" w:space="0" w:color="auto"/>
                <w:left w:val="none" w:sz="0" w:space="0" w:color="auto"/>
                <w:bottom w:val="none" w:sz="0" w:space="0" w:color="auto"/>
                <w:right w:val="none" w:sz="0" w:space="0" w:color="auto"/>
              </w:divBdr>
            </w:div>
            <w:div w:id="1934901113">
              <w:marLeft w:val="0"/>
              <w:marRight w:val="0"/>
              <w:marTop w:val="0"/>
              <w:marBottom w:val="0"/>
              <w:divBdr>
                <w:top w:val="none" w:sz="0" w:space="0" w:color="auto"/>
                <w:left w:val="none" w:sz="0" w:space="0" w:color="auto"/>
                <w:bottom w:val="none" w:sz="0" w:space="0" w:color="auto"/>
                <w:right w:val="none" w:sz="0" w:space="0" w:color="auto"/>
              </w:divBdr>
            </w:div>
          </w:divsChild>
        </w:div>
        <w:div w:id="244219242">
          <w:marLeft w:val="0"/>
          <w:marRight w:val="0"/>
          <w:marTop w:val="0"/>
          <w:marBottom w:val="0"/>
          <w:divBdr>
            <w:top w:val="none" w:sz="0" w:space="0" w:color="auto"/>
            <w:left w:val="none" w:sz="0" w:space="0" w:color="auto"/>
            <w:bottom w:val="none" w:sz="0" w:space="0" w:color="auto"/>
            <w:right w:val="none" w:sz="0" w:space="0" w:color="auto"/>
          </w:divBdr>
          <w:divsChild>
            <w:div w:id="191693995">
              <w:marLeft w:val="0"/>
              <w:marRight w:val="0"/>
              <w:marTop w:val="0"/>
              <w:marBottom w:val="0"/>
              <w:divBdr>
                <w:top w:val="none" w:sz="0" w:space="0" w:color="auto"/>
                <w:left w:val="none" w:sz="0" w:space="0" w:color="auto"/>
                <w:bottom w:val="none" w:sz="0" w:space="0" w:color="auto"/>
                <w:right w:val="none" w:sz="0" w:space="0" w:color="auto"/>
              </w:divBdr>
            </w:div>
          </w:divsChild>
        </w:div>
        <w:div w:id="1858540458">
          <w:marLeft w:val="0"/>
          <w:marRight w:val="0"/>
          <w:marTop w:val="0"/>
          <w:marBottom w:val="0"/>
          <w:divBdr>
            <w:top w:val="none" w:sz="0" w:space="0" w:color="auto"/>
            <w:left w:val="none" w:sz="0" w:space="0" w:color="auto"/>
            <w:bottom w:val="none" w:sz="0" w:space="0" w:color="auto"/>
            <w:right w:val="none" w:sz="0" w:space="0" w:color="auto"/>
          </w:divBdr>
          <w:divsChild>
            <w:div w:id="699209152">
              <w:marLeft w:val="0"/>
              <w:marRight w:val="0"/>
              <w:marTop w:val="0"/>
              <w:marBottom w:val="0"/>
              <w:divBdr>
                <w:top w:val="none" w:sz="0" w:space="0" w:color="auto"/>
                <w:left w:val="none" w:sz="0" w:space="0" w:color="auto"/>
                <w:bottom w:val="none" w:sz="0" w:space="0" w:color="auto"/>
                <w:right w:val="none" w:sz="0" w:space="0" w:color="auto"/>
              </w:divBdr>
            </w:div>
            <w:div w:id="1854957550">
              <w:marLeft w:val="0"/>
              <w:marRight w:val="0"/>
              <w:marTop w:val="0"/>
              <w:marBottom w:val="0"/>
              <w:divBdr>
                <w:top w:val="none" w:sz="0" w:space="0" w:color="auto"/>
                <w:left w:val="none" w:sz="0" w:space="0" w:color="auto"/>
                <w:bottom w:val="none" w:sz="0" w:space="0" w:color="auto"/>
                <w:right w:val="none" w:sz="0" w:space="0" w:color="auto"/>
              </w:divBdr>
            </w:div>
          </w:divsChild>
        </w:div>
        <w:div w:id="2030523844">
          <w:marLeft w:val="0"/>
          <w:marRight w:val="0"/>
          <w:marTop w:val="0"/>
          <w:marBottom w:val="0"/>
          <w:divBdr>
            <w:top w:val="none" w:sz="0" w:space="0" w:color="auto"/>
            <w:left w:val="none" w:sz="0" w:space="0" w:color="auto"/>
            <w:bottom w:val="none" w:sz="0" w:space="0" w:color="auto"/>
            <w:right w:val="none" w:sz="0" w:space="0" w:color="auto"/>
          </w:divBdr>
          <w:divsChild>
            <w:div w:id="421220120">
              <w:marLeft w:val="-75"/>
              <w:marRight w:val="0"/>
              <w:marTop w:val="30"/>
              <w:marBottom w:val="30"/>
              <w:divBdr>
                <w:top w:val="none" w:sz="0" w:space="0" w:color="auto"/>
                <w:left w:val="none" w:sz="0" w:space="0" w:color="auto"/>
                <w:bottom w:val="none" w:sz="0" w:space="0" w:color="auto"/>
                <w:right w:val="none" w:sz="0" w:space="0" w:color="auto"/>
              </w:divBdr>
              <w:divsChild>
                <w:div w:id="261106489">
                  <w:marLeft w:val="0"/>
                  <w:marRight w:val="0"/>
                  <w:marTop w:val="0"/>
                  <w:marBottom w:val="0"/>
                  <w:divBdr>
                    <w:top w:val="none" w:sz="0" w:space="0" w:color="auto"/>
                    <w:left w:val="none" w:sz="0" w:space="0" w:color="auto"/>
                    <w:bottom w:val="none" w:sz="0" w:space="0" w:color="auto"/>
                    <w:right w:val="none" w:sz="0" w:space="0" w:color="auto"/>
                  </w:divBdr>
                  <w:divsChild>
                    <w:div w:id="46804882">
                      <w:marLeft w:val="0"/>
                      <w:marRight w:val="0"/>
                      <w:marTop w:val="0"/>
                      <w:marBottom w:val="0"/>
                      <w:divBdr>
                        <w:top w:val="none" w:sz="0" w:space="0" w:color="auto"/>
                        <w:left w:val="none" w:sz="0" w:space="0" w:color="auto"/>
                        <w:bottom w:val="none" w:sz="0" w:space="0" w:color="auto"/>
                        <w:right w:val="none" w:sz="0" w:space="0" w:color="auto"/>
                      </w:divBdr>
                    </w:div>
                    <w:div w:id="209611469">
                      <w:marLeft w:val="0"/>
                      <w:marRight w:val="0"/>
                      <w:marTop w:val="0"/>
                      <w:marBottom w:val="0"/>
                      <w:divBdr>
                        <w:top w:val="none" w:sz="0" w:space="0" w:color="auto"/>
                        <w:left w:val="none" w:sz="0" w:space="0" w:color="auto"/>
                        <w:bottom w:val="none" w:sz="0" w:space="0" w:color="auto"/>
                        <w:right w:val="none" w:sz="0" w:space="0" w:color="auto"/>
                      </w:divBdr>
                    </w:div>
                    <w:div w:id="808938405">
                      <w:marLeft w:val="0"/>
                      <w:marRight w:val="0"/>
                      <w:marTop w:val="0"/>
                      <w:marBottom w:val="0"/>
                      <w:divBdr>
                        <w:top w:val="none" w:sz="0" w:space="0" w:color="auto"/>
                        <w:left w:val="none" w:sz="0" w:space="0" w:color="auto"/>
                        <w:bottom w:val="none" w:sz="0" w:space="0" w:color="auto"/>
                        <w:right w:val="none" w:sz="0" w:space="0" w:color="auto"/>
                      </w:divBdr>
                    </w:div>
                    <w:div w:id="1070998614">
                      <w:marLeft w:val="0"/>
                      <w:marRight w:val="0"/>
                      <w:marTop w:val="0"/>
                      <w:marBottom w:val="0"/>
                      <w:divBdr>
                        <w:top w:val="none" w:sz="0" w:space="0" w:color="auto"/>
                        <w:left w:val="none" w:sz="0" w:space="0" w:color="auto"/>
                        <w:bottom w:val="none" w:sz="0" w:space="0" w:color="auto"/>
                        <w:right w:val="none" w:sz="0" w:space="0" w:color="auto"/>
                      </w:divBdr>
                    </w:div>
                    <w:div w:id="1360156358">
                      <w:marLeft w:val="0"/>
                      <w:marRight w:val="0"/>
                      <w:marTop w:val="0"/>
                      <w:marBottom w:val="0"/>
                      <w:divBdr>
                        <w:top w:val="none" w:sz="0" w:space="0" w:color="auto"/>
                        <w:left w:val="none" w:sz="0" w:space="0" w:color="auto"/>
                        <w:bottom w:val="none" w:sz="0" w:space="0" w:color="auto"/>
                        <w:right w:val="none" w:sz="0" w:space="0" w:color="auto"/>
                      </w:divBdr>
                    </w:div>
                    <w:div w:id="1603150809">
                      <w:marLeft w:val="0"/>
                      <w:marRight w:val="0"/>
                      <w:marTop w:val="0"/>
                      <w:marBottom w:val="0"/>
                      <w:divBdr>
                        <w:top w:val="none" w:sz="0" w:space="0" w:color="auto"/>
                        <w:left w:val="none" w:sz="0" w:space="0" w:color="auto"/>
                        <w:bottom w:val="none" w:sz="0" w:space="0" w:color="auto"/>
                        <w:right w:val="none" w:sz="0" w:space="0" w:color="auto"/>
                      </w:divBdr>
                    </w:div>
                    <w:div w:id="2045203811">
                      <w:marLeft w:val="0"/>
                      <w:marRight w:val="0"/>
                      <w:marTop w:val="0"/>
                      <w:marBottom w:val="0"/>
                      <w:divBdr>
                        <w:top w:val="none" w:sz="0" w:space="0" w:color="auto"/>
                        <w:left w:val="none" w:sz="0" w:space="0" w:color="auto"/>
                        <w:bottom w:val="none" w:sz="0" w:space="0" w:color="auto"/>
                        <w:right w:val="none" w:sz="0" w:space="0" w:color="auto"/>
                      </w:divBdr>
                    </w:div>
                  </w:divsChild>
                </w:div>
                <w:div w:id="377316327">
                  <w:marLeft w:val="0"/>
                  <w:marRight w:val="0"/>
                  <w:marTop w:val="0"/>
                  <w:marBottom w:val="0"/>
                  <w:divBdr>
                    <w:top w:val="none" w:sz="0" w:space="0" w:color="auto"/>
                    <w:left w:val="none" w:sz="0" w:space="0" w:color="auto"/>
                    <w:bottom w:val="none" w:sz="0" w:space="0" w:color="auto"/>
                    <w:right w:val="none" w:sz="0" w:space="0" w:color="auto"/>
                  </w:divBdr>
                  <w:divsChild>
                    <w:div w:id="544415503">
                      <w:marLeft w:val="0"/>
                      <w:marRight w:val="0"/>
                      <w:marTop w:val="0"/>
                      <w:marBottom w:val="0"/>
                      <w:divBdr>
                        <w:top w:val="none" w:sz="0" w:space="0" w:color="auto"/>
                        <w:left w:val="none" w:sz="0" w:space="0" w:color="auto"/>
                        <w:bottom w:val="none" w:sz="0" w:space="0" w:color="auto"/>
                        <w:right w:val="none" w:sz="0" w:space="0" w:color="auto"/>
                      </w:divBdr>
                    </w:div>
                    <w:div w:id="1567035257">
                      <w:marLeft w:val="0"/>
                      <w:marRight w:val="0"/>
                      <w:marTop w:val="0"/>
                      <w:marBottom w:val="0"/>
                      <w:divBdr>
                        <w:top w:val="none" w:sz="0" w:space="0" w:color="auto"/>
                        <w:left w:val="none" w:sz="0" w:space="0" w:color="auto"/>
                        <w:bottom w:val="none" w:sz="0" w:space="0" w:color="auto"/>
                        <w:right w:val="none" w:sz="0" w:space="0" w:color="auto"/>
                      </w:divBdr>
                    </w:div>
                  </w:divsChild>
                </w:div>
                <w:div w:id="451902320">
                  <w:marLeft w:val="0"/>
                  <w:marRight w:val="0"/>
                  <w:marTop w:val="0"/>
                  <w:marBottom w:val="0"/>
                  <w:divBdr>
                    <w:top w:val="none" w:sz="0" w:space="0" w:color="auto"/>
                    <w:left w:val="none" w:sz="0" w:space="0" w:color="auto"/>
                    <w:bottom w:val="none" w:sz="0" w:space="0" w:color="auto"/>
                    <w:right w:val="none" w:sz="0" w:space="0" w:color="auto"/>
                  </w:divBdr>
                  <w:divsChild>
                    <w:div w:id="187573602">
                      <w:marLeft w:val="0"/>
                      <w:marRight w:val="0"/>
                      <w:marTop w:val="0"/>
                      <w:marBottom w:val="0"/>
                      <w:divBdr>
                        <w:top w:val="none" w:sz="0" w:space="0" w:color="auto"/>
                        <w:left w:val="none" w:sz="0" w:space="0" w:color="auto"/>
                        <w:bottom w:val="none" w:sz="0" w:space="0" w:color="auto"/>
                        <w:right w:val="none" w:sz="0" w:space="0" w:color="auto"/>
                      </w:divBdr>
                    </w:div>
                    <w:div w:id="591398316">
                      <w:marLeft w:val="0"/>
                      <w:marRight w:val="0"/>
                      <w:marTop w:val="0"/>
                      <w:marBottom w:val="0"/>
                      <w:divBdr>
                        <w:top w:val="none" w:sz="0" w:space="0" w:color="auto"/>
                        <w:left w:val="none" w:sz="0" w:space="0" w:color="auto"/>
                        <w:bottom w:val="none" w:sz="0" w:space="0" w:color="auto"/>
                        <w:right w:val="none" w:sz="0" w:space="0" w:color="auto"/>
                      </w:divBdr>
                    </w:div>
                    <w:div w:id="1006595587">
                      <w:marLeft w:val="0"/>
                      <w:marRight w:val="0"/>
                      <w:marTop w:val="0"/>
                      <w:marBottom w:val="0"/>
                      <w:divBdr>
                        <w:top w:val="none" w:sz="0" w:space="0" w:color="auto"/>
                        <w:left w:val="none" w:sz="0" w:space="0" w:color="auto"/>
                        <w:bottom w:val="none" w:sz="0" w:space="0" w:color="auto"/>
                        <w:right w:val="none" w:sz="0" w:space="0" w:color="auto"/>
                      </w:divBdr>
                    </w:div>
                  </w:divsChild>
                </w:div>
                <w:div w:id="589317610">
                  <w:marLeft w:val="0"/>
                  <w:marRight w:val="0"/>
                  <w:marTop w:val="0"/>
                  <w:marBottom w:val="0"/>
                  <w:divBdr>
                    <w:top w:val="none" w:sz="0" w:space="0" w:color="auto"/>
                    <w:left w:val="none" w:sz="0" w:space="0" w:color="auto"/>
                    <w:bottom w:val="none" w:sz="0" w:space="0" w:color="auto"/>
                    <w:right w:val="none" w:sz="0" w:space="0" w:color="auto"/>
                  </w:divBdr>
                  <w:divsChild>
                    <w:div w:id="46340017">
                      <w:marLeft w:val="0"/>
                      <w:marRight w:val="0"/>
                      <w:marTop w:val="0"/>
                      <w:marBottom w:val="0"/>
                      <w:divBdr>
                        <w:top w:val="none" w:sz="0" w:space="0" w:color="auto"/>
                        <w:left w:val="none" w:sz="0" w:space="0" w:color="auto"/>
                        <w:bottom w:val="none" w:sz="0" w:space="0" w:color="auto"/>
                        <w:right w:val="none" w:sz="0" w:space="0" w:color="auto"/>
                      </w:divBdr>
                    </w:div>
                    <w:div w:id="1717971418">
                      <w:marLeft w:val="0"/>
                      <w:marRight w:val="0"/>
                      <w:marTop w:val="0"/>
                      <w:marBottom w:val="0"/>
                      <w:divBdr>
                        <w:top w:val="none" w:sz="0" w:space="0" w:color="auto"/>
                        <w:left w:val="none" w:sz="0" w:space="0" w:color="auto"/>
                        <w:bottom w:val="none" w:sz="0" w:space="0" w:color="auto"/>
                        <w:right w:val="none" w:sz="0" w:space="0" w:color="auto"/>
                      </w:divBdr>
                    </w:div>
                  </w:divsChild>
                </w:div>
                <w:div w:id="732700054">
                  <w:marLeft w:val="0"/>
                  <w:marRight w:val="0"/>
                  <w:marTop w:val="0"/>
                  <w:marBottom w:val="0"/>
                  <w:divBdr>
                    <w:top w:val="none" w:sz="0" w:space="0" w:color="auto"/>
                    <w:left w:val="none" w:sz="0" w:space="0" w:color="auto"/>
                    <w:bottom w:val="none" w:sz="0" w:space="0" w:color="auto"/>
                    <w:right w:val="none" w:sz="0" w:space="0" w:color="auto"/>
                  </w:divBdr>
                  <w:divsChild>
                    <w:div w:id="418136530">
                      <w:marLeft w:val="0"/>
                      <w:marRight w:val="0"/>
                      <w:marTop w:val="0"/>
                      <w:marBottom w:val="0"/>
                      <w:divBdr>
                        <w:top w:val="none" w:sz="0" w:space="0" w:color="auto"/>
                        <w:left w:val="none" w:sz="0" w:space="0" w:color="auto"/>
                        <w:bottom w:val="none" w:sz="0" w:space="0" w:color="auto"/>
                        <w:right w:val="none" w:sz="0" w:space="0" w:color="auto"/>
                      </w:divBdr>
                    </w:div>
                  </w:divsChild>
                </w:div>
                <w:div w:id="757483482">
                  <w:marLeft w:val="0"/>
                  <w:marRight w:val="0"/>
                  <w:marTop w:val="0"/>
                  <w:marBottom w:val="0"/>
                  <w:divBdr>
                    <w:top w:val="none" w:sz="0" w:space="0" w:color="auto"/>
                    <w:left w:val="none" w:sz="0" w:space="0" w:color="auto"/>
                    <w:bottom w:val="none" w:sz="0" w:space="0" w:color="auto"/>
                    <w:right w:val="none" w:sz="0" w:space="0" w:color="auto"/>
                  </w:divBdr>
                  <w:divsChild>
                    <w:div w:id="1734615751">
                      <w:marLeft w:val="0"/>
                      <w:marRight w:val="0"/>
                      <w:marTop w:val="0"/>
                      <w:marBottom w:val="0"/>
                      <w:divBdr>
                        <w:top w:val="none" w:sz="0" w:space="0" w:color="auto"/>
                        <w:left w:val="none" w:sz="0" w:space="0" w:color="auto"/>
                        <w:bottom w:val="none" w:sz="0" w:space="0" w:color="auto"/>
                        <w:right w:val="none" w:sz="0" w:space="0" w:color="auto"/>
                      </w:divBdr>
                    </w:div>
                  </w:divsChild>
                </w:div>
                <w:div w:id="1136680832">
                  <w:marLeft w:val="0"/>
                  <w:marRight w:val="0"/>
                  <w:marTop w:val="0"/>
                  <w:marBottom w:val="0"/>
                  <w:divBdr>
                    <w:top w:val="none" w:sz="0" w:space="0" w:color="auto"/>
                    <w:left w:val="none" w:sz="0" w:space="0" w:color="auto"/>
                    <w:bottom w:val="none" w:sz="0" w:space="0" w:color="auto"/>
                    <w:right w:val="none" w:sz="0" w:space="0" w:color="auto"/>
                  </w:divBdr>
                  <w:divsChild>
                    <w:div w:id="211616600">
                      <w:marLeft w:val="0"/>
                      <w:marRight w:val="0"/>
                      <w:marTop w:val="0"/>
                      <w:marBottom w:val="0"/>
                      <w:divBdr>
                        <w:top w:val="none" w:sz="0" w:space="0" w:color="auto"/>
                        <w:left w:val="none" w:sz="0" w:space="0" w:color="auto"/>
                        <w:bottom w:val="none" w:sz="0" w:space="0" w:color="auto"/>
                        <w:right w:val="none" w:sz="0" w:space="0" w:color="auto"/>
                      </w:divBdr>
                    </w:div>
                    <w:div w:id="415438234">
                      <w:marLeft w:val="0"/>
                      <w:marRight w:val="0"/>
                      <w:marTop w:val="0"/>
                      <w:marBottom w:val="0"/>
                      <w:divBdr>
                        <w:top w:val="none" w:sz="0" w:space="0" w:color="auto"/>
                        <w:left w:val="none" w:sz="0" w:space="0" w:color="auto"/>
                        <w:bottom w:val="none" w:sz="0" w:space="0" w:color="auto"/>
                        <w:right w:val="none" w:sz="0" w:space="0" w:color="auto"/>
                      </w:divBdr>
                    </w:div>
                    <w:div w:id="737166326">
                      <w:marLeft w:val="0"/>
                      <w:marRight w:val="0"/>
                      <w:marTop w:val="0"/>
                      <w:marBottom w:val="0"/>
                      <w:divBdr>
                        <w:top w:val="none" w:sz="0" w:space="0" w:color="auto"/>
                        <w:left w:val="none" w:sz="0" w:space="0" w:color="auto"/>
                        <w:bottom w:val="none" w:sz="0" w:space="0" w:color="auto"/>
                        <w:right w:val="none" w:sz="0" w:space="0" w:color="auto"/>
                      </w:divBdr>
                    </w:div>
                    <w:div w:id="1030111707">
                      <w:marLeft w:val="0"/>
                      <w:marRight w:val="0"/>
                      <w:marTop w:val="0"/>
                      <w:marBottom w:val="0"/>
                      <w:divBdr>
                        <w:top w:val="none" w:sz="0" w:space="0" w:color="auto"/>
                        <w:left w:val="none" w:sz="0" w:space="0" w:color="auto"/>
                        <w:bottom w:val="none" w:sz="0" w:space="0" w:color="auto"/>
                        <w:right w:val="none" w:sz="0" w:space="0" w:color="auto"/>
                      </w:divBdr>
                    </w:div>
                    <w:div w:id="1329943078">
                      <w:marLeft w:val="0"/>
                      <w:marRight w:val="0"/>
                      <w:marTop w:val="0"/>
                      <w:marBottom w:val="0"/>
                      <w:divBdr>
                        <w:top w:val="none" w:sz="0" w:space="0" w:color="auto"/>
                        <w:left w:val="none" w:sz="0" w:space="0" w:color="auto"/>
                        <w:bottom w:val="none" w:sz="0" w:space="0" w:color="auto"/>
                        <w:right w:val="none" w:sz="0" w:space="0" w:color="auto"/>
                      </w:divBdr>
                    </w:div>
                  </w:divsChild>
                </w:div>
                <w:div w:id="1229071725">
                  <w:marLeft w:val="0"/>
                  <w:marRight w:val="0"/>
                  <w:marTop w:val="0"/>
                  <w:marBottom w:val="0"/>
                  <w:divBdr>
                    <w:top w:val="none" w:sz="0" w:space="0" w:color="auto"/>
                    <w:left w:val="none" w:sz="0" w:space="0" w:color="auto"/>
                    <w:bottom w:val="none" w:sz="0" w:space="0" w:color="auto"/>
                    <w:right w:val="none" w:sz="0" w:space="0" w:color="auto"/>
                  </w:divBdr>
                  <w:divsChild>
                    <w:div w:id="424573671">
                      <w:marLeft w:val="0"/>
                      <w:marRight w:val="0"/>
                      <w:marTop w:val="0"/>
                      <w:marBottom w:val="0"/>
                      <w:divBdr>
                        <w:top w:val="none" w:sz="0" w:space="0" w:color="auto"/>
                        <w:left w:val="none" w:sz="0" w:space="0" w:color="auto"/>
                        <w:bottom w:val="none" w:sz="0" w:space="0" w:color="auto"/>
                        <w:right w:val="none" w:sz="0" w:space="0" w:color="auto"/>
                      </w:divBdr>
                    </w:div>
                    <w:div w:id="490408268">
                      <w:marLeft w:val="0"/>
                      <w:marRight w:val="0"/>
                      <w:marTop w:val="0"/>
                      <w:marBottom w:val="0"/>
                      <w:divBdr>
                        <w:top w:val="none" w:sz="0" w:space="0" w:color="auto"/>
                        <w:left w:val="none" w:sz="0" w:space="0" w:color="auto"/>
                        <w:bottom w:val="none" w:sz="0" w:space="0" w:color="auto"/>
                        <w:right w:val="none" w:sz="0" w:space="0" w:color="auto"/>
                      </w:divBdr>
                    </w:div>
                    <w:div w:id="950823171">
                      <w:marLeft w:val="0"/>
                      <w:marRight w:val="0"/>
                      <w:marTop w:val="0"/>
                      <w:marBottom w:val="0"/>
                      <w:divBdr>
                        <w:top w:val="none" w:sz="0" w:space="0" w:color="auto"/>
                        <w:left w:val="none" w:sz="0" w:space="0" w:color="auto"/>
                        <w:bottom w:val="none" w:sz="0" w:space="0" w:color="auto"/>
                        <w:right w:val="none" w:sz="0" w:space="0" w:color="auto"/>
                      </w:divBdr>
                    </w:div>
                  </w:divsChild>
                </w:div>
                <w:div w:id="1257666269">
                  <w:marLeft w:val="0"/>
                  <w:marRight w:val="0"/>
                  <w:marTop w:val="0"/>
                  <w:marBottom w:val="0"/>
                  <w:divBdr>
                    <w:top w:val="none" w:sz="0" w:space="0" w:color="auto"/>
                    <w:left w:val="none" w:sz="0" w:space="0" w:color="auto"/>
                    <w:bottom w:val="none" w:sz="0" w:space="0" w:color="auto"/>
                    <w:right w:val="none" w:sz="0" w:space="0" w:color="auto"/>
                  </w:divBdr>
                  <w:divsChild>
                    <w:div w:id="1073772901">
                      <w:marLeft w:val="0"/>
                      <w:marRight w:val="0"/>
                      <w:marTop w:val="0"/>
                      <w:marBottom w:val="0"/>
                      <w:divBdr>
                        <w:top w:val="none" w:sz="0" w:space="0" w:color="auto"/>
                        <w:left w:val="none" w:sz="0" w:space="0" w:color="auto"/>
                        <w:bottom w:val="none" w:sz="0" w:space="0" w:color="auto"/>
                        <w:right w:val="none" w:sz="0" w:space="0" w:color="auto"/>
                      </w:divBdr>
                    </w:div>
                  </w:divsChild>
                </w:div>
                <w:div w:id="1502619451">
                  <w:marLeft w:val="0"/>
                  <w:marRight w:val="0"/>
                  <w:marTop w:val="0"/>
                  <w:marBottom w:val="0"/>
                  <w:divBdr>
                    <w:top w:val="none" w:sz="0" w:space="0" w:color="auto"/>
                    <w:left w:val="none" w:sz="0" w:space="0" w:color="auto"/>
                    <w:bottom w:val="none" w:sz="0" w:space="0" w:color="auto"/>
                    <w:right w:val="none" w:sz="0" w:space="0" w:color="auto"/>
                  </w:divBdr>
                  <w:divsChild>
                    <w:div w:id="902256081">
                      <w:marLeft w:val="0"/>
                      <w:marRight w:val="0"/>
                      <w:marTop w:val="0"/>
                      <w:marBottom w:val="0"/>
                      <w:divBdr>
                        <w:top w:val="none" w:sz="0" w:space="0" w:color="auto"/>
                        <w:left w:val="none" w:sz="0" w:space="0" w:color="auto"/>
                        <w:bottom w:val="none" w:sz="0" w:space="0" w:color="auto"/>
                        <w:right w:val="none" w:sz="0" w:space="0" w:color="auto"/>
                      </w:divBdr>
                    </w:div>
                  </w:divsChild>
                </w:div>
                <w:div w:id="1539317365">
                  <w:marLeft w:val="0"/>
                  <w:marRight w:val="0"/>
                  <w:marTop w:val="0"/>
                  <w:marBottom w:val="0"/>
                  <w:divBdr>
                    <w:top w:val="none" w:sz="0" w:space="0" w:color="auto"/>
                    <w:left w:val="none" w:sz="0" w:space="0" w:color="auto"/>
                    <w:bottom w:val="none" w:sz="0" w:space="0" w:color="auto"/>
                    <w:right w:val="none" w:sz="0" w:space="0" w:color="auto"/>
                  </w:divBdr>
                  <w:divsChild>
                    <w:div w:id="441464568">
                      <w:marLeft w:val="0"/>
                      <w:marRight w:val="0"/>
                      <w:marTop w:val="0"/>
                      <w:marBottom w:val="0"/>
                      <w:divBdr>
                        <w:top w:val="none" w:sz="0" w:space="0" w:color="auto"/>
                        <w:left w:val="none" w:sz="0" w:space="0" w:color="auto"/>
                        <w:bottom w:val="none" w:sz="0" w:space="0" w:color="auto"/>
                        <w:right w:val="none" w:sz="0" w:space="0" w:color="auto"/>
                      </w:divBdr>
                    </w:div>
                    <w:div w:id="936519495">
                      <w:marLeft w:val="0"/>
                      <w:marRight w:val="0"/>
                      <w:marTop w:val="0"/>
                      <w:marBottom w:val="0"/>
                      <w:divBdr>
                        <w:top w:val="none" w:sz="0" w:space="0" w:color="auto"/>
                        <w:left w:val="none" w:sz="0" w:space="0" w:color="auto"/>
                        <w:bottom w:val="none" w:sz="0" w:space="0" w:color="auto"/>
                        <w:right w:val="none" w:sz="0" w:space="0" w:color="auto"/>
                      </w:divBdr>
                    </w:div>
                    <w:div w:id="1849907984">
                      <w:marLeft w:val="0"/>
                      <w:marRight w:val="0"/>
                      <w:marTop w:val="0"/>
                      <w:marBottom w:val="0"/>
                      <w:divBdr>
                        <w:top w:val="none" w:sz="0" w:space="0" w:color="auto"/>
                        <w:left w:val="none" w:sz="0" w:space="0" w:color="auto"/>
                        <w:bottom w:val="none" w:sz="0" w:space="0" w:color="auto"/>
                        <w:right w:val="none" w:sz="0" w:space="0" w:color="auto"/>
                      </w:divBdr>
                    </w:div>
                  </w:divsChild>
                </w:div>
                <w:div w:id="1572960215">
                  <w:marLeft w:val="0"/>
                  <w:marRight w:val="0"/>
                  <w:marTop w:val="0"/>
                  <w:marBottom w:val="0"/>
                  <w:divBdr>
                    <w:top w:val="none" w:sz="0" w:space="0" w:color="auto"/>
                    <w:left w:val="none" w:sz="0" w:space="0" w:color="auto"/>
                    <w:bottom w:val="none" w:sz="0" w:space="0" w:color="auto"/>
                    <w:right w:val="none" w:sz="0" w:space="0" w:color="auto"/>
                  </w:divBdr>
                  <w:divsChild>
                    <w:div w:id="117459941">
                      <w:marLeft w:val="0"/>
                      <w:marRight w:val="0"/>
                      <w:marTop w:val="0"/>
                      <w:marBottom w:val="0"/>
                      <w:divBdr>
                        <w:top w:val="none" w:sz="0" w:space="0" w:color="auto"/>
                        <w:left w:val="none" w:sz="0" w:space="0" w:color="auto"/>
                        <w:bottom w:val="none" w:sz="0" w:space="0" w:color="auto"/>
                        <w:right w:val="none" w:sz="0" w:space="0" w:color="auto"/>
                      </w:divBdr>
                    </w:div>
                    <w:div w:id="475297262">
                      <w:marLeft w:val="0"/>
                      <w:marRight w:val="0"/>
                      <w:marTop w:val="0"/>
                      <w:marBottom w:val="0"/>
                      <w:divBdr>
                        <w:top w:val="none" w:sz="0" w:space="0" w:color="auto"/>
                        <w:left w:val="none" w:sz="0" w:space="0" w:color="auto"/>
                        <w:bottom w:val="none" w:sz="0" w:space="0" w:color="auto"/>
                        <w:right w:val="none" w:sz="0" w:space="0" w:color="auto"/>
                      </w:divBdr>
                    </w:div>
                    <w:div w:id="771127709">
                      <w:marLeft w:val="0"/>
                      <w:marRight w:val="0"/>
                      <w:marTop w:val="0"/>
                      <w:marBottom w:val="0"/>
                      <w:divBdr>
                        <w:top w:val="none" w:sz="0" w:space="0" w:color="auto"/>
                        <w:left w:val="none" w:sz="0" w:space="0" w:color="auto"/>
                        <w:bottom w:val="none" w:sz="0" w:space="0" w:color="auto"/>
                        <w:right w:val="none" w:sz="0" w:space="0" w:color="auto"/>
                      </w:divBdr>
                    </w:div>
                  </w:divsChild>
                </w:div>
                <w:div w:id="1664821685">
                  <w:marLeft w:val="0"/>
                  <w:marRight w:val="0"/>
                  <w:marTop w:val="0"/>
                  <w:marBottom w:val="0"/>
                  <w:divBdr>
                    <w:top w:val="none" w:sz="0" w:space="0" w:color="auto"/>
                    <w:left w:val="none" w:sz="0" w:space="0" w:color="auto"/>
                    <w:bottom w:val="none" w:sz="0" w:space="0" w:color="auto"/>
                    <w:right w:val="none" w:sz="0" w:space="0" w:color="auto"/>
                  </w:divBdr>
                  <w:divsChild>
                    <w:div w:id="1207376670">
                      <w:marLeft w:val="0"/>
                      <w:marRight w:val="0"/>
                      <w:marTop w:val="0"/>
                      <w:marBottom w:val="0"/>
                      <w:divBdr>
                        <w:top w:val="none" w:sz="0" w:space="0" w:color="auto"/>
                        <w:left w:val="none" w:sz="0" w:space="0" w:color="auto"/>
                        <w:bottom w:val="none" w:sz="0" w:space="0" w:color="auto"/>
                        <w:right w:val="none" w:sz="0" w:space="0" w:color="auto"/>
                      </w:divBdr>
                    </w:div>
                  </w:divsChild>
                </w:div>
                <w:div w:id="1791125531">
                  <w:marLeft w:val="0"/>
                  <w:marRight w:val="0"/>
                  <w:marTop w:val="0"/>
                  <w:marBottom w:val="0"/>
                  <w:divBdr>
                    <w:top w:val="none" w:sz="0" w:space="0" w:color="auto"/>
                    <w:left w:val="none" w:sz="0" w:space="0" w:color="auto"/>
                    <w:bottom w:val="none" w:sz="0" w:space="0" w:color="auto"/>
                    <w:right w:val="none" w:sz="0" w:space="0" w:color="auto"/>
                  </w:divBdr>
                </w:div>
                <w:div w:id="1907259482">
                  <w:marLeft w:val="0"/>
                  <w:marRight w:val="0"/>
                  <w:marTop w:val="0"/>
                  <w:marBottom w:val="0"/>
                  <w:divBdr>
                    <w:top w:val="none" w:sz="0" w:space="0" w:color="auto"/>
                    <w:left w:val="none" w:sz="0" w:space="0" w:color="auto"/>
                    <w:bottom w:val="none" w:sz="0" w:space="0" w:color="auto"/>
                    <w:right w:val="none" w:sz="0" w:space="0" w:color="auto"/>
                  </w:divBdr>
                  <w:divsChild>
                    <w:div w:id="87385543">
                      <w:marLeft w:val="0"/>
                      <w:marRight w:val="0"/>
                      <w:marTop w:val="0"/>
                      <w:marBottom w:val="0"/>
                      <w:divBdr>
                        <w:top w:val="none" w:sz="0" w:space="0" w:color="auto"/>
                        <w:left w:val="none" w:sz="0" w:space="0" w:color="auto"/>
                        <w:bottom w:val="none" w:sz="0" w:space="0" w:color="auto"/>
                        <w:right w:val="none" w:sz="0" w:space="0" w:color="auto"/>
                      </w:divBdr>
                    </w:div>
                    <w:div w:id="938609397">
                      <w:marLeft w:val="0"/>
                      <w:marRight w:val="0"/>
                      <w:marTop w:val="0"/>
                      <w:marBottom w:val="0"/>
                      <w:divBdr>
                        <w:top w:val="none" w:sz="0" w:space="0" w:color="auto"/>
                        <w:left w:val="none" w:sz="0" w:space="0" w:color="auto"/>
                        <w:bottom w:val="none" w:sz="0" w:space="0" w:color="auto"/>
                        <w:right w:val="none" w:sz="0" w:space="0" w:color="auto"/>
                      </w:divBdr>
                    </w:div>
                    <w:div w:id="1535388885">
                      <w:marLeft w:val="0"/>
                      <w:marRight w:val="0"/>
                      <w:marTop w:val="0"/>
                      <w:marBottom w:val="0"/>
                      <w:divBdr>
                        <w:top w:val="none" w:sz="0" w:space="0" w:color="auto"/>
                        <w:left w:val="none" w:sz="0" w:space="0" w:color="auto"/>
                        <w:bottom w:val="none" w:sz="0" w:space="0" w:color="auto"/>
                        <w:right w:val="none" w:sz="0" w:space="0" w:color="auto"/>
                      </w:divBdr>
                    </w:div>
                    <w:div w:id="1894609430">
                      <w:marLeft w:val="0"/>
                      <w:marRight w:val="0"/>
                      <w:marTop w:val="0"/>
                      <w:marBottom w:val="0"/>
                      <w:divBdr>
                        <w:top w:val="none" w:sz="0" w:space="0" w:color="auto"/>
                        <w:left w:val="none" w:sz="0" w:space="0" w:color="auto"/>
                        <w:bottom w:val="none" w:sz="0" w:space="0" w:color="auto"/>
                        <w:right w:val="none" w:sz="0" w:space="0" w:color="auto"/>
                      </w:divBdr>
                    </w:div>
                  </w:divsChild>
                </w:div>
                <w:div w:id="20198860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2111393">
      <w:bodyDiv w:val="1"/>
      <w:marLeft w:val="0"/>
      <w:marRight w:val="0"/>
      <w:marTop w:val="0"/>
      <w:marBottom w:val="0"/>
      <w:divBdr>
        <w:top w:val="none" w:sz="0" w:space="0" w:color="auto"/>
        <w:left w:val="none" w:sz="0" w:space="0" w:color="auto"/>
        <w:bottom w:val="none" w:sz="0" w:space="0" w:color="auto"/>
        <w:right w:val="none" w:sz="0" w:space="0" w:color="auto"/>
      </w:divBdr>
    </w:div>
    <w:div w:id="1327513298">
      <w:bodyDiv w:val="1"/>
      <w:marLeft w:val="0"/>
      <w:marRight w:val="0"/>
      <w:marTop w:val="0"/>
      <w:marBottom w:val="0"/>
      <w:divBdr>
        <w:top w:val="none" w:sz="0" w:space="0" w:color="auto"/>
        <w:left w:val="none" w:sz="0" w:space="0" w:color="auto"/>
        <w:bottom w:val="none" w:sz="0" w:space="0" w:color="auto"/>
        <w:right w:val="none" w:sz="0" w:space="0" w:color="auto"/>
      </w:divBdr>
    </w:div>
    <w:div w:id="1328365545">
      <w:bodyDiv w:val="1"/>
      <w:marLeft w:val="0"/>
      <w:marRight w:val="0"/>
      <w:marTop w:val="0"/>
      <w:marBottom w:val="0"/>
      <w:divBdr>
        <w:top w:val="none" w:sz="0" w:space="0" w:color="auto"/>
        <w:left w:val="none" w:sz="0" w:space="0" w:color="auto"/>
        <w:bottom w:val="none" w:sz="0" w:space="0" w:color="auto"/>
        <w:right w:val="none" w:sz="0" w:space="0" w:color="auto"/>
      </w:divBdr>
    </w:div>
    <w:div w:id="1332878241">
      <w:bodyDiv w:val="1"/>
      <w:marLeft w:val="0"/>
      <w:marRight w:val="0"/>
      <w:marTop w:val="0"/>
      <w:marBottom w:val="0"/>
      <w:divBdr>
        <w:top w:val="none" w:sz="0" w:space="0" w:color="auto"/>
        <w:left w:val="none" w:sz="0" w:space="0" w:color="auto"/>
        <w:bottom w:val="none" w:sz="0" w:space="0" w:color="auto"/>
        <w:right w:val="none" w:sz="0" w:space="0" w:color="auto"/>
      </w:divBdr>
    </w:div>
    <w:div w:id="1341271792">
      <w:bodyDiv w:val="1"/>
      <w:marLeft w:val="0"/>
      <w:marRight w:val="0"/>
      <w:marTop w:val="0"/>
      <w:marBottom w:val="0"/>
      <w:divBdr>
        <w:top w:val="none" w:sz="0" w:space="0" w:color="auto"/>
        <w:left w:val="none" w:sz="0" w:space="0" w:color="auto"/>
        <w:bottom w:val="none" w:sz="0" w:space="0" w:color="auto"/>
        <w:right w:val="none" w:sz="0" w:space="0" w:color="auto"/>
      </w:divBdr>
    </w:div>
    <w:div w:id="1352878236">
      <w:bodyDiv w:val="1"/>
      <w:marLeft w:val="0"/>
      <w:marRight w:val="0"/>
      <w:marTop w:val="0"/>
      <w:marBottom w:val="0"/>
      <w:divBdr>
        <w:top w:val="none" w:sz="0" w:space="0" w:color="auto"/>
        <w:left w:val="none" w:sz="0" w:space="0" w:color="auto"/>
        <w:bottom w:val="none" w:sz="0" w:space="0" w:color="auto"/>
        <w:right w:val="none" w:sz="0" w:space="0" w:color="auto"/>
      </w:divBdr>
      <w:divsChild>
        <w:div w:id="945963597">
          <w:marLeft w:val="0"/>
          <w:marRight w:val="0"/>
          <w:marTop w:val="0"/>
          <w:marBottom w:val="0"/>
          <w:divBdr>
            <w:top w:val="none" w:sz="0" w:space="0" w:color="auto"/>
            <w:left w:val="none" w:sz="0" w:space="0" w:color="auto"/>
            <w:bottom w:val="none" w:sz="0" w:space="0" w:color="auto"/>
            <w:right w:val="none" w:sz="0" w:space="0" w:color="auto"/>
          </w:divBdr>
          <w:divsChild>
            <w:div w:id="184708288">
              <w:marLeft w:val="0"/>
              <w:marRight w:val="0"/>
              <w:marTop w:val="0"/>
              <w:marBottom w:val="0"/>
              <w:divBdr>
                <w:top w:val="none" w:sz="0" w:space="0" w:color="auto"/>
                <w:left w:val="none" w:sz="0" w:space="0" w:color="auto"/>
                <w:bottom w:val="none" w:sz="0" w:space="0" w:color="auto"/>
                <w:right w:val="none" w:sz="0" w:space="0" w:color="auto"/>
              </w:divBdr>
            </w:div>
          </w:divsChild>
        </w:div>
        <w:div w:id="1065253363">
          <w:marLeft w:val="0"/>
          <w:marRight w:val="0"/>
          <w:marTop w:val="0"/>
          <w:marBottom w:val="0"/>
          <w:divBdr>
            <w:top w:val="none" w:sz="0" w:space="0" w:color="auto"/>
            <w:left w:val="none" w:sz="0" w:space="0" w:color="auto"/>
            <w:bottom w:val="none" w:sz="0" w:space="0" w:color="auto"/>
            <w:right w:val="none" w:sz="0" w:space="0" w:color="auto"/>
          </w:divBdr>
          <w:divsChild>
            <w:div w:id="558320767">
              <w:marLeft w:val="0"/>
              <w:marRight w:val="0"/>
              <w:marTop w:val="0"/>
              <w:marBottom w:val="0"/>
              <w:divBdr>
                <w:top w:val="none" w:sz="0" w:space="0" w:color="auto"/>
                <w:left w:val="none" w:sz="0" w:space="0" w:color="auto"/>
                <w:bottom w:val="none" w:sz="0" w:space="0" w:color="auto"/>
                <w:right w:val="none" w:sz="0" w:space="0" w:color="auto"/>
              </w:divBdr>
            </w:div>
          </w:divsChild>
        </w:div>
        <w:div w:id="1279142294">
          <w:marLeft w:val="0"/>
          <w:marRight w:val="0"/>
          <w:marTop w:val="0"/>
          <w:marBottom w:val="0"/>
          <w:divBdr>
            <w:top w:val="none" w:sz="0" w:space="0" w:color="auto"/>
            <w:left w:val="none" w:sz="0" w:space="0" w:color="auto"/>
            <w:bottom w:val="none" w:sz="0" w:space="0" w:color="auto"/>
            <w:right w:val="none" w:sz="0" w:space="0" w:color="auto"/>
          </w:divBdr>
          <w:divsChild>
            <w:div w:id="923807726">
              <w:marLeft w:val="0"/>
              <w:marRight w:val="0"/>
              <w:marTop w:val="0"/>
              <w:marBottom w:val="0"/>
              <w:divBdr>
                <w:top w:val="none" w:sz="0" w:space="0" w:color="auto"/>
                <w:left w:val="none" w:sz="0" w:space="0" w:color="auto"/>
                <w:bottom w:val="none" w:sz="0" w:space="0" w:color="auto"/>
                <w:right w:val="none" w:sz="0" w:space="0" w:color="auto"/>
              </w:divBdr>
            </w:div>
          </w:divsChild>
        </w:div>
        <w:div w:id="1702822183">
          <w:marLeft w:val="0"/>
          <w:marRight w:val="0"/>
          <w:marTop w:val="0"/>
          <w:marBottom w:val="0"/>
          <w:divBdr>
            <w:top w:val="none" w:sz="0" w:space="0" w:color="auto"/>
            <w:left w:val="none" w:sz="0" w:space="0" w:color="auto"/>
            <w:bottom w:val="none" w:sz="0" w:space="0" w:color="auto"/>
            <w:right w:val="none" w:sz="0" w:space="0" w:color="auto"/>
          </w:divBdr>
          <w:divsChild>
            <w:div w:id="5601364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8875527">
      <w:bodyDiv w:val="1"/>
      <w:marLeft w:val="0"/>
      <w:marRight w:val="0"/>
      <w:marTop w:val="0"/>
      <w:marBottom w:val="0"/>
      <w:divBdr>
        <w:top w:val="none" w:sz="0" w:space="0" w:color="auto"/>
        <w:left w:val="none" w:sz="0" w:space="0" w:color="auto"/>
        <w:bottom w:val="none" w:sz="0" w:space="0" w:color="auto"/>
        <w:right w:val="none" w:sz="0" w:space="0" w:color="auto"/>
      </w:divBdr>
    </w:div>
    <w:div w:id="1381396987">
      <w:bodyDiv w:val="1"/>
      <w:marLeft w:val="0"/>
      <w:marRight w:val="0"/>
      <w:marTop w:val="0"/>
      <w:marBottom w:val="0"/>
      <w:divBdr>
        <w:top w:val="none" w:sz="0" w:space="0" w:color="auto"/>
        <w:left w:val="none" w:sz="0" w:space="0" w:color="auto"/>
        <w:bottom w:val="none" w:sz="0" w:space="0" w:color="auto"/>
        <w:right w:val="none" w:sz="0" w:space="0" w:color="auto"/>
      </w:divBdr>
    </w:div>
    <w:div w:id="1396468593">
      <w:bodyDiv w:val="1"/>
      <w:marLeft w:val="0"/>
      <w:marRight w:val="0"/>
      <w:marTop w:val="0"/>
      <w:marBottom w:val="0"/>
      <w:divBdr>
        <w:top w:val="none" w:sz="0" w:space="0" w:color="auto"/>
        <w:left w:val="none" w:sz="0" w:space="0" w:color="auto"/>
        <w:bottom w:val="none" w:sz="0" w:space="0" w:color="auto"/>
        <w:right w:val="none" w:sz="0" w:space="0" w:color="auto"/>
      </w:divBdr>
    </w:div>
    <w:div w:id="1401294661">
      <w:bodyDiv w:val="1"/>
      <w:marLeft w:val="0"/>
      <w:marRight w:val="0"/>
      <w:marTop w:val="0"/>
      <w:marBottom w:val="0"/>
      <w:divBdr>
        <w:top w:val="none" w:sz="0" w:space="0" w:color="auto"/>
        <w:left w:val="none" w:sz="0" w:space="0" w:color="auto"/>
        <w:bottom w:val="none" w:sz="0" w:space="0" w:color="auto"/>
        <w:right w:val="none" w:sz="0" w:space="0" w:color="auto"/>
      </w:divBdr>
      <w:divsChild>
        <w:div w:id="136191984">
          <w:marLeft w:val="0"/>
          <w:marRight w:val="0"/>
          <w:marTop w:val="0"/>
          <w:marBottom w:val="0"/>
          <w:divBdr>
            <w:top w:val="none" w:sz="0" w:space="0" w:color="auto"/>
            <w:left w:val="none" w:sz="0" w:space="0" w:color="auto"/>
            <w:bottom w:val="none" w:sz="0" w:space="0" w:color="auto"/>
            <w:right w:val="none" w:sz="0" w:space="0" w:color="auto"/>
          </w:divBdr>
          <w:divsChild>
            <w:div w:id="83383734">
              <w:marLeft w:val="0"/>
              <w:marRight w:val="0"/>
              <w:marTop w:val="0"/>
              <w:marBottom w:val="0"/>
              <w:divBdr>
                <w:top w:val="none" w:sz="0" w:space="0" w:color="auto"/>
                <w:left w:val="none" w:sz="0" w:space="0" w:color="auto"/>
                <w:bottom w:val="none" w:sz="0" w:space="0" w:color="auto"/>
                <w:right w:val="none" w:sz="0" w:space="0" w:color="auto"/>
              </w:divBdr>
            </w:div>
            <w:div w:id="1061488277">
              <w:marLeft w:val="0"/>
              <w:marRight w:val="0"/>
              <w:marTop w:val="0"/>
              <w:marBottom w:val="0"/>
              <w:divBdr>
                <w:top w:val="none" w:sz="0" w:space="0" w:color="auto"/>
                <w:left w:val="none" w:sz="0" w:space="0" w:color="auto"/>
                <w:bottom w:val="none" w:sz="0" w:space="0" w:color="auto"/>
                <w:right w:val="none" w:sz="0" w:space="0" w:color="auto"/>
              </w:divBdr>
            </w:div>
            <w:div w:id="1888645011">
              <w:marLeft w:val="0"/>
              <w:marRight w:val="0"/>
              <w:marTop w:val="0"/>
              <w:marBottom w:val="0"/>
              <w:divBdr>
                <w:top w:val="none" w:sz="0" w:space="0" w:color="auto"/>
                <w:left w:val="none" w:sz="0" w:space="0" w:color="auto"/>
                <w:bottom w:val="none" w:sz="0" w:space="0" w:color="auto"/>
                <w:right w:val="none" w:sz="0" w:space="0" w:color="auto"/>
              </w:divBdr>
            </w:div>
            <w:div w:id="2081554490">
              <w:marLeft w:val="0"/>
              <w:marRight w:val="0"/>
              <w:marTop w:val="0"/>
              <w:marBottom w:val="0"/>
              <w:divBdr>
                <w:top w:val="none" w:sz="0" w:space="0" w:color="auto"/>
                <w:left w:val="none" w:sz="0" w:space="0" w:color="auto"/>
                <w:bottom w:val="none" w:sz="0" w:space="0" w:color="auto"/>
                <w:right w:val="none" w:sz="0" w:space="0" w:color="auto"/>
              </w:divBdr>
            </w:div>
          </w:divsChild>
        </w:div>
        <w:div w:id="693924671">
          <w:marLeft w:val="0"/>
          <w:marRight w:val="0"/>
          <w:marTop w:val="0"/>
          <w:marBottom w:val="0"/>
          <w:divBdr>
            <w:top w:val="none" w:sz="0" w:space="0" w:color="auto"/>
            <w:left w:val="none" w:sz="0" w:space="0" w:color="auto"/>
            <w:bottom w:val="none" w:sz="0" w:space="0" w:color="auto"/>
            <w:right w:val="none" w:sz="0" w:space="0" w:color="auto"/>
          </w:divBdr>
          <w:divsChild>
            <w:div w:id="617680394">
              <w:marLeft w:val="0"/>
              <w:marRight w:val="0"/>
              <w:marTop w:val="0"/>
              <w:marBottom w:val="0"/>
              <w:divBdr>
                <w:top w:val="none" w:sz="0" w:space="0" w:color="auto"/>
                <w:left w:val="none" w:sz="0" w:space="0" w:color="auto"/>
                <w:bottom w:val="none" w:sz="0" w:space="0" w:color="auto"/>
                <w:right w:val="none" w:sz="0" w:space="0" w:color="auto"/>
              </w:divBdr>
            </w:div>
            <w:div w:id="649090948">
              <w:marLeft w:val="0"/>
              <w:marRight w:val="0"/>
              <w:marTop w:val="0"/>
              <w:marBottom w:val="0"/>
              <w:divBdr>
                <w:top w:val="none" w:sz="0" w:space="0" w:color="auto"/>
                <w:left w:val="none" w:sz="0" w:space="0" w:color="auto"/>
                <w:bottom w:val="none" w:sz="0" w:space="0" w:color="auto"/>
                <w:right w:val="none" w:sz="0" w:space="0" w:color="auto"/>
              </w:divBdr>
            </w:div>
          </w:divsChild>
        </w:div>
        <w:div w:id="1427799700">
          <w:marLeft w:val="0"/>
          <w:marRight w:val="0"/>
          <w:marTop w:val="0"/>
          <w:marBottom w:val="0"/>
          <w:divBdr>
            <w:top w:val="none" w:sz="0" w:space="0" w:color="auto"/>
            <w:left w:val="none" w:sz="0" w:space="0" w:color="auto"/>
            <w:bottom w:val="none" w:sz="0" w:space="0" w:color="auto"/>
            <w:right w:val="none" w:sz="0" w:space="0" w:color="auto"/>
          </w:divBdr>
          <w:divsChild>
            <w:div w:id="1548034019">
              <w:marLeft w:val="0"/>
              <w:marRight w:val="0"/>
              <w:marTop w:val="0"/>
              <w:marBottom w:val="0"/>
              <w:divBdr>
                <w:top w:val="none" w:sz="0" w:space="0" w:color="auto"/>
                <w:left w:val="none" w:sz="0" w:space="0" w:color="auto"/>
                <w:bottom w:val="none" w:sz="0" w:space="0" w:color="auto"/>
                <w:right w:val="none" w:sz="0" w:space="0" w:color="auto"/>
              </w:divBdr>
            </w:div>
          </w:divsChild>
        </w:div>
        <w:div w:id="1635135908">
          <w:marLeft w:val="0"/>
          <w:marRight w:val="0"/>
          <w:marTop w:val="0"/>
          <w:marBottom w:val="0"/>
          <w:divBdr>
            <w:top w:val="none" w:sz="0" w:space="0" w:color="auto"/>
            <w:left w:val="none" w:sz="0" w:space="0" w:color="auto"/>
            <w:bottom w:val="none" w:sz="0" w:space="0" w:color="auto"/>
            <w:right w:val="none" w:sz="0" w:space="0" w:color="auto"/>
          </w:divBdr>
          <w:divsChild>
            <w:div w:id="1027563766">
              <w:marLeft w:val="-75"/>
              <w:marRight w:val="0"/>
              <w:marTop w:val="30"/>
              <w:marBottom w:val="30"/>
              <w:divBdr>
                <w:top w:val="none" w:sz="0" w:space="0" w:color="auto"/>
                <w:left w:val="none" w:sz="0" w:space="0" w:color="auto"/>
                <w:bottom w:val="none" w:sz="0" w:space="0" w:color="auto"/>
                <w:right w:val="none" w:sz="0" w:space="0" w:color="auto"/>
              </w:divBdr>
              <w:divsChild>
                <w:div w:id="237784468">
                  <w:marLeft w:val="0"/>
                  <w:marRight w:val="0"/>
                  <w:marTop w:val="0"/>
                  <w:marBottom w:val="0"/>
                  <w:divBdr>
                    <w:top w:val="none" w:sz="0" w:space="0" w:color="auto"/>
                    <w:left w:val="none" w:sz="0" w:space="0" w:color="auto"/>
                    <w:bottom w:val="none" w:sz="0" w:space="0" w:color="auto"/>
                    <w:right w:val="none" w:sz="0" w:space="0" w:color="auto"/>
                  </w:divBdr>
                  <w:divsChild>
                    <w:div w:id="394789535">
                      <w:marLeft w:val="0"/>
                      <w:marRight w:val="0"/>
                      <w:marTop w:val="0"/>
                      <w:marBottom w:val="0"/>
                      <w:divBdr>
                        <w:top w:val="none" w:sz="0" w:space="0" w:color="auto"/>
                        <w:left w:val="none" w:sz="0" w:space="0" w:color="auto"/>
                        <w:bottom w:val="none" w:sz="0" w:space="0" w:color="auto"/>
                        <w:right w:val="none" w:sz="0" w:space="0" w:color="auto"/>
                      </w:divBdr>
                    </w:div>
                    <w:div w:id="583077065">
                      <w:marLeft w:val="0"/>
                      <w:marRight w:val="0"/>
                      <w:marTop w:val="0"/>
                      <w:marBottom w:val="0"/>
                      <w:divBdr>
                        <w:top w:val="none" w:sz="0" w:space="0" w:color="auto"/>
                        <w:left w:val="none" w:sz="0" w:space="0" w:color="auto"/>
                        <w:bottom w:val="none" w:sz="0" w:space="0" w:color="auto"/>
                        <w:right w:val="none" w:sz="0" w:space="0" w:color="auto"/>
                      </w:divBdr>
                    </w:div>
                    <w:div w:id="1388841515">
                      <w:marLeft w:val="0"/>
                      <w:marRight w:val="0"/>
                      <w:marTop w:val="0"/>
                      <w:marBottom w:val="0"/>
                      <w:divBdr>
                        <w:top w:val="none" w:sz="0" w:space="0" w:color="auto"/>
                        <w:left w:val="none" w:sz="0" w:space="0" w:color="auto"/>
                        <w:bottom w:val="none" w:sz="0" w:space="0" w:color="auto"/>
                        <w:right w:val="none" w:sz="0" w:space="0" w:color="auto"/>
                      </w:divBdr>
                    </w:div>
                  </w:divsChild>
                </w:div>
                <w:div w:id="287707412">
                  <w:marLeft w:val="0"/>
                  <w:marRight w:val="0"/>
                  <w:marTop w:val="0"/>
                  <w:marBottom w:val="0"/>
                  <w:divBdr>
                    <w:top w:val="none" w:sz="0" w:space="0" w:color="auto"/>
                    <w:left w:val="none" w:sz="0" w:space="0" w:color="auto"/>
                    <w:bottom w:val="none" w:sz="0" w:space="0" w:color="auto"/>
                    <w:right w:val="none" w:sz="0" w:space="0" w:color="auto"/>
                  </w:divBdr>
                  <w:divsChild>
                    <w:div w:id="664749267">
                      <w:marLeft w:val="0"/>
                      <w:marRight w:val="0"/>
                      <w:marTop w:val="0"/>
                      <w:marBottom w:val="0"/>
                      <w:divBdr>
                        <w:top w:val="none" w:sz="0" w:space="0" w:color="auto"/>
                        <w:left w:val="none" w:sz="0" w:space="0" w:color="auto"/>
                        <w:bottom w:val="none" w:sz="0" w:space="0" w:color="auto"/>
                        <w:right w:val="none" w:sz="0" w:space="0" w:color="auto"/>
                      </w:divBdr>
                    </w:div>
                    <w:div w:id="1662465418">
                      <w:marLeft w:val="0"/>
                      <w:marRight w:val="0"/>
                      <w:marTop w:val="0"/>
                      <w:marBottom w:val="0"/>
                      <w:divBdr>
                        <w:top w:val="none" w:sz="0" w:space="0" w:color="auto"/>
                        <w:left w:val="none" w:sz="0" w:space="0" w:color="auto"/>
                        <w:bottom w:val="none" w:sz="0" w:space="0" w:color="auto"/>
                        <w:right w:val="none" w:sz="0" w:space="0" w:color="auto"/>
                      </w:divBdr>
                    </w:div>
                  </w:divsChild>
                </w:div>
                <w:div w:id="353843355">
                  <w:marLeft w:val="0"/>
                  <w:marRight w:val="0"/>
                  <w:marTop w:val="0"/>
                  <w:marBottom w:val="0"/>
                  <w:divBdr>
                    <w:top w:val="none" w:sz="0" w:space="0" w:color="auto"/>
                    <w:left w:val="none" w:sz="0" w:space="0" w:color="auto"/>
                    <w:bottom w:val="none" w:sz="0" w:space="0" w:color="auto"/>
                    <w:right w:val="none" w:sz="0" w:space="0" w:color="auto"/>
                  </w:divBdr>
                  <w:divsChild>
                    <w:div w:id="156574585">
                      <w:marLeft w:val="0"/>
                      <w:marRight w:val="0"/>
                      <w:marTop w:val="0"/>
                      <w:marBottom w:val="0"/>
                      <w:divBdr>
                        <w:top w:val="none" w:sz="0" w:space="0" w:color="auto"/>
                        <w:left w:val="none" w:sz="0" w:space="0" w:color="auto"/>
                        <w:bottom w:val="none" w:sz="0" w:space="0" w:color="auto"/>
                        <w:right w:val="none" w:sz="0" w:space="0" w:color="auto"/>
                      </w:divBdr>
                    </w:div>
                    <w:div w:id="413472401">
                      <w:marLeft w:val="0"/>
                      <w:marRight w:val="0"/>
                      <w:marTop w:val="0"/>
                      <w:marBottom w:val="0"/>
                      <w:divBdr>
                        <w:top w:val="none" w:sz="0" w:space="0" w:color="auto"/>
                        <w:left w:val="none" w:sz="0" w:space="0" w:color="auto"/>
                        <w:bottom w:val="none" w:sz="0" w:space="0" w:color="auto"/>
                        <w:right w:val="none" w:sz="0" w:space="0" w:color="auto"/>
                      </w:divBdr>
                    </w:div>
                    <w:div w:id="1253975499">
                      <w:marLeft w:val="0"/>
                      <w:marRight w:val="0"/>
                      <w:marTop w:val="0"/>
                      <w:marBottom w:val="0"/>
                      <w:divBdr>
                        <w:top w:val="none" w:sz="0" w:space="0" w:color="auto"/>
                        <w:left w:val="none" w:sz="0" w:space="0" w:color="auto"/>
                        <w:bottom w:val="none" w:sz="0" w:space="0" w:color="auto"/>
                        <w:right w:val="none" w:sz="0" w:space="0" w:color="auto"/>
                      </w:divBdr>
                    </w:div>
                    <w:div w:id="1394280969">
                      <w:marLeft w:val="0"/>
                      <w:marRight w:val="0"/>
                      <w:marTop w:val="0"/>
                      <w:marBottom w:val="0"/>
                      <w:divBdr>
                        <w:top w:val="none" w:sz="0" w:space="0" w:color="auto"/>
                        <w:left w:val="none" w:sz="0" w:space="0" w:color="auto"/>
                        <w:bottom w:val="none" w:sz="0" w:space="0" w:color="auto"/>
                        <w:right w:val="none" w:sz="0" w:space="0" w:color="auto"/>
                      </w:divBdr>
                    </w:div>
                    <w:div w:id="1399748752">
                      <w:marLeft w:val="0"/>
                      <w:marRight w:val="0"/>
                      <w:marTop w:val="0"/>
                      <w:marBottom w:val="0"/>
                      <w:divBdr>
                        <w:top w:val="none" w:sz="0" w:space="0" w:color="auto"/>
                        <w:left w:val="none" w:sz="0" w:space="0" w:color="auto"/>
                        <w:bottom w:val="none" w:sz="0" w:space="0" w:color="auto"/>
                        <w:right w:val="none" w:sz="0" w:space="0" w:color="auto"/>
                      </w:divBdr>
                    </w:div>
                    <w:div w:id="1777288388">
                      <w:marLeft w:val="0"/>
                      <w:marRight w:val="0"/>
                      <w:marTop w:val="0"/>
                      <w:marBottom w:val="0"/>
                      <w:divBdr>
                        <w:top w:val="none" w:sz="0" w:space="0" w:color="auto"/>
                        <w:left w:val="none" w:sz="0" w:space="0" w:color="auto"/>
                        <w:bottom w:val="none" w:sz="0" w:space="0" w:color="auto"/>
                        <w:right w:val="none" w:sz="0" w:space="0" w:color="auto"/>
                      </w:divBdr>
                    </w:div>
                    <w:div w:id="2108965102">
                      <w:marLeft w:val="0"/>
                      <w:marRight w:val="0"/>
                      <w:marTop w:val="0"/>
                      <w:marBottom w:val="0"/>
                      <w:divBdr>
                        <w:top w:val="none" w:sz="0" w:space="0" w:color="auto"/>
                        <w:left w:val="none" w:sz="0" w:space="0" w:color="auto"/>
                        <w:bottom w:val="none" w:sz="0" w:space="0" w:color="auto"/>
                        <w:right w:val="none" w:sz="0" w:space="0" w:color="auto"/>
                      </w:divBdr>
                    </w:div>
                  </w:divsChild>
                </w:div>
                <w:div w:id="587883381">
                  <w:marLeft w:val="0"/>
                  <w:marRight w:val="0"/>
                  <w:marTop w:val="0"/>
                  <w:marBottom w:val="0"/>
                  <w:divBdr>
                    <w:top w:val="none" w:sz="0" w:space="0" w:color="auto"/>
                    <w:left w:val="none" w:sz="0" w:space="0" w:color="auto"/>
                    <w:bottom w:val="none" w:sz="0" w:space="0" w:color="auto"/>
                    <w:right w:val="none" w:sz="0" w:space="0" w:color="auto"/>
                  </w:divBdr>
                  <w:divsChild>
                    <w:div w:id="349187887">
                      <w:marLeft w:val="0"/>
                      <w:marRight w:val="0"/>
                      <w:marTop w:val="0"/>
                      <w:marBottom w:val="0"/>
                      <w:divBdr>
                        <w:top w:val="none" w:sz="0" w:space="0" w:color="auto"/>
                        <w:left w:val="none" w:sz="0" w:space="0" w:color="auto"/>
                        <w:bottom w:val="none" w:sz="0" w:space="0" w:color="auto"/>
                        <w:right w:val="none" w:sz="0" w:space="0" w:color="auto"/>
                      </w:divBdr>
                    </w:div>
                    <w:div w:id="823132236">
                      <w:marLeft w:val="0"/>
                      <w:marRight w:val="0"/>
                      <w:marTop w:val="0"/>
                      <w:marBottom w:val="0"/>
                      <w:divBdr>
                        <w:top w:val="none" w:sz="0" w:space="0" w:color="auto"/>
                        <w:left w:val="none" w:sz="0" w:space="0" w:color="auto"/>
                        <w:bottom w:val="none" w:sz="0" w:space="0" w:color="auto"/>
                        <w:right w:val="none" w:sz="0" w:space="0" w:color="auto"/>
                      </w:divBdr>
                    </w:div>
                    <w:div w:id="1500003270">
                      <w:marLeft w:val="0"/>
                      <w:marRight w:val="0"/>
                      <w:marTop w:val="0"/>
                      <w:marBottom w:val="0"/>
                      <w:divBdr>
                        <w:top w:val="none" w:sz="0" w:space="0" w:color="auto"/>
                        <w:left w:val="none" w:sz="0" w:space="0" w:color="auto"/>
                        <w:bottom w:val="none" w:sz="0" w:space="0" w:color="auto"/>
                        <w:right w:val="none" w:sz="0" w:space="0" w:color="auto"/>
                      </w:divBdr>
                    </w:div>
                    <w:div w:id="1580021736">
                      <w:marLeft w:val="0"/>
                      <w:marRight w:val="0"/>
                      <w:marTop w:val="0"/>
                      <w:marBottom w:val="0"/>
                      <w:divBdr>
                        <w:top w:val="none" w:sz="0" w:space="0" w:color="auto"/>
                        <w:left w:val="none" w:sz="0" w:space="0" w:color="auto"/>
                        <w:bottom w:val="none" w:sz="0" w:space="0" w:color="auto"/>
                        <w:right w:val="none" w:sz="0" w:space="0" w:color="auto"/>
                      </w:divBdr>
                    </w:div>
                    <w:div w:id="1962104905">
                      <w:marLeft w:val="0"/>
                      <w:marRight w:val="0"/>
                      <w:marTop w:val="0"/>
                      <w:marBottom w:val="0"/>
                      <w:divBdr>
                        <w:top w:val="none" w:sz="0" w:space="0" w:color="auto"/>
                        <w:left w:val="none" w:sz="0" w:space="0" w:color="auto"/>
                        <w:bottom w:val="none" w:sz="0" w:space="0" w:color="auto"/>
                        <w:right w:val="none" w:sz="0" w:space="0" w:color="auto"/>
                      </w:divBdr>
                    </w:div>
                  </w:divsChild>
                </w:div>
                <w:div w:id="616956806">
                  <w:marLeft w:val="0"/>
                  <w:marRight w:val="0"/>
                  <w:marTop w:val="0"/>
                  <w:marBottom w:val="0"/>
                  <w:divBdr>
                    <w:top w:val="none" w:sz="0" w:space="0" w:color="auto"/>
                    <w:left w:val="none" w:sz="0" w:space="0" w:color="auto"/>
                    <w:bottom w:val="none" w:sz="0" w:space="0" w:color="auto"/>
                    <w:right w:val="none" w:sz="0" w:space="0" w:color="auto"/>
                  </w:divBdr>
                  <w:divsChild>
                    <w:div w:id="39137304">
                      <w:marLeft w:val="0"/>
                      <w:marRight w:val="0"/>
                      <w:marTop w:val="0"/>
                      <w:marBottom w:val="0"/>
                      <w:divBdr>
                        <w:top w:val="none" w:sz="0" w:space="0" w:color="auto"/>
                        <w:left w:val="none" w:sz="0" w:space="0" w:color="auto"/>
                        <w:bottom w:val="none" w:sz="0" w:space="0" w:color="auto"/>
                        <w:right w:val="none" w:sz="0" w:space="0" w:color="auto"/>
                      </w:divBdr>
                    </w:div>
                  </w:divsChild>
                </w:div>
                <w:div w:id="666636345">
                  <w:marLeft w:val="0"/>
                  <w:marRight w:val="0"/>
                  <w:marTop w:val="0"/>
                  <w:marBottom w:val="0"/>
                  <w:divBdr>
                    <w:top w:val="none" w:sz="0" w:space="0" w:color="auto"/>
                    <w:left w:val="none" w:sz="0" w:space="0" w:color="auto"/>
                    <w:bottom w:val="none" w:sz="0" w:space="0" w:color="auto"/>
                    <w:right w:val="none" w:sz="0" w:space="0" w:color="auto"/>
                  </w:divBdr>
                  <w:divsChild>
                    <w:div w:id="52392836">
                      <w:marLeft w:val="0"/>
                      <w:marRight w:val="0"/>
                      <w:marTop w:val="0"/>
                      <w:marBottom w:val="0"/>
                      <w:divBdr>
                        <w:top w:val="none" w:sz="0" w:space="0" w:color="auto"/>
                        <w:left w:val="none" w:sz="0" w:space="0" w:color="auto"/>
                        <w:bottom w:val="none" w:sz="0" w:space="0" w:color="auto"/>
                        <w:right w:val="none" w:sz="0" w:space="0" w:color="auto"/>
                      </w:divBdr>
                    </w:div>
                  </w:divsChild>
                </w:div>
                <w:div w:id="676662567">
                  <w:marLeft w:val="0"/>
                  <w:marRight w:val="0"/>
                  <w:marTop w:val="0"/>
                  <w:marBottom w:val="0"/>
                  <w:divBdr>
                    <w:top w:val="none" w:sz="0" w:space="0" w:color="auto"/>
                    <w:left w:val="none" w:sz="0" w:space="0" w:color="auto"/>
                    <w:bottom w:val="none" w:sz="0" w:space="0" w:color="auto"/>
                    <w:right w:val="none" w:sz="0" w:space="0" w:color="auto"/>
                  </w:divBdr>
                  <w:divsChild>
                    <w:div w:id="549462253">
                      <w:marLeft w:val="0"/>
                      <w:marRight w:val="0"/>
                      <w:marTop w:val="0"/>
                      <w:marBottom w:val="0"/>
                      <w:divBdr>
                        <w:top w:val="none" w:sz="0" w:space="0" w:color="auto"/>
                        <w:left w:val="none" w:sz="0" w:space="0" w:color="auto"/>
                        <w:bottom w:val="none" w:sz="0" w:space="0" w:color="auto"/>
                        <w:right w:val="none" w:sz="0" w:space="0" w:color="auto"/>
                      </w:divBdr>
                    </w:div>
                    <w:div w:id="639652417">
                      <w:marLeft w:val="0"/>
                      <w:marRight w:val="0"/>
                      <w:marTop w:val="0"/>
                      <w:marBottom w:val="0"/>
                      <w:divBdr>
                        <w:top w:val="none" w:sz="0" w:space="0" w:color="auto"/>
                        <w:left w:val="none" w:sz="0" w:space="0" w:color="auto"/>
                        <w:bottom w:val="none" w:sz="0" w:space="0" w:color="auto"/>
                        <w:right w:val="none" w:sz="0" w:space="0" w:color="auto"/>
                      </w:divBdr>
                    </w:div>
                    <w:div w:id="1949697215">
                      <w:marLeft w:val="0"/>
                      <w:marRight w:val="0"/>
                      <w:marTop w:val="0"/>
                      <w:marBottom w:val="0"/>
                      <w:divBdr>
                        <w:top w:val="none" w:sz="0" w:space="0" w:color="auto"/>
                        <w:left w:val="none" w:sz="0" w:space="0" w:color="auto"/>
                        <w:bottom w:val="none" w:sz="0" w:space="0" w:color="auto"/>
                        <w:right w:val="none" w:sz="0" w:space="0" w:color="auto"/>
                      </w:divBdr>
                    </w:div>
                    <w:div w:id="2078674094">
                      <w:marLeft w:val="0"/>
                      <w:marRight w:val="0"/>
                      <w:marTop w:val="0"/>
                      <w:marBottom w:val="0"/>
                      <w:divBdr>
                        <w:top w:val="none" w:sz="0" w:space="0" w:color="auto"/>
                        <w:left w:val="none" w:sz="0" w:space="0" w:color="auto"/>
                        <w:bottom w:val="none" w:sz="0" w:space="0" w:color="auto"/>
                        <w:right w:val="none" w:sz="0" w:space="0" w:color="auto"/>
                      </w:divBdr>
                    </w:div>
                  </w:divsChild>
                </w:div>
                <w:div w:id="676729946">
                  <w:marLeft w:val="0"/>
                  <w:marRight w:val="0"/>
                  <w:marTop w:val="0"/>
                  <w:marBottom w:val="0"/>
                  <w:divBdr>
                    <w:top w:val="none" w:sz="0" w:space="0" w:color="auto"/>
                    <w:left w:val="none" w:sz="0" w:space="0" w:color="auto"/>
                    <w:bottom w:val="none" w:sz="0" w:space="0" w:color="auto"/>
                    <w:right w:val="none" w:sz="0" w:space="0" w:color="auto"/>
                  </w:divBdr>
                  <w:divsChild>
                    <w:div w:id="1136341430">
                      <w:marLeft w:val="0"/>
                      <w:marRight w:val="0"/>
                      <w:marTop w:val="0"/>
                      <w:marBottom w:val="0"/>
                      <w:divBdr>
                        <w:top w:val="none" w:sz="0" w:space="0" w:color="auto"/>
                        <w:left w:val="none" w:sz="0" w:space="0" w:color="auto"/>
                        <w:bottom w:val="none" w:sz="0" w:space="0" w:color="auto"/>
                        <w:right w:val="none" w:sz="0" w:space="0" w:color="auto"/>
                      </w:divBdr>
                    </w:div>
                  </w:divsChild>
                </w:div>
                <w:div w:id="686371275">
                  <w:marLeft w:val="0"/>
                  <w:marRight w:val="0"/>
                  <w:marTop w:val="0"/>
                  <w:marBottom w:val="0"/>
                  <w:divBdr>
                    <w:top w:val="none" w:sz="0" w:space="0" w:color="auto"/>
                    <w:left w:val="none" w:sz="0" w:space="0" w:color="auto"/>
                    <w:bottom w:val="none" w:sz="0" w:space="0" w:color="auto"/>
                    <w:right w:val="none" w:sz="0" w:space="0" w:color="auto"/>
                  </w:divBdr>
                  <w:divsChild>
                    <w:div w:id="334458618">
                      <w:marLeft w:val="0"/>
                      <w:marRight w:val="0"/>
                      <w:marTop w:val="0"/>
                      <w:marBottom w:val="0"/>
                      <w:divBdr>
                        <w:top w:val="none" w:sz="0" w:space="0" w:color="auto"/>
                        <w:left w:val="none" w:sz="0" w:space="0" w:color="auto"/>
                        <w:bottom w:val="none" w:sz="0" w:space="0" w:color="auto"/>
                        <w:right w:val="none" w:sz="0" w:space="0" w:color="auto"/>
                      </w:divBdr>
                    </w:div>
                  </w:divsChild>
                </w:div>
                <w:div w:id="838352841">
                  <w:marLeft w:val="0"/>
                  <w:marRight w:val="0"/>
                  <w:marTop w:val="0"/>
                  <w:marBottom w:val="0"/>
                  <w:divBdr>
                    <w:top w:val="none" w:sz="0" w:space="0" w:color="auto"/>
                    <w:left w:val="none" w:sz="0" w:space="0" w:color="auto"/>
                    <w:bottom w:val="none" w:sz="0" w:space="0" w:color="auto"/>
                    <w:right w:val="none" w:sz="0" w:space="0" w:color="auto"/>
                  </w:divBdr>
                  <w:divsChild>
                    <w:div w:id="473066611">
                      <w:marLeft w:val="0"/>
                      <w:marRight w:val="0"/>
                      <w:marTop w:val="0"/>
                      <w:marBottom w:val="0"/>
                      <w:divBdr>
                        <w:top w:val="none" w:sz="0" w:space="0" w:color="auto"/>
                        <w:left w:val="none" w:sz="0" w:space="0" w:color="auto"/>
                        <w:bottom w:val="none" w:sz="0" w:space="0" w:color="auto"/>
                        <w:right w:val="none" w:sz="0" w:space="0" w:color="auto"/>
                      </w:divBdr>
                    </w:div>
                    <w:div w:id="492645273">
                      <w:marLeft w:val="0"/>
                      <w:marRight w:val="0"/>
                      <w:marTop w:val="0"/>
                      <w:marBottom w:val="0"/>
                      <w:divBdr>
                        <w:top w:val="none" w:sz="0" w:space="0" w:color="auto"/>
                        <w:left w:val="none" w:sz="0" w:space="0" w:color="auto"/>
                        <w:bottom w:val="none" w:sz="0" w:space="0" w:color="auto"/>
                        <w:right w:val="none" w:sz="0" w:space="0" w:color="auto"/>
                      </w:divBdr>
                    </w:div>
                    <w:div w:id="1272664484">
                      <w:marLeft w:val="0"/>
                      <w:marRight w:val="0"/>
                      <w:marTop w:val="0"/>
                      <w:marBottom w:val="0"/>
                      <w:divBdr>
                        <w:top w:val="none" w:sz="0" w:space="0" w:color="auto"/>
                        <w:left w:val="none" w:sz="0" w:space="0" w:color="auto"/>
                        <w:bottom w:val="none" w:sz="0" w:space="0" w:color="auto"/>
                        <w:right w:val="none" w:sz="0" w:space="0" w:color="auto"/>
                      </w:divBdr>
                    </w:div>
                  </w:divsChild>
                </w:div>
                <w:div w:id="873884281">
                  <w:marLeft w:val="0"/>
                  <w:marRight w:val="0"/>
                  <w:marTop w:val="0"/>
                  <w:marBottom w:val="0"/>
                  <w:divBdr>
                    <w:top w:val="none" w:sz="0" w:space="0" w:color="auto"/>
                    <w:left w:val="none" w:sz="0" w:space="0" w:color="auto"/>
                    <w:bottom w:val="none" w:sz="0" w:space="0" w:color="auto"/>
                    <w:right w:val="none" w:sz="0" w:space="0" w:color="auto"/>
                  </w:divBdr>
                  <w:divsChild>
                    <w:div w:id="1008554695">
                      <w:marLeft w:val="0"/>
                      <w:marRight w:val="0"/>
                      <w:marTop w:val="0"/>
                      <w:marBottom w:val="0"/>
                      <w:divBdr>
                        <w:top w:val="none" w:sz="0" w:space="0" w:color="auto"/>
                        <w:left w:val="none" w:sz="0" w:space="0" w:color="auto"/>
                        <w:bottom w:val="none" w:sz="0" w:space="0" w:color="auto"/>
                        <w:right w:val="none" w:sz="0" w:space="0" w:color="auto"/>
                      </w:divBdr>
                    </w:div>
                  </w:divsChild>
                </w:div>
                <w:div w:id="1042052406">
                  <w:marLeft w:val="0"/>
                  <w:marRight w:val="0"/>
                  <w:marTop w:val="0"/>
                  <w:marBottom w:val="0"/>
                  <w:divBdr>
                    <w:top w:val="none" w:sz="0" w:space="0" w:color="auto"/>
                    <w:left w:val="none" w:sz="0" w:space="0" w:color="auto"/>
                    <w:bottom w:val="none" w:sz="0" w:space="0" w:color="auto"/>
                    <w:right w:val="none" w:sz="0" w:space="0" w:color="auto"/>
                  </w:divBdr>
                  <w:divsChild>
                    <w:div w:id="264465667">
                      <w:marLeft w:val="0"/>
                      <w:marRight w:val="0"/>
                      <w:marTop w:val="0"/>
                      <w:marBottom w:val="0"/>
                      <w:divBdr>
                        <w:top w:val="none" w:sz="0" w:space="0" w:color="auto"/>
                        <w:left w:val="none" w:sz="0" w:space="0" w:color="auto"/>
                        <w:bottom w:val="none" w:sz="0" w:space="0" w:color="auto"/>
                        <w:right w:val="none" w:sz="0" w:space="0" w:color="auto"/>
                      </w:divBdr>
                    </w:div>
                    <w:div w:id="535626038">
                      <w:marLeft w:val="0"/>
                      <w:marRight w:val="0"/>
                      <w:marTop w:val="0"/>
                      <w:marBottom w:val="0"/>
                      <w:divBdr>
                        <w:top w:val="none" w:sz="0" w:space="0" w:color="auto"/>
                        <w:left w:val="none" w:sz="0" w:space="0" w:color="auto"/>
                        <w:bottom w:val="none" w:sz="0" w:space="0" w:color="auto"/>
                        <w:right w:val="none" w:sz="0" w:space="0" w:color="auto"/>
                      </w:divBdr>
                    </w:div>
                    <w:div w:id="573903474">
                      <w:marLeft w:val="0"/>
                      <w:marRight w:val="0"/>
                      <w:marTop w:val="0"/>
                      <w:marBottom w:val="0"/>
                      <w:divBdr>
                        <w:top w:val="none" w:sz="0" w:space="0" w:color="auto"/>
                        <w:left w:val="none" w:sz="0" w:space="0" w:color="auto"/>
                        <w:bottom w:val="none" w:sz="0" w:space="0" w:color="auto"/>
                        <w:right w:val="none" w:sz="0" w:space="0" w:color="auto"/>
                      </w:divBdr>
                    </w:div>
                  </w:divsChild>
                </w:div>
                <w:div w:id="1094866201">
                  <w:marLeft w:val="0"/>
                  <w:marRight w:val="0"/>
                  <w:marTop w:val="0"/>
                  <w:marBottom w:val="0"/>
                  <w:divBdr>
                    <w:top w:val="none" w:sz="0" w:space="0" w:color="auto"/>
                    <w:left w:val="none" w:sz="0" w:space="0" w:color="auto"/>
                    <w:bottom w:val="none" w:sz="0" w:space="0" w:color="auto"/>
                    <w:right w:val="none" w:sz="0" w:space="0" w:color="auto"/>
                  </w:divBdr>
                  <w:divsChild>
                    <w:div w:id="439494288">
                      <w:marLeft w:val="0"/>
                      <w:marRight w:val="0"/>
                      <w:marTop w:val="0"/>
                      <w:marBottom w:val="0"/>
                      <w:divBdr>
                        <w:top w:val="none" w:sz="0" w:space="0" w:color="auto"/>
                        <w:left w:val="none" w:sz="0" w:space="0" w:color="auto"/>
                        <w:bottom w:val="none" w:sz="0" w:space="0" w:color="auto"/>
                        <w:right w:val="none" w:sz="0" w:space="0" w:color="auto"/>
                      </w:divBdr>
                    </w:div>
                    <w:div w:id="2000230457">
                      <w:marLeft w:val="0"/>
                      <w:marRight w:val="0"/>
                      <w:marTop w:val="0"/>
                      <w:marBottom w:val="0"/>
                      <w:divBdr>
                        <w:top w:val="none" w:sz="0" w:space="0" w:color="auto"/>
                        <w:left w:val="none" w:sz="0" w:space="0" w:color="auto"/>
                        <w:bottom w:val="none" w:sz="0" w:space="0" w:color="auto"/>
                        <w:right w:val="none" w:sz="0" w:space="0" w:color="auto"/>
                      </w:divBdr>
                    </w:div>
                  </w:divsChild>
                </w:div>
                <w:div w:id="1203781993">
                  <w:marLeft w:val="0"/>
                  <w:marRight w:val="0"/>
                  <w:marTop w:val="0"/>
                  <w:marBottom w:val="0"/>
                  <w:divBdr>
                    <w:top w:val="none" w:sz="0" w:space="0" w:color="auto"/>
                    <w:left w:val="none" w:sz="0" w:space="0" w:color="auto"/>
                    <w:bottom w:val="none" w:sz="0" w:space="0" w:color="auto"/>
                    <w:right w:val="none" w:sz="0" w:space="0" w:color="auto"/>
                  </w:divBdr>
                  <w:divsChild>
                    <w:div w:id="1375084158">
                      <w:marLeft w:val="0"/>
                      <w:marRight w:val="0"/>
                      <w:marTop w:val="0"/>
                      <w:marBottom w:val="0"/>
                      <w:divBdr>
                        <w:top w:val="none" w:sz="0" w:space="0" w:color="auto"/>
                        <w:left w:val="none" w:sz="0" w:space="0" w:color="auto"/>
                        <w:bottom w:val="none" w:sz="0" w:space="0" w:color="auto"/>
                        <w:right w:val="none" w:sz="0" w:space="0" w:color="auto"/>
                      </w:divBdr>
                    </w:div>
                  </w:divsChild>
                </w:div>
                <w:div w:id="1332223712">
                  <w:marLeft w:val="0"/>
                  <w:marRight w:val="0"/>
                  <w:marTop w:val="0"/>
                  <w:marBottom w:val="0"/>
                  <w:divBdr>
                    <w:top w:val="none" w:sz="0" w:space="0" w:color="auto"/>
                    <w:left w:val="none" w:sz="0" w:space="0" w:color="auto"/>
                    <w:bottom w:val="none" w:sz="0" w:space="0" w:color="auto"/>
                    <w:right w:val="none" w:sz="0" w:space="0" w:color="auto"/>
                  </w:divBdr>
                  <w:divsChild>
                    <w:div w:id="1677418291">
                      <w:marLeft w:val="0"/>
                      <w:marRight w:val="0"/>
                      <w:marTop w:val="0"/>
                      <w:marBottom w:val="0"/>
                      <w:divBdr>
                        <w:top w:val="none" w:sz="0" w:space="0" w:color="auto"/>
                        <w:left w:val="none" w:sz="0" w:space="0" w:color="auto"/>
                        <w:bottom w:val="none" w:sz="0" w:space="0" w:color="auto"/>
                        <w:right w:val="none" w:sz="0" w:space="0" w:color="auto"/>
                      </w:divBdr>
                    </w:div>
                  </w:divsChild>
                </w:div>
                <w:div w:id="1995256739">
                  <w:marLeft w:val="0"/>
                  <w:marRight w:val="0"/>
                  <w:marTop w:val="0"/>
                  <w:marBottom w:val="0"/>
                  <w:divBdr>
                    <w:top w:val="none" w:sz="0" w:space="0" w:color="auto"/>
                    <w:left w:val="none" w:sz="0" w:space="0" w:color="auto"/>
                    <w:bottom w:val="none" w:sz="0" w:space="0" w:color="auto"/>
                    <w:right w:val="none" w:sz="0" w:space="0" w:color="auto"/>
                  </w:divBdr>
                  <w:divsChild>
                    <w:div w:id="166097877">
                      <w:marLeft w:val="0"/>
                      <w:marRight w:val="0"/>
                      <w:marTop w:val="0"/>
                      <w:marBottom w:val="0"/>
                      <w:divBdr>
                        <w:top w:val="none" w:sz="0" w:space="0" w:color="auto"/>
                        <w:left w:val="none" w:sz="0" w:space="0" w:color="auto"/>
                        <w:bottom w:val="none" w:sz="0" w:space="0" w:color="auto"/>
                        <w:right w:val="none" w:sz="0" w:space="0" w:color="auto"/>
                      </w:divBdr>
                    </w:div>
                    <w:div w:id="1493981073">
                      <w:marLeft w:val="0"/>
                      <w:marRight w:val="0"/>
                      <w:marTop w:val="0"/>
                      <w:marBottom w:val="0"/>
                      <w:divBdr>
                        <w:top w:val="none" w:sz="0" w:space="0" w:color="auto"/>
                        <w:left w:val="none" w:sz="0" w:space="0" w:color="auto"/>
                        <w:bottom w:val="none" w:sz="0" w:space="0" w:color="auto"/>
                        <w:right w:val="none" w:sz="0" w:space="0" w:color="auto"/>
                      </w:divBdr>
                    </w:div>
                    <w:div w:id="16395262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05033791">
      <w:bodyDiv w:val="1"/>
      <w:marLeft w:val="0"/>
      <w:marRight w:val="0"/>
      <w:marTop w:val="0"/>
      <w:marBottom w:val="0"/>
      <w:divBdr>
        <w:top w:val="none" w:sz="0" w:space="0" w:color="auto"/>
        <w:left w:val="none" w:sz="0" w:space="0" w:color="auto"/>
        <w:bottom w:val="none" w:sz="0" w:space="0" w:color="auto"/>
        <w:right w:val="none" w:sz="0" w:space="0" w:color="auto"/>
      </w:divBdr>
    </w:div>
    <w:div w:id="1406994832">
      <w:bodyDiv w:val="1"/>
      <w:marLeft w:val="0"/>
      <w:marRight w:val="0"/>
      <w:marTop w:val="0"/>
      <w:marBottom w:val="0"/>
      <w:divBdr>
        <w:top w:val="none" w:sz="0" w:space="0" w:color="auto"/>
        <w:left w:val="none" w:sz="0" w:space="0" w:color="auto"/>
        <w:bottom w:val="none" w:sz="0" w:space="0" w:color="auto"/>
        <w:right w:val="none" w:sz="0" w:space="0" w:color="auto"/>
      </w:divBdr>
    </w:div>
    <w:div w:id="1418284686">
      <w:bodyDiv w:val="1"/>
      <w:marLeft w:val="0"/>
      <w:marRight w:val="0"/>
      <w:marTop w:val="0"/>
      <w:marBottom w:val="0"/>
      <w:divBdr>
        <w:top w:val="none" w:sz="0" w:space="0" w:color="auto"/>
        <w:left w:val="none" w:sz="0" w:space="0" w:color="auto"/>
        <w:bottom w:val="none" w:sz="0" w:space="0" w:color="auto"/>
        <w:right w:val="none" w:sz="0" w:space="0" w:color="auto"/>
      </w:divBdr>
    </w:div>
    <w:div w:id="1421298170">
      <w:bodyDiv w:val="1"/>
      <w:marLeft w:val="0"/>
      <w:marRight w:val="0"/>
      <w:marTop w:val="0"/>
      <w:marBottom w:val="0"/>
      <w:divBdr>
        <w:top w:val="none" w:sz="0" w:space="0" w:color="auto"/>
        <w:left w:val="none" w:sz="0" w:space="0" w:color="auto"/>
        <w:bottom w:val="none" w:sz="0" w:space="0" w:color="auto"/>
        <w:right w:val="none" w:sz="0" w:space="0" w:color="auto"/>
      </w:divBdr>
    </w:div>
    <w:div w:id="1433360856">
      <w:bodyDiv w:val="1"/>
      <w:marLeft w:val="0"/>
      <w:marRight w:val="0"/>
      <w:marTop w:val="0"/>
      <w:marBottom w:val="0"/>
      <w:divBdr>
        <w:top w:val="none" w:sz="0" w:space="0" w:color="auto"/>
        <w:left w:val="none" w:sz="0" w:space="0" w:color="auto"/>
        <w:bottom w:val="none" w:sz="0" w:space="0" w:color="auto"/>
        <w:right w:val="none" w:sz="0" w:space="0" w:color="auto"/>
      </w:divBdr>
    </w:div>
    <w:div w:id="1449550299">
      <w:bodyDiv w:val="1"/>
      <w:marLeft w:val="0"/>
      <w:marRight w:val="0"/>
      <w:marTop w:val="0"/>
      <w:marBottom w:val="0"/>
      <w:divBdr>
        <w:top w:val="none" w:sz="0" w:space="0" w:color="auto"/>
        <w:left w:val="none" w:sz="0" w:space="0" w:color="auto"/>
        <w:bottom w:val="none" w:sz="0" w:space="0" w:color="auto"/>
        <w:right w:val="none" w:sz="0" w:space="0" w:color="auto"/>
      </w:divBdr>
    </w:div>
    <w:div w:id="1458596528">
      <w:bodyDiv w:val="1"/>
      <w:marLeft w:val="0"/>
      <w:marRight w:val="0"/>
      <w:marTop w:val="0"/>
      <w:marBottom w:val="0"/>
      <w:divBdr>
        <w:top w:val="none" w:sz="0" w:space="0" w:color="auto"/>
        <w:left w:val="none" w:sz="0" w:space="0" w:color="auto"/>
        <w:bottom w:val="none" w:sz="0" w:space="0" w:color="auto"/>
        <w:right w:val="none" w:sz="0" w:space="0" w:color="auto"/>
      </w:divBdr>
    </w:div>
    <w:div w:id="1460031500">
      <w:bodyDiv w:val="1"/>
      <w:marLeft w:val="0"/>
      <w:marRight w:val="0"/>
      <w:marTop w:val="0"/>
      <w:marBottom w:val="0"/>
      <w:divBdr>
        <w:top w:val="none" w:sz="0" w:space="0" w:color="auto"/>
        <w:left w:val="none" w:sz="0" w:space="0" w:color="auto"/>
        <w:bottom w:val="none" w:sz="0" w:space="0" w:color="auto"/>
        <w:right w:val="none" w:sz="0" w:space="0" w:color="auto"/>
      </w:divBdr>
    </w:div>
    <w:div w:id="1462067926">
      <w:bodyDiv w:val="1"/>
      <w:marLeft w:val="0"/>
      <w:marRight w:val="0"/>
      <w:marTop w:val="0"/>
      <w:marBottom w:val="0"/>
      <w:divBdr>
        <w:top w:val="none" w:sz="0" w:space="0" w:color="auto"/>
        <w:left w:val="none" w:sz="0" w:space="0" w:color="auto"/>
        <w:bottom w:val="none" w:sz="0" w:space="0" w:color="auto"/>
        <w:right w:val="none" w:sz="0" w:space="0" w:color="auto"/>
      </w:divBdr>
    </w:div>
    <w:div w:id="1462188512">
      <w:bodyDiv w:val="1"/>
      <w:marLeft w:val="0"/>
      <w:marRight w:val="0"/>
      <w:marTop w:val="0"/>
      <w:marBottom w:val="0"/>
      <w:divBdr>
        <w:top w:val="none" w:sz="0" w:space="0" w:color="auto"/>
        <w:left w:val="none" w:sz="0" w:space="0" w:color="auto"/>
        <w:bottom w:val="none" w:sz="0" w:space="0" w:color="auto"/>
        <w:right w:val="none" w:sz="0" w:space="0" w:color="auto"/>
      </w:divBdr>
    </w:div>
    <w:div w:id="1463230133">
      <w:bodyDiv w:val="1"/>
      <w:marLeft w:val="0"/>
      <w:marRight w:val="0"/>
      <w:marTop w:val="0"/>
      <w:marBottom w:val="0"/>
      <w:divBdr>
        <w:top w:val="none" w:sz="0" w:space="0" w:color="auto"/>
        <w:left w:val="none" w:sz="0" w:space="0" w:color="auto"/>
        <w:bottom w:val="none" w:sz="0" w:space="0" w:color="auto"/>
        <w:right w:val="none" w:sz="0" w:space="0" w:color="auto"/>
      </w:divBdr>
    </w:div>
    <w:div w:id="1467818461">
      <w:bodyDiv w:val="1"/>
      <w:marLeft w:val="0"/>
      <w:marRight w:val="0"/>
      <w:marTop w:val="0"/>
      <w:marBottom w:val="0"/>
      <w:divBdr>
        <w:top w:val="none" w:sz="0" w:space="0" w:color="auto"/>
        <w:left w:val="none" w:sz="0" w:space="0" w:color="auto"/>
        <w:bottom w:val="none" w:sz="0" w:space="0" w:color="auto"/>
        <w:right w:val="none" w:sz="0" w:space="0" w:color="auto"/>
      </w:divBdr>
    </w:div>
    <w:div w:id="1495297960">
      <w:bodyDiv w:val="1"/>
      <w:marLeft w:val="0"/>
      <w:marRight w:val="0"/>
      <w:marTop w:val="0"/>
      <w:marBottom w:val="0"/>
      <w:divBdr>
        <w:top w:val="none" w:sz="0" w:space="0" w:color="auto"/>
        <w:left w:val="none" w:sz="0" w:space="0" w:color="auto"/>
        <w:bottom w:val="none" w:sz="0" w:space="0" w:color="auto"/>
        <w:right w:val="none" w:sz="0" w:space="0" w:color="auto"/>
      </w:divBdr>
    </w:div>
    <w:div w:id="1524978659">
      <w:bodyDiv w:val="1"/>
      <w:marLeft w:val="0"/>
      <w:marRight w:val="0"/>
      <w:marTop w:val="0"/>
      <w:marBottom w:val="0"/>
      <w:divBdr>
        <w:top w:val="none" w:sz="0" w:space="0" w:color="auto"/>
        <w:left w:val="none" w:sz="0" w:space="0" w:color="auto"/>
        <w:bottom w:val="none" w:sz="0" w:space="0" w:color="auto"/>
        <w:right w:val="none" w:sz="0" w:space="0" w:color="auto"/>
      </w:divBdr>
    </w:div>
    <w:div w:id="1533690943">
      <w:bodyDiv w:val="1"/>
      <w:marLeft w:val="0"/>
      <w:marRight w:val="0"/>
      <w:marTop w:val="0"/>
      <w:marBottom w:val="0"/>
      <w:divBdr>
        <w:top w:val="none" w:sz="0" w:space="0" w:color="auto"/>
        <w:left w:val="none" w:sz="0" w:space="0" w:color="auto"/>
        <w:bottom w:val="none" w:sz="0" w:space="0" w:color="auto"/>
        <w:right w:val="none" w:sz="0" w:space="0" w:color="auto"/>
      </w:divBdr>
    </w:div>
    <w:div w:id="1548252237">
      <w:bodyDiv w:val="1"/>
      <w:marLeft w:val="0"/>
      <w:marRight w:val="0"/>
      <w:marTop w:val="0"/>
      <w:marBottom w:val="0"/>
      <w:divBdr>
        <w:top w:val="none" w:sz="0" w:space="0" w:color="auto"/>
        <w:left w:val="none" w:sz="0" w:space="0" w:color="auto"/>
        <w:bottom w:val="none" w:sz="0" w:space="0" w:color="auto"/>
        <w:right w:val="none" w:sz="0" w:space="0" w:color="auto"/>
      </w:divBdr>
    </w:div>
    <w:div w:id="1556088201">
      <w:bodyDiv w:val="1"/>
      <w:marLeft w:val="0"/>
      <w:marRight w:val="0"/>
      <w:marTop w:val="0"/>
      <w:marBottom w:val="0"/>
      <w:divBdr>
        <w:top w:val="none" w:sz="0" w:space="0" w:color="auto"/>
        <w:left w:val="none" w:sz="0" w:space="0" w:color="auto"/>
        <w:bottom w:val="none" w:sz="0" w:space="0" w:color="auto"/>
        <w:right w:val="none" w:sz="0" w:space="0" w:color="auto"/>
      </w:divBdr>
    </w:div>
    <w:div w:id="1565141776">
      <w:bodyDiv w:val="1"/>
      <w:marLeft w:val="0"/>
      <w:marRight w:val="0"/>
      <w:marTop w:val="0"/>
      <w:marBottom w:val="0"/>
      <w:divBdr>
        <w:top w:val="none" w:sz="0" w:space="0" w:color="auto"/>
        <w:left w:val="none" w:sz="0" w:space="0" w:color="auto"/>
        <w:bottom w:val="none" w:sz="0" w:space="0" w:color="auto"/>
        <w:right w:val="none" w:sz="0" w:space="0" w:color="auto"/>
      </w:divBdr>
    </w:div>
    <w:div w:id="1613895243">
      <w:bodyDiv w:val="1"/>
      <w:marLeft w:val="0"/>
      <w:marRight w:val="0"/>
      <w:marTop w:val="0"/>
      <w:marBottom w:val="0"/>
      <w:divBdr>
        <w:top w:val="none" w:sz="0" w:space="0" w:color="auto"/>
        <w:left w:val="none" w:sz="0" w:space="0" w:color="auto"/>
        <w:bottom w:val="none" w:sz="0" w:space="0" w:color="auto"/>
        <w:right w:val="none" w:sz="0" w:space="0" w:color="auto"/>
      </w:divBdr>
    </w:div>
    <w:div w:id="1667855678">
      <w:bodyDiv w:val="1"/>
      <w:marLeft w:val="0"/>
      <w:marRight w:val="0"/>
      <w:marTop w:val="0"/>
      <w:marBottom w:val="0"/>
      <w:divBdr>
        <w:top w:val="none" w:sz="0" w:space="0" w:color="auto"/>
        <w:left w:val="none" w:sz="0" w:space="0" w:color="auto"/>
        <w:bottom w:val="none" w:sz="0" w:space="0" w:color="auto"/>
        <w:right w:val="none" w:sz="0" w:space="0" w:color="auto"/>
      </w:divBdr>
      <w:divsChild>
        <w:div w:id="112598950">
          <w:marLeft w:val="0"/>
          <w:marRight w:val="0"/>
          <w:marTop w:val="0"/>
          <w:marBottom w:val="0"/>
          <w:divBdr>
            <w:top w:val="none" w:sz="0" w:space="0" w:color="auto"/>
            <w:left w:val="none" w:sz="0" w:space="0" w:color="auto"/>
            <w:bottom w:val="none" w:sz="0" w:space="0" w:color="auto"/>
            <w:right w:val="none" w:sz="0" w:space="0" w:color="auto"/>
          </w:divBdr>
          <w:divsChild>
            <w:div w:id="443379920">
              <w:marLeft w:val="0"/>
              <w:marRight w:val="0"/>
              <w:marTop w:val="0"/>
              <w:marBottom w:val="0"/>
              <w:divBdr>
                <w:top w:val="none" w:sz="0" w:space="0" w:color="auto"/>
                <w:left w:val="none" w:sz="0" w:space="0" w:color="auto"/>
                <w:bottom w:val="none" w:sz="0" w:space="0" w:color="auto"/>
                <w:right w:val="none" w:sz="0" w:space="0" w:color="auto"/>
              </w:divBdr>
            </w:div>
            <w:div w:id="1376735591">
              <w:marLeft w:val="0"/>
              <w:marRight w:val="0"/>
              <w:marTop w:val="0"/>
              <w:marBottom w:val="0"/>
              <w:divBdr>
                <w:top w:val="none" w:sz="0" w:space="0" w:color="auto"/>
                <w:left w:val="none" w:sz="0" w:space="0" w:color="auto"/>
                <w:bottom w:val="none" w:sz="0" w:space="0" w:color="auto"/>
                <w:right w:val="none" w:sz="0" w:space="0" w:color="auto"/>
              </w:divBdr>
            </w:div>
          </w:divsChild>
        </w:div>
        <w:div w:id="278802711">
          <w:marLeft w:val="0"/>
          <w:marRight w:val="0"/>
          <w:marTop w:val="0"/>
          <w:marBottom w:val="0"/>
          <w:divBdr>
            <w:top w:val="none" w:sz="0" w:space="0" w:color="auto"/>
            <w:left w:val="none" w:sz="0" w:space="0" w:color="auto"/>
            <w:bottom w:val="none" w:sz="0" w:space="0" w:color="auto"/>
            <w:right w:val="none" w:sz="0" w:space="0" w:color="auto"/>
          </w:divBdr>
          <w:divsChild>
            <w:div w:id="1437212021">
              <w:marLeft w:val="-75"/>
              <w:marRight w:val="0"/>
              <w:marTop w:val="30"/>
              <w:marBottom w:val="30"/>
              <w:divBdr>
                <w:top w:val="none" w:sz="0" w:space="0" w:color="auto"/>
                <w:left w:val="none" w:sz="0" w:space="0" w:color="auto"/>
                <w:bottom w:val="none" w:sz="0" w:space="0" w:color="auto"/>
                <w:right w:val="none" w:sz="0" w:space="0" w:color="auto"/>
              </w:divBdr>
              <w:divsChild>
                <w:div w:id="250093442">
                  <w:marLeft w:val="0"/>
                  <w:marRight w:val="0"/>
                  <w:marTop w:val="0"/>
                  <w:marBottom w:val="0"/>
                  <w:divBdr>
                    <w:top w:val="none" w:sz="0" w:space="0" w:color="auto"/>
                    <w:left w:val="none" w:sz="0" w:space="0" w:color="auto"/>
                    <w:bottom w:val="none" w:sz="0" w:space="0" w:color="auto"/>
                    <w:right w:val="none" w:sz="0" w:space="0" w:color="auto"/>
                  </w:divBdr>
                  <w:divsChild>
                    <w:div w:id="1286544091">
                      <w:marLeft w:val="0"/>
                      <w:marRight w:val="0"/>
                      <w:marTop w:val="0"/>
                      <w:marBottom w:val="0"/>
                      <w:divBdr>
                        <w:top w:val="none" w:sz="0" w:space="0" w:color="auto"/>
                        <w:left w:val="none" w:sz="0" w:space="0" w:color="auto"/>
                        <w:bottom w:val="none" w:sz="0" w:space="0" w:color="auto"/>
                        <w:right w:val="none" w:sz="0" w:space="0" w:color="auto"/>
                      </w:divBdr>
                    </w:div>
                    <w:div w:id="1491754478">
                      <w:marLeft w:val="0"/>
                      <w:marRight w:val="0"/>
                      <w:marTop w:val="0"/>
                      <w:marBottom w:val="0"/>
                      <w:divBdr>
                        <w:top w:val="none" w:sz="0" w:space="0" w:color="auto"/>
                        <w:left w:val="none" w:sz="0" w:space="0" w:color="auto"/>
                        <w:bottom w:val="none" w:sz="0" w:space="0" w:color="auto"/>
                        <w:right w:val="none" w:sz="0" w:space="0" w:color="auto"/>
                      </w:divBdr>
                    </w:div>
                    <w:div w:id="1649237871">
                      <w:marLeft w:val="0"/>
                      <w:marRight w:val="0"/>
                      <w:marTop w:val="0"/>
                      <w:marBottom w:val="0"/>
                      <w:divBdr>
                        <w:top w:val="none" w:sz="0" w:space="0" w:color="auto"/>
                        <w:left w:val="none" w:sz="0" w:space="0" w:color="auto"/>
                        <w:bottom w:val="none" w:sz="0" w:space="0" w:color="auto"/>
                        <w:right w:val="none" w:sz="0" w:space="0" w:color="auto"/>
                      </w:divBdr>
                    </w:div>
                  </w:divsChild>
                </w:div>
                <w:div w:id="286280421">
                  <w:marLeft w:val="0"/>
                  <w:marRight w:val="0"/>
                  <w:marTop w:val="0"/>
                  <w:marBottom w:val="0"/>
                  <w:divBdr>
                    <w:top w:val="none" w:sz="0" w:space="0" w:color="auto"/>
                    <w:left w:val="none" w:sz="0" w:space="0" w:color="auto"/>
                    <w:bottom w:val="none" w:sz="0" w:space="0" w:color="auto"/>
                    <w:right w:val="none" w:sz="0" w:space="0" w:color="auto"/>
                  </w:divBdr>
                  <w:divsChild>
                    <w:div w:id="69232170">
                      <w:marLeft w:val="0"/>
                      <w:marRight w:val="0"/>
                      <w:marTop w:val="0"/>
                      <w:marBottom w:val="0"/>
                      <w:divBdr>
                        <w:top w:val="none" w:sz="0" w:space="0" w:color="auto"/>
                        <w:left w:val="none" w:sz="0" w:space="0" w:color="auto"/>
                        <w:bottom w:val="none" w:sz="0" w:space="0" w:color="auto"/>
                        <w:right w:val="none" w:sz="0" w:space="0" w:color="auto"/>
                      </w:divBdr>
                    </w:div>
                    <w:div w:id="352613993">
                      <w:marLeft w:val="0"/>
                      <w:marRight w:val="0"/>
                      <w:marTop w:val="0"/>
                      <w:marBottom w:val="0"/>
                      <w:divBdr>
                        <w:top w:val="none" w:sz="0" w:space="0" w:color="auto"/>
                        <w:left w:val="none" w:sz="0" w:space="0" w:color="auto"/>
                        <w:bottom w:val="none" w:sz="0" w:space="0" w:color="auto"/>
                        <w:right w:val="none" w:sz="0" w:space="0" w:color="auto"/>
                      </w:divBdr>
                    </w:div>
                    <w:div w:id="1118337682">
                      <w:marLeft w:val="0"/>
                      <w:marRight w:val="0"/>
                      <w:marTop w:val="0"/>
                      <w:marBottom w:val="0"/>
                      <w:divBdr>
                        <w:top w:val="none" w:sz="0" w:space="0" w:color="auto"/>
                        <w:left w:val="none" w:sz="0" w:space="0" w:color="auto"/>
                        <w:bottom w:val="none" w:sz="0" w:space="0" w:color="auto"/>
                        <w:right w:val="none" w:sz="0" w:space="0" w:color="auto"/>
                      </w:divBdr>
                    </w:div>
                    <w:div w:id="1417282176">
                      <w:marLeft w:val="0"/>
                      <w:marRight w:val="0"/>
                      <w:marTop w:val="0"/>
                      <w:marBottom w:val="0"/>
                      <w:divBdr>
                        <w:top w:val="none" w:sz="0" w:space="0" w:color="auto"/>
                        <w:left w:val="none" w:sz="0" w:space="0" w:color="auto"/>
                        <w:bottom w:val="none" w:sz="0" w:space="0" w:color="auto"/>
                        <w:right w:val="none" w:sz="0" w:space="0" w:color="auto"/>
                      </w:divBdr>
                    </w:div>
                  </w:divsChild>
                </w:div>
                <w:div w:id="553926585">
                  <w:marLeft w:val="0"/>
                  <w:marRight w:val="0"/>
                  <w:marTop w:val="0"/>
                  <w:marBottom w:val="0"/>
                  <w:divBdr>
                    <w:top w:val="none" w:sz="0" w:space="0" w:color="auto"/>
                    <w:left w:val="none" w:sz="0" w:space="0" w:color="auto"/>
                    <w:bottom w:val="none" w:sz="0" w:space="0" w:color="auto"/>
                    <w:right w:val="none" w:sz="0" w:space="0" w:color="auto"/>
                  </w:divBdr>
                  <w:divsChild>
                    <w:div w:id="935133455">
                      <w:marLeft w:val="0"/>
                      <w:marRight w:val="0"/>
                      <w:marTop w:val="0"/>
                      <w:marBottom w:val="0"/>
                      <w:divBdr>
                        <w:top w:val="none" w:sz="0" w:space="0" w:color="auto"/>
                        <w:left w:val="none" w:sz="0" w:space="0" w:color="auto"/>
                        <w:bottom w:val="none" w:sz="0" w:space="0" w:color="auto"/>
                        <w:right w:val="none" w:sz="0" w:space="0" w:color="auto"/>
                      </w:divBdr>
                    </w:div>
                    <w:div w:id="1951088352">
                      <w:marLeft w:val="0"/>
                      <w:marRight w:val="0"/>
                      <w:marTop w:val="0"/>
                      <w:marBottom w:val="0"/>
                      <w:divBdr>
                        <w:top w:val="none" w:sz="0" w:space="0" w:color="auto"/>
                        <w:left w:val="none" w:sz="0" w:space="0" w:color="auto"/>
                        <w:bottom w:val="none" w:sz="0" w:space="0" w:color="auto"/>
                        <w:right w:val="none" w:sz="0" w:space="0" w:color="auto"/>
                      </w:divBdr>
                    </w:div>
                  </w:divsChild>
                </w:div>
                <w:div w:id="777259037">
                  <w:marLeft w:val="0"/>
                  <w:marRight w:val="0"/>
                  <w:marTop w:val="0"/>
                  <w:marBottom w:val="0"/>
                  <w:divBdr>
                    <w:top w:val="none" w:sz="0" w:space="0" w:color="auto"/>
                    <w:left w:val="none" w:sz="0" w:space="0" w:color="auto"/>
                    <w:bottom w:val="none" w:sz="0" w:space="0" w:color="auto"/>
                    <w:right w:val="none" w:sz="0" w:space="0" w:color="auto"/>
                  </w:divBdr>
                  <w:divsChild>
                    <w:div w:id="2145195111">
                      <w:marLeft w:val="0"/>
                      <w:marRight w:val="0"/>
                      <w:marTop w:val="0"/>
                      <w:marBottom w:val="0"/>
                      <w:divBdr>
                        <w:top w:val="none" w:sz="0" w:space="0" w:color="auto"/>
                        <w:left w:val="none" w:sz="0" w:space="0" w:color="auto"/>
                        <w:bottom w:val="none" w:sz="0" w:space="0" w:color="auto"/>
                        <w:right w:val="none" w:sz="0" w:space="0" w:color="auto"/>
                      </w:divBdr>
                    </w:div>
                  </w:divsChild>
                </w:div>
                <w:div w:id="830021961">
                  <w:marLeft w:val="0"/>
                  <w:marRight w:val="0"/>
                  <w:marTop w:val="0"/>
                  <w:marBottom w:val="0"/>
                  <w:divBdr>
                    <w:top w:val="none" w:sz="0" w:space="0" w:color="auto"/>
                    <w:left w:val="none" w:sz="0" w:space="0" w:color="auto"/>
                    <w:bottom w:val="none" w:sz="0" w:space="0" w:color="auto"/>
                    <w:right w:val="none" w:sz="0" w:space="0" w:color="auto"/>
                  </w:divBdr>
                  <w:divsChild>
                    <w:div w:id="1200320988">
                      <w:marLeft w:val="0"/>
                      <w:marRight w:val="0"/>
                      <w:marTop w:val="0"/>
                      <w:marBottom w:val="0"/>
                      <w:divBdr>
                        <w:top w:val="none" w:sz="0" w:space="0" w:color="auto"/>
                        <w:left w:val="none" w:sz="0" w:space="0" w:color="auto"/>
                        <w:bottom w:val="none" w:sz="0" w:space="0" w:color="auto"/>
                        <w:right w:val="none" w:sz="0" w:space="0" w:color="auto"/>
                      </w:divBdr>
                    </w:div>
                  </w:divsChild>
                </w:div>
                <w:div w:id="1100756258">
                  <w:marLeft w:val="0"/>
                  <w:marRight w:val="0"/>
                  <w:marTop w:val="0"/>
                  <w:marBottom w:val="0"/>
                  <w:divBdr>
                    <w:top w:val="none" w:sz="0" w:space="0" w:color="auto"/>
                    <w:left w:val="none" w:sz="0" w:space="0" w:color="auto"/>
                    <w:bottom w:val="none" w:sz="0" w:space="0" w:color="auto"/>
                    <w:right w:val="none" w:sz="0" w:space="0" w:color="auto"/>
                  </w:divBdr>
                  <w:divsChild>
                    <w:div w:id="809438437">
                      <w:marLeft w:val="0"/>
                      <w:marRight w:val="0"/>
                      <w:marTop w:val="0"/>
                      <w:marBottom w:val="0"/>
                      <w:divBdr>
                        <w:top w:val="none" w:sz="0" w:space="0" w:color="auto"/>
                        <w:left w:val="none" w:sz="0" w:space="0" w:color="auto"/>
                        <w:bottom w:val="none" w:sz="0" w:space="0" w:color="auto"/>
                        <w:right w:val="none" w:sz="0" w:space="0" w:color="auto"/>
                      </w:divBdr>
                    </w:div>
                  </w:divsChild>
                </w:div>
                <w:div w:id="1106734235">
                  <w:marLeft w:val="0"/>
                  <w:marRight w:val="0"/>
                  <w:marTop w:val="0"/>
                  <w:marBottom w:val="0"/>
                  <w:divBdr>
                    <w:top w:val="none" w:sz="0" w:space="0" w:color="auto"/>
                    <w:left w:val="none" w:sz="0" w:space="0" w:color="auto"/>
                    <w:bottom w:val="none" w:sz="0" w:space="0" w:color="auto"/>
                    <w:right w:val="none" w:sz="0" w:space="0" w:color="auto"/>
                  </w:divBdr>
                  <w:divsChild>
                    <w:div w:id="981813925">
                      <w:marLeft w:val="0"/>
                      <w:marRight w:val="0"/>
                      <w:marTop w:val="0"/>
                      <w:marBottom w:val="0"/>
                      <w:divBdr>
                        <w:top w:val="none" w:sz="0" w:space="0" w:color="auto"/>
                        <w:left w:val="none" w:sz="0" w:space="0" w:color="auto"/>
                        <w:bottom w:val="none" w:sz="0" w:space="0" w:color="auto"/>
                        <w:right w:val="none" w:sz="0" w:space="0" w:color="auto"/>
                      </w:divBdr>
                    </w:div>
                  </w:divsChild>
                </w:div>
                <w:div w:id="1203981896">
                  <w:marLeft w:val="0"/>
                  <w:marRight w:val="0"/>
                  <w:marTop w:val="0"/>
                  <w:marBottom w:val="0"/>
                  <w:divBdr>
                    <w:top w:val="none" w:sz="0" w:space="0" w:color="auto"/>
                    <w:left w:val="none" w:sz="0" w:space="0" w:color="auto"/>
                    <w:bottom w:val="none" w:sz="0" w:space="0" w:color="auto"/>
                    <w:right w:val="none" w:sz="0" w:space="0" w:color="auto"/>
                  </w:divBdr>
                  <w:divsChild>
                    <w:div w:id="1894928144">
                      <w:marLeft w:val="0"/>
                      <w:marRight w:val="0"/>
                      <w:marTop w:val="0"/>
                      <w:marBottom w:val="0"/>
                      <w:divBdr>
                        <w:top w:val="none" w:sz="0" w:space="0" w:color="auto"/>
                        <w:left w:val="none" w:sz="0" w:space="0" w:color="auto"/>
                        <w:bottom w:val="none" w:sz="0" w:space="0" w:color="auto"/>
                        <w:right w:val="none" w:sz="0" w:space="0" w:color="auto"/>
                      </w:divBdr>
                    </w:div>
                  </w:divsChild>
                </w:div>
                <w:div w:id="1260021912">
                  <w:marLeft w:val="0"/>
                  <w:marRight w:val="0"/>
                  <w:marTop w:val="0"/>
                  <w:marBottom w:val="0"/>
                  <w:divBdr>
                    <w:top w:val="none" w:sz="0" w:space="0" w:color="auto"/>
                    <w:left w:val="none" w:sz="0" w:space="0" w:color="auto"/>
                    <w:bottom w:val="none" w:sz="0" w:space="0" w:color="auto"/>
                    <w:right w:val="none" w:sz="0" w:space="0" w:color="auto"/>
                  </w:divBdr>
                  <w:divsChild>
                    <w:div w:id="248126948">
                      <w:marLeft w:val="0"/>
                      <w:marRight w:val="0"/>
                      <w:marTop w:val="0"/>
                      <w:marBottom w:val="0"/>
                      <w:divBdr>
                        <w:top w:val="none" w:sz="0" w:space="0" w:color="auto"/>
                        <w:left w:val="none" w:sz="0" w:space="0" w:color="auto"/>
                        <w:bottom w:val="none" w:sz="0" w:space="0" w:color="auto"/>
                        <w:right w:val="none" w:sz="0" w:space="0" w:color="auto"/>
                      </w:divBdr>
                    </w:div>
                    <w:div w:id="1218316307">
                      <w:marLeft w:val="0"/>
                      <w:marRight w:val="0"/>
                      <w:marTop w:val="0"/>
                      <w:marBottom w:val="0"/>
                      <w:divBdr>
                        <w:top w:val="none" w:sz="0" w:space="0" w:color="auto"/>
                        <w:left w:val="none" w:sz="0" w:space="0" w:color="auto"/>
                        <w:bottom w:val="none" w:sz="0" w:space="0" w:color="auto"/>
                        <w:right w:val="none" w:sz="0" w:space="0" w:color="auto"/>
                      </w:divBdr>
                    </w:div>
                    <w:div w:id="1378891180">
                      <w:marLeft w:val="0"/>
                      <w:marRight w:val="0"/>
                      <w:marTop w:val="0"/>
                      <w:marBottom w:val="0"/>
                      <w:divBdr>
                        <w:top w:val="none" w:sz="0" w:space="0" w:color="auto"/>
                        <w:left w:val="none" w:sz="0" w:space="0" w:color="auto"/>
                        <w:bottom w:val="none" w:sz="0" w:space="0" w:color="auto"/>
                        <w:right w:val="none" w:sz="0" w:space="0" w:color="auto"/>
                      </w:divBdr>
                    </w:div>
                    <w:div w:id="1507524717">
                      <w:marLeft w:val="0"/>
                      <w:marRight w:val="0"/>
                      <w:marTop w:val="0"/>
                      <w:marBottom w:val="0"/>
                      <w:divBdr>
                        <w:top w:val="none" w:sz="0" w:space="0" w:color="auto"/>
                        <w:left w:val="none" w:sz="0" w:space="0" w:color="auto"/>
                        <w:bottom w:val="none" w:sz="0" w:space="0" w:color="auto"/>
                        <w:right w:val="none" w:sz="0" w:space="0" w:color="auto"/>
                      </w:divBdr>
                    </w:div>
                    <w:div w:id="1640918312">
                      <w:marLeft w:val="0"/>
                      <w:marRight w:val="0"/>
                      <w:marTop w:val="0"/>
                      <w:marBottom w:val="0"/>
                      <w:divBdr>
                        <w:top w:val="none" w:sz="0" w:space="0" w:color="auto"/>
                        <w:left w:val="none" w:sz="0" w:space="0" w:color="auto"/>
                        <w:bottom w:val="none" w:sz="0" w:space="0" w:color="auto"/>
                        <w:right w:val="none" w:sz="0" w:space="0" w:color="auto"/>
                      </w:divBdr>
                    </w:div>
                    <w:div w:id="1723822802">
                      <w:marLeft w:val="0"/>
                      <w:marRight w:val="0"/>
                      <w:marTop w:val="0"/>
                      <w:marBottom w:val="0"/>
                      <w:divBdr>
                        <w:top w:val="none" w:sz="0" w:space="0" w:color="auto"/>
                        <w:left w:val="none" w:sz="0" w:space="0" w:color="auto"/>
                        <w:bottom w:val="none" w:sz="0" w:space="0" w:color="auto"/>
                        <w:right w:val="none" w:sz="0" w:space="0" w:color="auto"/>
                      </w:divBdr>
                    </w:div>
                    <w:div w:id="1817607031">
                      <w:marLeft w:val="0"/>
                      <w:marRight w:val="0"/>
                      <w:marTop w:val="0"/>
                      <w:marBottom w:val="0"/>
                      <w:divBdr>
                        <w:top w:val="none" w:sz="0" w:space="0" w:color="auto"/>
                        <w:left w:val="none" w:sz="0" w:space="0" w:color="auto"/>
                        <w:bottom w:val="none" w:sz="0" w:space="0" w:color="auto"/>
                        <w:right w:val="none" w:sz="0" w:space="0" w:color="auto"/>
                      </w:divBdr>
                    </w:div>
                  </w:divsChild>
                </w:div>
                <w:div w:id="1557551483">
                  <w:marLeft w:val="0"/>
                  <w:marRight w:val="0"/>
                  <w:marTop w:val="0"/>
                  <w:marBottom w:val="0"/>
                  <w:divBdr>
                    <w:top w:val="none" w:sz="0" w:space="0" w:color="auto"/>
                    <w:left w:val="none" w:sz="0" w:space="0" w:color="auto"/>
                    <w:bottom w:val="none" w:sz="0" w:space="0" w:color="auto"/>
                    <w:right w:val="none" w:sz="0" w:space="0" w:color="auto"/>
                  </w:divBdr>
                  <w:divsChild>
                    <w:div w:id="517349544">
                      <w:marLeft w:val="0"/>
                      <w:marRight w:val="0"/>
                      <w:marTop w:val="0"/>
                      <w:marBottom w:val="0"/>
                      <w:divBdr>
                        <w:top w:val="none" w:sz="0" w:space="0" w:color="auto"/>
                        <w:left w:val="none" w:sz="0" w:space="0" w:color="auto"/>
                        <w:bottom w:val="none" w:sz="0" w:space="0" w:color="auto"/>
                        <w:right w:val="none" w:sz="0" w:space="0" w:color="auto"/>
                      </w:divBdr>
                    </w:div>
                  </w:divsChild>
                </w:div>
                <w:div w:id="1567690923">
                  <w:marLeft w:val="0"/>
                  <w:marRight w:val="0"/>
                  <w:marTop w:val="0"/>
                  <w:marBottom w:val="0"/>
                  <w:divBdr>
                    <w:top w:val="none" w:sz="0" w:space="0" w:color="auto"/>
                    <w:left w:val="none" w:sz="0" w:space="0" w:color="auto"/>
                    <w:bottom w:val="none" w:sz="0" w:space="0" w:color="auto"/>
                    <w:right w:val="none" w:sz="0" w:space="0" w:color="auto"/>
                  </w:divBdr>
                  <w:divsChild>
                    <w:div w:id="36245177">
                      <w:marLeft w:val="0"/>
                      <w:marRight w:val="0"/>
                      <w:marTop w:val="0"/>
                      <w:marBottom w:val="0"/>
                      <w:divBdr>
                        <w:top w:val="none" w:sz="0" w:space="0" w:color="auto"/>
                        <w:left w:val="none" w:sz="0" w:space="0" w:color="auto"/>
                        <w:bottom w:val="none" w:sz="0" w:space="0" w:color="auto"/>
                        <w:right w:val="none" w:sz="0" w:space="0" w:color="auto"/>
                      </w:divBdr>
                    </w:div>
                    <w:div w:id="799765652">
                      <w:marLeft w:val="0"/>
                      <w:marRight w:val="0"/>
                      <w:marTop w:val="0"/>
                      <w:marBottom w:val="0"/>
                      <w:divBdr>
                        <w:top w:val="none" w:sz="0" w:space="0" w:color="auto"/>
                        <w:left w:val="none" w:sz="0" w:space="0" w:color="auto"/>
                        <w:bottom w:val="none" w:sz="0" w:space="0" w:color="auto"/>
                        <w:right w:val="none" w:sz="0" w:space="0" w:color="auto"/>
                      </w:divBdr>
                    </w:div>
                    <w:div w:id="1679691112">
                      <w:marLeft w:val="0"/>
                      <w:marRight w:val="0"/>
                      <w:marTop w:val="0"/>
                      <w:marBottom w:val="0"/>
                      <w:divBdr>
                        <w:top w:val="none" w:sz="0" w:space="0" w:color="auto"/>
                        <w:left w:val="none" w:sz="0" w:space="0" w:color="auto"/>
                        <w:bottom w:val="none" w:sz="0" w:space="0" w:color="auto"/>
                        <w:right w:val="none" w:sz="0" w:space="0" w:color="auto"/>
                      </w:divBdr>
                    </w:div>
                  </w:divsChild>
                </w:div>
                <w:div w:id="1674910705">
                  <w:marLeft w:val="0"/>
                  <w:marRight w:val="0"/>
                  <w:marTop w:val="0"/>
                  <w:marBottom w:val="0"/>
                  <w:divBdr>
                    <w:top w:val="none" w:sz="0" w:space="0" w:color="auto"/>
                    <w:left w:val="none" w:sz="0" w:space="0" w:color="auto"/>
                    <w:bottom w:val="none" w:sz="0" w:space="0" w:color="auto"/>
                    <w:right w:val="none" w:sz="0" w:space="0" w:color="auto"/>
                  </w:divBdr>
                  <w:divsChild>
                    <w:div w:id="833570406">
                      <w:marLeft w:val="0"/>
                      <w:marRight w:val="0"/>
                      <w:marTop w:val="0"/>
                      <w:marBottom w:val="0"/>
                      <w:divBdr>
                        <w:top w:val="none" w:sz="0" w:space="0" w:color="auto"/>
                        <w:left w:val="none" w:sz="0" w:space="0" w:color="auto"/>
                        <w:bottom w:val="none" w:sz="0" w:space="0" w:color="auto"/>
                        <w:right w:val="none" w:sz="0" w:space="0" w:color="auto"/>
                      </w:divBdr>
                    </w:div>
                  </w:divsChild>
                </w:div>
                <w:div w:id="1826243698">
                  <w:marLeft w:val="0"/>
                  <w:marRight w:val="0"/>
                  <w:marTop w:val="0"/>
                  <w:marBottom w:val="0"/>
                  <w:divBdr>
                    <w:top w:val="none" w:sz="0" w:space="0" w:color="auto"/>
                    <w:left w:val="none" w:sz="0" w:space="0" w:color="auto"/>
                    <w:bottom w:val="none" w:sz="0" w:space="0" w:color="auto"/>
                    <w:right w:val="none" w:sz="0" w:space="0" w:color="auto"/>
                  </w:divBdr>
                  <w:divsChild>
                    <w:div w:id="2097172255">
                      <w:marLeft w:val="0"/>
                      <w:marRight w:val="0"/>
                      <w:marTop w:val="0"/>
                      <w:marBottom w:val="0"/>
                      <w:divBdr>
                        <w:top w:val="none" w:sz="0" w:space="0" w:color="auto"/>
                        <w:left w:val="none" w:sz="0" w:space="0" w:color="auto"/>
                        <w:bottom w:val="none" w:sz="0" w:space="0" w:color="auto"/>
                        <w:right w:val="none" w:sz="0" w:space="0" w:color="auto"/>
                      </w:divBdr>
                    </w:div>
                    <w:div w:id="2141875030">
                      <w:marLeft w:val="0"/>
                      <w:marRight w:val="0"/>
                      <w:marTop w:val="0"/>
                      <w:marBottom w:val="0"/>
                      <w:divBdr>
                        <w:top w:val="none" w:sz="0" w:space="0" w:color="auto"/>
                        <w:left w:val="none" w:sz="0" w:space="0" w:color="auto"/>
                        <w:bottom w:val="none" w:sz="0" w:space="0" w:color="auto"/>
                        <w:right w:val="none" w:sz="0" w:space="0" w:color="auto"/>
                      </w:divBdr>
                    </w:div>
                  </w:divsChild>
                </w:div>
                <w:div w:id="1867911002">
                  <w:marLeft w:val="0"/>
                  <w:marRight w:val="0"/>
                  <w:marTop w:val="0"/>
                  <w:marBottom w:val="0"/>
                  <w:divBdr>
                    <w:top w:val="none" w:sz="0" w:space="0" w:color="auto"/>
                    <w:left w:val="none" w:sz="0" w:space="0" w:color="auto"/>
                    <w:bottom w:val="none" w:sz="0" w:space="0" w:color="auto"/>
                    <w:right w:val="none" w:sz="0" w:space="0" w:color="auto"/>
                  </w:divBdr>
                  <w:divsChild>
                    <w:div w:id="212546274">
                      <w:marLeft w:val="0"/>
                      <w:marRight w:val="0"/>
                      <w:marTop w:val="0"/>
                      <w:marBottom w:val="0"/>
                      <w:divBdr>
                        <w:top w:val="none" w:sz="0" w:space="0" w:color="auto"/>
                        <w:left w:val="none" w:sz="0" w:space="0" w:color="auto"/>
                        <w:bottom w:val="none" w:sz="0" w:space="0" w:color="auto"/>
                        <w:right w:val="none" w:sz="0" w:space="0" w:color="auto"/>
                      </w:divBdr>
                    </w:div>
                    <w:div w:id="262036792">
                      <w:marLeft w:val="0"/>
                      <w:marRight w:val="0"/>
                      <w:marTop w:val="0"/>
                      <w:marBottom w:val="0"/>
                      <w:divBdr>
                        <w:top w:val="none" w:sz="0" w:space="0" w:color="auto"/>
                        <w:left w:val="none" w:sz="0" w:space="0" w:color="auto"/>
                        <w:bottom w:val="none" w:sz="0" w:space="0" w:color="auto"/>
                        <w:right w:val="none" w:sz="0" w:space="0" w:color="auto"/>
                      </w:divBdr>
                    </w:div>
                    <w:div w:id="539590175">
                      <w:marLeft w:val="0"/>
                      <w:marRight w:val="0"/>
                      <w:marTop w:val="0"/>
                      <w:marBottom w:val="0"/>
                      <w:divBdr>
                        <w:top w:val="none" w:sz="0" w:space="0" w:color="auto"/>
                        <w:left w:val="none" w:sz="0" w:space="0" w:color="auto"/>
                        <w:bottom w:val="none" w:sz="0" w:space="0" w:color="auto"/>
                        <w:right w:val="none" w:sz="0" w:space="0" w:color="auto"/>
                      </w:divBdr>
                    </w:div>
                    <w:div w:id="583222900">
                      <w:marLeft w:val="0"/>
                      <w:marRight w:val="0"/>
                      <w:marTop w:val="0"/>
                      <w:marBottom w:val="0"/>
                      <w:divBdr>
                        <w:top w:val="none" w:sz="0" w:space="0" w:color="auto"/>
                        <w:left w:val="none" w:sz="0" w:space="0" w:color="auto"/>
                        <w:bottom w:val="none" w:sz="0" w:space="0" w:color="auto"/>
                        <w:right w:val="none" w:sz="0" w:space="0" w:color="auto"/>
                      </w:divBdr>
                    </w:div>
                    <w:div w:id="1470441345">
                      <w:marLeft w:val="0"/>
                      <w:marRight w:val="0"/>
                      <w:marTop w:val="0"/>
                      <w:marBottom w:val="0"/>
                      <w:divBdr>
                        <w:top w:val="none" w:sz="0" w:space="0" w:color="auto"/>
                        <w:left w:val="none" w:sz="0" w:space="0" w:color="auto"/>
                        <w:bottom w:val="none" w:sz="0" w:space="0" w:color="auto"/>
                        <w:right w:val="none" w:sz="0" w:space="0" w:color="auto"/>
                      </w:divBdr>
                    </w:div>
                  </w:divsChild>
                </w:div>
                <w:div w:id="1916015473">
                  <w:marLeft w:val="0"/>
                  <w:marRight w:val="0"/>
                  <w:marTop w:val="0"/>
                  <w:marBottom w:val="0"/>
                  <w:divBdr>
                    <w:top w:val="none" w:sz="0" w:space="0" w:color="auto"/>
                    <w:left w:val="none" w:sz="0" w:space="0" w:color="auto"/>
                    <w:bottom w:val="none" w:sz="0" w:space="0" w:color="auto"/>
                    <w:right w:val="none" w:sz="0" w:space="0" w:color="auto"/>
                  </w:divBdr>
                  <w:divsChild>
                    <w:div w:id="178158480">
                      <w:marLeft w:val="0"/>
                      <w:marRight w:val="0"/>
                      <w:marTop w:val="0"/>
                      <w:marBottom w:val="0"/>
                      <w:divBdr>
                        <w:top w:val="none" w:sz="0" w:space="0" w:color="auto"/>
                        <w:left w:val="none" w:sz="0" w:space="0" w:color="auto"/>
                        <w:bottom w:val="none" w:sz="0" w:space="0" w:color="auto"/>
                        <w:right w:val="none" w:sz="0" w:space="0" w:color="auto"/>
                      </w:divBdr>
                    </w:div>
                    <w:div w:id="1679191351">
                      <w:marLeft w:val="0"/>
                      <w:marRight w:val="0"/>
                      <w:marTop w:val="0"/>
                      <w:marBottom w:val="0"/>
                      <w:divBdr>
                        <w:top w:val="none" w:sz="0" w:space="0" w:color="auto"/>
                        <w:left w:val="none" w:sz="0" w:space="0" w:color="auto"/>
                        <w:bottom w:val="none" w:sz="0" w:space="0" w:color="auto"/>
                        <w:right w:val="none" w:sz="0" w:space="0" w:color="auto"/>
                      </w:divBdr>
                    </w:div>
                    <w:div w:id="1969703641">
                      <w:marLeft w:val="0"/>
                      <w:marRight w:val="0"/>
                      <w:marTop w:val="0"/>
                      <w:marBottom w:val="0"/>
                      <w:divBdr>
                        <w:top w:val="none" w:sz="0" w:space="0" w:color="auto"/>
                        <w:left w:val="none" w:sz="0" w:space="0" w:color="auto"/>
                        <w:bottom w:val="none" w:sz="0" w:space="0" w:color="auto"/>
                        <w:right w:val="none" w:sz="0" w:space="0" w:color="auto"/>
                      </w:divBdr>
                    </w:div>
                  </w:divsChild>
                </w:div>
                <w:div w:id="2084059758">
                  <w:marLeft w:val="0"/>
                  <w:marRight w:val="0"/>
                  <w:marTop w:val="0"/>
                  <w:marBottom w:val="0"/>
                  <w:divBdr>
                    <w:top w:val="none" w:sz="0" w:space="0" w:color="auto"/>
                    <w:left w:val="none" w:sz="0" w:space="0" w:color="auto"/>
                    <w:bottom w:val="none" w:sz="0" w:space="0" w:color="auto"/>
                    <w:right w:val="none" w:sz="0" w:space="0" w:color="auto"/>
                  </w:divBdr>
                  <w:divsChild>
                    <w:div w:id="830023749">
                      <w:marLeft w:val="0"/>
                      <w:marRight w:val="0"/>
                      <w:marTop w:val="0"/>
                      <w:marBottom w:val="0"/>
                      <w:divBdr>
                        <w:top w:val="none" w:sz="0" w:space="0" w:color="auto"/>
                        <w:left w:val="none" w:sz="0" w:space="0" w:color="auto"/>
                        <w:bottom w:val="none" w:sz="0" w:space="0" w:color="auto"/>
                        <w:right w:val="none" w:sz="0" w:space="0" w:color="auto"/>
                      </w:divBdr>
                    </w:div>
                    <w:div w:id="839203238">
                      <w:marLeft w:val="0"/>
                      <w:marRight w:val="0"/>
                      <w:marTop w:val="0"/>
                      <w:marBottom w:val="0"/>
                      <w:divBdr>
                        <w:top w:val="none" w:sz="0" w:space="0" w:color="auto"/>
                        <w:left w:val="none" w:sz="0" w:space="0" w:color="auto"/>
                        <w:bottom w:val="none" w:sz="0" w:space="0" w:color="auto"/>
                        <w:right w:val="none" w:sz="0" w:space="0" w:color="auto"/>
                      </w:divBdr>
                    </w:div>
                    <w:div w:id="18020731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04515076">
          <w:marLeft w:val="0"/>
          <w:marRight w:val="0"/>
          <w:marTop w:val="0"/>
          <w:marBottom w:val="0"/>
          <w:divBdr>
            <w:top w:val="none" w:sz="0" w:space="0" w:color="auto"/>
            <w:left w:val="none" w:sz="0" w:space="0" w:color="auto"/>
            <w:bottom w:val="none" w:sz="0" w:space="0" w:color="auto"/>
            <w:right w:val="none" w:sz="0" w:space="0" w:color="auto"/>
          </w:divBdr>
          <w:divsChild>
            <w:div w:id="947811671">
              <w:marLeft w:val="0"/>
              <w:marRight w:val="0"/>
              <w:marTop w:val="0"/>
              <w:marBottom w:val="0"/>
              <w:divBdr>
                <w:top w:val="none" w:sz="0" w:space="0" w:color="auto"/>
                <w:left w:val="none" w:sz="0" w:space="0" w:color="auto"/>
                <w:bottom w:val="none" w:sz="0" w:space="0" w:color="auto"/>
                <w:right w:val="none" w:sz="0" w:space="0" w:color="auto"/>
              </w:divBdr>
            </w:div>
            <w:div w:id="984049617">
              <w:marLeft w:val="0"/>
              <w:marRight w:val="0"/>
              <w:marTop w:val="0"/>
              <w:marBottom w:val="0"/>
              <w:divBdr>
                <w:top w:val="none" w:sz="0" w:space="0" w:color="auto"/>
                <w:left w:val="none" w:sz="0" w:space="0" w:color="auto"/>
                <w:bottom w:val="none" w:sz="0" w:space="0" w:color="auto"/>
                <w:right w:val="none" w:sz="0" w:space="0" w:color="auto"/>
              </w:divBdr>
            </w:div>
            <w:div w:id="1241793150">
              <w:marLeft w:val="0"/>
              <w:marRight w:val="0"/>
              <w:marTop w:val="0"/>
              <w:marBottom w:val="0"/>
              <w:divBdr>
                <w:top w:val="none" w:sz="0" w:space="0" w:color="auto"/>
                <w:left w:val="none" w:sz="0" w:space="0" w:color="auto"/>
                <w:bottom w:val="none" w:sz="0" w:space="0" w:color="auto"/>
                <w:right w:val="none" w:sz="0" w:space="0" w:color="auto"/>
              </w:divBdr>
            </w:div>
            <w:div w:id="1680082282">
              <w:marLeft w:val="0"/>
              <w:marRight w:val="0"/>
              <w:marTop w:val="0"/>
              <w:marBottom w:val="0"/>
              <w:divBdr>
                <w:top w:val="none" w:sz="0" w:space="0" w:color="auto"/>
                <w:left w:val="none" w:sz="0" w:space="0" w:color="auto"/>
                <w:bottom w:val="none" w:sz="0" w:space="0" w:color="auto"/>
                <w:right w:val="none" w:sz="0" w:space="0" w:color="auto"/>
              </w:divBdr>
            </w:div>
          </w:divsChild>
        </w:div>
        <w:div w:id="1678851235">
          <w:marLeft w:val="0"/>
          <w:marRight w:val="0"/>
          <w:marTop w:val="0"/>
          <w:marBottom w:val="0"/>
          <w:divBdr>
            <w:top w:val="none" w:sz="0" w:space="0" w:color="auto"/>
            <w:left w:val="none" w:sz="0" w:space="0" w:color="auto"/>
            <w:bottom w:val="none" w:sz="0" w:space="0" w:color="auto"/>
            <w:right w:val="none" w:sz="0" w:space="0" w:color="auto"/>
          </w:divBdr>
          <w:divsChild>
            <w:div w:id="11391036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3169452">
      <w:bodyDiv w:val="1"/>
      <w:marLeft w:val="0"/>
      <w:marRight w:val="0"/>
      <w:marTop w:val="0"/>
      <w:marBottom w:val="0"/>
      <w:divBdr>
        <w:top w:val="none" w:sz="0" w:space="0" w:color="auto"/>
        <w:left w:val="none" w:sz="0" w:space="0" w:color="auto"/>
        <w:bottom w:val="none" w:sz="0" w:space="0" w:color="auto"/>
        <w:right w:val="none" w:sz="0" w:space="0" w:color="auto"/>
      </w:divBdr>
    </w:div>
    <w:div w:id="1721438666">
      <w:bodyDiv w:val="1"/>
      <w:marLeft w:val="0"/>
      <w:marRight w:val="0"/>
      <w:marTop w:val="0"/>
      <w:marBottom w:val="0"/>
      <w:divBdr>
        <w:top w:val="none" w:sz="0" w:space="0" w:color="auto"/>
        <w:left w:val="none" w:sz="0" w:space="0" w:color="auto"/>
        <w:bottom w:val="none" w:sz="0" w:space="0" w:color="auto"/>
        <w:right w:val="none" w:sz="0" w:space="0" w:color="auto"/>
      </w:divBdr>
    </w:div>
    <w:div w:id="1735663928">
      <w:bodyDiv w:val="1"/>
      <w:marLeft w:val="0"/>
      <w:marRight w:val="0"/>
      <w:marTop w:val="0"/>
      <w:marBottom w:val="0"/>
      <w:divBdr>
        <w:top w:val="none" w:sz="0" w:space="0" w:color="auto"/>
        <w:left w:val="none" w:sz="0" w:space="0" w:color="auto"/>
        <w:bottom w:val="none" w:sz="0" w:space="0" w:color="auto"/>
        <w:right w:val="none" w:sz="0" w:space="0" w:color="auto"/>
      </w:divBdr>
    </w:div>
    <w:div w:id="1738700614">
      <w:bodyDiv w:val="1"/>
      <w:marLeft w:val="0"/>
      <w:marRight w:val="0"/>
      <w:marTop w:val="0"/>
      <w:marBottom w:val="0"/>
      <w:divBdr>
        <w:top w:val="none" w:sz="0" w:space="0" w:color="auto"/>
        <w:left w:val="none" w:sz="0" w:space="0" w:color="auto"/>
        <w:bottom w:val="none" w:sz="0" w:space="0" w:color="auto"/>
        <w:right w:val="none" w:sz="0" w:space="0" w:color="auto"/>
      </w:divBdr>
    </w:div>
    <w:div w:id="1749497729">
      <w:bodyDiv w:val="1"/>
      <w:marLeft w:val="0"/>
      <w:marRight w:val="0"/>
      <w:marTop w:val="0"/>
      <w:marBottom w:val="0"/>
      <w:divBdr>
        <w:top w:val="none" w:sz="0" w:space="0" w:color="auto"/>
        <w:left w:val="none" w:sz="0" w:space="0" w:color="auto"/>
        <w:bottom w:val="none" w:sz="0" w:space="0" w:color="auto"/>
        <w:right w:val="none" w:sz="0" w:space="0" w:color="auto"/>
      </w:divBdr>
    </w:div>
    <w:div w:id="1749695587">
      <w:bodyDiv w:val="1"/>
      <w:marLeft w:val="0"/>
      <w:marRight w:val="0"/>
      <w:marTop w:val="0"/>
      <w:marBottom w:val="0"/>
      <w:divBdr>
        <w:top w:val="none" w:sz="0" w:space="0" w:color="auto"/>
        <w:left w:val="none" w:sz="0" w:space="0" w:color="auto"/>
        <w:bottom w:val="none" w:sz="0" w:space="0" w:color="auto"/>
        <w:right w:val="none" w:sz="0" w:space="0" w:color="auto"/>
      </w:divBdr>
    </w:div>
    <w:div w:id="1754548132">
      <w:bodyDiv w:val="1"/>
      <w:marLeft w:val="0"/>
      <w:marRight w:val="0"/>
      <w:marTop w:val="0"/>
      <w:marBottom w:val="0"/>
      <w:divBdr>
        <w:top w:val="none" w:sz="0" w:space="0" w:color="auto"/>
        <w:left w:val="none" w:sz="0" w:space="0" w:color="auto"/>
        <w:bottom w:val="none" w:sz="0" w:space="0" w:color="auto"/>
        <w:right w:val="none" w:sz="0" w:space="0" w:color="auto"/>
      </w:divBdr>
    </w:div>
    <w:div w:id="1762526191">
      <w:bodyDiv w:val="1"/>
      <w:marLeft w:val="0"/>
      <w:marRight w:val="0"/>
      <w:marTop w:val="0"/>
      <w:marBottom w:val="0"/>
      <w:divBdr>
        <w:top w:val="none" w:sz="0" w:space="0" w:color="auto"/>
        <w:left w:val="none" w:sz="0" w:space="0" w:color="auto"/>
        <w:bottom w:val="none" w:sz="0" w:space="0" w:color="auto"/>
        <w:right w:val="none" w:sz="0" w:space="0" w:color="auto"/>
      </w:divBdr>
    </w:div>
    <w:div w:id="1772359907">
      <w:bodyDiv w:val="1"/>
      <w:marLeft w:val="0"/>
      <w:marRight w:val="0"/>
      <w:marTop w:val="0"/>
      <w:marBottom w:val="0"/>
      <w:divBdr>
        <w:top w:val="none" w:sz="0" w:space="0" w:color="auto"/>
        <w:left w:val="none" w:sz="0" w:space="0" w:color="auto"/>
        <w:bottom w:val="none" w:sz="0" w:space="0" w:color="auto"/>
        <w:right w:val="none" w:sz="0" w:space="0" w:color="auto"/>
      </w:divBdr>
    </w:div>
    <w:div w:id="1802334281">
      <w:bodyDiv w:val="1"/>
      <w:marLeft w:val="0"/>
      <w:marRight w:val="0"/>
      <w:marTop w:val="0"/>
      <w:marBottom w:val="0"/>
      <w:divBdr>
        <w:top w:val="none" w:sz="0" w:space="0" w:color="auto"/>
        <w:left w:val="none" w:sz="0" w:space="0" w:color="auto"/>
        <w:bottom w:val="none" w:sz="0" w:space="0" w:color="auto"/>
        <w:right w:val="none" w:sz="0" w:space="0" w:color="auto"/>
      </w:divBdr>
    </w:div>
    <w:div w:id="1819758563">
      <w:bodyDiv w:val="1"/>
      <w:marLeft w:val="0"/>
      <w:marRight w:val="0"/>
      <w:marTop w:val="0"/>
      <w:marBottom w:val="0"/>
      <w:divBdr>
        <w:top w:val="none" w:sz="0" w:space="0" w:color="auto"/>
        <w:left w:val="none" w:sz="0" w:space="0" w:color="auto"/>
        <w:bottom w:val="none" w:sz="0" w:space="0" w:color="auto"/>
        <w:right w:val="none" w:sz="0" w:space="0" w:color="auto"/>
      </w:divBdr>
    </w:div>
    <w:div w:id="1841699661">
      <w:bodyDiv w:val="1"/>
      <w:marLeft w:val="0"/>
      <w:marRight w:val="0"/>
      <w:marTop w:val="0"/>
      <w:marBottom w:val="0"/>
      <w:divBdr>
        <w:top w:val="none" w:sz="0" w:space="0" w:color="auto"/>
        <w:left w:val="none" w:sz="0" w:space="0" w:color="auto"/>
        <w:bottom w:val="none" w:sz="0" w:space="0" w:color="auto"/>
        <w:right w:val="none" w:sz="0" w:space="0" w:color="auto"/>
      </w:divBdr>
    </w:div>
    <w:div w:id="1849053152">
      <w:bodyDiv w:val="1"/>
      <w:marLeft w:val="0"/>
      <w:marRight w:val="0"/>
      <w:marTop w:val="0"/>
      <w:marBottom w:val="0"/>
      <w:divBdr>
        <w:top w:val="none" w:sz="0" w:space="0" w:color="auto"/>
        <w:left w:val="none" w:sz="0" w:space="0" w:color="auto"/>
        <w:bottom w:val="none" w:sz="0" w:space="0" w:color="auto"/>
        <w:right w:val="none" w:sz="0" w:space="0" w:color="auto"/>
      </w:divBdr>
    </w:div>
    <w:div w:id="1881820834">
      <w:bodyDiv w:val="1"/>
      <w:marLeft w:val="0"/>
      <w:marRight w:val="0"/>
      <w:marTop w:val="0"/>
      <w:marBottom w:val="0"/>
      <w:divBdr>
        <w:top w:val="none" w:sz="0" w:space="0" w:color="auto"/>
        <w:left w:val="none" w:sz="0" w:space="0" w:color="auto"/>
        <w:bottom w:val="none" w:sz="0" w:space="0" w:color="auto"/>
        <w:right w:val="none" w:sz="0" w:space="0" w:color="auto"/>
      </w:divBdr>
    </w:div>
    <w:div w:id="1889799693">
      <w:bodyDiv w:val="1"/>
      <w:marLeft w:val="0"/>
      <w:marRight w:val="0"/>
      <w:marTop w:val="0"/>
      <w:marBottom w:val="0"/>
      <w:divBdr>
        <w:top w:val="none" w:sz="0" w:space="0" w:color="auto"/>
        <w:left w:val="none" w:sz="0" w:space="0" w:color="auto"/>
        <w:bottom w:val="none" w:sz="0" w:space="0" w:color="auto"/>
        <w:right w:val="none" w:sz="0" w:space="0" w:color="auto"/>
      </w:divBdr>
    </w:div>
    <w:div w:id="1893888013">
      <w:bodyDiv w:val="1"/>
      <w:marLeft w:val="0"/>
      <w:marRight w:val="0"/>
      <w:marTop w:val="0"/>
      <w:marBottom w:val="0"/>
      <w:divBdr>
        <w:top w:val="none" w:sz="0" w:space="0" w:color="auto"/>
        <w:left w:val="none" w:sz="0" w:space="0" w:color="auto"/>
        <w:bottom w:val="none" w:sz="0" w:space="0" w:color="auto"/>
        <w:right w:val="none" w:sz="0" w:space="0" w:color="auto"/>
      </w:divBdr>
    </w:div>
    <w:div w:id="1900558650">
      <w:bodyDiv w:val="1"/>
      <w:marLeft w:val="0"/>
      <w:marRight w:val="0"/>
      <w:marTop w:val="0"/>
      <w:marBottom w:val="0"/>
      <w:divBdr>
        <w:top w:val="none" w:sz="0" w:space="0" w:color="auto"/>
        <w:left w:val="none" w:sz="0" w:space="0" w:color="auto"/>
        <w:bottom w:val="none" w:sz="0" w:space="0" w:color="auto"/>
        <w:right w:val="none" w:sz="0" w:space="0" w:color="auto"/>
      </w:divBdr>
    </w:div>
    <w:div w:id="1902785039">
      <w:bodyDiv w:val="1"/>
      <w:marLeft w:val="0"/>
      <w:marRight w:val="0"/>
      <w:marTop w:val="0"/>
      <w:marBottom w:val="0"/>
      <w:divBdr>
        <w:top w:val="none" w:sz="0" w:space="0" w:color="auto"/>
        <w:left w:val="none" w:sz="0" w:space="0" w:color="auto"/>
        <w:bottom w:val="none" w:sz="0" w:space="0" w:color="auto"/>
        <w:right w:val="none" w:sz="0" w:space="0" w:color="auto"/>
      </w:divBdr>
    </w:div>
    <w:div w:id="1913003971">
      <w:bodyDiv w:val="1"/>
      <w:marLeft w:val="0"/>
      <w:marRight w:val="0"/>
      <w:marTop w:val="0"/>
      <w:marBottom w:val="0"/>
      <w:divBdr>
        <w:top w:val="none" w:sz="0" w:space="0" w:color="auto"/>
        <w:left w:val="none" w:sz="0" w:space="0" w:color="auto"/>
        <w:bottom w:val="none" w:sz="0" w:space="0" w:color="auto"/>
        <w:right w:val="none" w:sz="0" w:space="0" w:color="auto"/>
      </w:divBdr>
    </w:div>
    <w:div w:id="1918592989">
      <w:bodyDiv w:val="1"/>
      <w:marLeft w:val="0"/>
      <w:marRight w:val="0"/>
      <w:marTop w:val="0"/>
      <w:marBottom w:val="0"/>
      <w:divBdr>
        <w:top w:val="none" w:sz="0" w:space="0" w:color="auto"/>
        <w:left w:val="none" w:sz="0" w:space="0" w:color="auto"/>
        <w:bottom w:val="none" w:sz="0" w:space="0" w:color="auto"/>
        <w:right w:val="none" w:sz="0" w:space="0" w:color="auto"/>
      </w:divBdr>
    </w:div>
    <w:div w:id="1940720461">
      <w:bodyDiv w:val="1"/>
      <w:marLeft w:val="0"/>
      <w:marRight w:val="0"/>
      <w:marTop w:val="0"/>
      <w:marBottom w:val="0"/>
      <w:divBdr>
        <w:top w:val="none" w:sz="0" w:space="0" w:color="auto"/>
        <w:left w:val="none" w:sz="0" w:space="0" w:color="auto"/>
        <w:bottom w:val="none" w:sz="0" w:space="0" w:color="auto"/>
        <w:right w:val="none" w:sz="0" w:space="0" w:color="auto"/>
      </w:divBdr>
    </w:div>
    <w:div w:id="1941837996">
      <w:bodyDiv w:val="1"/>
      <w:marLeft w:val="0"/>
      <w:marRight w:val="0"/>
      <w:marTop w:val="0"/>
      <w:marBottom w:val="0"/>
      <w:divBdr>
        <w:top w:val="none" w:sz="0" w:space="0" w:color="auto"/>
        <w:left w:val="none" w:sz="0" w:space="0" w:color="auto"/>
        <w:bottom w:val="none" w:sz="0" w:space="0" w:color="auto"/>
        <w:right w:val="none" w:sz="0" w:space="0" w:color="auto"/>
      </w:divBdr>
    </w:div>
    <w:div w:id="1947538608">
      <w:bodyDiv w:val="1"/>
      <w:marLeft w:val="0"/>
      <w:marRight w:val="0"/>
      <w:marTop w:val="0"/>
      <w:marBottom w:val="0"/>
      <w:divBdr>
        <w:top w:val="none" w:sz="0" w:space="0" w:color="auto"/>
        <w:left w:val="none" w:sz="0" w:space="0" w:color="auto"/>
        <w:bottom w:val="none" w:sz="0" w:space="0" w:color="auto"/>
        <w:right w:val="none" w:sz="0" w:space="0" w:color="auto"/>
      </w:divBdr>
    </w:div>
    <w:div w:id="1979727064">
      <w:bodyDiv w:val="1"/>
      <w:marLeft w:val="0"/>
      <w:marRight w:val="0"/>
      <w:marTop w:val="0"/>
      <w:marBottom w:val="0"/>
      <w:divBdr>
        <w:top w:val="none" w:sz="0" w:space="0" w:color="auto"/>
        <w:left w:val="none" w:sz="0" w:space="0" w:color="auto"/>
        <w:bottom w:val="none" w:sz="0" w:space="0" w:color="auto"/>
        <w:right w:val="none" w:sz="0" w:space="0" w:color="auto"/>
      </w:divBdr>
    </w:div>
    <w:div w:id="1988393416">
      <w:bodyDiv w:val="1"/>
      <w:marLeft w:val="0"/>
      <w:marRight w:val="0"/>
      <w:marTop w:val="0"/>
      <w:marBottom w:val="0"/>
      <w:divBdr>
        <w:top w:val="none" w:sz="0" w:space="0" w:color="auto"/>
        <w:left w:val="none" w:sz="0" w:space="0" w:color="auto"/>
        <w:bottom w:val="none" w:sz="0" w:space="0" w:color="auto"/>
        <w:right w:val="none" w:sz="0" w:space="0" w:color="auto"/>
      </w:divBdr>
    </w:div>
    <w:div w:id="1992253176">
      <w:bodyDiv w:val="1"/>
      <w:marLeft w:val="0"/>
      <w:marRight w:val="0"/>
      <w:marTop w:val="0"/>
      <w:marBottom w:val="0"/>
      <w:divBdr>
        <w:top w:val="none" w:sz="0" w:space="0" w:color="auto"/>
        <w:left w:val="none" w:sz="0" w:space="0" w:color="auto"/>
        <w:bottom w:val="none" w:sz="0" w:space="0" w:color="auto"/>
        <w:right w:val="none" w:sz="0" w:space="0" w:color="auto"/>
      </w:divBdr>
    </w:div>
    <w:div w:id="1995721230">
      <w:bodyDiv w:val="1"/>
      <w:marLeft w:val="0"/>
      <w:marRight w:val="0"/>
      <w:marTop w:val="0"/>
      <w:marBottom w:val="0"/>
      <w:divBdr>
        <w:top w:val="none" w:sz="0" w:space="0" w:color="auto"/>
        <w:left w:val="none" w:sz="0" w:space="0" w:color="auto"/>
        <w:bottom w:val="none" w:sz="0" w:space="0" w:color="auto"/>
        <w:right w:val="none" w:sz="0" w:space="0" w:color="auto"/>
      </w:divBdr>
    </w:div>
    <w:div w:id="2029986179">
      <w:bodyDiv w:val="1"/>
      <w:marLeft w:val="0"/>
      <w:marRight w:val="0"/>
      <w:marTop w:val="0"/>
      <w:marBottom w:val="0"/>
      <w:divBdr>
        <w:top w:val="none" w:sz="0" w:space="0" w:color="auto"/>
        <w:left w:val="none" w:sz="0" w:space="0" w:color="auto"/>
        <w:bottom w:val="none" w:sz="0" w:space="0" w:color="auto"/>
        <w:right w:val="none" w:sz="0" w:space="0" w:color="auto"/>
      </w:divBdr>
    </w:div>
    <w:div w:id="2088383658">
      <w:bodyDiv w:val="1"/>
      <w:marLeft w:val="0"/>
      <w:marRight w:val="0"/>
      <w:marTop w:val="0"/>
      <w:marBottom w:val="0"/>
      <w:divBdr>
        <w:top w:val="none" w:sz="0" w:space="0" w:color="auto"/>
        <w:left w:val="none" w:sz="0" w:space="0" w:color="auto"/>
        <w:bottom w:val="none" w:sz="0" w:space="0" w:color="auto"/>
        <w:right w:val="none" w:sz="0" w:space="0" w:color="auto"/>
      </w:divBdr>
    </w:div>
    <w:div w:id="2093967608">
      <w:bodyDiv w:val="1"/>
      <w:marLeft w:val="0"/>
      <w:marRight w:val="0"/>
      <w:marTop w:val="0"/>
      <w:marBottom w:val="0"/>
      <w:divBdr>
        <w:top w:val="none" w:sz="0" w:space="0" w:color="auto"/>
        <w:left w:val="none" w:sz="0" w:space="0" w:color="auto"/>
        <w:bottom w:val="none" w:sz="0" w:space="0" w:color="auto"/>
        <w:right w:val="none" w:sz="0" w:space="0" w:color="auto"/>
      </w:divBdr>
    </w:div>
    <w:div w:id="2098162150">
      <w:bodyDiv w:val="1"/>
      <w:marLeft w:val="0"/>
      <w:marRight w:val="0"/>
      <w:marTop w:val="0"/>
      <w:marBottom w:val="0"/>
      <w:divBdr>
        <w:top w:val="none" w:sz="0" w:space="0" w:color="auto"/>
        <w:left w:val="none" w:sz="0" w:space="0" w:color="auto"/>
        <w:bottom w:val="none" w:sz="0" w:space="0" w:color="auto"/>
        <w:right w:val="none" w:sz="0" w:space="0" w:color="auto"/>
      </w:divBdr>
    </w:div>
    <w:div w:id="2102681441">
      <w:bodyDiv w:val="1"/>
      <w:marLeft w:val="0"/>
      <w:marRight w:val="0"/>
      <w:marTop w:val="0"/>
      <w:marBottom w:val="0"/>
      <w:divBdr>
        <w:top w:val="none" w:sz="0" w:space="0" w:color="auto"/>
        <w:left w:val="none" w:sz="0" w:space="0" w:color="auto"/>
        <w:bottom w:val="none" w:sz="0" w:space="0" w:color="auto"/>
        <w:right w:val="none" w:sz="0" w:space="0" w:color="auto"/>
      </w:divBdr>
    </w:div>
    <w:div w:id="2111853111">
      <w:bodyDiv w:val="1"/>
      <w:marLeft w:val="0"/>
      <w:marRight w:val="0"/>
      <w:marTop w:val="0"/>
      <w:marBottom w:val="0"/>
      <w:divBdr>
        <w:top w:val="none" w:sz="0" w:space="0" w:color="auto"/>
        <w:left w:val="none" w:sz="0" w:space="0" w:color="auto"/>
        <w:bottom w:val="none" w:sz="0" w:space="0" w:color="auto"/>
        <w:right w:val="none" w:sz="0" w:space="0" w:color="auto"/>
      </w:divBdr>
    </w:div>
    <w:div w:id="2121339817">
      <w:bodyDiv w:val="1"/>
      <w:marLeft w:val="0"/>
      <w:marRight w:val="0"/>
      <w:marTop w:val="0"/>
      <w:marBottom w:val="0"/>
      <w:divBdr>
        <w:top w:val="none" w:sz="0" w:space="0" w:color="auto"/>
        <w:left w:val="none" w:sz="0" w:space="0" w:color="auto"/>
        <w:bottom w:val="none" w:sz="0" w:space="0" w:color="auto"/>
        <w:right w:val="none" w:sz="0" w:space="0" w:color="auto"/>
      </w:divBdr>
    </w:div>
    <w:div w:id="2131364246">
      <w:bodyDiv w:val="1"/>
      <w:marLeft w:val="0"/>
      <w:marRight w:val="0"/>
      <w:marTop w:val="0"/>
      <w:marBottom w:val="0"/>
      <w:divBdr>
        <w:top w:val="none" w:sz="0" w:space="0" w:color="auto"/>
        <w:left w:val="none" w:sz="0" w:space="0" w:color="auto"/>
        <w:bottom w:val="none" w:sz="0" w:space="0" w:color="auto"/>
        <w:right w:val="none" w:sz="0" w:space="0" w:color="auto"/>
      </w:divBdr>
      <w:divsChild>
        <w:div w:id="275991571">
          <w:marLeft w:val="0"/>
          <w:marRight w:val="0"/>
          <w:marTop w:val="0"/>
          <w:marBottom w:val="0"/>
          <w:divBdr>
            <w:top w:val="none" w:sz="0" w:space="0" w:color="auto"/>
            <w:left w:val="none" w:sz="0" w:space="0" w:color="auto"/>
            <w:bottom w:val="none" w:sz="0" w:space="0" w:color="auto"/>
            <w:right w:val="none" w:sz="0" w:space="0" w:color="auto"/>
          </w:divBdr>
          <w:divsChild>
            <w:div w:id="115148050">
              <w:marLeft w:val="0"/>
              <w:marRight w:val="0"/>
              <w:marTop w:val="0"/>
              <w:marBottom w:val="0"/>
              <w:divBdr>
                <w:top w:val="none" w:sz="0" w:space="0" w:color="auto"/>
                <w:left w:val="none" w:sz="0" w:space="0" w:color="auto"/>
                <w:bottom w:val="none" w:sz="0" w:space="0" w:color="auto"/>
                <w:right w:val="none" w:sz="0" w:space="0" w:color="auto"/>
              </w:divBdr>
            </w:div>
            <w:div w:id="122161390">
              <w:marLeft w:val="0"/>
              <w:marRight w:val="0"/>
              <w:marTop w:val="0"/>
              <w:marBottom w:val="0"/>
              <w:divBdr>
                <w:top w:val="none" w:sz="0" w:space="0" w:color="auto"/>
                <w:left w:val="none" w:sz="0" w:space="0" w:color="auto"/>
                <w:bottom w:val="none" w:sz="0" w:space="0" w:color="auto"/>
                <w:right w:val="none" w:sz="0" w:space="0" w:color="auto"/>
              </w:divBdr>
            </w:div>
            <w:div w:id="176698882">
              <w:marLeft w:val="0"/>
              <w:marRight w:val="0"/>
              <w:marTop w:val="0"/>
              <w:marBottom w:val="0"/>
              <w:divBdr>
                <w:top w:val="none" w:sz="0" w:space="0" w:color="auto"/>
                <w:left w:val="none" w:sz="0" w:space="0" w:color="auto"/>
                <w:bottom w:val="none" w:sz="0" w:space="0" w:color="auto"/>
                <w:right w:val="none" w:sz="0" w:space="0" w:color="auto"/>
              </w:divBdr>
            </w:div>
          </w:divsChild>
        </w:div>
        <w:div w:id="519124793">
          <w:marLeft w:val="0"/>
          <w:marRight w:val="0"/>
          <w:marTop w:val="0"/>
          <w:marBottom w:val="0"/>
          <w:divBdr>
            <w:top w:val="none" w:sz="0" w:space="0" w:color="auto"/>
            <w:left w:val="none" w:sz="0" w:space="0" w:color="auto"/>
            <w:bottom w:val="none" w:sz="0" w:space="0" w:color="auto"/>
            <w:right w:val="none" w:sz="0" w:space="0" w:color="auto"/>
          </w:divBdr>
          <w:divsChild>
            <w:div w:id="48040167">
              <w:marLeft w:val="0"/>
              <w:marRight w:val="0"/>
              <w:marTop w:val="0"/>
              <w:marBottom w:val="0"/>
              <w:divBdr>
                <w:top w:val="none" w:sz="0" w:space="0" w:color="auto"/>
                <w:left w:val="none" w:sz="0" w:space="0" w:color="auto"/>
                <w:bottom w:val="none" w:sz="0" w:space="0" w:color="auto"/>
                <w:right w:val="none" w:sz="0" w:space="0" w:color="auto"/>
              </w:divBdr>
            </w:div>
            <w:div w:id="72169472">
              <w:marLeft w:val="0"/>
              <w:marRight w:val="0"/>
              <w:marTop w:val="0"/>
              <w:marBottom w:val="0"/>
              <w:divBdr>
                <w:top w:val="none" w:sz="0" w:space="0" w:color="auto"/>
                <w:left w:val="none" w:sz="0" w:space="0" w:color="auto"/>
                <w:bottom w:val="none" w:sz="0" w:space="0" w:color="auto"/>
                <w:right w:val="none" w:sz="0" w:space="0" w:color="auto"/>
              </w:divBdr>
            </w:div>
            <w:div w:id="1697656022">
              <w:marLeft w:val="0"/>
              <w:marRight w:val="0"/>
              <w:marTop w:val="0"/>
              <w:marBottom w:val="0"/>
              <w:divBdr>
                <w:top w:val="none" w:sz="0" w:space="0" w:color="auto"/>
                <w:left w:val="none" w:sz="0" w:space="0" w:color="auto"/>
                <w:bottom w:val="none" w:sz="0" w:space="0" w:color="auto"/>
                <w:right w:val="none" w:sz="0" w:space="0" w:color="auto"/>
              </w:divBdr>
            </w:div>
          </w:divsChild>
        </w:div>
        <w:div w:id="702555629">
          <w:marLeft w:val="0"/>
          <w:marRight w:val="0"/>
          <w:marTop w:val="0"/>
          <w:marBottom w:val="0"/>
          <w:divBdr>
            <w:top w:val="none" w:sz="0" w:space="0" w:color="auto"/>
            <w:left w:val="none" w:sz="0" w:space="0" w:color="auto"/>
            <w:bottom w:val="none" w:sz="0" w:space="0" w:color="auto"/>
            <w:right w:val="none" w:sz="0" w:space="0" w:color="auto"/>
          </w:divBdr>
          <w:divsChild>
            <w:div w:id="1690526037">
              <w:marLeft w:val="0"/>
              <w:marRight w:val="0"/>
              <w:marTop w:val="0"/>
              <w:marBottom w:val="0"/>
              <w:divBdr>
                <w:top w:val="none" w:sz="0" w:space="0" w:color="auto"/>
                <w:left w:val="none" w:sz="0" w:space="0" w:color="auto"/>
                <w:bottom w:val="none" w:sz="0" w:space="0" w:color="auto"/>
                <w:right w:val="none" w:sz="0" w:space="0" w:color="auto"/>
              </w:divBdr>
            </w:div>
          </w:divsChild>
        </w:div>
        <w:div w:id="756243099">
          <w:marLeft w:val="0"/>
          <w:marRight w:val="0"/>
          <w:marTop w:val="0"/>
          <w:marBottom w:val="0"/>
          <w:divBdr>
            <w:top w:val="none" w:sz="0" w:space="0" w:color="auto"/>
            <w:left w:val="none" w:sz="0" w:space="0" w:color="auto"/>
            <w:bottom w:val="none" w:sz="0" w:space="0" w:color="auto"/>
            <w:right w:val="none" w:sz="0" w:space="0" w:color="auto"/>
          </w:divBdr>
          <w:divsChild>
            <w:div w:id="543441245">
              <w:marLeft w:val="0"/>
              <w:marRight w:val="0"/>
              <w:marTop w:val="0"/>
              <w:marBottom w:val="0"/>
              <w:divBdr>
                <w:top w:val="none" w:sz="0" w:space="0" w:color="auto"/>
                <w:left w:val="none" w:sz="0" w:space="0" w:color="auto"/>
                <w:bottom w:val="none" w:sz="0" w:space="0" w:color="auto"/>
                <w:right w:val="none" w:sz="0" w:space="0" w:color="auto"/>
              </w:divBdr>
            </w:div>
            <w:div w:id="921136036">
              <w:marLeft w:val="0"/>
              <w:marRight w:val="0"/>
              <w:marTop w:val="0"/>
              <w:marBottom w:val="0"/>
              <w:divBdr>
                <w:top w:val="none" w:sz="0" w:space="0" w:color="auto"/>
                <w:left w:val="none" w:sz="0" w:space="0" w:color="auto"/>
                <w:bottom w:val="none" w:sz="0" w:space="0" w:color="auto"/>
                <w:right w:val="none" w:sz="0" w:space="0" w:color="auto"/>
              </w:divBdr>
            </w:div>
            <w:div w:id="928467872">
              <w:marLeft w:val="0"/>
              <w:marRight w:val="0"/>
              <w:marTop w:val="0"/>
              <w:marBottom w:val="0"/>
              <w:divBdr>
                <w:top w:val="none" w:sz="0" w:space="0" w:color="auto"/>
                <w:left w:val="none" w:sz="0" w:space="0" w:color="auto"/>
                <w:bottom w:val="none" w:sz="0" w:space="0" w:color="auto"/>
                <w:right w:val="none" w:sz="0" w:space="0" w:color="auto"/>
              </w:divBdr>
            </w:div>
            <w:div w:id="1514685363">
              <w:marLeft w:val="0"/>
              <w:marRight w:val="0"/>
              <w:marTop w:val="0"/>
              <w:marBottom w:val="0"/>
              <w:divBdr>
                <w:top w:val="none" w:sz="0" w:space="0" w:color="auto"/>
                <w:left w:val="none" w:sz="0" w:space="0" w:color="auto"/>
                <w:bottom w:val="none" w:sz="0" w:space="0" w:color="auto"/>
                <w:right w:val="none" w:sz="0" w:space="0" w:color="auto"/>
              </w:divBdr>
            </w:div>
          </w:divsChild>
        </w:div>
        <w:div w:id="867379659">
          <w:marLeft w:val="0"/>
          <w:marRight w:val="0"/>
          <w:marTop w:val="0"/>
          <w:marBottom w:val="0"/>
          <w:divBdr>
            <w:top w:val="none" w:sz="0" w:space="0" w:color="auto"/>
            <w:left w:val="none" w:sz="0" w:space="0" w:color="auto"/>
            <w:bottom w:val="none" w:sz="0" w:space="0" w:color="auto"/>
            <w:right w:val="none" w:sz="0" w:space="0" w:color="auto"/>
          </w:divBdr>
          <w:divsChild>
            <w:div w:id="863787203">
              <w:marLeft w:val="0"/>
              <w:marRight w:val="0"/>
              <w:marTop w:val="0"/>
              <w:marBottom w:val="0"/>
              <w:divBdr>
                <w:top w:val="none" w:sz="0" w:space="0" w:color="auto"/>
                <w:left w:val="none" w:sz="0" w:space="0" w:color="auto"/>
                <w:bottom w:val="none" w:sz="0" w:space="0" w:color="auto"/>
                <w:right w:val="none" w:sz="0" w:space="0" w:color="auto"/>
              </w:divBdr>
            </w:div>
            <w:div w:id="1625774292">
              <w:marLeft w:val="0"/>
              <w:marRight w:val="0"/>
              <w:marTop w:val="0"/>
              <w:marBottom w:val="0"/>
              <w:divBdr>
                <w:top w:val="none" w:sz="0" w:space="0" w:color="auto"/>
                <w:left w:val="none" w:sz="0" w:space="0" w:color="auto"/>
                <w:bottom w:val="none" w:sz="0" w:space="0" w:color="auto"/>
                <w:right w:val="none" w:sz="0" w:space="0" w:color="auto"/>
              </w:divBdr>
            </w:div>
            <w:div w:id="1709724963">
              <w:marLeft w:val="0"/>
              <w:marRight w:val="0"/>
              <w:marTop w:val="0"/>
              <w:marBottom w:val="0"/>
              <w:divBdr>
                <w:top w:val="none" w:sz="0" w:space="0" w:color="auto"/>
                <w:left w:val="none" w:sz="0" w:space="0" w:color="auto"/>
                <w:bottom w:val="none" w:sz="0" w:space="0" w:color="auto"/>
                <w:right w:val="none" w:sz="0" w:space="0" w:color="auto"/>
              </w:divBdr>
            </w:div>
          </w:divsChild>
        </w:div>
        <w:div w:id="980311398">
          <w:marLeft w:val="0"/>
          <w:marRight w:val="0"/>
          <w:marTop w:val="0"/>
          <w:marBottom w:val="0"/>
          <w:divBdr>
            <w:top w:val="none" w:sz="0" w:space="0" w:color="auto"/>
            <w:left w:val="none" w:sz="0" w:space="0" w:color="auto"/>
            <w:bottom w:val="none" w:sz="0" w:space="0" w:color="auto"/>
            <w:right w:val="none" w:sz="0" w:space="0" w:color="auto"/>
          </w:divBdr>
          <w:divsChild>
            <w:div w:id="1879119294">
              <w:marLeft w:val="0"/>
              <w:marRight w:val="0"/>
              <w:marTop w:val="0"/>
              <w:marBottom w:val="0"/>
              <w:divBdr>
                <w:top w:val="none" w:sz="0" w:space="0" w:color="auto"/>
                <w:left w:val="none" w:sz="0" w:space="0" w:color="auto"/>
                <w:bottom w:val="none" w:sz="0" w:space="0" w:color="auto"/>
                <w:right w:val="none" w:sz="0" w:space="0" w:color="auto"/>
              </w:divBdr>
            </w:div>
          </w:divsChild>
        </w:div>
        <w:div w:id="1031613703">
          <w:marLeft w:val="0"/>
          <w:marRight w:val="0"/>
          <w:marTop w:val="0"/>
          <w:marBottom w:val="0"/>
          <w:divBdr>
            <w:top w:val="none" w:sz="0" w:space="0" w:color="auto"/>
            <w:left w:val="none" w:sz="0" w:space="0" w:color="auto"/>
            <w:bottom w:val="none" w:sz="0" w:space="0" w:color="auto"/>
            <w:right w:val="none" w:sz="0" w:space="0" w:color="auto"/>
          </w:divBdr>
          <w:divsChild>
            <w:div w:id="778455641">
              <w:marLeft w:val="0"/>
              <w:marRight w:val="0"/>
              <w:marTop w:val="0"/>
              <w:marBottom w:val="0"/>
              <w:divBdr>
                <w:top w:val="none" w:sz="0" w:space="0" w:color="auto"/>
                <w:left w:val="none" w:sz="0" w:space="0" w:color="auto"/>
                <w:bottom w:val="none" w:sz="0" w:space="0" w:color="auto"/>
                <w:right w:val="none" w:sz="0" w:space="0" w:color="auto"/>
              </w:divBdr>
            </w:div>
            <w:div w:id="1384059647">
              <w:marLeft w:val="0"/>
              <w:marRight w:val="0"/>
              <w:marTop w:val="0"/>
              <w:marBottom w:val="0"/>
              <w:divBdr>
                <w:top w:val="none" w:sz="0" w:space="0" w:color="auto"/>
                <w:left w:val="none" w:sz="0" w:space="0" w:color="auto"/>
                <w:bottom w:val="none" w:sz="0" w:space="0" w:color="auto"/>
                <w:right w:val="none" w:sz="0" w:space="0" w:color="auto"/>
              </w:divBdr>
            </w:div>
          </w:divsChild>
        </w:div>
        <w:div w:id="1176919655">
          <w:marLeft w:val="0"/>
          <w:marRight w:val="0"/>
          <w:marTop w:val="0"/>
          <w:marBottom w:val="0"/>
          <w:divBdr>
            <w:top w:val="none" w:sz="0" w:space="0" w:color="auto"/>
            <w:left w:val="none" w:sz="0" w:space="0" w:color="auto"/>
            <w:bottom w:val="none" w:sz="0" w:space="0" w:color="auto"/>
            <w:right w:val="none" w:sz="0" w:space="0" w:color="auto"/>
          </w:divBdr>
          <w:divsChild>
            <w:div w:id="994646817">
              <w:marLeft w:val="0"/>
              <w:marRight w:val="0"/>
              <w:marTop w:val="0"/>
              <w:marBottom w:val="0"/>
              <w:divBdr>
                <w:top w:val="none" w:sz="0" w:space="0" w:color="auto"/>
                <w:left w:val="none" w:sz="0" w:space="0" w:color="auto"/>
                <w:bottom w:val="none" w:sz="0" w:space="0" w:color="auto"/>
                <w:right w:val="none" w:sz="0" w:space="0" w:color="auto"/>
              </w:divBdr>
            </w:div>
            <w:div w:id="1398698497">
              <w:marLeft w:val="0"/>
              <w:marRight w:val="0"/>
              <w:marTop w:val="0"/>
              <w:marBottom w:val="0"/>
              <w:divBdr>
                <w:top w:val="none" w:sz="0" w:space="0" w:color="auto"/>
                <w:left w:val="none" w:sz="0" w:space="0" w:color="auto"/>
                <w:bottom w:val="none" w:sz="0" w:space="0" w:color="auto"/>
                <w:right w:val="none" w:sz="0" w:space="0" w:color="auto"/>
              </w:divBdr>
            </w:div>
          </w:divsChild>
        </w:div>
        <w:div w:id="1316955333">
          <w:marLeft w:val="0"/>
          <w:marRight w:val="0"/>
          <w:marTop w:val="0"/>
          <w:marBottom w:val="0"/>
          <w:divBdr>
            <w:top w:val="none" w:sz="0" w:space="0" w:color="auto"/>
            <w:left w:val="none" w:sz="0" w:space="0" w:color="auto"/>
            <w:bottom w:val="none" w:sz="0" w:space="0" w:color="auto"/>
            <w:right w:val="none" w:sz="0" w:space="0" w:color="auto"/>
          </w:divBdr>
          <w:divsChild>
            <w:div w:id="484052991">
              <w:marLeft w:val="0"/>
              <w:marRight w:val="0"/>
              <w:marTop w:val="0"/>
              <w:marBottom w:val="0"/>
              <w:divBdr>
                <w:top w:val="none" w:sz="0" w:space="0" w:color="auto"/>
                <w:left w:val="none" w:sz="0" w:space="0" w:color="auto"/>
                <w:bottom w:val="none" w:sz="0" w:space="0" w:color="auto"/>
                <w:right w:val="none" w:sz="0" w:space="0" w:color="auto"/>
              </w:divBdr>
            </w:div>
            <w:div w:id="1078526087">
              <w:marLeft w:val="0"/>
              <w:marRight w:val="0"/>
              <w:marTop w:val="0"/>
              <w:marBottom w:val="0"/>
              <w:divBdr>
                <w:top w:val="none" w:sz="0" w:space="0" w:color="auto"/>
                <w:left w:val="none" w:sz="0" w:space="0" w:color="auto"/>
                <w:bottom w:val="none" w:sz="0" w:space="0" w:color="auto"/>
                <w:right w:val="none" w:sz="0" w:space="0" w:color="auto"/>
              </w:divBdr>
            </w:div>
            <w:div w:id="1209761408">
              <w:marLeft w:val="0"/>
              <w:marRight w:val="0"/>
              <w:marTop w:val="0"/>
              <w:marBottom w:val="0"/>
              <w:divBdr>
                <w:top w:val="none" w:sz="0" w:space="0" w:color="auto"/>
                <w:left w:val="none" w:sz="0" w:space="0" w:color="auto"/>
                <w:bottom w:val="none" w:sz="0" w:space="0" w:color="auto"/>
                <w:right w:val="none" w:sz="0" w:space="0" w:color="auto"/>
              </w:divBdr>
            </w:div>
          </w:divsChild>
        </w:div>
        <w:div w:id="1319454692">
          <w:marLeft w:val="0"/>
          <w:marRight w:val="0"/>
          <w:marTop w:val="0"/>
          <w:marBottom w:val="0"/>
          <w:divBdr>
            <w:top w:val="none" w:sz="0" w:space="0" w:color="auto"/>
            <w:left w:val="none" w:sz="0" w:space="0" w:color="auto"/>
            <w:bottom w:val="none" w:sz="0" w:space="0" w:color="auto"/>
            <w:right w:val="none" w:sz="0" w:space="0" w:color="auto"/>
          </w:divBdr>
          <w:divsChild>
            <w:div w:id="527258682">
              <w:marLeft w:val="0"/>
              <w:marRight w:val="0"/>
              <w:marTop w:val="0"/>
              <w:marBottom w:val="0"/>
              <w:divBdr>
                <w:top w:val="none" w:sz="0" w:space="0" w:color="auto"/>
                <w:left w:val="none" w:sz="0" w:space="0" w:color="auto"/>
                <w:bottom w:val="none" w:sz="0" w:space="0" w:color="auto"/>
                <w:right w:val="none" w:sz="0" w:space="0" w:color="auto"/>
              </w:divBdr>
            </w:div>
          </w:divsChild>
        </w:div>
        <w:div w:id="1375542406">
          <w:marLeft w:val="0"/>
          <w:marRight w:val="0"/>
          <w:marTop w:val="0"/>
          <w:marBottom w:val="0"/>
          <w:divBdr>
            <w:top w:val="none" w:sz="0" w:space="0" w:color="auto"/>
            <w:left w:val="none" w:sz="0" w:space="0" w:color="auto"/>
            <w:bottom w:val="none" w:sz="0" w:space="0" w:color="auto"/>
            <w:right w:val="none" w:sz="0" w:space="0" w:color="auto"/>
          </w:divBdr>
        </w:div>
        <w:div w:id="1660766990">
          <w:marLeft w:val="0"/>
          <w:marRight w:val="0"/>
          <w:marTop w:val="0"/>
          <w:marBottom w:val="0"/>
          <w:divBdr>
            <w:top w:val="none" w:sz="0" w:space="0" w:color="auto"/>
            <w:left w:val="none" w:sz="0" w:space="0" w:color="auto"/>
            <w:bottom w:val="none" w:sz="0" w:space="0" w:color="auto"/>
            <w:right w:val="none" w:sz="0" w:space="0" w:color="auto"/>
          </w:divBdr>
        </w:div>
        <w:div w:id="1745764691">
          <w:marLeft w:val="0"/>
          <w:marRight w:val="0"/>
          <w:marTop w:val="0"/>
          <w:marBottom w:val="0"/>
          <w:divBdr>
            <w:top w:val="none" w:sz="0" w:space="0" w:color="auto"/>
            <w:left w:val="none" w:sz="0" w:space="0" w:color="auto"/>
            <w:bottom w:val="none" w:sz="0" w:space="0" w:color="auto"/>
            <w:right w:val="none" w:sz="0" w:space="0" w:color="auto"/>
          </w:divBdr>
          <w:divsChild>
            <w:div w:id="829254092">
              <w:marLeft w:val="0"/>
              <w:marRight w:val="0"/>
              <w:marTop w:val="0"/>
              <w:marBottom w:val="0"/>
              <w:divBdr>
                <w:top w:val="none" w:sz="0" w:space="0" w:color="auto"/>
                <w:left w:val="none" w:sz="0" w:space="0" w:color="auto"/>
                <w:bottom w:val="none" w:sz="0" w:space="0" w:color="auto"/>
                <w:right w:val="none" w:sz="0" w:space="0" w:color="auto"/>
              </w:divBdr>
            </w:div>
          </w:divsChild>
        </w:div>
        <w:div w:id="1958684574">
          <w:marLeft w:val="0"/>
          <w:marRight w:val="0"/>
          <w:marTop w:val="0"/>
          <w:marBottom w:val="0"/>
          <w:divBdr>
            <w:top w:val="none" w:sz="0" w:space="0" w:color="auto"/>
            <w:left w:val="none" w:sz="0" w:space="0" w:color="auto"/>
            <w:bottom w:val="none" w:sz="0" w:space="0" w:color="auto"/>
            <w:right w:val="none" w:sz="0" w:space="0" w:color="auto"/>
          </w:divBdr>
          <w:divsChild>
            <w:div w:id="114839327">
              <w:marLeft w:val="0"/>
              <w:marRight w:val="0"/>
              <w:marTop w:val="0"/>
              <w:marBottom w:val="0"/>
              <w:divBdr>
                <w:top w:val="none" w:sz="0" w:space="0" w:color="auto"/>
                <w:left w:val="none" w:sz="0" w:space="0" w:color="auto"/>
                <w:bottom w:val="none" w:sz="0" w:space="0" w:color="auto"/>
                <w:right w:val="none" w:sz="0" w:space="0" w:color="auto"/>
              </w:divBdr>
            </w:div>
          </w:divsChild>
        </w:div>
        <w:div w:id="1978756333">
          <w:marLeft w:val="0"/>
          <w:marRight w:val="0"/>
          <w:marTop w:val="0"/>
          <w:marBottom w:val="0"/>
          <w:divBdr>
            <w:top w:val="none" w:sz="0" w:space="0" w:color="auto"/>
            <w:left w:val="none" w:sz="0" w:space="0" w:color="auto"/>
            <w:bottom w:val="none" w:sz="0" w:space="0" w:color="auto"/>
            <w:right w:val="none" w:sz="0" w:space="0" w:color="auto"/>
          </w:divBdr>
          <w:divsChild>
            <w:div w:id="187064051">
              <w:marLeft w:val="0"/>
              <w:marRight w:val="0"/>
              <w:marTop w:val="0"/>
              <w:marBottom w:val="0"/>
              <w:divBdr>
                <w:top w:val="none" w:sz="0" w:space="0" w:color="auto"/>
                <w:left w:val="none" w:sz="0" w:space="0" w:color="auto"/>
                <w:bottom w:val="none" w:sz="0" w:space="0" w:color="auto"/>
                <w:right w:val="none" w:sz="0" w:space="0" w:color="auto"/>
              </w:divBdr>
            </w:div>
            <w:div w:id="385877294">
              <w:marLeft w:val="0"/>
              <w:marRight w:val="0"/>
              <w:marTop w:val="0"/>
              <w:marBottom w:val="0"/>
              <w:divBdr>
                <w:top w:val="none" w:sz="0" w:space="0" w:color="auto"/>
                <w:left w:val="none" w:sz="0" w:space="0" w:color="auto"/>
                <w:bottom w:val="none" w:sz="0" w:space="0" w:color="auto"/>
                <w:right w:val="none" w:sz="0" w:space="0" w:color="auto"/>
              </w:divBdr>
            </w:div>
            <w:div w:id="605620047">
              <w:marLeft w:val="0"/>
              <w:marRight w:val="0"/>
              <w:marTop w:val="0"/>
              <w:marBottom w:val="0"/>
              <w:divBdr>
                <w:top w:val="none" w:sz="0" w:space="0" w:color="auto"/>
                <w:left w:val="none" w:sz="0" w:space="0" w:color="auto"/>
                <w:bottom w:val="none" w:sz="0" w:space="0" w:color="auto"/>
                <w:right w:val="none" w:sz="0" w:space="0" w:color="auto"/>
              </w:divBdr>
            </w:div>
            <w:div w:id="613946859">
              <w:marLeft w:val="0"/>
              <w:marRight w:val="0"/>
              <w:marTop w:val="0"/>
              <w:marBottom w:val="0"/>
              <w:divBdr>
                <w:top w:val="none" w:sz="0" w:space="0" w:color="auto"/>
                <w:left w:val="none" w:sz="0" w:space="0" w:color="auto"/>
                <w:bottom w:val="none" w:sz="0" w:space="0" w:color="auto"/>
                <w:right w:val="none" w:sz="0" w:space="0" w:color="auto"/>
              </w:divBdr>
            </w:div>
            <w:div w:id="843932301">
              <w:marLeft w:val="0"/>
              <w:marRight w:val="0"/>
              <w:marTop w:val="0"/>
              <w:marBottom w:val="0"/>
              <w:divBdr>
                <w:top w:val="none" w:sz="0" w:space="0" w:color="auto"/>
                <w:left w:val="none" w:sz="0" w:space="0" w:color="auto"/>
                <w:bottom w:val="none" w:sz="0" w:space="0" w:color="auto"/>
                <w:right w:val="none" w:sz="0" w:space="0" w:color="auto"/>
              </w:divBdr>
            </w:div>
            <w:div w:id="1339697715">
              <w:marLeft w:val="0"/>
              <w:marRight w:val="0"/>
              <w:marTop w:val="0"/>
              <w:marBottom w:val="0"/>
              <w:divBdr>
                <w:top w:val="none" w:sz="0" w:space="0" w:color="auto"/>
                <w:left w:val="none" w:sz="0" w:space="0" w:color="auto"/>
                <w:bottom w:val="none" w:sz="0" w:space="0" w:color="auto"/>
                <w:right w:val="none" w:sz="0" w:space="0" w:color="auto"/>
              </w:divBdr>
            </w:div>
            <w:div w:id="1824395059">
              <w:marLeft w:val="0"/>
              <w:marRight w:val="0"/>
              <w:marTop w:val="0"/>
              <w:marBottom w:val="0"/>
              <w:divBdr>
                <w:top w:val="none" w:sz="0" w:space="0" w:color="auto"/>
                <w:left w:val="none" w:sz="0" w:space="0" w:color="auto"/>
                <w:bottom w:val="none" w:sz="0" w:space="0" w:color="auto"/>
                <w:right w:val="none" w:sz="0" w:space="0" w:color="auto"/>
              </w:divBdr>
            </w:div>
          </w:divsChild>
        </w:div>
        <w:div w:id="2112241554">
          <w:marLeft w:val="0"/>
          <w:marRight w:val="0"/>
          <w:marTop w:val="0"/>
          <w:marBottom w:val="0"/>
          <w:divBdr>
            <w:top w:val="none" w:sz="0" w:space="0" w:color="auto"/>
            <w:left w:val="none" w:sz="0" w:space="0" w:color="auto"/>
            <w:bottom w:val="none" w:sz="0" w:space="0" w:color="auto"/>
            <w:right w:val="none" w:sz="0" w:space="0" w:color="auto"/>
          </w:divBdr>
          <w:divsChild>
            <w:div w:id="99182948">
              <w:marLeft w:val="0"/>
              <w:marRight w:val="0"/>
              <w:marTop w:val="0"/>
              <w:marBottom w:val="0"/>
              <w:divBdr>
                <w:top w:val="none" w:sz="0" w:space="0" w:color="auto"/>
                <w:left w:val="none" w:sz="0" w:space="0" w:color="auto"/>
                <w:bottom w:val="none" w:sz="0" w:space="0" w:color="auto"/>
                <w:right w:val="none" w:sz="0" w:space="0" w:color="auto"/>
              </w:divBdr>
            </w:div>
            <w:div w:id="385615086">
              <w:marLeft w:val="0"/>
              <w:marRight w:val="0"/>
              <w:marTop w:val="0"/>
              <w:marBottom w:val="0"/>
              <w:divBdr>
                <w:top w:val="none" w:sz="0" w:space="0" w:color="auto"/>
                <w:left w:val="none" w:sz="0" w:space="0" w:color="auto"/>
                <w:bottom w:val="none" w:sz="0" w:space="0" w:color="auto"/>
                <w:right w:val="none" w:sz="0" w:space="0" w:color="auto"/>
              </w:divBdr>
            </w:div>
            <w:div w:id="627056275">
              <w:marLeft w:val="0"/>
              <w:marRight w:val="0"/>
              <w:marTop w:val="0"/>
              <w:marBottom w:val="0"/>
              <w:divBdr>
                <w:top w:val="none" w:sz="0" w:space="0" w:color="auto"/>
                <w:left w:val="none" w:sz="0" w:space="0" w:color="auto"/>
                <w:bottom w:val="none" w:sz="0" w:space="0" w:color="auto"/>
                <w:right w:val="none" w:sz="0" w:space="0" w:color="auto"/>
              </w:divBdr>
            </w:div>
            <w:div w:id="1112476837">
              <w:marLeft w:val="0"/>
              <w:marRight w:val="0"/>
              <w:marTop w:val="0"/>
              <w:marBottom w:val="0"/>
              <w:divBdr>
                <w:top w:val="none" w:sz="0" w:space="0" w:color="auto"/>
                <w:left w:val="none" w:sz="0" w:space="0" w:color="auto"/>
                <w:bottom w:val="none" w:sz="0" w:space="0" w:color="auto"/>
                <w:right w:val="none" w:sz="0" w:space="0" w:color="auto"/>
              </w:divBdr>
            </w:div>
            <w:div w:id="19402108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31894649">
      <w:bodyDiv w:val="1"/>
      <w:marLeft w:val="0"/>
      <w:marRight w:val="0"/>
      <w:marTop w:val="0"/>
      <w:marBottom w:val="0"/>
      <w:divBdr>
        <w:top w:val="none" w:sz="0" w:space="0" w:color="auto"/>
        <w:left w:val="none" w:sz="0" w:space="0" w:color="auto"/>
        <w:bottom w:val="none" w:sz="0" w:space="0" w:color="auto"/>
        <w:right w:val="none" w:sz="0" w:space="0" w:color="auto"/>
      </w:divBdr>
    </w:div>
    <w:div w:id="2139641696">
      <w:bodyDiv w:val="1"/>
      <w:marLeft w:val="0"/>
      <w:marRight w:val="0"/>
      <w:marTop w:val="0"/>
      <w:marBottom w:val="0"/>
      <w:divBdr>
        <w:top w:val="none" w:sz="0" w:space="0" w:color="auto"/>
        <w:left w:val="none" w:sz="0" w:space="0" w:color="auto"/>
        <w:bottom w:val="none" w:sz="0" w:space="0" w:color="auto"/>
        <w:right w:val="none" w:sz="0" w:space="0" w:color="auto"/>
      </w:divBdr>
    </w:div>
    <w:div w:id="214187647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footer" Target="footer4.xml"/><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hyperlink" Target="http://www.go.ke" TargetMode="External"/><Relationship Id="rId34" Type="http://schemas.openxmlformats.org/officeDocument/2006/relationships/header" Target="header13.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header" Target="header3.xml"/><Relationship Id="rId25" Type="http://schemas.openxmlformats.org/officeDocument/2006/relationships/header" Target="header7.xml"/><Relationship Id="rId33" Type="http://schemas.openxmlformats.org/officeDocument/2006/relationships/footer" Target="footer9.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5.xml"/><Relationship Id="rId29" Type="http://schemas.openxmlformats.org/officeDocument/2006/relationships/header" Target="header10.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footer" Target="footer6.xml"/><Relationship Id="rId32" Type="http://schemas.openxmlformats.org/officeDocument/2006/relationships/header" Target="header12.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header" Target="header6.xml"/><Relationship Id="rId28" Type="http://schemas.openxmlformats.org/officeDocument/2006/relationships/header" Target="header9.xm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header" Target="header1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5.xml"/><Relationship Id="rId27" Type="http://schemas.openxmlformats.org/officeDocument/2006/relationships/header" Target="header8.xml"/><Relationship Id="rId30" Type="http://schemas.openxmlformats.org/officeDocument/2006/relationships/footer" Target="footer8.xml"/><Relationship Id="rId35" Type="http://schemas.openxmlformats.org/officeDocument/2006/relationships/fontTable" Target="fontTable.xml"/><Relationship Id="rId8" Type="http://schemas.openxmlformats.org/officeDocument/2006/relationships/webSettings" Target="webSetting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4e413562-b8a4-4e3d-aeca-de063d2e60e3">
      <UserInfo>
        <DisplayName>Linda Njeru</DisplayName>
        <AccountId>21</AccountId>
        <AccountType/>
      </UserInfo>
    </SharedWithUsers>
    <TaxCatchAll xmlns="4e413562-b8a4-4e3d-aeca-de063d2e60e3" xsi:nil="true"/>
    <lcf76f155ced4ddcb4097134ff3c332f xmlns="f8982c88-63dc-46b8-ad21-943f1a781ef4">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A0F8E0D2E0B95945AC3CC805F2389E0D" ma:contentTypeVersion="13" ma:contentTypeDescription="Create a new document." ma:contentTypeScope="" ma:versionID="952dcdea13b310f574098541670bc7ea">
  <xsd:schema xmlns:xsd="http://www.w3.org/2001/XMLSchema" xmlns:xs="http://www.w3.org/2001/XMLSchema" xmlns:p="http://schemas.microsoft.com/office/2006/metadata/properties" xmlns:ns2="f8982c88-63dc-46b8-ad21-943f1a781ef4" xmlns:ns3="4e413562-b8a4-4e3d-aeca-de063d2e60e3" targetNamespace="http://schemas.microsoft.com/office/2006/metadata/properties" ma:root="true" ma:fieldsID="31b4b04d2e9c054777d337c4c0d9d272" ns2:_="" ns3:_="">
    <xsd:import namespace="f8982c88-63dc-46b8-ad21-943f1a781ef4"/>
    <xsd:import namespace="4e413562-b8a4-4e3d-aeca-de063d2e60e3"/>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bjectDetectorVersions"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982c88-63dc-46b8-ad21-943f1a781e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553f277c-8b9b-40f1-b70a-d1eb45345449"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413562-b8a4-4e3d-aeca-de063d2e60e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de008bb7-08b3-4f7b-8079-3dface452e50}" ma:internalName="TaxCatchAll" ma:showField="CatchAllData" ma:web="4e413562-b8a4-4e3d-aeca-de063d2e60e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E5556C-8B90-4D3F-AEE1-D47819D7E0BA}">
  <ds:schemaRefs>
    <ds:schemaRef ds:uri="http://schemas.microsoft.com/office/2006/metadata/properties"/>
    <ds:schemaRef ds:uri="http://schemas.microsoft.com/office/infopath/2007/PartnerControls"/>
    <ds:schemaRef ds:uri="4e413562-b8a4-4e3d-aeca-de063d2e60e3"/>
    <ds:schemaRef ds:uri="f8982c88-63dc-46b8-ad21-943f1a781ef4"/>
  </ds:schemaRefs>
</ds:datastoreItem>
</file>

<file path=customXml/itemProps2.xml><?xml version="1.0" encoding="utf-8"?>
<ds:datastoreItem xmlns:ds="http://schemas.openxmlformats.org/officeDocument/2006/customXml" ds:itemID="{9D200430-626E-4CA4-9F17-D3752C40FDB0}">
  <ds:schemaRefs>
    <ds:schemaRef ds:uri="http://schemas.openxmlformats.org/officeDocument/2006/bibliography"/>
  </ds:schemaRefs>
</ds:datastoreItem>
</file>

<file path=customXml/itemProps3.xml><?xml version="1.0" encoding="utf-8"?>
<ds:datastoreItem xmlns:ds="http://schemas.openxmlformats.org/officeDocument/2006/customXml" ds:itemID="{091BFCEB-B461-4BDB-ABE4-2ADF2F5C68D3}">
  <ds:schemaRefs>
    <ds:schemaRef ds:uri="http://schemas.microsoft.com/sharepoint/v3/contenttype/forms"/>
  </ds:schemaRefs>
</ds:datastoreItem>
</file>

<file path=customXml/itemProps4.xml><?xml version="1.0" encoding="utf-8"?>
<ds:datastoreItem xmlns:ds="http://schemas.openxmlformats.org/officeDocument/2006/customXml" ds:itemID="{3FB0E7B3-C71E-4A41-9B19-B82FF45C51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982c88-63dc-46b8-ad21-943f1a781ef4"/>
    <ds:schemaRef ds:uri="4e413562-b8a4-4e3d-aeca-de063d2e60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3212</TotalTime>
  <Pages>105</Pages>
  <Words>19781</Words>
  <Characters>112752</Characters>
  <Application>Microsoft Office Word</Application>
  <DocSecurity>0</DocSecurity>
  <Lines>939</Lines>
  <Paragraphs>264</Paragraphs>
  <ScaleCrop>false</ScaleCrop>
  <HeadingPairs>
    <vt:vector size="2" baseType="variant">
      <vt:variant>
        <vt:lpstr>Title</vt:lpstr>
      </vt:variant>
      <vt:variant>
        <vt:i4>1</vt:i4>
      </vt:variant>
    </vt:vector>
  </HeadingPairs>
  <TitlesOfParts>
    <vt:vector size="1" baseType="lpstr">
      <vt:lpstr>WIYAKE WAKINI WELFARE ASSOCIATION</vt:lpstr>
    </vt:vector>
  </TitlesOfParts>
  <Company>TECHNO-WIZ</Company>
  <LinksUpToDate>false</LinksUpToDate>
  <CharactersWithSpaces>132269</CharactersWithSpaces>
  <SharedDoc>false</SharedDoc>
  <HLinks>
    <vt:vector size="126" baseType="variant">
      <vt:variant>
        <vt:i4>458836</vt:i4>
      </vt:variant>
      <vt:variant>
        <vt:i4>123</vt:i4>
      </vt:variant>
      <vt:variant>
        <vt:i4>0</vt:i4>
      </vt:variant>
      <vt:variant>
        <vt:i4>5</vt:i4>
      </vt:variant>
      <vt:variant>
        <vt:lpwstr>http://www.go.ke/</vt:lpwstr>
      </vt:variant>
      <vt:variant>
        <vt:lpwstr/>
      </vt:variant>
      <vt:variant>
        <vt:i4>1507382</vt:i4>
      </vt:variant>
      <vt:variant>
        <vt:i4>116</vt:i4>
      </vt:variant>
      <vt:variant>
        <vt:i4>0</vt:i4>
      </vt:variant>
      <vt:variant>
        <vt:i4>5</vt:i4>
      </vt:variant>
      <vt:variant>
        <vt:lpwstr/>
      </vt:variant>
      <vt:variant>
        <vt:lpwstr>_Toc164849777</vt:lpwstr>
      </vt:variant>
      <vt:variant>
        <vt:i4>1507382</vt:i4>
      </vt:variant>
      <vt:variant>
        <vt:i4>110</vt:i4>
      </vt:variant>
      <vt:variant>
        <vt:i4>0</vt:i4>
      </vt:variant>
      <vt:variant>
        <vt:i4>5</vt:i4>
      </vt:variant>
      <vt:variant>
        <vt:lpwstr/>
      </vt:variant>
      <vt:variant>
        <vt:lpwstr>_Toc164849776</vt:lpwstr>
      </vt:variant>
      <vt:variant>
        <vt:i4>1507382</vt:i4>
      </vt:variant>
      <vt:variant>
        <vt:i4>104</vt:i4>
      </vt:variant>
      <vt:variant>
        <vt:i4>0</vt:i4>
      </vt:variant>
      <vt:variant>
        <vt:i4>5</vt:i4>
      </vt:variant>
      <vt:variant>
        <vt:lpwstr/>
      </vt:variant>
      <vt:variant>
        <vt:lpwstr>_Toc164849775</vt:lpwstr>
      </vt:variant>
      <vt:variant>
        <vt:i4>1507382</vt:i4>
      </vt:variant>
      <vt:variant>
        <vt:i4>98</vt:i4>
      </vt:variant>
      <vt:variant>
        <vt:i4>0</vt:i4>
      </vt:variant>
      <vt:variant>
        <vt:i4>5</vt:i4>
      </vt:variant>
      <vt:variant>
        <vt:lpwstr/>
      </vt:variant>
      <vt:variant>
        <vt:lpwstr>_Toc164849774</vt:lpwstr>
      </vt:variant>
      <vt:variant>
        <vt:i4>1507382</vt:i4>
      </vt:variant>
      <vt:variant>
        <vt:i4>92</vt:i4>
      </vt:variant>
      <vt:variant>
        <vt:i4>0</vt:i4>
      </vt:variant>
      <vt:variant>
        <vt:i4>5</vt:i4>
      </vt:variant>
      <vt:variant>
        <vt:lpwstr/>
      </vt:variant>
      <vt:variant>
        <vt:lpwstr>_Toc164849773</vt:lpwstr>
      </vt:variant>
      <vt:variant>
        <vt:i4>1507382</vt:i4>
      </vt:variant>
      <vt:variant>
        <vt:i4>86</vt:i4>
      </vt:variant>
      <vt:variant>
        <vt:i4>0</vt:i4>
      </vt:variant>
      <vt:variant>
        <vt:i4>5</vt:i4>
      </vt:variant>
      <vt:variant>
        <vt:lpwstr/>
      </vt:variant>
      <vt:variant>
        <vt:lpwstr>_Toc164849772</vt:lpwstr>
      </vt:variant>
      <vt:variant>
        <vt:i4>1507382</vt:i4>
      </vt:variant>
      <vt:variant>
        <vt:i4>80</vt:i4>
      </vt:variant>
      <vt:variant>
        <vt:i4>0</vt:i4>
      </vt:variant>
      <vt:variant>
        <vt:i4>5</vt:i4>
      </vt:variant>
      <vt:variant>
        <vt:lpwstr/>
      </vt:variant>
      <vt:variant>
        <vt:lpwstr>_Toc164849771</vt:lpwstr>
      </vt:variant>
      <vt:variant>
        <vt:i4>1507382</vt:i4>
      </vt:variant>
      <vt:variant>
        <vt:i4>74</vt:i4>
      </vt:variant>
      <vt:variant>
        <vt:i4>0</vt:i4>
      </vt:variant>
      <vt:variant>
        <vt:i4>5</vt:i4>
      </vt:variant>
      <vt:variant>
        <vt:lpwstr/>
      </vt:variant>
      <vt:variant>
        <vt:lpwstr>_Toc164849770</vt:lpwstr>
      </vt:variant>
      <vt:variant>
        <vt:i4>1441846</vt:i4>
      </vt:variant>
      <vt:variant>
        <vt:i4>68</vt:i4>
      </vt:variant>
      <vt:variant>
        <vt:i4>0</vt:i4>
      </vt:variant>
      <vt:variant>
        <vt:i4>5</vt:i4>
      </vt:variant>
      <vt:variant>
        <vt:lpwstr/>
      </vt:variant>
      <vt:variant>
        <vt:lpwstr>_Toc164849769</vt:lpwstr>
      </vt:variant>
      <vt:variant>
        <vt:i4>1441846</vt:i4>
      </vt:variant>
      <vt:variant>
        <vt:i4>62</vt:i4>
      </vt:variant>
      <vt:variant>
        <vt:i4>0</vt:i4>
      </vt:variant>
      <vt:variant>
        <vt:i4>5</vt:i4>
      </vt:variant>
      <vt:variant>
        <vt:lpwstr/>
      </vt:variant>
      <vt:variant>
        <vt:lpwstr>_Toc164849768</vt:lpwstr>
      </vt:variant>
      <vt:variant>
        <vt:i4>1441846</vt:i4>
      </vt:variant>
      <vt:variant>
        <vt:i4>56</vt:i4>
      </vt:variant>
      <vt:variant>
        <vt:i4>0</vt:i4>
      </vt:variant>
      <vt:variant>
        <vt:i4>5</vt:i4>
      </vt:variant>
      <vt:variant>
        <vt:lpwstr/>
      </vt:variant>
      <vt:variant>
        <vt:lpwstr>_Toc164849767</vt:lpwstr>
      </vt:variant>
      <vt:variant>
        <vt:i4>1441846</vt:i4>
      </vt:variant>
      <vt:variant>
        <vt:i4>50</vt:i4>
      </vt:variant>
      <vt:variant>
        <vt:i4>0</vt:i4>
      </vt:variant>
      <vt:variant>
        <vt:i4>5</vt:i4>
      </vt:variant>
      <vt:variant>
        <vt:lpwstr/>
      </vt:variant>
      <vt:variant>
        <vt:lpwstr>_Toc164849766</vt:lpwstr>
      </vt:variant>
      <vt:variant>
        <vt:i4>1441846</vt:i4>
      </vt:variant>
      <vt:variant>
        <vt:i4>44</vt:i4>
      </vt:variant>
      <vt:variant>
        <vt:i4>0</vt:i4>
      </vt:variant>
      <vt:variant>
        <vt:i4>5</vt:i4>
      </vt:variant>
      <vt:variant>
        <vt:lpwstr/>
      </vt:variant>
      <vt:variant>
        <vt:lpwstr>_Toc164849765</vt:lpwstr>
      </vt:variant>
      <vt:variant>
        <vt:i4>1441846</vt:i4>
      </vt:variant>
      <vt:variant>
        <vt:i4>38</vt:i4>
      </vt:variant>
      <vt:variant>
        <vt:i4>0</vt:i4>
      </vt:variant>
      <vt:variant>
        <vt:i4>5</vt:i4>
      </vt:variant>
      <vt:variant>
        <vt:lpwstr/>
      </vt:variant>
      <vt:variant>
        <vt:lpwstr>_Toc164849764</vt:lpwstr>
      </vt:variant>
      <vt:variant>
        <vt:i4>1441846</vt:i4>
      </vt:variant>
      <vt:variant>
        <vt:i4>32</vt:i4>
      </vt:variant>
      <vt:variant>
        <vt:i4>0</vt:i4>
      </vt:variant>
      <vt:variant>
        <vt:i4>5</vt:i4>
      </vt:variant>
      <vt:variant>
        <vt:lpwstr/>
      </vt:variant>
      <vt:variant>
        <vt:lpwstr>_Toc164849763</vt:lpwstr>
      </vt:variant>
      <vt:variant>
        <vt:i4>1441846</vt:i4>
      </vt:variant>
      <vt:variant>
        <vt:i4>26</vt:i4>
      </vt:variant>
      <vt:variant>
        <vt:i4>0</vt:i4>
      </vt:variant>
      <vt:variant>
        <vt:i4>5</vt:i4>
      </vt:variant>
      <vt:variant>
        <vt:lpwstr/>
      </vt:variant>
      <vt:variant>
        <vt:lpwstr>_Toc164849762</vt:lpwstr>
      </vt:variant>
      <vt:variant>
        <vt:i4>1441846</vt:i4>
      </vt:variant>
      <vt:variant>
        <vt:i4>20</vt:i4>
      </vt:variant>
      <vt:variant>
        <vt:i4>0</vt:i4>
      </vt:variant>
      <vt:variant>
        <vt:i4>5</vt:i4>
      </vt:variant>
      <vt:variant>
        <vt:lpwstr/>
      </vt:variant>
      <vt:variant>
        <vt:lpwstr>_Toc164849761</vt:lpwstr>
      </vt:variant>
      <vt:variant>
        <vt:i4>1441846</vt:i4>
      </vt:variant>
      <vt:variant>
        <vt:i4>14</vt:i4>
      </vt:variant>
      <vt:variant>
        <vt:i4>0</vt:i4>
      </vt:variant>
      <vt:variant>
        <vt:i4>5</vt:i4>
      </vt:variant>
      <vt:variant>
        <vt:lpwstr/>
      </vt:variant>
      <vt:variant>
        <vt:lpwstr>_Toc164849760</vt:lpwstr>
      </vt:variant>
      <vt:variant>
        <vt:i4>1376310</vt:i4>
      </vt:variant>
      <vt:variant>
        <vt:i4>8</vt:i4>
      </vt:variant>
      <vt:variant>
        <vt:i4>0</vt:i4>
      </vt:variant>
      <vt:variant>
        <vt:i4>5</vt:i4>
      </vt:variant>
      <vt:variant>
        <vt:lpwstr/>
      </vt:variant>
      <vt:variant>
        <vt:lpwstr>_Toc164849759</vt:lpwstr>
      </vt:variant>
      <vt:variant>
        <vt:i4>1376310</vt:i4>
      </vt:variant>
      <vt:variant>
        <vt:i4>2</vt:i4>
      </vt:variant>
      <vt:variant>
        <vt:i4>0</vt:i4>
      </vt:variant>
      <vt:variant>
        <vt:i4>5</vt:i4>
      </vt:variant>
      <vt:variant>
        <vt:lpwstr/>
      </vt:variant>
      <vt:variant>
        <vt:lpwstr>_Toc164849758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WIYAKE WAKINI WELFARE ASSOCIATION</dc:title>
  <dc:subject/>
  <dc:creator>joash/edwin</dc:creator>
  <cp:keywords/>
  <cp:lastModifiedBy>Isaac</cp:lastModifiedBy>
  <cp:revision>1117</cp:revision>
  <cp:lastPrinted>2021-06-26T06:33:00Z</cp:lastPrinted>
  <dcterms:created xsi:type="dcterms:W3CDTF">2024-02-23T02:34:00Z</dcterms:created>
  <dcterms:modified xsi:type="dcterms:W3CDTF">2026-06-28T06:27:00Z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0x010100A0F8E0D2E0B95945AC3CC805F2389E0D</vt:lpwstr>
  </property>
  <property fmtid="{D5CDD505-2E9C-101B-9397-08002B2CF9AE}" pid="3" name="MediaServiceImageTags">
    <vt:lpwstr/>
  </property>
</Properties>
</file>